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2">
          <p15:clr>
            <a:srgbClr val="A4A3A4"/>
          </p15:clr>
        </p15:guide>
        <p15:guide id="2" pos="5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sVxmo1Jb6UtatiT0NXJ/QGj8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74F7B5-86F8-450F-BD3B-6AA50121656E}">
  <a:tblStyle styleId="{5874F7B5-86F8-450F-BD3B-6AA5012165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2" orient="horz"/>
        <p:guide pos="5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fa31b8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graeme</a:t>
            </a:r>
            <a:endParaRPr/>
          </a:p>
        </p:txBody>
      </p:sp>
      <p:sp>
        <p:nvSpPr>
          <p:cNvPr id="155" name="Google Shape;155;g213fa31b83a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5c467b6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f5c467b65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c467b6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f5c467b650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5c467b6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f5c467b65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5c467b6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f5c467b65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5c467b6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5c467b650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c467b6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27" name="Google Shape;227;g1f5c467b650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5c467b6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36" name="Google Shape;236;g1f5c467b65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5c467b65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45" name="Google Shape;245;g1f5c467b65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5c467b65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54" name="Google Shape;254;g1f5c467b650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5c467b65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63" name="Google Shape;263;g1f5c467b650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5c467b6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avik</a:t>
            </a:r>
            <a:endParaRPr/>
          </a:p>
        </p:txBody>
      </p:sp>
      <p:sp>
        <p:nvSpPr>
          <p:cNvPr id="272" name="Google Shape;272;g1f5c467b650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282" name="Google Shape;28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5c771eba5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5c771eb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291" name="Google Shape;291;g1f5c771eba5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280e591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306" name="Google Shape;306;g21280e59175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280e5917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313" name="Google Shape;313;g21280e5917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3dacdc1b3_1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321" name="Google Shape;321;g213dacdc1b3_1_7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</a:t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80e59175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280e591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117" name="Google Shape;117;g21280e59175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80e59175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280e5917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129" name="Google Shape;129;g21280e59175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280e59175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280e591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138" name="Google Shape;138;g21280e5917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graeme</a:t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204260" y="5974797"/>
            <a:ext cx="2053500" cy="8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15"/>
          <p:cNvGrpSpPr/>
          <p:nvPr/>
        </p:nvGrpSpPr>
        <p:grpSpPr>
          <a:xfrm>
            <a:off x="0" y="4390886"/>
            <a:ext cx="9144104" cy="2467109"/>
            <a:chOff x="-1" y="4390739"/>
            <a:chExt cx="5853725" cy="1864502"/>
          </a:xfrm>
        </p:grpSpPr>
        <p:sp>
          <p:nvSpPr>
            <p:cNvPr id="22" name="Google Shape;22;p15"/>
            <p:cNvSpPr/>
            <p:nvPr/>
          </p:nvSpPr>
          <p:spPr>
            <a:xfrm>
              <a:off x="-1" y="4390741"/>
              <a:ext cx="5853600" cy="1864500"/>
            </a:xfrm>
            <a:prstGeom prst="rect">
              <a:avLst/>
            </a:prstGeom>
            <a:solidFill>
              <a:srgbClr val="A3792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es_7404.pdf" id="23" name="Google Shape;23;p15"/>
            <p:cNvPicPr preferRelativeResize="0"/>
            <p:nvPr/>
          </p:nvPicPr>
          <p:blipFill rotWithShape="1">
            <a:blip r:embed="rId2">
              <a:alphaModFix/>
            </a:blip>
            <a:srcRect b="0" l="0" r="2922" t="64595"/>
            <a:stretch/>
          </p:blipFill>
          <p:spPr>
            <a:xfrm>
              <a:off x="865" y="4390739"/>
              <a:ext cx="5852859" cy="1861538"/>
            </a:xfrm>
            <a:prstGeom prst="rect">
              <a:avLst/>
            </a:prstGeom>
            <a:solidFill>
              <a:srgbClr val="A3792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4" name="Google Shape;24;p15"/>
          <p:cNvSpPr/>
          <p:nvPr/>
        </p:nvSpPr>
        <p:spPr>
          <a:xfrm>
            <a:off x="0" y="0"/>
            <a:ext cx="9144000" cy="100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0" y="4390838"/>
            <a:ext cx="603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1428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6000"/>
              <a:buFont typeface="Impact"/>
              <a:buNone/>
              <a:defRPr sz="6000" cap="none">
                <a:solidFill>
                  <a:srgbClr val="D19B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/>
          <p:nvPr>
            <p:ph idx="2" type="pic"/>
          </p:nvPr>
        </p:nvSpPr>
        <p:spPr>
          <a:xfrm>
            <a:off x="0" y="0"/>
            <a:ext cx="9144000" cy="439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No Subtitle">
  <p:cSld name="Text Only No 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1195137"/>
            <a:ext cx="8235900" cy="4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Text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457200" y="1608139"/>
            <a:ext cx="8235900" cy="4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17"/>
          <p:cNvCxnSpPr/>
          <p:nvPr/>
        </p:nvCxnSpPr>
        <p:spPr>
          <a:xfrm flipH="1" rot="10800000">
            <a:off x="13137" y="1271250"/>
            <a:ext cx="9130800" cy="18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0" y="-1"/>
            <a:ext cx="9144000" cy="13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0" y="-1"/>
            <a:ext cx="9144000" cy="9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204260" y="5974797"/>
            <a:ext cx="2053500" cy="8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-13512" y="4147563"/>
            <a:ext cx="6975601" cy="2304038"/>
            <a:chOff x="-13512" y="4147563"/>
            <a:chExt cx="6975601" cy="2304038"/>
          </a:xfrm>
        </p:grpSpPr>
        <p:sp>
          <p:nvSpPr>
            <p:cNvPr id="43" name="Google Shape;43;p19"/>
            <p:cNvSpPr/>
            <p:nvPr/>
          </p:nvSpPr>
          <p:spPr>
            <a:xfrm>
              <a:off x="-13511" y="4147563"/>
              <a:ext cx="6975600" cy="2304000"/>
            </a:xfrm>
            <a:prstGeom prst="rect">
              <a:avLst/>
            </a:prstGeom>
            <a:solidFill>
              <a:srgbClr val="D19B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ines_30blk.pdf" id="44" name="Google Shape;44;p19"/>
            <p:cNvPicPr preferRelativeResize="0"/>
            <p:nvPr/>
          </p:nvPicPr>
          <p:blipFill rotWithShape="1">
            <a:blip r:embed="rId2">
              <a:alphaModFix/>
            </a:blip>
            <a:srcRect b="0" l="1525" r="22190" t="22540"/>
            <a:stretch/>
          </p:blipFill>
          <p:spPr>
            <a:xfrm>
              <a:off x="-13512" y="4147563"/>
              <a:ext cx="6975507" cy="23040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" name="Google Shape;45;p19"/>
          <p:cNvCxnSpPr/>
          <p:nvPr/>
        </p:nvCxnSpPr>
        <p:spPr>
          <a:xfrm>
            <a:off x="948976" y="5832568"/>
            <a:ext cx="5958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" name="Google Shape;46;p19"/>
          <p:cNvCxnSpPr/>
          <p:nvPr/>
        </p:nvCxnSpPr>
        <p:spPr>
          <a:xfrm>
            <a:off x="948976" y="6340619"/>
            <a:ext cx="5958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7" name="Google Shape;47;p19"/>
          <p:cNvSpPr txBox="1"/>
          <p:nvPr/>
        </p:nvSpPr>
        <p:spPr>
          <a:xfrm>
            <a:off x="796576" y="4303767"/>
            <a:ext cx="611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794282" y="4240779"/>
            <a:ext cx="61137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6C66"/>
              </a:buClr>
              <a:buSzPts val="6500"/>
              <a:buFont typeface="Impact"/>
              <a:buNone/>
              <a:defRPr sz="6500">
                <a:solidFill>
                  <a:srgbClr val="756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794282" y="5799368"/>
            <a:ext cx="61137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  <a:defRPr sz="32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U_sigtab.eps" id="50" name="Google Shape;50;p19"/>
          <p:cNvPicPr preferRelativeResize="0"/>
          <p:nvPr/>
        </p:nvPicPr>
        <p:blipFill rotWithShape="1">
          <a:blip r:embed="rId3">
            <a:alphaModFix/>
          </a:blip>
          <a:srcRect b="12554" l="0" r="0" t="-166"/>
          <a:stretch/>
        </p:blipFill>
        <p:spPr>
          <a:xfrm>
            <a:off x="7057556" y="-8411"/>
            <a:ext cx="1942418" cy="10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/>
          <p:nvPr>
            <p:ph idx="2" type="pic"/>
          </p:nvPr>
        </p:nvSpPr>
        <p:spPr>
          <a:xfrm>
            <a:off x="-13512" y="-8411"/>
            <a:ext cx="6976200" cy="41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0201"/>
            <a:ext cx="39486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0"/>
          <p:cNvSpPr/>
          <p:nvPr>
            <p:ph idx="2" type="pic"/>
          </p:nvPr>
        </p:nvSpPr>
        <p:spPr>
          <a:xfrm>
            <a:off x="4671604" y="1600373"/>
            <a:ext cx="4015200" cy="4342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0"/>
          <p:cNvSpPr txBox="1"/>
          <p:nvPr>
            <p:ph idx="3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58" name="Google Shape;58;p20"/>
          <p:cNvCxnSpPr/>
          <p:nvPr/>
        </p:nvCxnSpPr>
        <p:spPr>
          <a:xfrm flipH="1" rot="10800000">
            <a:off x="13137" y="1271250"/>
            <a:ext cx="9130800" cy="18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457200" y="1600201"/>
            <a:ext cx="39486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4648200" y="1600201"/>
            <a:ext cx="40386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65" name="Google Shape;65;p21"/>
          <p:cNvCxnSpPr/>
          <p:nvPr/>
        </p:nvCxnSpPr>
        <p:spPr>
          <a:xfrm flipH="1" rot="10800000">
            <a:off x="13137" y="1271250"/>
            <a:ext cx="9130800" cy="18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457200" y="1535113"/>
            <a:ext cx="394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457200" y="2174875"/>
            <a:ext cx="39489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2"/>
          <p:cNvSpPr txBox="1"/>
          <p:nvPr>
            <p:ph idx="4" type="body"/>
          </p:nvPr>
        </p:nvSpPr>
        <p:spPr>
          <a:xfrm>
            <a:off x="4645025" y="2174875"/>
            <a:ext cx="40419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2"/>
          <p:cNvSpPr txBox="1"/>
          <p:nvPr>
            <p:ph idx="5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74" name="Google Shape;74;p22"/>
          <p:cNvCxnSpPr/>
          <p:nvPr/>
        </p:nvCxnSpPr>
        <p:spPr>
          <a:xfrm flipH="1" rot="10800000">
            <a:off x="13137" y="1271250"/>
            <a:ext cx="9130800" cy="18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Only">
  <p:cSld name="Title and Sub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b="1"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79" name="Google Shape;79;p23"/>
          <p:cNvCxnSpPr/>
          <p:nvPr/>
        </p:nvCxnSpPr>
        <p:spPr>
          <a:xfrm flipH="1" rot="10800000">
            <a:off x="13137" y="1271250"/>
            <a:ext cx="9130800" cy="18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U_sig132.tif" id="10" name="Google Shape;10;p14"/>
          <p:cNvSpPr/>
          <p:nvPr/>
        </p:nvSpPr>
        <p:spPr>
          <a:xfrm>
            <a:off x="457200" y="6075632"/>
            <a:ext cx="15240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1" name="Google Shape;11;p14"/>
          <p:cNvGrpSpPr/>
          <p:nvPr/>
        </p:nvGrpSpPr>
        <p:grpSpPr>
          <a:xfrm>
            <a:off x="0" y="0"/>
            <a:ext cx="9157135" cy="915109"/>
            <a:chOff x="0" y="0"/>
            <a:chExt cx="9157135" cy="915109"/>
          </a:xfrm>
        </p:grpSpPr>
        <p:sp>
          <p:nvSpPr>
            <p:cNvPr id="12" name="Google Shape;12;p14"/>
            <p:cNvSpPr/>
            <p:nvPr/>
          </p:nvSpPr>
          <p:spPr>
            <a:xfrm>
              <a:off x="0" y="0"/>
              <a:ext cx="9144000" cy="915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2_lines_white.pdf" id="13" name="Google Shape;13;p14"/>
            <p:cNvPicPr preferRelativeResize="0"/>
            <p:nvPr/>
          </p:nvPicPr>
          <p:blipFill rotWithShape="1">
            <a:blip r:embed="rId1">
              <a:alphaModFix/>
            </a:blip>
            <a:srcRect b="48015" l="22581" r="22581" t="22583"/>
            <a:stretch/>
          </p:blipFill>
          <p:spPr>
            <a:xfrm>
              <a:off x="13137" y="1"/>
              <a:ext cx="9143998" cy="9151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457200" y="1721492"/>
            <a:ext cx="82359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955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4"/>
          <p:cNvSpPr txBox="1"/>
          <p:nvPr/>
        </p:nvSpPr>
        <p:spPr>
          <a:xfrm>
            <a:off x="367130" y="1535528"/>
            <a:ext cx="83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313" y="5569038"/>
            <a:ext cx="2695575" cy="1019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7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0" y="4390850"/>
            <a:ext cx="72015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4800"/>
              <a:buFont typeface="Impact"/>
              <a:buNone/>
            </a:pPr>
            <a:r>
              <a:rPr lang="en-US" sz="4800">
                <a:solidFill>
                  <a:schemeClr val="dk1"/>
                </a:solidFill>
              </a:rPr>
              <a:t>ECE477 MIDTERM DESIGN REVIEW: TEAM #18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descr="PU_sigtab.eps" id="86" name="Google Shape;86;p1"/>
          <p:cNvPicPr preferRelativeResize="0"/>
          <p:nvPr/>
        </p:nvPicPr>
        <p:blipFill rotWithShape="1">
          <a:blip r:embed="rId3">
            <a:alphaModFix/>
          </a:blip>
          <a:srcRect b="12554" l="0" r="0" t="-166"/>
          <a:stretch/>
        </p:blipFill>
        <p:spPr>
          <a:xfrm>
            <a:off x="7201582" y="5836927"/>
            <a:ext cx="1942418" cy="10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7985" l="0" r="0" t="17985"/>
          <a:stretch/>
        </p:blipFill>
        <p:spPr>
          <a:xfrm>
            <a:off x="0" y="0"/>
            <a:ext cx="9144000" cy="43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fa31b83a_0_17"/>
          <p:cNvSpPr txBox="1"/>
          <p:nvPr>
            <p:ph type="title"/>
          </p:nvPr>
        </p:nvSpPr>
        <p:spPr>
          <a:xfrm>
            <a:off x="457225" y="246356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Prototyping Progress</a:t>
            </a:r>
            <a:endParaRPr/>
          </a:p>
        </p:txBody>
      </p:sp>
      <p:pic>
        <p:nvPicPr>
          <p:cNvPr id="158" name="Google Shape;158;g213fa31b83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1103681"/>
            <a:ext cx="4170015" cy="555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13fa31b83a_0_17"/>
          <p:cNvPicPr preferRelativeResize="0"/>
          <p:nvPr/>
        </p:nvPicPr>
        <p:blipFill rotWithShape="1">
          <a:blip r:embed="rId4">
            <a:alphaModFix/>
          </a:blip>
          <a:srcRect b="8296" l="18646" r="0" t="2297"/>
          <a:stretch/>
        </p:blipFill>
        <p:spPr>
          <a:xfrm>
            <a:off x="6566075" y="1103663"/>
            <a:ext cx="2438600" cy="357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13fa31b83a_0_17"/>
          <p:cNvPicPr preferRelativeResize="0"/>
          <p:nvPr/>
        </p:nvPicPr>
        <p:blipFill rotWithShape="1">
          <a:blip r:embed="rId5">
            <a:alphaModFix/>
          </a:blip>
          <a:srcRect b="8311" l="0" r="0" t="30481"/>
          <a:stretch/>
        </p:blipFill>
        <p:spPr>
          <a:xfrm>
            <a:off x="4469500" y="3287175"/>
            <a:ext cx="1979100" cy="1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13fa31b83a_0_17"/>
          <p:cNvPicPr preferRelativeResize="0"/>
          <p:nvPr/>
        </p:nvPicPr>
        <p:blipFill rotWithShape="1">
          <a:blip r:embed="rId6">
            <a:alphaModFix/>
          </a:blip>
          <a:srcRect b="8658" l="0" r="0" t="24064"/>
          <a:stretch/>
        </p:blipFill>
        <p:spPr>
          <a:xfrm>
            <a:off x="4494462" y="1103675"/>
            <a:ext cx="1929175" cy="207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13fa31b83a_0_17"/>
          <p:cNvSpPr txBox="1"/>
          <p:nvPr/>
        </p:nvSpPr>
        <p:spPr>
          <a:xfrm>
            <a:off x="4494450" y="6046125"/>
            <a:ext cx="38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Microphone and AUX prototyping </a:t>
            </a:r>
            <a:r>
              <a:rPr lang="en-US"/>
              <a:t>circuit, with oscilloscope readings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57200" y="924643"/>
            <a:ext cx="82296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Full Schematic</a:t>
            </a:r>
            <a:endParaRPr b="0" sz="2400"/>
          </a:p>
        </p:txBody>
      </p:sp>
      <p:pic>
        <p:nvPicPr>
          <p:cNvPr id="169" name="Google Shape;1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" y="1443679"/>
            <a:ext cx="9144000" cy="515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5c467b650_0_2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175" name="Google Shape;175;g1f5c467b650_0_2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Power</a:t>
            </a:r>
            <a:endParaRPr b="0" sz="2400"/>
          </a:p>
        </p:txBody>
      </p:sp>
      <p:pic>
        <p:nvPicPr>
          <p:cNvPr id="176" name="Google Shape;176;g1f5c467b65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" y="1367275"/>
            <a:ext cx="6283750" cy="41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f5c467b650_0_2"/>
          <p:cNvSpPr txBox="1"/>
          <p:nvPr/>
        </p:nvSpPr>
        <p:spPr>
          <a:xfrm>
            <a:off x="6384350" y="3797525"/>
            <a:ext cx="26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Designed using the TI Power WEBENCH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Input Voltage of 5V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Supplies 3.3V @ 0.5A to the MCU</a:t>
            </a:r>
            <a:endParaRPr/>
          </a:p>
        </p:txBody>
      </p:sp>
      <p:pic>
        <p:nvPicPr>
          <p:cNvPr id="178" name="Google Shape;178;g1f5c467b65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175" y="0"/>
            <a:ext cx="3193825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f5c467b650_0_2"/>
          <p:cNvSpPr/>
          <p:nvPr/>
        </p:nvSpPr>
        <p:spPr>
          <a:xfrm>
            <a:off x="6858000" y="1006500"/>
            <a:ext cx="1249200" cy="79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f5c467b65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175" y="0"/>
            <a:ext cx="3193825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f5c467b650_0_14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186" name="Google Shape;186;g1f5c467b650_0_14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Mic Amplifier and Filtering</a:t>
            </a:r>
            <a:endParaRPr b="0" sz="2400"/>
          </a:p>
        </p:txBody>
      </p:sp>
      <p:pic>
        <p:nvPicPr>
          <p:cNvPr id="187" name="Google Shape;187;g1f5c467b650_0_14"/>
          <p:cNvPicPr preferRelativeResize="0"/>
          <p:nvPr/>
        </p:nvPicPr>
        <p:blipFill rotWithShape="1">
          <a:blip r:embed="rId4">
            <a:alphaModFix/>
          </a:blip>
          <a:srcRect b="0" l="0" r="0" t="990"/>
          <a:stretch/>
        </p:blipFill>
        <p:spPr>
          <a:xfrm>
            <a:off x="0" y="1608425"/>
            <a:ext cx="6719850" cy="48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f5c467b650_0_14"/>
          <p:cNvSpPr txBox="1"/>
          <p:nvPr/>
        </p:nvSpPr>
        <p:spPr>
          <a:xfrm>
            <a:off x="6667200" y="3902675"/>
            <a:ext cx="247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Non-inverting op amp with a gain of 101x</a:t>
            </a:r>
            <a:endParaRPr/>
          </a:p>
          <a:p>
            <a:pPr indent="-2032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V</a:t>
            </a:r>
            <a:r>
              <a:rPr baseline="-25000" lang="en-US">
                <a:solidFill>
                  <a:schemeClr val="dk1"/>
                </a:solidFill>
              </a:rPr>
              <a:t>out</a:t>
            </a:r>
            <a:r>
              <a:rPr lang="en-US">
                <a:solidFill>
                  <a:schemeClr val="dk1"/>
                </a:solidFill>
              </a:rPr>
              <a:t> = V</a:t>
            </a:r>
            <a:r>
              <a:rPr baseline="-25000" lang="en-US">
                <a:solidFill>
                  <a:schemeClr val="dk1"/>
                </a:solidFill>
              </a:rPr>
              <a:t>in</a:t>
            </a:r>
            <a:r>
              <a:rPr lang="en-US">
                <a:solidFill>
                  <a:schemeClr val="dk1"/>
                </a:solidFill>
              </a:rPr>
              <a:t>(1+(R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/R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Low Pass Filter cutoff frequency @ ~3kHz</a:t>
            </a:r>
            <a:endParaRPr>
              <a:solidFill>
                <a:schemeClr val="dk1"/>
              </a:solidFill>
            </a:endParaRPr>
          </a:p>
          <a:p>
            <a:pPr indent="-203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</a:t>
            </a:r>
            <a:r>
              <a:rPr baseline="-25000"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= 1/2πR</a:t>
            </a:r>
            <a:r>
              <a:rPr baseline="-25000" lang="en-US">
                <a:solidFill>
                  <a:schemeClr val="dk1"/>
                </a:solidFill>
              </a:rPr>
              <a:t>12</a:t>
            </a:r>
            <a:r>
              <a:rPr lang="en-US">
                <a:solidFill>
                  <a:schemeClr val="dk1"/>
                </a:solidFill>
              </a:rPr>
              <a:t>C</a:t>
            </a:r>
            <a:r>
              <a:rPr baseline="-25000" lang="en-US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High Pass Filter cutoff frequency @ ~187Hz</a:t>
            </a:r>
            <a:endParaRPr>
              <a:solidFill>
                <a:schemeClr val="dk1"/>
              </a:solidFill>
            </a:endParaRPr>
          </a:p>
          <a:p>
            <a:pPr indent="-203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</a:t>
            </a:r>
            <a:r>
              <a:rPr baseline="-25000" lang="en-US">
                <a:solidFill>
                  <a:schemeClr val="dk1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= 1/2πR</a:t>
            </a:r>
            <a:r>
              <a:rPr baseline="-25000" lang="en-US">
                <a:solidFill>
                  <a:schemeClr val="dk1"/>
                </a:solidFill>
              </a:rPr>
              <a:t>6</a:t>
            </a:r>
            <a:r>
              <a:rPr lang="en-US">
                <a:solidFill>
                  <a:schemeClr val="dk1"/>
                </a:solidFill>
              </a:rPr>
              <a:t>C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1f5c467b650_0_14"/>
          <p:cNvSpPr/>
          <p:nvPr/>
        </p:nvSpPr>
        <p:spPr>
          <a:xfrm>
            <a:off x="7772400" y="0"/>
            <a:ext cx="1371600" cy="92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f5c467b65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175" y="0"/>
            <a:ext cx="3193825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f5c467b650_0_26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196" name="Google Shape;196;g1f5c467b650_0_26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Analog Mux</a:t>
            </a:r>
            <a:endParaRPr b="0" sz="2400"/>
          </a:p>
        </p:txBody>
      </p:sp>
      <p:pic>
        <p:nvPicPr>
          <p:cNvPr id="197" name="Google Shape;197;g1f5c467b650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6" y="1367462"/>
            <a:ext cx="6095300" cy="54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f5c467b650_0_26"/>
          <p:cNvSpPr txBox="1"/>
          <p:nvPr/>
        </p:nvSpPr>
        <p:spPr>
          <a:xfrm>
            <a:off x="6205038" y="5114675"/>
            <a:ext cx="268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Debouncing done on the mode-switching button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Analog inputs are chosen through select lines controlled by MCU/push button</a:t>
            </a:r>
            <a:endParaRPr/>
          </a:p>
        </p:txBody>
      </p:sp>
      <p:sp>
        <p:nvSpPr>
          <p:cNvPr id="199" name="Google Shape;199;g1f5c467b650_0_26"/>
          <p:cNvSpPr/>
          <p:nvPr/>
        </p:nvSpPr>
        <p:spPr>
          <a:xfrm>
            <a:off x="8249325" y="1016375"/>
            <a:ext cx="894600" cy="7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5c467b650_0_20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205" name="Google Shape;205;g1f5c467b650_0_20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Aux Audio</a:t>
            </a:r>
            <a:endParaRPr b="0" sz="2400"/>
          </a:p>
        </p:txBody>
      </p:sp>
      <p:pic>
        <p:nvPicPr>
          <p:cNvPr id="206" name="Google Shape;206;g1f5c467b65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2" y="1420957"/>
            <a:ext cx="3963050" cy="52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f5c467b650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175" y="0"/>
            <a:ext cx="3193825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f5c467b650_0_20"/>
          <p:cNvSpPr/>
          <p:nvPr/>
        </p:nvSpPr>
        <p:spPr>
          <a:xfrm>
            <a:off x="7223100" y="0"/>
            <a:ext cx="552600" cy="74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5c467b650_0_8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ELECTRICAL SCHEMATIC</a:t>
            </a:r>
            <a:endParaRPr/>
          </a:p>
        </p:txBody>
      </p:sp>
      <p:sp>
        <p:nvSpPr>
          <p:cNvPr id="214" name="Google Shape;214;g1f5c467b650_0_8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Microcontroller</a:t>
            </a:r>
            <a:endParaRPr b="0" sz="2400"/>
          </a:p>
        </p:txBody>
      </p:sp>
      <p:pic>
        <p:nvPicPr>
          <p:cNvPr id="215" name="Google Shape;215;g1f5c467b65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367450"/>
            <a:ext cx="5592474" cy="54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f5c467b65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175" y="0"/>
            <a:ext cx="3193825" cy="18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f5c467b650_0_8"/>
          <p:cNvSpPr/>
          <p:nvPr/>
        </p:nvSpPr>
        <p:spPr>
          <a:xfrm>
            <a:off x="5989650" y="0"/>
            <a:ext cx="1144800" cy="11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457200" y="315431"/>
            <a:ext cx="8235950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Full PCB</a:t>
            </a:r>
            <a:endParaRPr b="0" sz="2400"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" y="1293450"/>
            <a:ext cx="8525996" cy="55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5c467b650_0_74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30" name="Google Shape;230;g1f5c467b650_0_74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Power</a:t>
            </a:r>
            <a:endParaRPr b="0" sz="2400"/>
          </a:p>
        </p:txBody>
      </p:sp>
      <p:pic>
        <p:nvPicPr>
          <p:cNvPr id="231" name="Google Shape;231;g1f5c467b650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025"/>
            <a:ext cx="3764952" cy="55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f5c467b650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352" y="1519843"/>
            <a:ext cx="5074248" cy="33117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f5c467b650_0_74"/>
          <p:cNvSpPr/>
          <p:nvPr/>
        </p:nvSpPr>
        <p:spPr>
          <a:xfrm>
            <a:off x="4169525" y="2707350"/>
            <a:ext cx="773400" cy="1170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5c467b650_0_80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39" name="Google Shape;239;g1f5c467b650_0_80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Microcontroller</a:t>
            </a:r>
            <a:endParaRPr b="0" sz="2400"/>
          </a:p>
        </p:txBody>
      </p:sp>
      <p:pic>
        <p:nvPicPr>
          <p:cNvPr id="240" name="Google Shape;240;g1f5c467b650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" y="1886675"/>
            <a:ext cx="9144000" cy="47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f5c467b650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0" y="0"/>
            <a:ext cx="3259899" cy="18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f5c467b650_0_80"/>
          <p:cNvSpPr/>
          <p:nvPr/>
        </p:nvSpPr>
        <p:spPr>
          <a:xfrm>
            <a:off x="6402675" y="622600"/>
            <a:ext cx="1077900" cy="509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195137"/>
            <a:ext cx="8235900" cy="4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PSSCs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Block Diagram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Major Components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Prototyping Progress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Electrical Schematic</a:t>
            </a:r>
            <a:endParaRPr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PCB Layout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Software Development Status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Packaging Design</a:t>
            </a:r>
            <a:endParaRPr sz="2200"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Project Timeline</a:t>
            </a:r>
            <a:endParaRPr/>
          </a:p>
          <a:p>
            <a:pPr indent="-2857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5c467b650_0_86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48" name="Google Shape;248;g1f5c467b650_0_86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Aux Jacks</a:t>
            </a:r>
            <a:endParaRPr b="0" sz="2400"/>
          </a:p>
        </p:txBody>
      </p:sp>
      <p:pic>
        <p:nvPicPr>
          <p:cNvPr id="249" name="Google Shape;249;g1f5c467b650_0_86"/>
          <p:cNvPicPr preferRelativeResize="0"/>
          <p:nvPr/>
        </p:nvPicPr>
        <p:blipFill rotWithShape="1">
          <a:blip r:embed="rId3">
            <a:alphaModFix/>
          </a:blip>
          <a:srcRect b="0" l="4543" r="0" t="0"/>
          <a:stretch/>
        </p:blipFill>
        <p:spPr>
          <a:xfrm>
            <a:off x="0" y="1367450"/>
            <a:ext cx="9144000" cy="483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f5c467b650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0" y="0"/>
            <a:ext cx="3259899" cy="18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f5c467b650_0_86"/>
          <p:cNvSpPr/>
          <p:nvPr/>
        </p:nvSpPr>
        <p:spPr>
          <a:xfrm>
            <a:off x="7685600" y="0"/>
            <a:ext cx="1200600" cy="585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5c467b650_0_92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57" name="Google Shape;257;g1f5c467b650_0_92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TMUX</a:t>
            </a:r>
            <a:endParaRPr b="0" sz="2400"/>
          </a:p>
        </p:txBody>
      </p:sp>
      <p:pic>
        <p:nvPicPr>
          <p:cNvPr id="258" name="Google Shape;258;g1f5c467b650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" y="1284025"/>
            <a:ext cx="8910825" cy="557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f5c467b650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0" y="0"/>
            <a:ext cx="3259899" cy="18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f5c467b650_0_92"/>
          <p:cNvSpPr/>
          <p:nvPr/>
        </p:nvSpPr>
        <p:spPr>
          <a:xfrm>
            <a:off x="7374325" y="726375"/>
            <a:ext cx="455400" cy="337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5c467b650_0_98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66" name="Google Shape;266;g1f5c467b650_0_98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Mic</a:t>
            </a:r>
            <a:endParaRPr b="0" sz="2400"/>
          </a:p>
        </p:txBody>
      </p:sp>
      <p:pic>
        <p:nvPicPr>
          <p:cNvPr id="267" name="Google Shape;267;g1f5c467b650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2675"/>
            <a:ext cx="9143999" cy="522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f5c467b650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0" y="0"/>
            <a:ext cx="3259899" cy="18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f5c467b650_0_98"/>
          <p:cNvSpPr/>
          <p:nvPr/>
        </p:nvSpPr>
        <p:spPr>
          <a:xfrm>
            <a:off x="7845977" y="652375"/>
            <a:ext cx="1183800" cy="661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5c467b650_0_104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PCB LAYOUT</a:t>
            </a:r>
            <a:endParaRPr/>
          </a:p>
        </p:txBody>
      </p:sp>
      <p:sp>
        <p:nvSpPr>
          <p:cNvPr id="275" name="Google Shape;275;g1f5c467b650_0_104"/>
          <p:cNvSpPr txBox="1"/>
          <p:nvPr>
            <p:ph idx="1" type="body"/>
          </p:nvPr>
        </p:nvSpPr>
        <p:spPr>
          <a:xfrm>
            <a:off x="457200" y="924643"/>
            <a:ext cx="8229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/>
              <a:t>Debug Port and Mode Switch Button</a:t>
            </a:r>
            <a:endParaRPr b="0" sz="2400"/>
          </a:p>
        </p:txBody>
      </p:sp>
      <p:pic>
        <p:nvPicPr>
          <p:cNvPr id="276" name="Google Shape;276;g1f5c467b650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" y="1746275"/>
            <a:ext cx="9144001" cy="462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1f5c467b650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00" y="0"/>
            <a:ext cx="3259899" cy="18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f5c467b650_0_104"/>
          <p:cNvSpPr/>
          <p:nvPr/>
        </p:nvSpPr>
        <p:spPr>
          <a:xfrm>
            <a:off x="6789450" y="1224875"/>
            <a:ext cx="1323300" cy="661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/>
          <p:nvPr>
            <p:ph idx="2" type="body"/>
          </p:nvPr>
        </p:nvSpPr>
        <p:spPr>
          <a:xfrm>
            <a:off x="457200" y="1276709"/>
            <a:ext cx="8229600" cy="5306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i="1" lang="en-US" sz="2000"/>
              <a:t>Connect/</a:t>
            </a:r>
            <a:r>
              <a:rPr i="1" lang="en-US" sz="2000"/>
              <a:t>Disconnect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Turn On/Turn off Leds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2 Core Features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US" sz="2000"/>
              <a:t>Dancing</a:t>
            </a:r>
            <a:endParaRPr i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Light Color Control</a:t>
            </a:r>
            <a:endParaRPr i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Preset </a:t>
            </a:r>
            <a:r>
              <a:rPr i="1" lang="en-US" sz="2000"/>
              <a:t>Menu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US" sz="2000"/>
              <a:t>Brightness</a:t>
            </a:r>
            <a:endParaRPr i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Sans"/>
              <a:buChar char="■"/>
            </a:pPr>
            <a:r>
              <a:rPr i="1" lang="en-US" sz="2000"/>
              <a:t>Light Intensity Control</a:t>
            </a:r>
            <a:endParaRPr i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 Sans"/>
              <a:buChar char="■"/>
            </a:pPr>
            <a:r>
              <a:rPr i="1" lang="en-US" sz="2000"/>
              <a:t>Preset Menu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US" sz="2000"/>
              <a:t>Ability to send 16 bit int to parse state.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</a:endParaRPr>
          </a:p>
        </p:txBody>
      </p:sp>
      <p:sp>
        <p:nvSpPr>
          <p:cNvPr id="285" name="Google Shape;285;p11"/>
          <p:cNvSpPr txBox="1"/>
          <p:nvPr>
            <p:ph type="title"/>
          </p:nvPr>
        </p:nvSpPr>
        <p:spPr>
          <a:xfrm>
            <a:off x="457200" y="315431"/>
            <a:ext cx="8235950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SOFTWARE DEVELOPMENT STATUS</a:t>
            </a:r>
            <a:endParaRPr/>
          </a:p>
        </p:txBody>
      </p:sp>
      <p:sp>
        <p:nvSpPr>
          <p:cNvPr id="286" name="Google Shape;286;p11"/>
          <p:cNvSpPr txBox="1"/>
          <p:nvPr>
            <p:ph idx="1" type="body"/>
          </p:nvPr>
        </p:nvSpPr>
        <p:spPr>
          <a:xfrm>
            <a:off x="457200" y="924643"/>
            <a:ext cx="82296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b="0" lang="en-US" sz="2400">
                <a:solidFill>
                  <a:srgbClr val="E3AE24"/>
                </a:solidFill>
              </a:rPr>
              <a:t>App Development</a:t>
            </a:r>
            <a:endParaRPr b="0" sz="2400">
              <a:solidFill>
                <a:srgbClr val="E3AE24"/>
              </a:solidFill>
            </a:endParaRPr>
          </a:p>
        </p:txBody>
      </p:sp>
      <p:pic>
        <p:nvPicPr>
          <p:cNvPr id="287" name="Google Shape;2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621" y="1563451"/>
            <a:ext cx="2302751" cy="4733477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5c771eba5_1_6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SOFTWARE DEVELOPMENT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f5c771eba5_1_6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Firmware Development</a:t>
            </a:r>
            <a:endParaRPr b="0" sz="2400"/>
          </a:p>
        </p:txBody>
      </p:sp>
      <p:graphicFrame>
        <p:nvGraphicFramePr>
          <p:cNvPr id="295" name="Google Shape;295;g1f5c771eba5_1_6"/>
          <p:cNvGraphicFramePr/>
          <p:nvPr/>
        </p:nvGraphicFramePr>
        <p:xfrm>
          <a:off x="1383175" y="1935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{5874F7B5-86F8-450F-BD3B-6AA50121656E}</a:tableStyleId>
              </a:tblPr>
              <a:tblGrid>
                <a:gridCol w="3779175"/>
                <a:gridCol w="2598475"/>
              </a:tblGrid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Component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Continuous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ADC sampling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Continuous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DAC output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Gaussian Smoothing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FFT Algorithm 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80%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LED control 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66%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Input Mode Switching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Communication with Android App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10%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457200" y="315431"/>
            <a:ext cx="8235950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PACKAGING DESIGN</a:t>
            </a:r>
            <a:endParaRPr/>
          </a:p>
        </p:txBody>
      </p:sp>
      <p:pic>
        <p:nvPicPr>
          <p:cNvPr id="301" name="Google Shape;3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5" y="1395626"/>
            <a:ext cx="7656376" cy="491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PCB Housing (Open)</a:t>
            </a:r>
            <a:endParaRPr b="0" sz="2400"/>
          </a:p>
        </p:txBody>
      </p:sp>
      <p:sp>
        <p:nvSpPr>
          <p:cNvPr id="303" name="Google Shape;303;p7"/>
          <p:cNvSpPr txBox="1"/>
          <p:nvPr>
            <p:ph idx="2" type="body"/>
          </p:nvPr>
        </p:nvSpPr>
        <p:spPr>
          <a:xfrm>
            <a:off x="457200" y="1608139"/>
            <a:ext cx="8235900" cy="43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280e59175_0_33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PACKAGING DESIGN</a:t>
            </a:r>
            <a:endParaRPr/>
          </a:p>
        </p:txBody>
      </p:sp>
      <p:pic>
        <p:nvPicPr>
          <p:cNvPr id="309" name="Google Shape;309;g21280e59175_0_33"/>
          <p:cNvPicPr preferRelativeResize="0"/>
          <p:nvPr/>
        </p:nvPicPr>
        <p:blipFill rotWithShape="1">
          <a:blip r:embed="rId3">
            <a:alphaModFix/>
          </a:blip>
          <a:srcRect b="2122" l="0" r="11940" t="5601"/>
          <a:stretch/>
        </p:blipFill>
        <p:spPr>
          <a:xfrm>
            <a:off x="457200" y="1384700"/>
            <a:ext cx="6840074" cy="50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1280e59175_0_33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PCB Housing (Closed)</a:t>
            </a:r>
            <a:endParaRPr b="0" sz="24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80e59175_0_38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PACKAGING DESIGN</a:t>
            </a:r>
            <a:endParaRPr/>
          </a:p>
        </p:txBody>
      </p:sp>
      <p:sp>
        <p:nvSpPr>
          <p:cNvPr id="316" name="Google Shape;316;g21280e59175_0_38"/>
          <p:cNvSpPr txBox="1"/>
          <p:nvPr/>
        </p:nvSpPr>
        <p:spPr>
          <a:xfrm>
            <a:off x="7709675" y="2240050"/>
            <a:ext cx="10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units: mm</a:t>
            </a:r>
            <a:endParaRPr/>
          </a:p>
        </p:txBody>
      </p:sp>
      <p:pic>
        <p:nvPicPr>
          <p:cNvPr id="317" name="Google Shape;317;g21280e5917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0825"/>
            <a:ext cx="7158201" cy="50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1280e59175_0_38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PCB Housing Dimensions</a:t>
            </a:r>
            <a:endParaRPr b="0" sz="24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3dacdc1b3_1_709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PACKAGING DESIGN</a:t>
            </a:r>
            <a:endParaRPr/>
          </a:p>
        </p:txBody>
      </p:sp>
      <p:sp>
        <p:nvSpPr>
          <p:cNvPr id="324" name="Google Shape;324;g213dacdc1b3_1_709"/>
          <p:cNvSpPr txBox="1"/>
          <p:nvPr/>
        </p:nvSpPr>
        <p:spPr>
          <a:xfrm>
            <a:off x="7808250" y="2314013"/>
            <a:ext cx="10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units: mm</a:t>
            </a:r>
            <a:endParaRPr/>
          </a:p>
        </p:txBody>
      </p:sp>
      <p:sp>
        <p:nvSpPr>
          <p:cNvPr id="325" name="Google Shape;325;g213dacdc1b3_1_709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LED Fixture</a:t>
            </a:r>
            <a:r>
              <a:rPr b="0" lang="en-US" sz="2400"/>
              <a:t> Dimensions</a:t>
            </a:r>
            <a:endParaRPr b="0" sz="2400"/>
          </a:p>
        </p:txBody>
      </p:sp>
      <p:pic>
        <p:nvPicPr>
          <p:cNvPr id="326" name="Google Shape;326;g213dacdc1b3_1_7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5625"/>
            <a:ext cx="7188800" cy="50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9" name="Google Shape;99;p3"/>
          <p:cNvSpPr txBox="1"/>
          <p:nvPr>
            <p:ph idx="4294967295" type="body"/>
          </p:nvPr>
        </p:nvSpPr>
        <p:spPr>
          <a:xfrm>
            <a:off x="457200" y="1276709"/>
            <a:ext cx="8235900" cy="4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</a:rPr>
              <a:t>Audio visualizer that lights up an LED display to correspond with input audio</a:t>
            </a:r>
            <a:endParaRPr sz="2400"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highlight>
                  <a:schemeClr val="lt1"/>
                </a:highlight>
              </a:rPr>
              <a:t>Real time analysis of input audio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highlight>
                  <a:schemeClr val="lt1"/>
                </a:highlight>
              </a:rPr>
              <a:t>Easily configure patterns and colors through associated Android app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highlight>
                  <a:srgbClr val="FFFFFF"/>
                </a:highlight>
              </a:rPr>
              <a:t>Multiple audio input modes: Microphone, AUX, Bluetooth</a:t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674" y="3886850"/>
            <a:ext cx="3210874" cy="20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20076" l="56221" r="5992" t="22049"/>
          <a:stretch/>
        </p:blipFill>
        <p:spPr>
          <a:xfrm>
            <a:off x="6275275" y="3639625"/>
            <a:ext cx="2716326" cy="29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type="title"/>
          </p:nvPr>
        </p:nvSpPr>
        <p:spPr>
          <a:xfrm>
            <a:off x="457200" y="315431"/>
            <a:ext cx="8235950" cy="74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332" name="Google Shape;332;p12"/>
          <p:cNvSpPr txBox="1"/>
          <p:nvPr>
            <p:ph idx="1" type="body"/>
          </p:nvPr>
        </p:nvSpPr>
        <p:spPr>
          <a:xfrm>
            <a:off x="457200" y="1195137"/>
            <a:ext cx="8235900" cy="4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t/>
            </a:r>
            <a:endParaRPr sz="2400"/>
          </a:p>
        </p:txBody>
      </p:sp>
      <p:pic>
        <p:nvPicPr>
          <p:cNvPr id="333" name="Google Shape;33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1064236"/>
            <a:ext cx="8261349" cy="584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idx="4294967295" type="title"/>
          </p:nvPr>
        </p:nvSpPr>
        <p:spPr>
          <a:xfrm>
            <a:off x="908050" y="315913"/>
            <a:ext cx="823595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3D PRINTING</a:t>
            </a:r>
            <a:endParaRPr/>
          </a:p>
        </p:txBody>
      </p:sp>
      <p:sp>
        <p:nvSpPr>
          <p:cNvPr id="339" name="Google Shape;339;p13"/>
          <p:cNvSpPr txBox="1"/>
          <p:nvPr>
            <p:ph idx="4294967295" type="body"/>
          </p:nvPr>
        </p:nvSpPr>
        <p:spPr>
          <a:xfrm>
            <a:off x="882650" y="2734574"/>
            <a:ext cx="7346950" cy="87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PSSCS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195137"/>
            <a:ext cx="8235900" cy="47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PSSC #1 (Software): The ability to reduce noise on analog inputs through the use of a 1-D Gaussian Filtering algorithm.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PSSC #2 (Software): The ability to control and configure multiple connected LED devices through a in-built bluetooth module that connects with Android app through UART.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PSSC #3 (Hardware): The ability to amplify and filter analog input of the microphone using a sequence of operational amplifiers.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PSSC #4 (Hardware): The ability for the user to toggle between input modes through multiplexed external controls. These modes will be Microphone (default), AUX-in, and Bluetooth audio.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PSSC #5 (Hardware): The ability to drive multiple WS2812B LED strips with PWM signals and reactively display patterns in response to audio signals.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Stretch Goal #1: The ability to isolate frequencies using the FFT algorithm.</a:t>
            </a:r>
            <a:endParaRPr sz="1450"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US" sz="1450">
                <a:highlight>
                  <a:schemeClr val="lt1"/>
                </a:highlight>
              </a:rPr>
              <a:t>Stretch Goal #2: The ability to regulate power down from 5V DC to 3.3V DC with a switching regulator.</a:t>
            </a:r>
            <a:endParaRPr i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315431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1302" l="0" r="685" t="0"/>
          <a:stretch/>
        </p:blipFill>
        <p:spPr>
          <a:xfrm>
            <a:off x="457200" y="1195125"/>
            <a:ext cx="8229600" cy="4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80e59175_0_25"/>
          <p:cNvSpPr txBox="1"/>
          <p:nvPr>
            <p:ph type="title"/>
          </p:nvPr>
        </p:nvSpPr>
        <p:spPr>
          <a:xfrm>
            <a:off x="57600" y="411825"/>
            <a:ext cx="9028800" cy="6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300"/>
              <a:t>Component Selection</a:t>
            </a:r>
            <a:r>
              <a:rPr lang="en-US" sz="3300"/>
              <a:t>: Synchronous Buck Converter</a:t>
            </a:r>
            <a:endParaRPr sz="3300"/>
          </a:p>
        </p:txBody>
      </p:sp>
      <p:sp>
        <p:nvSpPr>
          <p:cNvPr id="120" name="Google Shape;120;g21280e59175_0_25"/>
          <p:cNvSpPr txBox="1"/>
          <p:nvPr>
            <p:ph idx="2" type="body"/>
          </p:nvPr>
        </p:nvSpPr>
        <p:spPr>
          <a:xfrm>
            <a:off x="457200" y="1608139"/>
            <a:ext cx="8235900" cy="43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3.8V to 28V input voltage range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0.8V to 22V output voltage range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3-A continuous output current</a:t>
            </a:r>
            <a:endParaRPr/>
          </a:p>
        </p:txBody>
      </p:sp>
      <p:graphicFrame>
        <p:nvGraphicFramePr>
          <p:cNvPr id="121" name="Google Shape;121;g21280e59175_0_25"/>
          <p:cNvGraphicFramePr/>
          <p:nvPr/>
        </p:nvGraphicFramePr>
        <p:xfrm>
          <a:off x="4757800" y="371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{5874F7B5-86F8-450F-BD3B-6AA50121656E}</a:tableStyleId>
              </a:tblPr>
              <a:tblGrid>
                <a:gridCol w="1923825"/>
                <a:gridCol w="1923825"/>
              </a:tblGrid>
              <a:tr h="7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Voltage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3.8V-28V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Voltage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0.8V-22V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Current</a:t>
                      </a:r>
                      <a:r>
                        <a:rPr lang="en-US"/>
                        <a:t>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0A-3A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g21280e5917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75" y="3614806"/>
            <a:ext cx="4048125" cy="307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1280e59175_0_25"/>
          <p:cNvSpPr txBox="1"/>
          <p:nvPr/>
        </p:nvSpPr>
        <p:spPr>
          <a:xfrm>
            <a:off x="4818725" y="6162375"/>
            <a:ext cx="3783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Recommended </a:t>
            </a:r>
            <a:r>
              <a:rPr lang="en-US"/>
              <a:t>Characteristics</a:t>
            </a:r>
            <a:endParaRPr/>
          </a:p>
        </p:txBody>
      </p:sp>
      <p:pic>
        <p:nvPicPr>
          <p:cNvPr id="124" name="Google Shape;124;g21280e59175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625" y="1501469"/>
            <a:ext cx="2433700" cy="199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1280e59175_0_25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TPS56330</a:t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80e59175_0_4"/>
          <p:cNvSpPr txBox="1"/>
          <p:nvPr>
            <p:ph type="title"/>
          </p:nvPr>
        </p:nvSpPr>
        <p:spPr>
          <a:xfrm>
            <a:off x="457200" y="301631"/>
            <a:ext cx="8235900" cy="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Component Selection: Microcontroller</a:t>
            </a:r>
            <a:endParaRPr sz="4000"/>
          </a:p>
        </p:txBody>
      </p:sp>
      <p:sp>
        <p:nvSpPr>
          <p:cNvPr id="132" name="Google Shape;132;g21280e59175_0_4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ESP32-WROOM32</a:t>
            </a:r>
            <a:endParaRPr b="0" sz="2400"/>
          </a:p>
        </p:txBody>
      </p:sp>
      <p:sp>
        <p:nvSpPr>
          <p:cNvPr id="133" name="Google Shape;133;g21280e59175_0_4"/>
          <p:cNvSpPr txBox="1"/>
          <p:nvPr>
            <p:ph idx="2" type="body"/>
          </p:nvPr>
        </p:nvSpPr>
        <p:spPr>
          <a:xfrm>
            <a:off x="457200" y="1608139"/>
            <a:ext cx="8235900" cy="43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Selection Rationale: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High Clock Speed: 80-240MHz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Wi-Fi </a:t>
            </a:r>
            <a:r>
              <a:rPr lang="en-US"/>
              <a:t>and Bluetoot</a:t>
            </a:r>
            <a:r>
              <a:rPr lang="en-US"/>
              <a:t>h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Dual-Core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520KB of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4MB of Flash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12-bit internal ADC </a:t>
            </a:r>
            <a:r>
              <a:rPr lang="en-US"/>
              <a:t>peripheral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Familiarity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Cost effective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4" name="Google Shape;134;g21280e5917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413" y="3384450"/>
            <a:ext cx="42005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280e59175_0_11"/>
          <p:cNvSpPr txBox="1"/>
          <p:nvPr>
            <p:ph type="title"/>
          </p:nvPr>
        </p:nvSpPr>
        <p:spPr>
          <a:xfrm>
            <a:off x="454050" y="252306"/>
            <a:ext cx="8235900" cy="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Selection: LEDs</a:t>
            </a:r>
            <a:endParaRPr/>
          </a:p>
        </p:txBody>
      </p:sp>
      <p:sp>
        <p:nvSpPr>
          <p:cNvPr id="141" name="Google Shape;141;g21280e59175_0_11"/>
          <p:cNvSpPr txBox="1"/>
          <p:nvPr>
            <p:ph idx="1" type="body"/>
          </p:nvPr>
        </p:nvSpPr>
        <p:spPr>
          <a:xfrm>
            <a:off x="457200" y="941895"/>
            <a:ext cx="82296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2400"/>
              <a:t>WS2812B</a:t>
            </a:r>
            <a:endParaRPr b="0" sz="2400"/>
          </a:p>
        </p:txBody>
      </p:sp>
      <p:sp>
        <p:nvSpPr>
          <p:cNvPr id="142" name="Google Shape;142;g21280e59175_0_11"/>
          <p:cNvSpPr txBox="1"/>
          <p:nvPr>
            <p:ph idx="2" type="body"/>
          </p:nvPr>
        </p:nvSpPr>
        <p:spPr>
          <a:xfrm>
            <a:off x="457200" y="1608139"/>
            <a:ext cx="8235900" cy="432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Selection Rationale:</a:t>
            </a:r>
            <a:endParaRPr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/>
              <a:t>3-pin channels </a:t>
            </a:r>
            <a:r>
              <a:rPr lang="en-US" sz="2400"/>
              <a:t>allow for individual addressability 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400"/>
              <a:t>Previous generation of LEDs (WS2811) only had separate channels for RGB</a:t>
            </a:r>
            <a:endParaRPr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/>
              <a:t>Send data speed of 800 Kbps</a:t>
            </a:r>
            <a:endParaRPr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/>
              <a:t>Scan frequency 400Hz</a:t>
            </a:r>
            <a:endParaRPr sz="2400"/>
          </a:p>
        </p:txBody>
      </p:sp>
      <p:pic>
        <p:nvPicPr>
          <p:cNvPr id="143" name="Google Shape;143;g21280e5917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677" y="4184627"/>
            <a:ext cx="3410650" cy="24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1280e5917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00" y="4033900"/>
            <a:ext cx="4860949" cy="27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3175" y="1235150"/>
            <a:ext cx="9144000" cy="6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457225" y="246356"/>
            <a:ext cx="8235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Prototyping Progress</a:t>
            </a:r>
            <a:endParaRPr/>
          </a:p>
        </p:txBody>
      </p:sp>
      <p:graphicFrame>
        <p:nvGraphicFramePr>
          <p:cNvPr id="151" name="Google Shape;151;p10"/>
          <p:cNvGraphicFramePr/>
          <p:nvPr/>
        </p:nvGraphicFramePr>
        <p:xfrm>
          <a:off x="83925" y="1295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{5874F7B5-86F8-450F-BD3B-6AA50121656E}</a:tableStyleId>
              </a:tblPr>
              <a:tblGrid>
                <a:gridCol w="5318950"/>
                <a:gridCol w="3657200"/>
              </a:tblGrid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Component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Status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Microphone Audio Filtering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60%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Aux Input/Output 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80%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Power Circuit 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0%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Audio Multiplexer 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0%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10"/>
          <p:cNvSpPr txBox="1"/>
          <p:nvPr/>
        </p:nvSpPr>
        <p:spPr>
          <a:xfrm>
            <a:off x="83925" y="4216900"/>
            <a:ext cx="853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remaining progress in each of this component is primarily focused on software development: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Audio filter through Gaussian Filtering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AUX input output routing through Analog Multiplexer to AUX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Audio input sampling, FFT, and visual pattern generation combined system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DCDCD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2011-09-20T15:44:26Z</dcterms:created>
  <dc:creator>Purdue Marketing Communications</dc:creator>
</cp:coreProperties>
</file>