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02">
          <p15:clr>
            <a:srgbClr val="A4A3A4"/>
          </p15:clr>
        </p15:guide>
        <p15:guide id="2" pos="74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EpvNJk6n1sKP03FTK6jFYdfPa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>
        <p:scale>
          <a:sx n="97" d="100"/>
          <a:sy n="97" d="100"/>
        </p:scale>
        <p:origin x="1064" y="592"/>
      </p:cViewPr>
      <p:guideLst>
        <p:guide orient="horz" pos="2702"/>
        <p:guide pos="7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Anurag</a:t>
            </a:r>
            <a:endParaRPr/>
          </a:p>
        </p:txBody>
      </p:sp>
      <p:sp>
        <p:nvSpPr>
          <p:cNvPr id="80" name="Google Shape;8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Anurag</a:t>
            </a: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</a:t>
            </a:r>
            <a:endParaRPr/>
          </a:p>
        </p:txBody>
      </p:sp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Anurag</a:t>
            </a: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Anurag</a:t>
            </a: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Kahaan</a:t>
            </a: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75247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13"/>
          <p:cNvGrpSpPr/>
          <p:nvPr/>
        </p:nvGrpSpPr>
        <p:grpSpPr>
          <a:xfrm>
            <a:off x="-1" y="4993615"/>
            <a:ext cx="8052967" cy="1864377"/>
            <a:chOff x="-1" y="4390739"/>
            <a:chExt cx="5853723" cy="1864377"/>
          </a:xfrm>
        </p:grpSpPr>
        <p:sp>
          <p:nvSpPr>
            <p:cNvPr id="21" name="Google Shape;21;p13"/>
            <p:cNvSpPr/>
            <p:nvPr/>
          </p:nvSpPr>
          <p:spPr>
            <a:xfrm>
              <a:off x="-1" y="4390741"/>
              <a:ext cx="5853723" cy="1864375"/>
            </a:xfrm>
            <a:prstGeom prst="rect">
              <a:avLst/>
            </a:prstGeom>
            <a:solidFill>
              <a:srgbClr val="A3792C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" name="Google Shape;22;p13" descr="Lines_7404.pdf"/>
            <p:cNvPicPr preferRelativeResize="0"/>
            <p:nvPr/>
          </p:nvPicPr>
          <p:blipFill rotWithShape="1">
            <a:blip r:embed="rId3">
              <a:alphaModFix/>
            </a:blip>
            <a:srcRect t="64595" r="2920"/>
            <a:stretch/>
          </p:blipFill>
          <p:spPr>
            <a:xfrm>
              <a:off x="865" y="4390739"/>
              <a:ext cx="5852857" cy="1861539"/>
            </a:xfrm>
            <a:prstGeom prst="rect">
              <a:avLst/>
            </a:prstGeom>
            <a:solidFill>
              <a:srgbClr val="A3792C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3" name="Google Shape;23;p13"/>
          <p:cNvSpPr txBox="1">
            <a:spLocks noGrp="1"/>
          </p:cNvSpPr>
          <p:nvPr>
            <p:ph type="title"/>
          </p:nvPr>
        </p:nvSpPr>
        <p:spPr>
          <a:xfrm>
            <a:off x="1" y="4993617"/>
            <a:ext cx="6326400" cy="16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1428"/>
              </a:lnSpc>
              <a:spcBef>
                <a:spcPts val="0"/>
              </a:spcBef>
              <a:spcAft>
                <a:spcPts val="0"/>
              </a:spcAft>
              <a:buClr>
                <a:srgbClr val="D19B23"/>
              </a:buClr>
              <a:buSzPts val="7000"/>
              <a:buFont typeface="Impact"/>
              <a:buNone/>
              <a:defRPr sz="7000" cap="none">
                <a:solidFill>
                  <a:srgbClr val="D19B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 No Subtitle">
  <p:cSld name="Text Only No Sub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>
            <a:spLocks noGrp="1"/>
          </p:cNvSpPr>
          <p:nvPr>
            <p:ph type="title"/>
          </p:nvPr>
        </p:nvSpPr>
        <p:spPr>
          <a:xfrm>
            <a:off x="609600" y="315431"/>
            <a:ext cx="10981267" cy="74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746067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1"/>
          </p:nvPr>
        </p:nvSpPr>
        <p:spPr>
          <a:xfrm>
            <a:off x="609601" y="1195138"/>
            <a:ext cx="10981265" cy="47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Text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609600" y="315431"/>
            <a:ext cx="10981267" cy="74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8746067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609600" y="941895"/>
            <a:ext cx="10972800" cy="44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E3AE24"/>
              </a:buClr>
              <a:buSzPts val="1800"/>
              <a:buFont typeface="Impact"/>
              <a:buNone/>
              <a:defRPr sz="1800" cap="none">
                <a:solidFill>
                  <a:srgbClr val="E3AE24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09601" y="1608140"/>
            <a:ext cx="10981265" cy="432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3" name="Google Shape;33;p15"/>
          <p:cNvCxnSpPr/>
          <p:nvPr/>
        </p:nvCxnSpPr>
        <p:spPr>
          <a:xfrm rot="10800000" flipH="1">
            <a:off x="17517" y="1271266"/>
            <a:ext cx="12174484" cy="1798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/>
          <p:nvPr/>
        </p:nvSpPr>
        <p:spPr>
          <a:xfrm>
            <a:off x="0" y="-1"/>
            <a:ext cx="12192000" cy="13316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/>
          <p:nvPr/>
        </p:nvSpPr>
        <p:spPr>
          <a:xfrm>
            <a:off x="0" y="-1"/>
            <a:ext cx="12192000" cy="9545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7"/>
          <p:cNvSpPr/>
          <p:nvPr/>
        </p:nvSpPr>
        <p:spPr>
          <a:xfrm>
            <a:off x="272347" y="5974797"/>
            <a:ext cx="2737956" cy="87029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" name="Google Shape;39;p17"/>
          <p:cNvGrpSpPr/>
          <p:nvPr/>
        </p:nvGrpSpPr>
        <p:grpSpPr>
          <a:xfrm>
            <a:off x="-18016" y="4147563"/>
            <a:ext cx="9300677" cy="2304038"/>
            <a:chOff x="-13512" y="4147563"/>
            <a:chExt cx="6975508" cy="2304038"/>
          </a:xfrm>
        </p:grpSpPr>
        <p:sp>
          <p:nvSpPr>
            <p:cNvPr id="40" name="Google Shape;40;p17"/>
            <p:cNvSpPr/>
            <p:nvPr/>
          </p:nvSpPr>
          <p:spPr>
            <a:xfrm>
              <a:off x="-13511" y="4147563"/>
              <a:ext cx="6975507" cy="2304038"/>
            </a:xfrm>
            <a:prstGeom prst="rect">
              <a:avLst/>
            </a:prstGeom>
            <a:solidFill>
              <a:srgbClr val="D19B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1" name="Google Shape;41;p17" descr="Lines_30blk.pdf"/>
            <p:cNvPicPr preferRelativeResize="0"/>
            <p:nvPr/>
          </p:nvPicPr>
          <p:blipFill rotWithShape="1">
            <a:blip r:embed="rId2">
              <a:alphaModFix/>
            </a:blip>
            <a:srcRect l="1525" t="22542" r="22190"/>
            <a:stretch/>
          </p:blipFill>
          <p:spPr>
            <a:xfrm>
              <a:off x="-13512" y="4147563"/>
              <a:ext cx="6975507" cy="230403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2" name="Google Shape;42;p17"/>
          <p:cNvCxnSpPr/>
          <p:nvPr/>
        </p:nvCxnSpPr>
        <p:spPr>
          <a:xfrm>
            <a:off x="1265302" y="5832568"/>
            <a:ext cx="794529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43" name="Google Shape;43;p17"/>
          <p:cNvCxnSpPr/>
          <p:nvPr/>
        </p:nvCxnSpPr>
        <p:spPr>
          <a:xfrm>
            <a:off x="1265302" y="6340619"/>
            <a:ext cx="7945297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44" name="Google Shape;44;p17"/>
          <p:cNvSpPr txBox="1"/>
          <p:nvPr/>
        </p:nvSpPr>
        <p:spPr>
          <a:xfrm>
            <a:off x="1062102" y="4303767"/>
            <a:ext cx="8148497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44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5" name="Google Shape;45;p17"/>
          <p:cNvSpPr txBox="1">
            <a:spLocks noGrp="1"/>
          </p:cNvSpPr>
          <p:nvPr>
            <p:ph type="title"/>
          </p:nvPr>
        </p:nvSpPr>
        <p:spPr>
          <a:xfrm>
            <a:off x="1059043" y="4240780"/>
            <a:ext cx="8151556" cy="159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56C66"/>
              </a:buClr>
              <a:buSzPts val="6500"/>
              <a:buFont typeface="Impact"/>
              <a:buNone/>
              <a:defRPr sz="6500">
                <a:solidFill>
                  <a:srgbClr val="756C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1059043" y="5799369"/>
            <a:ext cx="8151556" cy="556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mpact"/>
              <a:buNone/>
              <a:defRPr sz="3200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Impact"/>
                <a:ea typeface="Impact"/>
                <a:cs typeface="Impact"/>
                <a:sym typeface="Impact"/>
              </a:defRPr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latin typeface="Impact"/>
                <a:ea typeface="Impact"/>
                <a:cs typeface="Impact"/>
                <a:sym typeface="Impact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latin typeface="Impact"/>
                <a:ea typeface="Impact"/>
                <a:cs typeface="Impact"/>
                <a:sym typeface="Impact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latin typeface="Impact"/>
                <a:ea typeface="Impact"/>
                <a:cs typeface="Impact"/>
                <a:sym typeface="Impact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7" name="Google Shape;47;p17" descr="PU_sigtab.eps"/>
          <p:cNvPicPr preferRelativeResize="0"/>
          <p:nvPr/>
        </p:nvPicPr>
        <p:blipFill rotWithShape="1">
          <a:blip r:embed="rId3">
            <a:alphaModFix/>
          </a:blip>
          <a:srcRect t="-166" b="12554"/>
          <a:stretch/>
        </p:blipFill>
        <p:spPr>
          <a:xfrm>
            <a:off x="9410075" y="-8411"/>
            <a:ext cx="2589891" cy="102107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7"/>
          <p:cNvSpPr>
            <a:spLocks noGrp="1"/>
          </p:cNvSpPr>
          <p:nvPr>
            <p:ph type="pic" idx="2"/>
          </p:nvPr>
        </p:nvSpPr>
        <p:spPr>
          <a:xfrm>
            <a:off x="-18016" y="-8410"/>
            <a:ext cx="9301717" cy="415654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and Picture">
  <p:cSld name="Text and Pictur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609600" y="315431"/>
            <a:ext cx="10981267" cy="74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264707" cy="4342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8746067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18"/>
          <p:cNvSpPr>
            <a:spLocks noGrp="1"/>
          </p:cNvSpPr>
          <p:nvPr>
            <p:ph type="pic" idx="2"/>
          </p:nvPr>
        </p:nvSpPr>
        <p:spPr>
          <a:xfrm>
            <a:off x="6228806" y="1600373"/>
            <a:ext cx="5353593" cy="4342542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8"/>
          <p:cNvSpPr txBox="1">
            <a:spLocks noGrp="1"/>
          </p:cNvSpPr>
          <p:nvPr>
            <p:ph type="body" idx="3"/>
          </p:nvPr>
        </p:nvSpPr>
        <p:spPr>
          <a:xfrm>
            <a:off x="609600" y="941895"/>
            <a:ext cx="10972800" cy="44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E3AE24"/>
              </a:buClr>
              <a:buSzPts val="1800"/>
              <a:buFont typeface="Impact"/>
              <a:buNone/>
              <a:defRPr sz="1800" b="1" cap="none">
                <a:solidFill>
                  <a:srgbClr val="E3AE24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cxnSp>
        <p:nvCxnSpPr>
          <p:cNvPr id="55" name="Google Shape;55;p18"/>
          <p:cNvCxnSpPr/>
          <p:nvPr/>
        </p:nvCxnSpPr>
        <p:spPr>
          <a:xfrm rot="10800000" flipH="1">
            <a:off x="17517" y="1271266"/>
            <a:ext cx="12174484" cy="1798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>
            <a:spLocks noGrp="1"/>
          </p:cNvSpPr>
          <p:nvPr>
            <p:ph type="title"/>
          </p:nvPr>
        </p:nvSpPr>
        <p:spPr>
          <a:xfrm>
            <a:off x="609600" y="315431"/>
            <a:ext cx="10981267" cy="74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264707" cy="433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33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746067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3"/>
          </p:nvPr>
        </p:nvSpPr>
        <p:spPr>
          <a:xfrm>
            <a:off x="609600" y="941895"/>
            <a:ext cx="10972800" cy="44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E3AE24"/>
              </a:buClr>
              <a:buSzPts val="1800"/>
              <a:buFont typeface="Impact"/>
              <a:buNone/>
              <a:defRPr sz="1800" b="1" cap="none">
                <a:solidFill>
                  <a:srgbClr val="E3AE24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cxnSp>
        <p:nvCxnSpPr>
          <p:cNvPr id="62" name="Google Shape;62;p19"/>
          <p:cNvCxnSpPr/>
          <p:nvPr/>
        </p:nvCxnSpPr>
        <p:spPr>
          <a:xfrm rot="10800000" flipH="1">
            <a:off x="17517" y="1271266"/>
            <a:ext cx="12174484" cy="1798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title"/>
          </p:nvPr>
        </p:nvSpPr>
        <p:spPr>
          <a:xfrm>
            <a:off x="609600" y="315431"/>
            <a:ext cx="10981267" cy="74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26518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2"/>
          </p:nvPr>
        </p:nvSpPr>
        <p:spPr>
          <a:xfrm>
            <a:off x="609600" y="2174876"/>
            <a:ext cx="5265184" cy="376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4"/>
          </p:nvPr>
        </p:nvSpPr>
        <p:spPr>
          <a:xfrm>
            <a:off x="6193368" y="2174876"/>
            <a:ext cx="5389033" cy="376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746067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5"/>
          </p:nvPr>
        </p:nvSpPr>
        <p:spPr>
          <a:xfrm>
            <a:off x="609600" y="941895"/>
            <a:ext cx="10972800" cy="44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E3AE24"/>
              </a:buClr>
              <a:buSzPts val="1800"/>
              <a:buFont typeface="Impact"/>
              <a:buNone/>
              <a:defRPr sz="1800" b="1" cap="none">
                <a:solidFill>
                  <a:srgbClr val="E3AE24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cxnSp>
        <p:nvCxnSpPr>
          <p:cNvPr id="71" name="Google Shape;71;p20"/>
          <p:cNvCxnSpPr/>
          <p:nvPr/>
        </p:nvCxnSpPr>
        <p:spPr>
          <a:xfrm rot="10800000" flipH="1">
            <a:off x="17517" y="1271266"/>
            <a:ext cx="12174484" cy="1798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Only">
  <p:cSld name="Title and Sub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609600" y="315431"/>
            <a:ext cx="10981267" cy="74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sldNum" idx="12"/>
          </p:nvPr>
        </p:nvSpPr>
        <p:spPr>
          <a:xfrm>
            <a:off x="8746067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1"/>
          </p:nvPr>
        </p:nvSpPr>
        <p:spPr>
          <a:xfrm>
            <a:off x="609600" y="941895"/>
            <a:ext cx="10972800" cy="44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Clr>
                <a:srgbClr val="E3AE24"/>
              </a:buClr>
              <a:buSzPts val="1800"/>
              <a:buFont typeface="Impact"/>
              <a:buNone/>
              <a:defRPr sz="1800" b="1" cap="none">
                <a:solidFill>
                  <a:srgbClr val="E3AE24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cxnSp>
        <p:nvCxnSpPr>
          <p:cNvPr id="76" name="Google Shape;76;p21"/>
          <p:cNvCxnSpPr/>
          <p:nvPr/>
        </p:nvCxnSpPr>
        <p:spPr>
          <a:xfrm rot="10800000" flipH="1">
            <a:off x="17517" y="1271266"/>
            <a:ext cx="12174484" cy="1798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1" y="1"/>
            <a:ext cx="12209516" cy="915109"/>
            <a:chOff x="0" y="0"/>
            <a:chExt cx="9157137" cy="915109"/>
          </a:xfrm>
        </p:grpSpPr>
        <p:sp>
          <p:nvSpPr>
            <p:cNvPr id="11" name="Google Shape;11;p12"/>
            <p:cNvSpPr/>
            <p:nvPr/>
          </p:nvSpPr>
          <p:spPr>
            <a:xfrm>
              <a:off x="0" y="0"/>
              <a:ext cx="9144000" cy="915108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" name="Google Shape;12;p12" descr="h2_lines_white.pdf"/>
            <p:cNvPicPr preferRelativeResize="0"/>
            <p:nvPr/>
          </p:nvPicPr>
          <p:blipFill rotWithShape="1">
            <a:blip r:embed="rId11">
              <a:alphaModFix/>
            </a:blip>
            <a:srcRect l="22581" t="22581" r="22582" b="48017"/>
            <a:stretch/>
          </p:blipFill>
          <p:spPr>
            <a:xfrm>
              <a:off x="13137" y="1"/>
              <a:ext cx="9144000" cy="9151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12"/>
          <p:cNvSpPr txBox="1">
            <a:spLocks noGrp="1"/>
          </p:cNvSpPr>
          <p:nvPr>
            <p:ph type="title"/>
          </p:nvPr>
        </p:nvSpPr>
        <p:spPr>
          <a:xfrm>
            <a:off x="609600" y="315431"/>
            <a:ext cx="10981267" cy="74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  <a:defRPr sz="44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body" idx="1"/>
          </p:nvPr>
        </p:nvSpPr>
        <p:spPr>
          <a:xfrm>
            <a:off x="609600" y="1721492"/>
            <a:ext cx="10981267" cy="422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 Sans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sldNum" idx="12"/>
          </p:nvPr>
        </p:nvSpPr>
        <p:spPr>
          <a:xfrm>
            <a:off x="8746067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2"/>
          <p:cNvSpPr txBox="1"/>
          <p:nvPr/>
        </p:nvSpPr>
        <p:spPr>
          <a:xfrm>
            <a:off x="489507" y="1535528"/>
            <a:ext cx="111013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09588" y="5535538"/>
            <a:ext cx="2695575" cy="10191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title"/>
          </p:nvPr>
        </p:nvSpPr>
        <p:spPr>
          <a:xfrm>
            <a:off x="0" y="5478625"/>
            <a:ext cx="81489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D19B23"/>
              </a:buClr>
              <a:buSzPts val="4800"/>
              <a:buFont typeface="Impact"/>
              <a:buNone/>
            </a:pPr>
            <a:r>
              <a:rPr lang="en-US" sz="4800">
                <a:solidFill>
                  <a:schemeClr val="dk1"/>
                </a:solidFill>
              </a:rPr>
              <a:t>ECE 477 FINAL REVIEW: TEAM #18</a:t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83" name="Google Shape;83;p1" descr="PU_sigtab.eps"/>
          <p:cNvPicPr preferRelativeResize="0"/>
          <p:nvPr/>
        </p:nvPicPr>
        <p:blipFill rotWithShape="1">
          <a:blip r:embed="rId3">
            <a:alphaModFix/>
          </a:blip>
          <a:srcRect t="-166" b="12554"/>
          <a:stretch/>
        </p:blipFill>
        <p:spPr>
          <a:xfrm>
            <a:off x="10249582" y="5836927"/>
            <a:ext cx="1942418" cy="1021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>
            <a:spLocks noGrp="1"/>
          </p:cNvSpPr>
          <p:nvPr>
            <p:ph type="title"/>
          </p:nvPr>
        </p:nvSpPr>
        <p:spPr>
          <a:xfrm>
            <a:off x="609600" y="287723"/>
            <a:ext cx="10981267" cy="74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PROJECT DEMONSTRATION</a:t>
            </a:r>
            <a:endParaRPr/>
          </a:p>
        </p:txBody>
      </p:sp>
      <p:sp>
        <p:nvSpPr>
          <p:cNvPr id="148" name="Google Shape;148;p10"/>
          <p:cNvSpPr txBox="1">
            <a:spLocks noGrp="1"/>
          </p:cNvSpPr>
          <p:nvPr>
            <p:ph type="body" idx="1"/>
          </p:nvPr>
        </p:nvSpPr>
        <p:spPr>
          <a:xfrm>
            <a:off x="697347" y="1075482"/>
            <a:ext cx="10358580" cy="4870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endParaRPr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/>
              <a:t>SSC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#1: </a:t>
            </a:r>
            <a:r>
              <a:rPr lang="en-US">
                <a:highlight>
                  <a:srgbClr val="FFFFFF"/>
                </a:highlight>
              </a:rPr>
              <a:t>The ability to reduce noise on analog inputs through the use of a 1-D Gaussian Filtering algorithm.</a:t>
            </a:r>
            <a:endParaRPr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PS</a:t>
            </a:r>
            <a:r>
              <a:rPr lang="en-US"/>
              <a:t>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C #2: </a:t>
            </a:r>
            <a:r>
              <a:rPr lang="en-US">
                <a:highlight>
                  <a:srgbClr val="FFFFFF"/>
                </a:highlight>
              </a:rPr>
              <a:t>The ability to control and configure multiple connected LED devices through an in-built Bluetooth module that connects with an Android app.</a:t>
            </a:r>
            <a:endParaRPr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PSSC #3: </a:t>
            </a:r>
            <a:r>
              <a:rPr lang="en-US">
                <a:highlight>
                  <a:srgbClr val="FFFFFF"/>
                </a:highlight>
              </a:rPr>
              <a:t>The ability to amplify and filter analog input of the microphone using a sequence of operational amplifiers.</a:t>
            </a:r>
            <a:endParaRPr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PSSC #4:</a:t>
            </a:r>
            <a:r>
              <a:rPr lang="en-US">
                <a:highlight>
                  <a:srgbClr val="FFFFFF"/>
                </a:highlight>
              </a:rPr>
              <a:t>The ability for the user to toggle between input modes by using multiplexed external controls. These modes will be Microphone (default), AUX-in, and Bluetooth.</a:t>
            </a:r>
            <a:endParaRPr/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PSS</a:t>
            </a:r>
            <a:r>
              <a:rPr lang="en-US"/>
              <a:t>C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#5</a:t>
            </a:r>
            <a:r>
              <a:rPr lang="en-US"/>
              <a:t>:</a:t>
            </a:r>
            <a:r>
              <a:rPr lang="en-US">
                <a:highlight>
                  <a:srgbClr val="FFFFFF"/>
                </a:highlight>
              </a:rPr>
              <a:t>The ability to drive multiple WS2812B LED strips with PWM signals and reactively display patterns in response to audio signals.</a:t>
            </a:r>
            <a:endParaRPr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Stretch Goal #1: The ability to isolate frequencies using the FFT algorithm.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body" idx="4294967295"/>
          </p:nvPr>
        </p:nvSpPr>
        <p:spPr>
          <a:xfrm>
            <a:off x="2406650" y="2734575"/>
            <a:ext cx="7346950" cy="873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xfrm>
            <a:off x="609600" y="287723"/>
            <a:ext cx="10981267" cy="74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1"/>
          </p:nvPr>
        </p:nvSpPr>
        <p:spPr>
          <a:xfrm>
            <a:off x="715820" y="1000665"/>
            <a:ext cx="8235949" cy="493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Project Overview</a:t>
            </a:r>
            <a:endParaRPr/>
          </a:p>
          <a:p>
            <a:pPr marL="285750" lvl="0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Block Diagram</a:t>
            </a:r>
            <a:endParaRPr/>
          </a:p>
          <a:p>
            <a:pPr marL="285750" lvl="0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Design Challenges</a:t>
            </a:r>
            <a:endParaRPr/>
          </a:p>
          <a:p>
            <a:pPr marL="285750" lvl="0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Individual Contributions</a:t>
            </a:r>
            <a:endParaRPr/>
          </a:p>
          <a:p>
            <a:pPr marL="285750" lvl="0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Project Video Demonstration</a:t>
            </a:r>
            <a:endParaRPr/>
          </a:p>
          <a:p>
            <a:pPr marL="285750" lvl="0" indent="-2857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Questions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609600" y="287723"/>
            <a:ext cx="10981267" cy="74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95" name="Google Shape;95;p3"/>
          <p:cNvSpPr txBox="1">
            <a:spLocks noGrp="1"/>
          </p:cNvSpPr>
          <p:nvPr>
            <p:ph type="body" idx="1"/>
          </p:nvPr>
        </p:nvSpPr>
        <p:spPr>
          <a:xfrm>
            <a:off x="609605" y="1085457"/>
            <a:ext cx="11374500" cy="47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RDNT is a device that aims to bring a new dimension to the user’s musical experience, whether it be the main attraction of a party, a fresh new feature to a business’s ambiance, or just to use for the enjoyment of listening to one’s favorite songs in a new way. With multiple avenues to play your favorite tunes, full customization of the LED display’s colors, and control through our mobile app, RDNT intends to create a new dynamic to listening to music as seamless and accessible as possible.</a:t>
            </a:r>
            <a:endParaRPr sz="1800"/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 l="-870" t="11336" r="870" b="6689"/>
          <a:stretch/>
        </p:blipFill>
        <p:spPr>
          <a:xfrm>
            <a:off x="7396675" y="3805200"/>
            <a:ext cx="4587423" cy="282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609600" y="287723"/>
            <a:ext cx="10981267" cy="74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BLOCK DIAGRAM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xfrm>
            <a:off x="678874" y="1064214"/>
            <a:ext cx="10968181" cy="4800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l="10252" t="66695" r="10268"/>
          <a:stretch/>
        </p:blipFill>
        <p:spPr>
          <a:xfrm>
            <a:off x="678875" y="1036525"/>
            <a:ext cx="4724224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l="20377" r="17193" b="33532"/>
          <a:stretch/>
        </p:blipFill>
        <p:spPr>
          <a:xfrm>
            <a:off x="678884" y="2427163"/>
            <a:ext cx="3710650" cy="2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5421" y="1511982"/>
            <a:ext cx="6187695" cy="3905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609600" y="287723"/>
            <a:ext cx="10981267" cy="748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DESIGN CHALLENGES</a:t>
            </a:r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678875" y="1036501"/>
            <a:ext cx="11042100" cy="38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Microphone Circuitry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Prototyped 4 different amplifier circuits for refined audio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PCB Design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Had to redesign after mid-semester design review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Power Circuit issues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Accidentally designed circuit with tiny capacitors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FFT Software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Difficult to interpret results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LEDs flickering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Had to learn how multiprocessing works in FreeRTOS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>
            <a:spLocks noGrp="1"/>
          </p:cNvSpPr>
          <p:nvPr>
            <p:ph type="title"/>
          </p:nvPr>
        </p:nvSpPr>
        <p:spPr>
          <a:xfrm>
            <a:off x="609600" y="315431"/>
            <a:ext cx="109812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INDIVIDUAL CONTRIBUTIONS</a:t>
            </a:r>
            <a:endParaRPr/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2"/>
          </p:nvPr>
        </p:nvSpPr>
        <p:spPr>
          <a:xfrm>
            <a:off x="609601" y="1608140"/>
            <a:ext cx="109812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/>
              <a:t>Software Prototyping</a:t>
            </a:r>
            <a:endParaRPr sz="2200"/>
          </a:p>
          <a:p>
            <a:pPr marL="742950" lvl="1" indent="-31115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Arduino and ESP-IDF</a:t>
            </a:r>
            <a:endParaRPr sz="2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Final Firmware Version (with Kahaan)</a:t>
            </a:r>
            <a:endParaRPr sz="2200"/>
          </a:p>
          <a:p>
            <a:pPr marL="742950" lvl="1" indent="-31115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Gaussian Smoothing and ADC Sampling</a:t>
            </a:r>
            <a:endParaRPr sz="2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Audio Circuitry Design and Prototyping</a:t>
            </a:r>
            <a:endParaRPr sz="2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Final Schematic (with Graeme and Avik)</a:t>
            </a:r>
            <a:endParaRPr sz="2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PCB Design (with Avik)</a:t>
            </a:r>
            <a:endParaRPr sz="2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Display Wiring</a:t>
            </a:r>
            <a:endParaRPr sz="2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Keeping the team on track</a:t>
            </a:r>
            <a:endParaRPr sz="2200"/>
          </a:p>
        </p:txBody>
      </p:sp>
      <p:sp>
        <p:nvSpPr>
          <p:cNvPr id="119" name="Google Shape;119;p6"/>
          <p:cNvSpPr txBox="1">
            <a:spLocks noGrp="1"/>
          </p:cNvSpPr>
          <p:nvPr>
            <p:ph type="body" idx="1"/>
          </p:nvPr>
        </p:nvSpPr>
        <p:spPr>
          <a:xfrm>
            <a:off x="609600" y="941895"/>
            <a:ext cx="109728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3AE24"/>
              </a:buClr>
              <a:buSzPts val="2400"/>
              <a:buFont typeface="Impact"/>
              <a:buNone/>
            </a:pPr>
            <a:r>
              <a:rPr lang="en-US" sz="2400" b="0"/>
              <a:t>ANURAG NUMBOORI</a:t>
            </a:r>
            <a:endParaRPr b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609600" y="315431"/>
            <a:ext cx="109812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INDIVIDUAL CONTRIBUTIONS</a:t>
            </a: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659425" y="941895"/>
            <a:ext cx="109728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3AE24"/>
              </a:buClr>
              <a:buSzPts val="2400"/>
              <a:buFont typeface="Impact"/>
              <a:buNone/>
            </a:pPr>
            <a:r>
              <a:rPr lang="en-US" sz="2400"/>
              <a:t>GRAEME USMAN</a:t>
            </a:r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2"/>
          </p:nvPr>
        </p:nvSpPr>
        <p:spPr>
          <a:xfrm>
            <a:off x="609600" y="1608150"/>
            <a:ext cx="85809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9845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200"/>
              <a:t>Preliminary Research</a:t>
            </a:r>
            <a:endParaRPr sz="2200"/>
          </a:p>
          <a:p>
            <a:pPr marL="742950" lvl="1" indent="-32385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200"/>
              <a:t>Helped with finding relevant software, tools, and topics required for our project</a:t>
            </a:r>
            <a:endParaRPr sz="2200"/>
          </a:p>
          <a:p>
            <a:pPr marL="285750" lvl="0" indent="-29845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200"/>
              <a:t>Hardware Prototyping and Testing </a:t>
            </a:r>
            <a:endParaRPr sz="2200"/>
          </a:p>
          <a:p>
            <a:pPr marL="742950" lvl="1" indent="-32385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200"/>
              <a:t>TMUX prototyping</a:t>
            </a:r>
            <a:endParaRPr sz="2200"/>
          </a:p>
          <a:p>
            <a:pPr marL="742950" lvl="1" indent="-32385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200"/>
              <a:t>Microphone Amplifier Circuit</a:t>
            </a:r>
            <a:endParaRPr sz="2200"/>
          </a:p>
          <a:p>
            <a:pPr marL="285750" lvl="0" indent="-29845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200"/>
              <a:t>Final Schematic (w/ Anurag and Avik)</a:t>
            </a:r>
            <a:endParaRPr sz="2200"/>
          </a:p>
          <a:p>
            <a:pPr marL="285750" lvl="0" indent="-29845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200"/>
              <a:t>PCB Soldering and Debugging</a:t>
            </a:r>
            <a:endParaRPr sz="2200"/>
          </a:p>
          <a:p>
            <a:pPr marL="742950" lvl="1" indent="-32385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200"/>
              <a:t>Both final and testing PCBs</a:t>
            </a:r>
            <a:endParaRPr sz="2200"/>
          </a:p>
          <a:p>
            <a:pPr marL="285750" lvl="0" indent="-29845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200"/>
              <a:t>LED Fixture Construction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t="28053" r="6890" b="32556"/>
          <a:stretch/>
        </p:blipFill>
        <p:spPr>
          <a:xfrm>
            <a:off x="7072875" y="3957300"/>
            <a:ext cx="4789075" cy="2701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7"/>
          <p:cNvPicPr preferRelativeResize="0"/>
          <p:nvPr/>
        </p:nvPicPr>
        <p:blipFill rotWithShape="1">
          <a:blip r:embed="rId4">
            <a:alphaModFix/>
          </a:blip>
          <a:srcRect l="4935" t="13732" r="2813" b="31688"/>
          <a:stretch/>
        </p:blipFill>
        <p:spPr>
          <a:xfrm>
            <a:off x="8771875" y="1452154"/>
            <a:ext cx="3090075" cy="243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title"/>
          </p:nvPr>
        </p:nvSpPr>
        <p:spPr>
          <a:xfrm>
            <a:off x="609600" y="315431"/>
            <a:ext cx="109812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INDIVIDUAL CONTRIBUTIONS</a:t>
            </a: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body" idx="2"/>
          </p:nvPr>
        </p:nvSpPr>
        <p:spPr>
          <a:xfrm>
            <a:off x="609601" y="1608140"/>
            <a:ext cx="10981200" cy="43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1016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Preliminary Research and Prototyping</a:t>
            </a:r>
            <a:endParaRPr/>
          </a:p>
          <a:p>
            <a:pPr marL="742950" lvl="1" indent="-27305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Setup of initial schematic – component symbols, footprints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Iterations of prototyping circuitry and developing schematic for several components</a:t>
            </a:r>
            <a:endParaRPr/>
          </a:p>
          <a:p>
            <a:pPr marL="742950" lvl="1" indent="-27305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Initial LTspice simulations for Audio circuitry (w/ Kahaan)</a:t>
            </a:r>
            <a:endParaRPr/>
          </a:p>
          <a:p>
            <a:pPr marL="0" lvl="0" indent="-1143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Final Schematic (w/ Anurag and Graeme)</a:t>
            </a:r>
            <a:endParaRPr/>
          </a:p>
          <a:p>
            <a:pPr marL="0" lvl="0" indent="-1016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Final Firmware Version</a:t>
            </a:r>
            <a:endParaRPr/>
          </a:p>
          <a:p>
            <a:pPr marL="742950" lvl="1" indent="-27305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Mode switching software implementation </a:t>
            </a:r>
            <a:endParaRPr/>
          </a:p>
          <a:p>
            <a:pPr marL="742950" lvl="1" indent="-27305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Implementing functionality to perform FFT on audio samples and frequency isolations ( w/ Kahaan and Anurag)</a:t>
            </a:r>
            <a:endParaRPr/>
          </a:p>
          <a:p>
            <a:pPr marL="742950" lvl="1" indent="-27305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Debugging Issues and developing</a:t>
            </a:r>
            <a:endParaRPr/>
          </a:p>
          <a:p>
            <a:pPr marL="0" lvl="0" indent="-1016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PCB Development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Development of PCB – planes, layers, traces; based on guidelines from datasheet and Joe (!)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Fine tuning PCB based on requirements, and debugging issues (w/ Anurag)</a:t>
            </a:r>
            <a:endParaRPr/>
          </a:p>
          <a:p>
            <a:pPr marL="0" lvl="0" indent="-1016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3D Modelling for packaging the PCB (w/ Kahaan)</a:t>
            </a:r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body" idx="1"/>
          </p:nvPr>
        </p:nvSpPr>
        <p:spPr>
          <a:xfrm>
            <a:off x="609600" y="941895"/>
            <a:ext cx="109728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3AE24"/>
              </a:buClr>
              <a:buSzPts val="2400"/>
              <a:buFont typeface="Impact"/>
              <a:buNone/>
            </a:pPr>
            <a:r>
              <a:rPr lang="en-US" sz="2400"/>
              <a:t>Avik Wadhwa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>
            <a:spLocks noGrp="1"/>
          </p:cNvSpPr>
          <p:nvPr>
            <p:ph type="title"/>
          </p:nvPr>
        </p:nvSpPr>
        <p:spPr>
          <a:xfrm>
            <a:off x="609600" y="315431"/>
            <a:ext cx="10981200" cy="7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mpact"/>
              <a:buNone/>
            </a:pPr>
            <a:r>
              <a:rPr lang="en-US"/>
              <a:t>INDIVIDUAL CONTRIBUTIONS</a:t>
            </a:r>
            <a:endParaRPr/>
          </a:p>
        </p:txBody>
      </p:sp>
      <p:sp>
        <p:nvSpPr>
          <p:cNvPr id="141" name="Google Shape;141;p9"/>
          <p:cNvSpPr txBox="1">
            <a:spLocks noGrp="1"/>
          </p:cNvSpPr>
          <p:nvPr>
            <p:ph type="body" idx="2"/>
          </p:nvPr>
        </p:nvSpPr>
        <p:spPr>
          <a:xfrm>
            <a:off x="498850" y="1442200"/>
            <a:ext cx="6901200" cy="41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Preliminary Research and Prototyping</a:t>
            </a:r>
            <a:endParaRPr/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Generating a sample android application using online app simulator</a:t>
            </a:r>
            <a:endParaRPr/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Comprehending services needed to configure Bluetooth on ESP32 and Android Respectively</a:t>
            </a:r>
            <a:endParaRPr/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Initial LTspice simulations for Audio circuitry (w/ Avik)</a:t>
            </a:r>
            <a:endParaRPr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3D Modelling for packaging the PCB (w/ Avik)</a:t>
            </a:r>
            <a:endParaRPr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Final Firmware Version</a:t>
            </a:r>
            <a:endParaRPr/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Bluetooth Functionality</a:t>
            </a:r>
            <a:endParaRPr/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Implementing functionality to perform FFT on audio samples and frequency isolations ( w/ Avik and Anurag)</a:t>
            </a:r>
            <a:endParaRPr/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Implementing Light show post FFT isolation (w/ Anurag)</a:t>
            </a:r>
            <a:endParaRPr/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Android Application</a:t>
            </a:r>
            <a:endParaRPr/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Implementing Bluetooth Class for connection</a:t>
            </a:r>
            <a:endParaRPr/>
          </a:p>
          <a:p>
            <a:pPr marL="13716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Basic UI for Android Application </a:t>
            </a:r>
            <a:endParaRPr/>
          </a:p>
        </p:txBody>
      </p:sp>
      <p:sp>
        <p:nvSpPr>
          <p:cNvPr id="142" name="Google Shape;142;p9"/>
          <p:cNvSpPr txBox="1">
            <a:spLocks noGrp="1"/>
          </p:cNvSpPr>
          <p:nvPr>
            <p:ph type="body" idx="1"/>
          </p:nvPr>
        </p:nvSpPr>
        <p:spPr>
          <a:xfrm>
            <a:off x="609600" y="941895"/>
            <a:ext cx="10972800" cy="4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3AE24"/>
              </a:buClr>
              <a:buSzPts val="2400"/>
              <a:buFont typeface="Impact"/>
              <a:buNone/>
            </a:pPr>
            <a:r>
              <a:rPr lang="en-US" sz="2400"/>
              <a:t>Kahaan Patel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Microsoft Macintosh PowerPoint</Application>
  <PresentationFormat>Widescreen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Impact</vt:lpstr>
      <vt:lpstr>Merriweather Sans</vt:lpstr>
      <vt:lpstr>Office Theme</vt:lpstr>
      <vt:lpstr>ECE 477 FINAL REVIEW: TEAM #18</vt:lpstr>
      <vt:lpstr>OUTLINE</vt:lpstr>
      <vt:lpstr>PROJECT OVERVIEW</vt:lpstr>
      <vt:lpstr>BLOCK DIAGRAM</vt:lpstr>
      <vt:lpstr>DESIGN CHALLENGES</vt:lpstr>
      <vt:lpstr>INDIVIDUAL CONTRIBUTIONS</vt:lpstr>
      <vt:lpstr>INDIVIDUAL CONTRIBUTIONS</vt:lpstr>
      <vt:lpstr>INDIVIDUAL CONTRIBUTIONS</vt:lpstr>
      <vt:lpstr>INDIVIDUAL CONTRIBUTIONS</vt:lpstr>
      <vt:lpstr>PROJECT 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477 FINAL REVIEW: TEAM #18</dc:title>
  <dc:creator>Purdue Marketing Communications</dc:creator>
  <cp:lastModifiedBy>Wadhwa, Avik</cp:lastModifiedBy>
  <cp:revision>1</cp:revision>
  <dcterms:created xsi:type="dcterms:W3CDTF">2011-09-20T15:44:26Z</dcterms:created>
  <dcterms:modified xsi:type="dcterms:W3CDTF">2023-04-25T14:10:55Z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2023-04-25T14:10:55Z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df39b4b5-9395-4a1e-9806-c24176dfb116</vt:lpwstr>
  </property>
  <property fmtid="{D5CDD505-2E9C-101B-9397-08002B2CF9AE}" pid="8" name="MSIP_Label_4044bd30-2ed7-4c9d-9d12-46200872a97b_ContentBits">
    <vt:lpwstr>0</vt:lpwstr>
  </property>
</Properties>
</file>