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Garamond" panose="02020404030301010803" pitchFamily="18" charset="0"/>
      <p:regular r:id="rId27"/>
      <p:bold r:id="rId28"/>
      <p:italic r:id="rId29"/>
    </p:embeddedFont>
    <p:embeddedFont>
      <p:font typeface="Oswald Bold" panose="020B0604020202020204" charset="0"/>
      <p:regular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Bold" panose="02000000000000000000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164996" y="898430"/>
            <a:ext cx="11958008" cy="7742669"/>
            <a:chOff x="0" y="0"/>
            <a:chExt cx="15944010" cy="10323558"/>
          </a:xfrm>
        </p:grpSpPr>
        <p:sp>
          <p:nvSpPr>
            <p:cNvPr id="9" name="Freeform 9"/>
            <p:cNvSpPr/>
            <p:nvPr/>
          </p:nvSpPr>
          <p:spPr>
            <a:xfrm>
              <a:off x="6331079" y="0"/>
              <a:ext cx="3281853" cy="3281853"/>
            </a:xfrm>
            <a:custGeom>
              <a:avLst/>
              <a:gdLst/>
              <a:ahLst/>
              <a:cxnLst/>
              <a:rect l="l" t="t" r="r" b="b"/>
              <a:pathLst>
                <a:path w="3281853" h="3281853">
                  <a:moveTo>
                    <a:pt x="0" y="0"/>
                  </a:moveTo>
                  <a:lnTo>
                    <a:pt x="3281852" y="0"/>
                  </a:lnTo>
                  <a:lnTo>
                    <a:pt x="3281852" y="3281853"/>
                  </a:lnTo>
                  <a:lnTo>
                    <a:pt x="0" y="3281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3721899"/>
              <a:ext cx="15944010" cy="2042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65"/>
                </a:lnSpc>
              </a:pPr>
              <a:r>
                <a:rPr lang="en-US" sz="4475">
                  <a:solidFill>
                    <a:srgbClr val="000000"/>
                  </a:solidFill>
                  <a:latin typeface="Oswald Bold"/>
                </a:rPr>
                <a:t>PREDICTING ZETA POTENTIAL OF NANOPARTICLES WITH VARIOUS MACHINE LEARNING METHODS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029765" y="7393040"/>
              <a:ext cx="7884481" cy="186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swald Bold"/>
                </a:rPr>
                <a:t>ABHIJEET GAUTAM (2020CH10069)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swald Bold"/>
                </a:rPr>
                <a:t>AMAN RAJORIA (2020CH70153)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swald Bold"/>
                </a:rPr>
                <a:t>AVIK GHOSH (2020CH10081)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612626" y="9732373"/>
              <a:ext cx="8718758" cy="59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swald Bold"/>
                </a:rPr>
                <a:t>SUPERVISOR: PROF. VIKRAM SINGH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111303" y="6229304"/>
              <a:ext cx="7721404" cy="685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Oswald Bold"/>
                </a:rPr>
                <a:t>CLL729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1967677"/>
            <a:ext cx="7491275" cy="6351645"/>
          </a:xfrm>
          <a:custGeom>
            <a:avLst/>
            <a:gdLst/>
            <a:ahLst/>
            <a:cxnLst/>
            <a:rect l="l" t="t" r="r" b="b"/>
            <a:pathLst>
              <a:path w="7491275" h="6351645">
                <a:moveTo>
                  <a:pt x="0" y="0"/>
                </a:moveTo>
                <a:lnTo>
                  <a:pt x="7491275" y="0"/>
                </a:lnTo>
                <a:lnTo>
                  <a:pt x="7491275" y="6351646"/>
                </a:lnTo>
                <a:lnTo>
                  <a:pt x="0" y="635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1967677"/>
            <a:ext cx="7797492" cy="6279469"/>
          </a:xfrm>
          <a:custGeom>
            <a:avLst/>
            <a:gdLst/>
            <a:ahLst/>
            <a:cxnLst/>
            <a:rect l="l" t="t" r="r" b="b"/>
            <a:pathLst>
              <a:path w="7797492" h="6279469">
                <a:moveTo>
                  <a:pt x="0" y="0"/>
                </a:moveTo>
                <a:lnTo>
                  <a:pt x="7797492" y="0"/>
                </a:lnTo>
                <a:lnTo>
                  <a:pt x="7797492" y="6279470"/>
                </a:lnTo>
                <a:lnTo>
                  <a:pt x="0" y="6279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2079804"/>
            <a:ext cx="8507751" cy="6127391"/>
          </a:xfrm>
          <a:custGeom>
            <a:avLst/>
            <a:gdLst/>
            <a:ahLst/>
            <a:cxnLst/>
            <a:rect l="l" t="t" r="r" b="b"/>
            <a:pathLst>
              <a:path w="8507751" h="6127391">
                <a:moveTo>
                  <a:pt x="0" y="0"/>
                </a:moveTo>
                <a:lnTo>
                  <a:pt x="8507751" y="0"/>
                </a:lnTo>
                <a:lnTo>
                  <a:pt x="8507751" y="6127392"/>
                </a:lnTo>
                <a:lnTo>
                  <a:pt x="0" y="612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2145682"/>
            <a:ext cx="8847551" cy="6061514"/>
          </a:xfrm>
          <a:custGeom>
            <a:avLst/>
            <a:gdLst/>
            <a:ahLst/>
            <a:cxnLst/>
            <a:rect l="l" t="t" r="r" b="b"/>
            <a:pathLst>
              <a:path w="8847551" h="6061514">
                <a:moveTo>
                  <a:pt x="0" y="0"/>
                </a:moveTo>
                <a:lnTo>
                  <a:pt x="8847551" y="0"/>
                </a:lnTo>
                <a:lnTo>
                  <a:pt x="8847551" y="6061514"/>
                </a:lnTo>
                <a:lnTo>
                  <a:pt x="0" y="606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1319" y="2127109"/>
            <a:ext cx="16186397" cy="5561922"/>
          </a:xfrm>
          <a:custGeom>
            <a:avLst/>
            <a:gdLst/>
            <a:ahLst/>
            <a:cxnLst/>
            <a:rect l="l" t="t" r="r" b="b"/>
            <a:pathLst>
              <a:path w="16186397" h="5561922">
                <a:moveTo>
                  <a:pt x="0" y="0"/>
                </a:moveTo>
                <a:lnTo>
                  <a:pt x="16186398" y="0"/>
                </a:lnTo>
                <a:lnTo>
                  <a:pt x="16186398" y="5561921"/>
                </a:lnTo>
                <a:lnTo>
                  <a:pt x="0" y="5561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0832" y="2355709"/>
            <a:ext cx="16696885" cy="6110349"/>
          </a:xfrm>
          <a:custGeom>
            <a:avLst/>
            <a:gdLst/>
            <a:ahLst/>
            <a:cxnLst/>
            <a:rect l="l" t="t" r="r" b="b"/>
            <a:pathLst>
              <a:path w="16696885" h="6110349">
                <a:moveTo>
                  <a:pt x="0" y="0"/>
                </a:moveTo>
                <a:lnTo>
                  <a:pt x="16696885" y="0"/>
                </a:lnTo>
                <a:lnTo>
                  <a:pt x="16696885" y="6110349"/>
                </a:lnTo>
                <a:lnTo>
                  <a:pt x="0" y="6110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64296" y="2022049"/>
            <a:ext cx="6775550" cy="6537685"/>
          </a:xfrm>
          <a:custGeom>
            <a:avLst/>
            <a:gdLst/>
            <a:ahLst/>
            <a:cxnLst/>
            <a:rect l="l" t="t" r="r" b="b"/>
            <a:pathLst>
              <a:path w="6775550" h="6537685">
                <a:moveTo>
                  <a:pt x="0" y="0"/>
                </a:moveTo>
                <a:lnTo>
                  <a:pt x="6775551" y="0"/>
                </a:lnTo>
                <a:lnTo>
                  <a:pt x="6775551" y="6537685"/>
                </a:lnTo>
                <a:lnTo>
                  <a:pt x="0" y="6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7238" y="2127109"/>
            <a:ext cx="16230600" cy="6578573"/>
          </a:xfrm>
          <a:custGeom>
            <a:avLst/>
            <a:gdLst/>
            <a:ahLst/>
            <a:cxnLst/>
            <a:rect l="l" t="t" r="r" b="b"/>
            <a:pathLst>
              <a:path w="16230600" h="6578573">
                <a:moveTo>
                  <a:pt x="0" y="0"/>
                </a:moveTo>
                <a:lnTo>
                  <a:pt x="16230600" y="0"/>
                </a:lnTo>
                <a:lnTo>
                  <a:pt x="16230600" y="6578573"/>
                </a:lnTo>
                <a:lnTo>
                  <a:pt x="0" y="6578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CODE SNIPPETS OF THE MODELS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06365" y="2896755"/>
            <a:ext cx="5640089" cy="4313009"/>
          </a:xfrm>
          <a:custGeom>
            <a:avLst/>
            <a:gdLst/>
            <a:ahLst/>
            <a:cxnLst/>
            <a:rect l="l" t="t" r="r" b="b"/>
            <a:pathLst>
              <a:path w="5640089" h="4313009">
                <a:moveTo>
                  <a:pt x="0" y="0"/>
                </a:moveTo>
                <a:lnTo>
                  <a:pt x="5640089" y="0"/>
                </a:lnTo>
                <a:lnTo>
                  <a:pt x="5640089" y="4313010"/>
                </a:lnTo>
                <a:lnTo>
                  <a:pt x="0" y="431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00188" y="2925330"/>
            <a:ext cx="5698149" cy="4313009"/>
          </a:xfrm>
          <a:custGeom>
            <a:avLst/>
            <a:gdLst/>
            <a:ahLst/>
            <a:cxnLst/>
            <a:rect l="l" t="t" r="r" b="b"/>
            <a:pathLst>
              <a:path w="5698149" h="4313009">
                <a:moveTo>
                  <a:pt x="0" y="0"/>
                </a:moveTo>
                <a:lnTo>
                  <a:pt x="5698149" y="0"/>
                </a:lnTo>
                <a:lnTo>
                  <a:pt x="5698149" y="4313010"/>
                </a:lnTo>
                <a:lnTo>
                  <a:pt x="0" y="4313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026340" y="2896755"/>
            <a:ext cx="5839042" cy="4398239"/>
          </a:xfrm>
          <a:custGeom>
            <a:avLst/>
            <a:gdLst/>
            <a:ahLst/>
            <a:cxnLst/>
            <a:rect l="l" t="t" r="r" b="b"/>
            <a:pathLst>
              <a:path w="5839042" h="4398239">
                <a:moveTo>
                  <a:pt x="0" y="0"/>
                </a:moveTo>
                <a:lnTo>
                  <a:pt x="5839042" y="0"/>
                </a:lnTo>
                <a:lnTo>
                  <a:pt x="5839042" y="4398240"/>
                </a:lnTo>
                <a:lnTo>
                  <a:pt x="0" y="4398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RESULTS AND DISCUSSIONS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795324"/>
            <a:ext cx="13361079" cy="59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swald Bold"/>
              </a:rPr>
              <a:t>WATER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97895" y="2979518"/>
            <a:ext cx="5576865" cy="4280213"/>
          </a:xfrm>
          <a:custGeom>
            <a:avLst/>
            <a:gdLst/>
            <a:ahLst/>
            <a:cxnLst/>
            <a:rect l="l" t="t" r="r" b="b"/>
            <a:pathLst>
              <a:path w="5576865" h="4280213">
                <a:moveTo>
                  <a:pt x="0" y="0"/>
                </a:moveTo>
                <a:lnTo>
                  <a:pt x="5576865" y="0"/>
                </a:lnTo>
                <a:lnTo>
                  <a:pt x="5576865" y="4280213"/>
                </a:lnTo>
                <a:lnTo>
                  <a:pt x="0" y="4280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77777" y="2979518"/>
            <a:ext cx="5540684" cy="4286468"/>
          </a:xfrm>
          <a:custGeom>
            <a:avLst/>
            <a:gdLst/>
            <a:ahLst/>
            <a:cxnLst/>
            <a:rect l="l" t="t" r="r" b="b"/>
            <a:pathLst>
              <a:path w="5540684" h="4286468">
                <a:moveTo>
                  <a:pt x="0" y="0"/>
                </a:moveTo>
                <a:lnTo>
                  <a:pt x="5540684" y="0"/>
                </a:lnTo>
                <a:lnTo>
                  <a:pt x="5540684" y="4286468"/>
                </a:lnTo>
                <a:lnTo>
                  <a:pt x="0" y="4286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317804" y="2979518"/>
            <a:ext cx="5669913" cy="4327963"/>
          </a:xfrm>
          <a:custGeom>
            <a:avLst/>
            <a:gdLst/>
            <a:ahLst/>
            <a:cxnLst/>
            <a:rect l="l" t="t" r="r" b="b"/>
            <a:pathLst>
              <a:path w="5669913" h="4327963">
                <a:moveTo>
                  <a:pt x="0" y="0"/>
                </a:moveTo>
                <a:lnTo>
                  <a:pt x="5669913" y="0"/>
                </a:lnTo>
                <a:lnTo>
                  <a:pt x="5669913" y="4327964"/>
                </a:lnTo>
                <a:lnTo>
                  <a:pt x="0" y="4327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RESULTS AND DISCUSSIONS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795324"/>
            <a:ext cx="13361079" cy="59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swald Bold"/>
              </a:rPr>
              <a:t>SAND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7238" y="2649393"/>
            <a:ext cx="5847952" cy="4540921"/>
          </a:xfrm>
          <a:custGeom>
            <a:avLst/>
            <a:gdLst/>
            <a:ahLst/>
            <a:cxnLst/>
            <a:rect l="l" t="t" r="r" b="b"/>
            <a:pathLst>
              <a:path w="5847952" h="4540921">
                <a:moveTo>
                  <a:pt x="0" y="0"/>
                </a:moveTo>
                <a:lnTo>
                  <a:pt x="5847952" y="0"/>
                </a:lnTo>
                <a:lnTo>
                  <a:pt x="5847952" y="4540921"/>
                </a:lnTo>
                <a:lnTo>
                  <a:pt x="0" y="4540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860837" y="2662201"/>
            <a:ext cx="6132060" cy="4540921"/>
          </a:xfrm>
          <a:custGeom>
            <a:avLst/>
            <a:gdLst/>
            <a:ahLst/>
            <a:cxnLst/>
            <a:rect l="l" t="t" r="r" b="b"/>
            <a:pathLst>
              <a:path w="6132060" h="4540921">
                <a:moveTo>
                  <a:pt x="0" y="0"/>
                </a:moveTo>
                <a:lnTo>
                  <a:pt x="6132060" y="0"/>
                </a:lnTo>
                <a:lnTo>
                  <a:pt x="6132060" y="4540922"/>
                </a:lnTo>
                <a:lnTo>
                  <a:pt x="0" y="454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19506" y="2768973"/>
            <a:ext cx="5676939" cy="4434149"/>
          </a:xfrm>
          <a:custGeom>
            <a:avLst/>
            <a:gdLst/>
            <a:ahLst/>
            <a:cxnLst/>
            <a:rect l="l" t="t" r="r" b="b"/>
            <a:pathLst>
              <a:path w="5676939" h="4434149">
                <a:moveTo>
                  <a:pt x="0" y="0"/>
                </a:moveTo>
                <a:lnTo>
                  <a:pt x="5676939" y="0"/>
                </a:lnTo>
                <a:lnTo>
                  <a:pt x="5676939" y="4434150"/>
                </a:lnTo>
                <a:lnTo>
                  <a:pt x="0" y="4434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RESULTS AND DISCUSSIONS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795324"/>
            <a:ext cx="13361079" cy="59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swald Bold"/>
              </a:rPr>
              <a:t>GLASS BEADS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77229"/>
              </p:ext>
            </p:extLst>
          </p:nvPr>
        </p:nvGraphicFramePr>
        <p:xfrm>
          <a:off x="1028700" y="2852659"/>
          <a:ext cx="16106729" cy="5025995"/>
        </p:xfrm>
        <a:graphic>
          <a:graphicData uri="http://schemas.openxmlformats.org/drawingml/2006/table">
            <a:tbl>
              <a:tblPr/>
              <a:tblGrid>
                <a:gridCol w="184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5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6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8255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24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/>
                        </a:rPr>
                        <a:t>Temp </a:t>
                      </a:r>
                      <a:endParaRPr lang="en-US" sz="24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NP Size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KCl concentration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NaCl concentration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NP concentration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pH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37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Water 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-0.145007983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-0.116093485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-0.023893249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0.287937777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0.003170245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-0.654895785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201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Sand 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0.469253165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-0.09068997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0.088252552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0.235088031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-0.081121134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0.016651044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169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/>
                        </a:rPr>
                        <a:t>Glass Beads</a:t>
                      </a:r>
                      <a:endParaRPr lang="en-US" sz="24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0.237072708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0.032561764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</a:rPr>
                        <a:t>0.194388035</a:t>
                      </a:r>
                      <a:endParaRPr lang="en-US" sz="200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0.146916554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0.132780214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"/>
                        </a:rPr>
                        <a:t>-0.789405506</a:t>
                      </a:r>
                      <a:endParaRPr lang="en-US" sz="2000" dirty="0"/>
                    </a:p>
                  </a:txBody>
                  <a:tcPr marL="133350" marR="133350" marT="133350" marB="1333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RESULTS AND DISCUSSIONS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12530"/>
            <a:ext cx="13361079" cy="56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swald Bold"/>
              </a:rPr>
              <a:t>CORRELATION COEFFICIENTS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4427" y="4037189"/>
            <a:ext cx="7058371" cy="4936320"/>
          </a:xfrm>
          <a:custGeom>
            <a:avLst/>
            <a:gdLst/>
            <a:ahLst/>
            <a:cxnLst/>
            <a:rect l="l" t="t" r="r" b="b"/>
            <a:pathLst>
              <a:path w="7058371" h="4936320">
                <a:moveTo>
                  <a:pt x="0" y="0"/>
                </a:moveTo>
                <a:lnTo>
                  <a:pt x="7058371" y="0"/>
                </a:lnTo>
                <a:lnTo>
                  <a:pt x="7058371" y="4936320"/>
                </a:lnTo>
                <a:lnTo>
                  <a:pt x="0" y="4936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660021" y="4456289"/>
            <a:ext cx="6782647" cy="3560736"/>
          </a:xfrm>
          <a:custGeom>
            <a:avLst/>
            <a:gdLst/>
            <a:ahLst/>
            <a:cxnLst/>
            <a:rect l="l" t="t" r="r" b="b"/>
            <a:pathLst>
              <a:path w="6782647" h="3560736">
                <a:moveTo>
                  <a:pt x="0" y="0"/>
                </a:moveTo>
                <a:lnTo>
                  <a:pt x="6782648" y="0"/>
                </a:lnTo>
                <a:lnTo>
                  <a:pt x="6782648" y="3560735"/>
                </a:lnTo>
                <a:lnTo>
                  <a:pt x="0" y="3560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426" b="-632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INTRODUCTION TO ZETA POTENTIAL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2050909"/>
            <a:ext cx="7349825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Zeta potential is a measure of the effective electric charge on the surface of a nanoparticle, which helps to quantify the charges on the surface of the particle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60021" y="2050909"/>
            <a:ext cx="7065150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The zeta potential measurement is based on the electrophoretic mobility of the particles in a liquid medium, which is then converted into a zeta potential value using the Henry equation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33129" y="9286361"/>
            <a:ext cx="12058277" cy="49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Vinogradov, J., Jackson, M.D., &amp; Chamerois, M. (2018). Zeta Potential in Sandpacks: Effect of Temperature, Electrolyte pH, Ionic Strength and Divalent Cations. Colloids Surfaces A Physicochem. Eng. Asp., 553, 259–271.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33129" y="9827380"/>
            <a:ext cx="12058277" cy="250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Koopal, L. K., &amp; van der Wal, J. (2005). Zeta Potential. In Encyclopedia of Analytical Chemistry (pp. 1–16). John Wiley &amp; Sons, Ltd.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16464"/>
              </p:ext>
            </p:extLst>
          </p:nvPr>
        </p:nvGraphicFramePr>
        <p:xfrm>
          <a:off x="2590800" y="2608912"/>
          <a:ext cx="12496800" cy="5334096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11440811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901262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9485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2400" b="1" dirty="0">
                          <a:latin typeface="Canva Sans Bold" panose="020B0604020202020204" charset="0"/>
                        </a:rPr>
                        <a:t>Score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05176"/>
                  </a:ext>
                </a:extLst>
              </a:tr>
              <a:tr h="1048453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Method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Water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Sand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Glass Beads 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43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Regression </a:t>
                      </a:r>
                      <a:endParaRPr lang="en-US" sz="240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0.593508993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0.340015069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0.687609517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Random Forest </a:t>
                      </a:r>
                      <a:endParaRPr lang="en-US" sz="240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0.765268895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0.813708237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0.721300537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515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Gradient Boosting Regression 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0.836395739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latin typeface="Canva Sans Bold" panose="020B0604020202020204" charset="0"/>
                        </a:rPr>
                        <a:t>0.774515718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nva Sans Bold" panose="020B0604020202020204" charset="0"/>
                        </a:rPr>
                        <a:t>0.760547528</a:t>
                      </a:r>
                      <a:endParaRPr lang="en-US" sz="2400" dirty="0">
                        <a:latin typeface="Canva Sans Bold" panose="020B0604020202020204" charset="0"/>
                      </a:endParaRP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19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RESULTS AND DISCUSSIONS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12530"/>
            <a:ext cx="13361079" cy="56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swald Bold"/>
              </a:rPr>
              <a:t>ERROR ANALYSIS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20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090" y="1945849"/>
            <a:ext cx="15959017" cy="580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"/>
              </a:rPr>
              <a:t>In this project, we realized that measuring Zeta potential is a very time-consuming and resource-intensive process. 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"/>
              </a:rPr>
              <a:t>So, we aimed to develop appropriate ML models to accurately predict Zeta potential values while considering a broad range of critical parameters that could impact the zeta potential of a colloidal particle.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"/>
              </a:rPr>
              <a:t>The proposed methods eliminate the need for lengthy experimentation and provide a rapid and accurate prediction.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"/>
              </a:rPr>
              <a:t>We observed that the results from [Model Name] were the closest to the actual experimentally measured values of Zeta Potential.</a:t>
            </a:r>
          </a:p>
          <a:p>
            <a:pPr algn="just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1568" y="1853155"/>
            <a:ext cx="15508281" cy="6939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Datasets: Muneer, R., Hashmet, M. R., Pourafshary, P., &amp; Shakeel, M. (2023). Unlocking the Power of Artificial Intelligence: Accurate Zeta Potential Prediction Using Machine Learning. Nanomaterials, 13(7), 1209.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Liu, Q., Chen, Z., &amp; Yang, Y. (2021). Neural Network Modelling for Prediction of Zeta Potential. Mathematics, 9(23), 3089.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Breiman, L. (2001). Random Forests. Machine Learning, 45(1), 5-32. 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Chen, T., &amp; Guestrin, C. (2016). XGBoost: A Scalable Tree Boosting System. Proceedings of the 22nd ACM SIGKDD International Conference on Knowledge Discovery and Data Mining, 785-794.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Vinogradov, J., Jackson, M.D., &amp; Chamerois, M. (2018). Zeta Potential in Sandpacks: Effect of Temperature, Electrolyte pH, Ionic Strength and Divalent Cations. Colloids Surfaces A Physicochem. Eng. Asp., 553, 259–271.</a:t>
            </a:r>
          </a:p>
          <a:p>
            <a:pPr marL="604519" lvl="1" indent="-302260" algn="just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Koopal, L. K., &amp; van der Wal, J. (2005). Zeta Potential. In Encyclopedia of Analytical Chemistry (pp. 1–16). John Wiley &amp; Sons, Ltd.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369693" y="1883929"/>
            <a:ext cx="6202771" cy="7234912"/>
          </a:xfrm>
          <a:custGeom>
            <a:avLst/>
            <a:gdLst/>
            <a:ahLst/>
            <a:cxnLst/>
            <a:rect l="l" t="t" r="r" b="b"/>
            <a:pathLst>
              <a:path w="6202771" h="7234912">
                <a:moveTo>
                  <a:pt x="0" y="0"/>
                </a:moveTo>
                <a:lnTo>
                  <a:pt x="6202771" y="0"/>
                </a:lnTo>
                <a:lnTo>
                  <a:pt x="6202771" y="7234912"/>
                </a:lnTo>
                <a:lnTo>
                  <a:pt x="0" y="7234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WHY IS ZETA POTENTIAL IMPORTANT?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050909"/>
            <a:ext cx="8631321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Zeta potential is a key parameter in determining the colloidal stability of a system, as it provides information about the electrostatic interactions between particles in a dispersion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246174"/>
            <a:ext cx="8631321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higher zeta potential values generally indicate greater stability, as they result in stronger repulsive forces between particles, preventing aggregation and sedimentation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441440"/>
            <a:ext cx="8631321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lower zeta potential values indicate weaker repulsive forces and a greater likelihood of particle aggregation and sedimentation, leading to decreased stability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33129" y="9286361"/>
            <a:ext cx="12058277" cy="49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Vinogradov, J., Jackson, M.D., &amp; Chamerois, M. (2018). Zeta Potential in Sandpacks: Effect of Temperature, Electrolyte pH, Ionic Strength and Divalent Cations. Colloids Surfaces A Physicochem. Eng. Asp., 553, 259–271.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33129" y="9827380"/>
            <a:ext cx="12058277" cy="250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Koopal, L. K., &amp; van der Wal, J. (2005). Zeta Potential. In Encyclopedia of Analytical Chemistry (pp. 1–16). John Wiley &amp; Sons, Ltd.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4876" y="739354"/>
            <a:ext cx="15424973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WHAT FACTORS DOES THE ZETA POTENTIAL DEPEND UPON?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4876" y="2595689"/>
            <a:ext cx="11935591" cy="491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35"/>
              </a:lnSpc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Various factors can influence the surface charge of the colloidal system</a:t>
            </a:r>
          </a:p>
          <a:p>
            <a:pPr marL="690877" lvl="1" indent="-345439" algn="just">
              <a:lnSpc>
                <a:spcPts val="5535"/>
              </a:lnSpc>
              <a:buAutoNum type="arabicPeriod"/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The concentration of ions in the solution</a:t>
            </a:r>
          </a:p>
          <a:p>
            <a:pPr marL="690877" lvl="1" indent="-345439" algn="just">
              <a:lnSpc>
                <a:spcPts val="5535"/>
              </a:lnSpc>
              <a:buAutoNum type="arabicPeriod"/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The pH of the solution</a:t>
            </a:r>
          </a:p>
          <a:p>
            <a:pPr marL="690877" lvl="1" indent="-345439" algn="just">
              <a:lnSpc>
                <a:spcPts val="5535"/>
              </a:lnSpc>
              <a:buAutoNum type="arabicPeriod"/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The medium on which the colloidal particle isplaced</a:t>
            </a:r>
          </a:p>
          <a:p>
            <a:pPr marL="690877" lvl="1" indent="-345439" algn="just">
              <a:lnSpc>
                <a:spcPts val="5535"/>
              </a:lnSpc>
              <a:buAutoNum type="arabicPeriod"/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The temperature of the system</a:t>
            </a:r>
          </a:p>
          <a:p>
            <a:pPr marL="690877" lvl="1" indent="-345439" algn="just">
              <a:lnSpc>
                <a:spcPts val="5535"/>
              </a:lnSpc>
              <a:buAutoNum type="arabicPeriod"/>
            </a:pPr>
            <a:r>
              <a:rPr lang="en-US" sz="3199">
                <a:solidFill>
                  <a:srgbClr val="000000"/>
                </a:solidFill>
                <a:latin typeface="Roboto Condensed"/>
              </a:rPr>
              <a:t>The type and concentration of nanoparticles in the colloidal system</a:t>
            </a:r>
          </a:p>
          <a:p>
            <a:pPr algn="just">
              <a:lnSpc>
                <a:spcPts val="6227"/>
              </a:lnSpc>
            </a:pPr>
            <a:endParaRPr lang="en-US" sz="31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033129" y="9405105"/>
            <a:ext cx="12058277" cy="49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Vinogradov, J., Jackson, M.D., &amp; Chamerois, M. (2018). Zeta Potential in Sandpacks: Effect of Temperature, Electrolyte pH, Ionic Strength and Divalent Cations. Colloids Surfaces A Physicochem. Eng. Asp., 553, 259–271.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OBJECTIVE OF THE PROJECT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216793"/>
            <a:ext cx="1281904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Measurement of zeta potential can be time-consuming and resource-intensive, and various factors can influence the surface charge of the colloidal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076700"/>
            <a:ext cx="1380691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We aim to implement machine-learning models to predict the zeta potential of dispersions while considering influencing factors without the need for extensive laboratory experiments.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DATA ANALYSIS TECHNIQUES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4462" y="1873459"/>
            <a:ext cx="8631321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 Bold"/>
              </a:rPr>
              <a:t> Linear Regression:</a:t>
            </a:r>
          </a:p>
          <a:p>
            <a:pPr algn="just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Roboto Condens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543717"/>
            <a:ext cx="10754362" cy="546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Framework: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Dataset: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{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y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x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…., 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x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ip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}</a:t>
            </a:r>
            <a:r>
              <a:rPr lang="en-US" sz="2799" baseline="30000" dirty="0" err="1">
                <a:solidFill>
                  <a:srgbClr val="000000"/>
                </a:solidFill>
                <a:latin typeface="Roboto Condensed"/>
              </a:rPr>
              <a:t>n</a:t>
            </a:r>
            <a:r>
              <a:rPr lang="en-US" sz="2400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=1 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of n statistical units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Linear equation: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y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= b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0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+ b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1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x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i1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+ …. + 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b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p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x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ip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+ e  =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Roboto Condensed"/>
              </a:rPr>
              <a:t>x­</a:t>
            </a:r>
            <a:r>
              <a:rPr lang="en-US" sz="2799" b="1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baseline="30000" dirty="0" err="1">
                <a:solidFill>
                  <a:srgbClr val="000000"/>
                </a:solidFill>
                <a:latin typeface="Roboto Condensed"/>
              </a:rPr>
              <a:t>T</a:t>
            </a:r>
            <a:r>
              <a:rPr lang="en-US" sz="2799" b="1" dirty="0" err="1">
                <a:solidFill>
                  <a:srgbClr val="000000"/>
                </a:solidFill>
                <a:latin typeface="Roboto Condensed"/>
              </a:rPr>
              <a:t>.b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 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+ e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Least square estimation: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Assuming the independent variable is x­­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= [1, x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i1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x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i2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…., </a:t>
            </a:r>
            <a:r>
              <a:rPr lang="en-US" sz="2799" dirty="0" err="1">
                <a:solidFill>
                  <a:srgbClr val="000000"/>
                </a:solidFill>
                <a:latin typeface="Roboto Condensed"/>
              </a:rPr>
              <a:t>x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"/>
              </a:rPr>
              <a:t>ip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] and the model parameters are b = [b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0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b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1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, …., b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p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], then the model prediction would be: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          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oboto Condensed Bold"/>
              </a:rPr>
              <a:t>y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 Bol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 = </a:t>
            </a:r>
            <a:r>
              <a:rPr lang="en-US" sz="2799" dirty="0" err="1">
                <a:solidFill>
                  <a:srgbClr val="000000"/>
                </a:solidFill>
                <a:latin typeface="Roboto Condensed Bold"/>
              </a:rPr>
              <a:t>x­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 Bold"/>
              </a:rPr>
              <a:t>i</a:t>
            </a:r>
            <a:r>
              <a:rPr lang="en-US" sz="2799" baseline="30000" dirty="0" err="1">
                <a:solidFill>
                  <a:srgbClr val="000000"/>
                </a:solidFill>
                <a:latin typeface="Roboto Condensed Bold"/>
              </a:rPr>
              <a:t>T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. b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In the least square setting, the optimum parameter can be calculated as follows: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b = </a:t>
            </a:r>
            <a:r>
              <a:rPr lang="en-US" sz="2799" dirty="0" err="1">
                <a:solidFill>
                  <a:srgbClr val="000000"/>
                </a:solidFill>
                <a:latin typeface="Roboto Condensed Bold"/>
              </a:rPr>
              <a:t>argmin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 </a:t>
            </a:r>
            <a:r>
              <a:rPr lang="en-IN" sz="28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sz="2800" b="1" dirty="0">
                <a:solidFill>
                  <a:srgbClr val="000000"/>
                </a:solidFill>
                <a:latin typeface="Roboto Condensed Bold"/>
              </a:rPr>
              <a:t> 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(</a:t>
            </a:r>
            <a:r>
              <a:rPr lang="en-US" sz="2799" dirty="0" err="1">
                <a:solidFill>
                  <a:srgbClr val="000000"/>
                </a:solidFill>
                <a:latin typeface="Roboto Condensed Bold"/>
              </a:rPr>
              <a:t>y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 Bold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 - </a:t>
            </a:r>
            <a:r>
              <a:rPr lang="en-US" sz="2799" dirty="0" err="1">
                <a:solidFill>
                  <a:srgbClr val="000000"/>
                </a:solidFill>
                <a:latin typeface="Roboto Condensed Bold"/>
              </a:rPr>
              <a:t>x­</a:t>
            </a:r>
            <a:r>
              <a:rPr lang="en-US" sz="2799" baseline="-25000" dirty="0" err="1">
                <a:solidFill>
                  <a:srgbClr val="000000"/>
                </a:solidFill>
                <a:latin typeface="Roboto Condensed Bold"/>
              </a:rPr>
              <a:t>i</a:t>
            </a:r>
            <a:r>
              <a:rPr lang="en-US" sz="2799" baseline="30000" dirty="0" err="1">
                <a:solidFill>
                  <a:srgbClr val="000000"/>
                </a:solidFill>
                <a:latin typeface="Roboto Condensed Bold"/>
              </a:rPr>
              <a:t>T</a:t>
            </a:r>
            <a:r>
              <a:rPr lang="en-US" sz="2799" dirty="0">
                <a:solidFill>
                  <a:srgbClr val="000000"/>
                </a:solidFill>
                <a:latin typeface="Roboto Condensed Bold"/>
              </a:rPr>
              <a:t>. b)</a:t>
            </a:r>
            <a:r>
              <a:rPr lang="en-US" sz="2799" baseline="30000" dirty="0">
                <a:solidFill>
                  <a:srgbClr val="000000"/>
                </a:solidFill>
                <a:latin typeface="Roboto Condensed Bold"/>
              </a:rPr>
              <a:t>2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Roboto Condense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6553" y="9043928"/>
            <a:ext cx="12476229" cy="124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endParaRPr/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Breiman, L. (2001). Random Forests. Machine Learning, 45(1), 5-32. 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Chen, T., &amp; Guestrin, C. (2016). XGBoost: A Scalable Tree Boosting System. Proceedings of the 22nd ACM SIGKDD International Conference on Knowledge Discovery and Data Mining, 785-794.</a:t>
            </a:r>
          </a:p>
          <a:p>
            <a:pPr algn="just"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4108623"/>
            <a:ext cx="6345530" cy="4510509"/>
          </a:xfrm>
          <a:custGeom>
            <a:avLst/>
            <a:gdLst/>
            <a:ahLst/>
            <a:cxnLst/>
            <a:rect l="l" t="t" r="r" b="b"/>
            <a:pathLst>
              <a:path w="6345530" h="4510509">
                <a:moveTo>
                  <a:pt x="0" y="0"/>
                </a:moveTo>
                <a:lnTo>
                  <a:pt x="6345530" y="0"/>
                </a:lnTo>
                <a:lnTo>
                  <a:pt x="6345530" y="4510509"/>
                </a:lnTo>
                <a:lnTo>
                  <a:pt x="0" y="451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60021" y="3651777"/>
            <a:ext cx="5805945" cy="3740369"/>
          </a:xfrm>
          <a:custGeom>
            <a:avLst/>
            <a:gdLst/>
            <a:ahLst/>
            <a:cxnLst/>
            <a:rect l="l" t="t" r="r" b="b"/>
            <a:pathLst>
              <a:path w="5805945" h="3740369">
                <a:moveTo>
                  <a:pt x="0" y="0"/>
                </a:moveTo>
                <a:lnTo>
                  <a:pt x="5805946" y="0"/>
                </a:lnTo>
                <a:lnTo>
                  <a:pt x="5805946" y="3740368"/>
                </a:lnTo>
                <a:lnTo>
                  <a:pt x="0" y="3740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DATA ANALYSIS TECHNIQUES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4462" y="1873459"/>
            <a:ext cx="8631321" cy="173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 Bold"/>
              </a:rPr>
              <a:t>Ensemble method:</a:t>
            </a:r>
          </a:p>
          <a:p>
            <a:pPr algn="just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Roboto Condensed Bold"/>
            </a:endParaRPr>
          </a:p>
          <a:p>
            <a:pPr algn="just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Roboto Condense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57842" y="1863934"/>
            <a:ext cx="8631321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 Condensed Bold"/>
              </a:rPr>
              <a:t>Random Forest model:</a:t>
            </a:r>
          </a:p>
          <a:p>
            <a:pPr algn="just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Roboto Condense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2412574"/>
            <a:ext cx="6875825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a. Bagging: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Taking sample with replacement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Lowering variance without changing bias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144000" y="2508459"/>
            <a:ext cx="7001611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Random-forest does both row sampling and column sampling with Decision tree as a base.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7463583"/>
            <a:ext cx="8581585" cy="198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 Condensed"/>
              </a:rPr>
              <a:t>Random Forest = DT(base learner)+ bagging(Row sampling with replacement)+ feature bagging(column sampling) + aggregation(mean/median, majority vote)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896553" y="9043928"/>
            <a:ext cx="12476229" cy="124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endParaRPr/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Breiman, L. (2001). Random Forests. Machine Learning, 45(1), 5-32. 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Chen, T., &amp; Guestrin, C. (2016). XGBoost: A Scalable Tree Boosting System. Proceedings of the 22nd ACM SIGKDD International Conference on Knowledge Discovery and Data Mining, 785-794.</a:t>
            </a:r>
          </a:p>
          <a:p>
            <a:pPr algn="just"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1749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DATA ANALYSIS TECHNIQUES</a:t>
            </a:r>
          </a:p>
          <a:p>
            <a:pPr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4462" y="1873459"/>
            <a:ext cx="8631321" cy="5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 dirty="0">
                <a:solidFill>
                  <a:srgbClr val="000000"/>
                </a:solidFill>
                <a:latin typeface="Roboto Condensed Bold"/>
              </a:rPr>
              <a:t>Boosting(</a:t>
            </a:r>
            <a:r>
              <a:rPr lang="en-US" sz="3299" dirty="0" err="1">
                <a:solidFill>
                  <a:srgbClr val="000000"/>
                </a:solidFill>
                <a:latin typeface="Roboto Condensed Bold"/>
              </a:rPr>
              <a:t>XGBoost</a:t>
            </a:r>
            <a:r>
              <a:rPr lang="en-US" sz="3299" dirty="0">
                <a:solidFill>
                  <a:srgbClr val="000000"/>
                </a:solidFill>
                <a:latin typeface="Roboto Condensed Bold"/>
              </a:rPr>
              <a:t>):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4462" y="2050909"/>
            <a:ext cx="14448320" cy="596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endParaRPr dirty="0"/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-Boosting is another ensemble technique to create a collection of predictors.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-In this technique, learners are learned sequentially with early learners fitting simple models to the data and then analyzing data for errors. 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-we fit consecutive trees (random sample) and at every step, the goal is to solve for net error from the prior tree.</a:t>
            </a:r>
          </a:p>
          <a:p>
            <a:pPr algn="just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F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m+1 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(x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) = F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(x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) + h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(x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) = </a:t>
            </a:r>
            <a:r>
              <a:rPr lang="en-US" sz="2799" b="1" dirty="0" err="1">
                <a:solidFill>
                  <a:srgbClr val="000000"/>
                </a:solidFill>
                <a:latin typeface="Roboto Condensed"/>
              </a:rPr>
              <a:t>y</a:t>
            </a:r>
            <a:r>
              <a:rPr lang="en-US" sz="2799" b="1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endParaRPr lang="en-US" sz="2799" b="1" baseline="-25000" dirty="0">
              <a:solidFill>
                <a:srgbClr val="000000"/>
              </a:solidFill>
              <a:latin typeface="Roboto Condensed"/>
            </a:endParaRP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Or,   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h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(x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) = </a:t>
            </a:r>
            <a:r>
              <a:rPr lang="en-US" sz="2799" b="1" dirty="0" err="1">
                <a:solidFill>
                  <a:srgbClr val="000000"/>
                </a:solidFill>
                <a:latin typeface="Roboto Condensed"/>
              </a:rPr>
              <a:t>y</a:t>
            </a:r>
            <a:r>
              <a:rPr lang="en-US" sz="2799" b="1" baseline="-25000" dirty="0" err="1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 – F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(x</a:t>
            </a:r>
            <a:r>
              <a:rPr lang="en-US" sz="2799" b="1" baseline="-25000" dirty="0">
                <a:solidFill>
                  <a:srgbClr val="000000"/>
                </a:solidFill>
                <a:latin typeface="Roboto Condensed"/>
              </a:rPr>
              <a:t>i</a:t>
            </a:r>
            <a:r>
              <a:rPr lang="en-US" sz="2799" b="1" dirty="0">
                <a:solidFill>
                  <a:srgbClr val="000000"/>
                </a:solidFill>
                <a:latin typeface="Roboto Condensed"/>
              </a:rPr>
              <a:t>) 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Roboto Condensed"/>
            </a:endParaRP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 Condensed"/>
              </a:rPr>
              <a:t>Therefore, gradient boosting will fit h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 to the residual. As in other boosting variants, each F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m+1 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attempts to correct the errors of its predecessor F</a:t>
            </a:r>
            <a:r>
              <a:rPr lang="en-US" sz="2799" baseline="-25000" dirty="0">
                <a:solidFill>
                  <a:srgbClr val="000000"/>
                </a:solidFill>
                <a:latin typeface="Roboto Condensed"/>
              </a:rPr>
              <a:t>m</a:t>
            </a:r>
            <a:r>
              <a:rPr lang="en-US" sz="2799" dirty="0">
                <a:solidFill>
                  <a:srgbClr val="000000"/>
                </a:solidFill>
                <a:latin typeface="Roboto Condensed"/>
              </a:rPr>
              <a:t>. 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6553" y="9043928"/>
            <a:ext cx="12476229" cy="124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endParaRPr/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Breiman, L. (2001). Random Forests. Machine Learning, 45(1), 5-32. 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Chen, T., &amp; Guestrin, C. (2016). XGBoost: A Scalable Tree Boosting System. Proceedings of the 22nd ACM SIGKDD International Conference on Knowledge Discovery and Data Mining, 785-794.</a:t>
            </a:r>
          </a:p>
          <a:p>
            <a:pPr algn="just">
              <a:lnSpc>
                <a:spcPts val="1960"/>
              </a:lnSpc>
            </a:pPr>
            <a:endParaRPr lang="en-US" sz="1400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4804" y="9118841"/>
            <a:ext cx="18632804" cy="1168159"/>
            <a:chOff x="0" y="0"/>
            <a:chExt cx="4907405" cy="30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07405" cy="307663"/>
            </a:xfrm>
            <a:custGeom>
              <a:avLst/>
              <a:gdLst/>
              <a:ahLst/>
              <a:cxnLst/>
              <a:rect l="l" t="t" r="r" b="b"/>
              <a:pathLst>
                <a:path w="4907405" h="307663">
                  <a:moveTo>
                    <a:pt x="0" y="0"/>
                  </a:moveTo>
                  <a:lnTo>
                    <a:pt x="4907405" y="0"/>
                  </a:lnTo>
                  <a:lnTo>
                    <a:pt x="4907405" y="307663"/>
                  </a:lnTo>
                  <a:lnTo>
                    <a:pt x="0" y="307663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07405" cy="34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44804" y="-791720"/>
            <a:ext cx="18632804" cy="1212408"/>
            <a:chOff x="0" y="0"/>
            <a:chExt cx="4907405" cy="319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07405" cy="319317"/>
            </a:xfrm>
            <a:custGeom>
              <a:avLst/>
              <a:gdLst/>
              <a:ahLst/>
              <a:cxnLst/>
              <a:rect l="l" t="t" r="r" b="b"/>
              <a:pathLst>
                <a:path w="4907405" h="319317">
                  <a:moveTo>
                    <a:pt x="0" y="0"/>
                  </a:moveTo>
                  <a:lnTo>
                    <a:pt x="4907405" y="0"/>
                  </a:lnTo>
                  <a:lnTo>
                    <a:pt x="4907405" y="319317"/>
                  </a:lnTo>
                  <a:lnTo>
                    <a:pt x="0" y="319317"/>
                  </a:lnTo>
                  <a:close/>
                </a:path>
              </a:pathLst>
            </a:custGeom>
            <a:solidFill>
              <a:srgbClr val="CFCF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07405" cy="357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60054" y="9539725"/>
            <a:ext cx="53292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Condensed Bold"/>
              </a:rPr>
              <a:t>Page : 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9354"/>
            <a:ext cx="13361079" cy="8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swald Bold"/>
              </a:rPr>
              <a:t>PARAMETERS FOR MODEL GENERATION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245956"/>
            <a:ext cx="11825471" cy="567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6460"/>
              </a:lnSpc>
              <a:buAutoNum type="arabicPeriod"/>
            </a:pPr>
            <a:r>
              <a:rPr lang="en-US" sz="3800">
                <a:solidFill>
                  <a:srgbClr val="000000"/>
                </a:solidFill>
                <a:latin typeface="Roboto Condensed"/>
              </a:rPr>
              <a:t>Medium: Water, Sand &amp; Glass beads</a:t>
            </a:r>
          </a:p>
          <a:p>
            <a:pPr marL="820421" lvl="1" indent="-410210" algn="just">
              <a:lnSpc>
                <a:spcPts val="6460"/>
              </a:lnSpc>
              <a:buAutoNum type="arabicPeriod"/>
            </a:pPr>
            <a:r>
              <a:rPr lang="en-US" sz="3800">
                <a:solidFill>
                  <a:srgbClr val="000000"/>
                </a:solidFill>
                <a:latin typeface="Roboto Condensed"/>
              </a:rPr>
              <a:t>Temperature: ranging from as low as 5 degrees in case of water to 118 degrees in case of sand</a:t>
            </a:r>
          </a:p>
          <a:p>
            <a:pPr marL="820421" lvl="1" indent="-410210" algn="just">
              <a:lnSpc>
                <a:spcPts val="6460"/>
              </a:lnSpc>
              <a:buAutoNum type="arabicPeriod"/>
            </a:pPr>
            <a:r>
              <a:rPr lang="en-US" sz="3800">
                <a:solidFill>
                  <a:srgbClr val="000000"/>
                </a:solidFill>
                <a:latin typeface="Roboto Condensed"/>
              </a:rPr>
              <a:t>Ionic Concentrations: NaCl and KCl </a:t>
            </a:r>
          </a:p>
          <a:p>
            <a:pPr marL="820421" lvl="1" indent="-410210" algn="just">
              <a:lnSpc>
                <a:spcPts val="6460"/>
              </a:lnSpc>
              <a:buAutoNum type="arabicPeriod"/>
            </a:pPr>
            <a:r>
              <a:rPr lang="en-US" sz="3800">
                <a:solidFill>
                  <a:srgbClr val="000000"/>
                </a:solidFill>
                <a:latin typeface="Roboto Condensed"/>
              </a:rPr>
              <a:t>The pH of the solution</a:t>
            </a:r>
          </a:p>
          <a:p>
            <a:pPr marL="820421" lvl="1" indent="-410210" algn="just">
              <a:lnSpc>
                <a:spcPts val="6460"/>
              </a:lnSpc>
              <a:buAutoNum type="arabicPeriod"/>
            </a:pPr>
            <a:r>
              <a:rPr lang="en-US" sz="3800">
                <a:solidFill>
                  <a:srgbClr val="000000"/>
                </a:solidFill>
                <a:latin typeface="Roboto Condensed"/>
              </a:rPr>
              <a:t>The size and concentration of the nanoparticle</a:t>
            </a:r>
          </a:p>
          <a:p>
            <a:pPr algn="just">
              <a:lnSpc>
                <a:spcPts val="6460"/>
              </a:lnSpc>
            </a:pPr>
            <a:endParaRPr lang="en-US" sz="3800">
              <a:solidFill>
                <a:srgbClr val="000000"/>
              </a:solidFill>
              <a:latin typeface="Roboto Condense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033129" y="9286361"/>
            <a:ext cx="12058277" cy="49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Roboto Condensed"/>
              </a:rPr>
              <a:t>Vinogradov, J., Jackson, M.D., &amp; Chamerois, M. (2018). Zeta Potential in Sandpacks: Effect of Temperature, Electrolyte pH, Ionic Strength and Divalent Cations. Colloids Surfaces A Physicochem. Eng. Asp., 553, 259–271.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020425" y="675494"/>
            <a:ext cx="990957" cy="990957"/>
          </a:xfrm>
          <a:custGeom>
            <a:avLst/>
            <a:gdLst/>
            <a:ahLst/>
            <a:cxnLst/>
            <a:rect l="l" t="t" r="r" b="b"/>
            <a:pathLst>
              <a:path w="990957" h="990957">
                <a:moveTo>
                  <a:pt x="0" y="0"/>
                </a:moveTo>
                <a:lnTo>
                  <a:pt x="990957" y="0"/>
                </a:lnTo>
                <a:lnTo>
                  <a:pt x="990957" y="990958"/>
                </a:lnTo>
                <a:lnTo>
                  <a:pt x="0" y="9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238" y="9308723"/>
            <a:ext cx="243589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INDIAN INSTITUTE OF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swald Bold"/>
              </a:rPr>
              <a:t>TECHNOLOGY DELHI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1684</Words>
  <Application>Microsoft Office PowerPoint</Application>
  <PresentationFormat>Custom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Garamond</vt:lpstr>
      <vt:lpstr>Roboto Condensed</vt:lpstr>
      <vt:lpstr>Canva Sans Bold</vt:lpstr>
      <vt:lpstr>Canva Sans</vt:lpstr>
      <vt:lpstr>Oswald Bold</vt:lpstr>
      <vt:lpstr>Calibri</vt:lpstr>
      <vt:lpstr>Arial</vt:lpstr>
      <vt:lpstr>Roboto Condensed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Zeta Potential of Nanoparticles with Various Machine Learning Methods</dc:title>
  <dc:creator>Aman</dc:creator>
  <cp:lastModifiedBy>Aman Rajoria</cp:lastModifiedBy>
  <cp:revision>2</cp:revision>
  <dcterms:created xsi:type="dcterms:W3CDTF">2006-08-16T00:00:00Z</dcterms:created>
  <dcterms:modified xsi:type="dcterms:W3CDTF">2024-04-20T09:30:13Z</dcterms:modified>
  <dc:identifier>DAGCpVL_OWY</dc:identifier>
</cp:coreProperties>
</file>