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DDB3137-C49F-4E4E-BA6E-B9B84BFE0834}">
  <a:tblStyle styleId="{0DDB3137-C49F-4E4E-BA6E-B9B84BFE08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achine-learning-part-19-time-series-and-autoregressive-integrated-moving-average-model-arima-c1005347b0d7" TargetMode="External"/><Relationship Id="rId3" Type="http://schemas.openxmlformats.org/officeDocument/2006/relationships/hyperlink" Target="https://otexts.com/fpp2/stationarity.htm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achine-learning-part-19-time-series-and-autoregressive-integrated-moving-average-model-arima-c1005347b0d7"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achine-learning-part-19-time-series-and-autoregressive-integrated-moving-average-model-arima-c1005347b0d7"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achine-learning-part-19-time-series-and-autoregressive-integrated-moving-average-model-arima-c1005347b0d7" TargetMode="External"/><Relationship Id="rId3" Type="http://schemas.openxmlformats.org/officeDocument/2006/relationships/hyperlink" Target="https://towardsdatascience.com/@corymaklin"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achine-learning-part-19-time-series-and-autoregressive-integrated-moving-average-model-arima-c1005347b0d7"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achine-learning-part-19-time-series-and-autoregressive-integrated-moving-average-model-arima-c1005347b0d7"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achine-learning-part-19-time-series-and-autoregressive-integrated-moving-average-model-arima-c1005347b0d7"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achine-learning-part-19-time-series-and-autoregressive-integrated-moving-average-model-arima-c1005347b0d7"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achine-learning-part-19-time-series-and-autoregressive-integrated-moving-average-model-arima-c1005347b0d7"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achine-learning-part-19-time-series-and-autoregressive-integrated-moving-average-model-arima-c1005347b0d7"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achine-learning-part-19-time-series-and-autoregressive-integrated-moving-average-model-arima-c1005347b0d7"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achine-learning-part-19-time-series-and-autoregressive-integrated-moving-average-model-arima-c1005347b0d7"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arima-for-time-series-forecasting-with-pytho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arima-for-time-series-forecasting-with-python/"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wardsdatascience.com/machine-learning-part-19-time-series-and-autoregressive-integrated-moving-average-model-arima-c1005347b0d7" TargetMode="External"/><Relationship Id="rId3" Type="http://schemas.openxmlformats.org/officeDocument/2006/relationships/hyperlink" Target="https://otexts.com/fpp2/stationarity.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cb05a3a1f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cb05a3a1f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u="sng">
                <a:solidFill>
                  <a:schemeClr val="hlink"/>
                </a:solidFill>
                <a:hlinkClick r:id="rId2"/>
              </a:rPr>
              <a:t>https://towardsdatascience.com/machine-learning-part-19-time-series-and-autoregressive-integrated-moving-average-model-arima-c1005347b0d7</a:t>
            </a:r>
            <a:endParaRPr/>
          </a:p>
          <a:p>
            <a:pPr indent="-298450" lvl="0" marL="457200" rtl="0" algn="l">
              <a:spcBef>
                <a:spcPts val="0"/>
              </a:spcBef>
              <a:spcAft>
                <a:spcPts val="0"/>
              </a:spcAft>
              <a:buSzPts val="1100"/>
              <a:buChar char="●"/>
            </a:pPr>
            <a:r>
              <a:rPr lang="en" u="sng">
                <a:solidFill>
                  <a:schemeClr val="hlink"/>
                </a:solidFill>
                <a:hlinkClick r:id="rId3"/>
              </a:rPr>
              <a:t>https://otexts.com/fpp2/stationarity.html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cb05a3a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cb05a3a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cb05a3a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cb05a3a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https://towardsdatascience.com/machine-learning-part-19-time-series-and-autoregressive-integrated-moving-average-model-arima-c1005347b0d7</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cb05a3a1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cb05a3a1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https://towardsdatascience.com/machine-learning-part-19-time-series-and-autoregressive-integrated-moving-average-model-arima-c1005347b0d7</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cb05a3a1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cb05a3a1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cb05a3a1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cb05a3a1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cb05a3a1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cb05a3a1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cb05a3a1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cb05a3a1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cb05a3a1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cb05a3a1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cb05a3a1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cb05a3a1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cadc9cfb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cadc9cfb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cb05a3a1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cb05a3a1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cb05a3a1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cb05a3a1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cb05a3a1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cb05a3a1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cb05a3a1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cb05a3a1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cb05a3a1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cb05a3a1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https://towardsdatascience.com/machine-learning-part-19-time-series-and-autoregressive-integrated-moving-average-model-arima-c1005347b0d7</a:t>
            </a:r>
            <a:endParaRPr/>
          </a:p>
          <a:p>
            <a:pPr indent="0" lvl="0" marL="0" rtl="0" algn="l">
              <a:spcBef>
                <a:spcPts val="0"/>
              </a:spcBef>
              <a:spcAft>
                <a:spcPts val="0"/>
              </a:spcAft>
              <a:buNone/>
            </a:pPr>
            <a:r>
              <a:rPr lang="en" u="sng">
                <a:solidFill>
                  <a:schemeClr val="hlink"/>
                </a:solidFill>
                <a:hlinkClick r:id="rId3"/>
              </a:rPr>
              <a:t>https://towardsdatascience.com/@corymaklin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cb05a3a1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cb05a3a1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https://towardsdatascience.com/machine-learning-part-19-time-series-and-autoregressive-integrated-moving-average-model-arima-c1005347b0d7</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cb05a3a1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cb05a3a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https://towardsdatascience.com/machine-learning-part-19-time-series-and-autoregressive-integrated-moving-average-model-arima-c1005347b0d7</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cb061868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cb061868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https://towardsdatascience.com/machine-learning-part-19-time-series-and-autoregressive-integrated-moving-average-model-arima-c1005347b0d7</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6cb061868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6cb061868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https://towardsdatascience.com/machine-learning-part-19-time-series-and-autoregressive-integrated-moving-average-model-arima-c1005347b0d7</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6cb061868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cb061868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https://towardsdatascience.com/machine-learning-part-19-time-series-and-autoregressive-integrated-moving-average-model-arima-c1005347b0d7</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cadc9cfb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cadc9cfb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6cb061868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6cb061868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https://towardsdatascience.com/machine-learning-part-19-time-series-and-autoregressive-integrated-moving-average-model-arima-c1005347b0d7</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cb061868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cb061868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https://towardsdatascience.com/machine-learning-part-19-time-series-and-autoregressive-integrated-moving-average-model-arima-c1005347b0d7</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6cb061868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cb061868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6cb061868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6cb061868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6cb061868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6cb061868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accent5"/>
                </a:solidFill>
                <a:hlinkClick r:id="rId2"/>
              </a:rPr>
              <a:t>https://towardsdatascience.com/machine-learning-part-19-time-series-and-autoregressive-integrated-moving-average-model-arima-c1005347b0d7</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6cbaf8ee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cbaf8ee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cb061868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cb061868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cadc9cfb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6cadc9cfb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cadc9cfb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cadc9cfb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cadc9cfb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cadc9cfb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cadc9cfb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cadc9cfb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cadc9cfb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cadc9cfb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https://machinelearningmastery.com/arima-for-time-series-forecasting-with-python/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cadc9cfb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cadc9cfb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https://machinelearningmastery.com/arima-for-time-series-forecasting-with-python/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cadc9cfb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cadc9cfb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u="sng">
                <a:solidFill>
                  <a:schemeClr val="hlink"/>
                </a:solidFill>
                <a:hlinkClick r:id="rId2"/>
              </a:rPr>
              <a:t>https://towardsdatascience.com/machine-learning-part-19-time-series-and-autoregressive-integrated-moving-average-model-arima-c1005347b0d7</a:t>
            </a:r>
            <a:endParaRPr/>
          </a:p>
          <a:p>
            <a:pPr indent="-298450" lvl="0" marL="457200" rtl="0" algn="l">
              <a:spcBef>
                <a:spcPts val="0"/>
              </a:spcBef>
              <a:spcAft>
                <a:spcPts val="0"/>
              </a:spcAft>
              <a:buSzPts val="1100"/>
              <a:buChar char="●"/>
            </a:pPr>
            <a:r>
              <a:rPr lang="en" u="sng">
                <a:solidFill>
                  <a:schemeClr val="hlink"/>
                </a:solidFill>
                <a:hlinkClick r:id="rId3"/>
              </a:rPr>
              <a:t>https://otexts.com/fpp2/stationarity.html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1.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www.statsmodels.org/devel/generated/statsmodels.tsa.arima_model.ARIMAResults.html" TargetMode="External"/><Relationship Id="rId4" Type="http://schemas.openxmlformats.org/officeDocument/2006/relationships/hyperlink" Target="https://otexts.com/fpp2/stationarity.html" TargetMode="External"/><Relationship Id="rId11" Type="http://schemas.openxmlformats.org/officeDocument/2006/relationships/hyperlink" Target="https://towardsdatascience.com/@corymaklin" TargetMode="External"/><Relationship Id="rId10" Type="http://schemas.openxmlformats.org/officeDocument/2006/relationships/hyperlink" Target="https://machinelearningmastery.com/arima-for-time-series-forecasting-with-python/" TargetMode="External"/><Relationship Id="rId9" Type="http://schemas.openxmlformats.org/officeDocument/2006/relationships/hyperlink" Target="https://towardsdatascience.com/machine-learning-part-19-time-series-and-autoregressive-integrated-moving-average-model-arima-c1005347b0d7" TargetMode="External"/><Relationship Id="rId5" Type="http://schemas.openxmlformats.org/officeDocument/2006/relationships/hyperlink" Target="https://www.statsmodels.org/stable/install.html" TargetMode="External"/><Relationship Id="rId6" Type="http://schemas.openxmlformats.org/officeDocument/2006/relationships/hyperlink" Target="https://www.statsmodels.org/stable/generated/statsmodels.tsa.arima_model.ARIMAResults.forecast.html" TargetMode="External"/><Relationship Id="rId7" Type="http://schemas.openxmlformats.org/officeDocument/2006/relationships/hyperlink" Target="https://machinelearningmastery.com/time-series-forecasting-methods-in-python-cheat-sheet/" TargetMode="External"/><Relationship Id="rId8" Type="http://schemas.openxmlformats.org/officeDocument/2006/relationships/hyperlink" Target="https://byteacademy.co/blog/time-series-pyth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machinelearningmastery.com/abou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Stock Price Analysis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Avik Kadakia and Atharva Kadam</a:t>
            </a:r>
            <a:endParaRPr/>
          </a:p>
          <a:p>
            <a:pPr indent="0" lvl="0" marL="0" rtl="0" algn="ctr">
              <a:spcBef>
                <a:spcPts val="0"/>
              </a:spcBef>
              <a:spcAft>
                <a:spcPts val="0"/>
              </a:spcAft>
              <a:buNone/>
            </a:pPr>
            <a:r>
              <a:rPr lang="en"/>
              <a:t>ISE 487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Types of Models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a:t>AutoRegressive Model (AR)</a:t>
            </a:r>
            <a:endParaRPr/>
          </a:p>
          <a:p>
            <a:pPr indent="-342900" lvl="0" marL="457200" rtl="0" algn="l">
              <a:lnSpc>
                <a:spcPct val="200000"/>
              </a:lnSpc>
              <a:spcBef>
                <a:spcPts val="0"/>
              </a:spcBef>
              <a:spcAft>
                <a:spcPts val="0"/>
              </a:spcAft>
              <a:buSzPts val="1800"/>
              <a:buChar char="●"/>
            </a:pPr>
            <a:r>
              <a:rPr lang="en"/>
              <a:t>Moving Average (MA)</a:t>
            </a:r>
            <a:endParaRPr/>
          </a:p>
          <a:p>
            <a:pPr indent="-342900" lvl="0" marL="457200" rtl="0" algn="l">
              <a:lnSpc>
                <a:spcPct val="200000"/>
              </a:lnSpc>
              <a:spcBef>
                <a:spcPts val="0"/>
              </a:spcBef>
              <a:spcAft>
                <a:spcPts val="0"/>
              </a:spcAft>
              <a:buSzPts val="1800"/>
              <a:buChar char="●"/>
            </a:pPr>
            <a:r>
              <a:rPr lang="en"/>
              <a:t>AutoRegressive Moving Average (ARMA)</a:t>
            </a:r>
            <a:endParaRPr/>
          </a:p>
          <a:p>
            <a:pPr indent="-342900" lvl="0" marL="457200" rtl="0" algn="l">
              <a:lnSpc>
                <a:spcPct val="200000"/>
              </a:lnSpc>
              <a:spcBef>
                <a:spcPts val="0"/>
              </a:spcBef>
              <a:spcAft>
                <a:spcPts val="0"/>
              </a:spcAft>
              <a:buSzPts val="1800"/>
              <a:buChar char="●"/>
            </a:pPr>
            <a:r>
              <a:rPr lang="en"/>
              <a:t>AutoRegressive Integrated Moving Average (ARIMA)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Shampoo Sales</a:t>
            </a:r>
            <a:r>
              <a:rPr lang="en"/>
              <a:t> Dataset</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Consisted of </a:t>
            </a:r>
            <a:r>
              <a:rPr lang="en"/>
              <a:t>monthly shampoo sales for a 3 year period</a:t>
            </a:r>
            <a:r>
              <a:rPr lang="en"/>
              <a:t>:</a:t>
            </a:r>
            <a:endParaRPr/>
          </a:p>
        </p:txBody>
      </p:sp>
      <p:pic>
        <p:nvPicPr>
          <p:cNvPr id="117" name="Google Shape;117;p23"/>
          <p:cNvPicPr preferRelativeResize="0"/>
          <p:nvPr/>
        </p:nvPicPr>
        <p:blipFill>
          <a:blip r:embed="rId3">
            <a:alphaModFix/>
          </a:blip>
          <a:stretch>
            <a:fillRect/>
          </a:stretch>
        </p:blipFill>
        <p:spPr>
          <a:xfrm>
            <a:off x="2086054" y="1629450"/>
            <a:ext cx="4539650" cy="332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AutoCorrelation Plot</a:t>
            </a:r>
            <a:endParaRPr/>
          </a:p>
        </p:txBody>
      </p:sp>
      <p:sp>
        <p:nvSpPr>
          <p:cNvPr id="123" name="Google Shape;123;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As we can see from the plot, it is not stationary. This means that we need to find the autocorrelation plot. </a:t>
            </a:r>
            <a:endParaRPr/>
          </a:p>
          <a:p>
            <a:pPr indent="-317500" lvl="0" marL="457200" rtl="0" algn="l">
              <a:spcBef>
                <a:spcPts val="0"/>
              </a:spcBef>
              <a:spcAft>
                <a:spcPts val="0"/>
              </a:spcAft>
              <a:buSzPts val="1400"/>
              <a:buChar char="●"/>
            </a:pPr>
            <a:r>
              <a:rPr lang="en"/>
              <a:t>Definition: The correlation between the observations at the current point in time and observations at all previous points in time.</a:t>
            </a:r>
            <a:endParaRPr/>
          </a:p>
          <a:p>
            <a:pPr indent="-317500" lvl="0" marL="457200" rtl="0" algn="l">
              <a:spcBef>
                <a:spcPts val="0"/>
              </a:spcBef>
              <a:spcAft>
                <a:spcPts val="0"/>
              </a:spcAft>
              <a:buSzPts val="1400"/>
              <a:buChar char="●"/>
            </a:pPr>
            <a:r>
              <a:rPr lang="en"/>
              <a:t>Based on the autocorrelation plot made using the AutoCorrelation Function (ACF), we can determine the the optimal number in terms of Moving Average.</a:t>
            </a:r>
            <a:endParaRPr/>
          </a:p>
          <a:p>
            <a:pPr indent="-317500" lvl="0" marL="457200" rtl="0" algn="l">
              <a:spcBef>
                <a:spcPts val="0"/>
              </a:spcBef>
              <a:spcAft>
                <a:spcPts val="0"/>
              </a:spcAft>
              <a:buSzPts val="1400"/>
              <a:buChar char="●"/>
            </a:pPr>
            <a:r>
              <a:rPr lang="en"/>
              <a:t>Used to determine the need for the Moving Average Model. </a:t>
            </a:r>
            <a:endParaRPr/>
          </a:p>
          <a:p>
            <a:pPr indent="0" lvl="0" marL="0" rtl="0" algn="l">
              <a:spcBef>
                <a:spcPts val="1600"/>
              </a:spcBef>
              <a:spcAft>
                <a:spcPts val="1600"/>
              </a:spcAft>
              <a:buNone/>
            </a:pPr>
            <a:r>
              <a:t/>
            </a:r>
            <a:endParaRPr/>
          </a:p>
        </p:txBody>
      </p:sp>
      <p:pic>
        <p:nvPicPr>
          <p:cNvPr id="124" name="Google Shape;124;p24"/>
          <p:cNvPicPr preferRelativeResize="0"/>
          <p:nvPr/>
        </p:nvPicPr>
        <p:blipFill>
          <a:blip r:embed="rId3">
            <a:alphaModFix/>
          </a:blip>
          <a:stretch>
            <a:fillRect/>
          </a:stretch>
        </p:blipFill>
        <p:spPr>
          <a:xfrm>
            <a:off x="4311600" y="1244500"/>
            <a:ext cx="4527599" cy="32323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Partial </a:t>
            </a:r>
            <a:r>
              <a:rPr lang="en"/>
              <a:t>AutoCorrelation Plot</a:t>
            </a:r>
            <a:endParaRPr/>
          </a:p>
        </p:txBody>
      </p:sp>
      <p:sp>
        <p:nvSpPr>
          <p:cNvPr id="130" name="Google Shape;130;p2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Definition: The correlation between the observat</a:t>
            </a:r>
            <a:r>
              <a:rPr lang="en"/>
              <a:t>ions made at two points in time while accounting for any influence from other data points</a:t>
            </a:r>
            <a:endParaRPr/>
          </a:p>
          <a:p>
            <a:pPr indent="-317500" lvl="0" marL="457200" rtl="0" algn="l">
              <a:spcBef>
                <a:spcPts val="0"/>
              </a:spcBef>
              <a:spcAft>
                <a:spcPts val="0"/>
              </a:spcAft>
              <a:buSzPts val="1400"/>
              <a:buChar char="●"/>
            </a:pPr>
            <a:r>
              <a:rPr lang="en"/>
              <a:t>Based on the partial autocorrelation plot made using the Partial AutoCorrelation Function (PACF), we can determine the the optimal number in terms of AutoRegression.</a:t>
            </a:r>
            <a:endParaRPr/>
          </a:p>
          <a:p>
            <a:pPr indent="-317500" lvl="0" marL="457200" rtl="0" algn="l">
              <a:spcBef>
                <a:spcPts val="0"/>
              </a:spcBef>
              <a:spcAft>
                <a:spcPts val="0"/>
              </a:spcAft>
              <a:buSzPts val="1400"/>
              <a:buChar char="●"/>
            </a:pPr>
            <a:r>
              <a:rPr lang="en"/>
              <a:t>Used to determine the need for the AutoRegressive Model. </a:t>
            </a:r>
            <a:endParaRPr/>
          </a:p>
          <a:p>
            <a:pPr indent="0" lvl="0" marL="0" rtl="0" algn="l">
              <a:spcBef>
                <a:spcPts val="1600"/>
              </a:spcBef>
              <a:spcAft>
                <a:spcPts val="1600"/>
              </a:spcAft>
              <a:buNone/>
            </a:pPr>
            <a:r>
              <a:t/>
            </a:r>
            <a:endParaRPr/>
          </a:p>
        </p:txBody>
      </p:sp>
      <p:pic>
        <p:nvPicPr>
          <p:cNvPr id="131" name="Google Shape;131;p25"/>
          <p:cNvPicPr preferRelativeResize="0"/>
          <p:nvPr/>
        </p:nvPicPr>
        <p:blipFill>
          <a:blip r:embed="rId3">
            <a:alphaModFix/>
          </a:blip>
          <a:stretch>
            <a:fillRect/>
          </a:stretch>
        </p:blipFill>
        <p:spPr>
          <a:xfrm>
            <a:off x="4311600" y="1289875"/>
            <a:ext cx="4527600" cy="314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Fit Residual Error Line Plot</a:t>
            </a:r>
            <a:endParaRPr/>
          </a:p>
        </p:txBody>
      </p:sp>
      <p:sp>
        <p:nvSpPr>
          <p:cNvPr id="137" name="Google Shape;137;p2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Here is a line plot of the residual errors:</a:t>
            </a:r>
            <a:endParaRPr/>
          </a:p>
          <a:p>
            <a:pPr indent="-317500" lvl="0" marL="457200" rtl="0" algn="l">
              <a:spcBef>
                <a:spcPts val="0"/>
              </a:spcBef>
              <a:spcAft>
                <a:spcPts val="0"/>
              </a:spcAft>
              <a:buSzPts val="1400"/>
              <a:buChar char="●"/>
            </a:pPr>
            <a:r>
              <a:rPr lang="en"/>
              <a:t>This suggests that there still may be some trend information that was not captured by the model</a:t>
            </a:r>
            <a:endParaRPr/>
          </a:p>
          <a:p>
            <a:pPr indent="0" lvl="0" marL="0" rtl="0" algn="l">
              <a:spcBef>
                <a:spcPts val="1600"/>
              </a:spcBef>
              <a:spcAft>
                <a:spcPts val="1600"/>
              </a:spcAft>
              <a:buNone/>
            </a:pPr>
            <a:r>
              <a:t/>
            </a:r>
            <a:endParaRPr/>
          </a:p>
        </p:txBody>
      </p:sp>
      <p:pic>
        <p:nvPicPr>
          <p:cNvPr id="138" name="Google Shape;138;p26"/>
          <p:cNvPicPr preferRelativeResize="0"/>
          <p:nvPr/>
        </p:nvPicPr>
        <p:blipFill>
          <a:blip r:embed="rId3">
            <a:alphaModFix/>
          </a:blip>
          <a:stretch>
            <a:fillRect/>
          </a:stretch>
        </p:blipFill>
        <p:spPr>
          <a:xfrm>
            <a:off x="4464000" y="1170125"/>
            <a:ext cx="4527600" cy="306183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Fit Residual Error </a:t>
            </a:r>
            <a:r>
              <a:rPr lang="en"/>
              <a:t>Density</a:t>
            </a:r>
            <a:r>
              <a:rPr lang="en"/>
              <a:t> Plot</a:t>
            </a:r>
            <a:endParaRPr/>
          </a:p>
        </p:txBody>
      </p:sp>
      <p:sp>
        <p:nvSpPr>
          <p:cNvPr id="144" name="Google Shape;144;p2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distribution of the residual errors that are displayed:</a:t>
            </a:r>
            <a:endParaRPr/>
          </a:p>
          <a:p>
            <a:pPr indent="0" lvl="0" marL="0" rtl="0" algn="l">
              <a:spcBef>
                <a:spcPts val="1600"/>
              </a:spcBef>
              <a:spcAft>
                <a:spcPts val="1600"/>
              </a:spcAft>
              <a:buNone/>
            </a:pPr>
            <a:r>
              <a:rPr lang="en"/>
              <a:t>This means that there is a bias in the prediction (non-zero mean in residuals):</a:t>
            </a:r>
            <a:endParaRPr/>
          </a:p>
        </p:txBody>
      </p:sp>
      <p:pic>
        <p:nvPicPr>
          <p:cNvPr id="145" name="Google Shape;145;p27"/>
          <p:cNvPicPr preferRelativeResize="0"/>
          <p:nvPr/>
        </p:nvPicPr>
        <p:blipFill>
          <a:blip r:embed="rId3">
            <a:alphaModFix/>
          </a:blip>
          <a:stretch>
            <a:fillRect/>
          </a:stretch>
        </p:blipFill>
        <p:spPr>
          <a:xfrm>
            <a:off x="4471100" y="1416625"/>
            <a:ext cx="4527600" cy="2888110"/>
          </a:xfrm>
          <a:prstGeom prst="rect">
            <a:avLst/>
          </a:prstGeom>
          <a:noFill/>
          <a:ln>
            <a:noFill/>
          </a:ln>
        </p:spPr>
      </p:pic>
      <p:pic>
        <p:nvPicPr>
          <p:cNvPr id="146" name="Google Shape;146;p27"/>
          <p:cNvPicPr preferRelativeResize="0"/>
          <p:nvPr/>
        </p:nvPicPr>
        <p:blipFill>
          <a:blip r:embed="rId4">
            <a:alphaModFix/>
          </a:blip>
          <a:stretch>
            <a:fillRect/>
          </a:stretch>
        </p:blipFill>
        <p:spPr>
          <a:xfrm>
            <a:off x="1492500" y="3121075"/>
            <a:ext cx="1638300" cy="1447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13"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Rolling forecast with ARIMA	</a:t>
            </a:r>
            <a:endParaRPr/>
          </a:p>
        </p:txBody>
      </p:sp>
      <p:pic>
        <p:nvPicPr>
          <p:cNvPr id="152" name="Google Shape;152;p28"/>
          <p:cNvPicPr preferRelativeResize="0"/>
          <p:nvPr/>
        </p:nvPicPr>
        <p:blipFill>
          <a:blip r:embed="rId3">
            <a:alphaModFix/>
          </a:blip>
          <a:stretch>
            <a:fillRect/>
          </a:stretch>
        </p:blipFill>
        <p:spPr>
          <a:xfrm>
            <a:off x="2657337" y="1017725"/>
            <a:ext cx="3829336" cy="3820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ARIMA</a:t>
            </a:r>
            <a:endParaRPr/>
          </a:p>
        </p:txBody>
      </p:sp>
      <p:pic>
        <p:nvPicPr>
          <p:cNvPr id="158" name="Google Shape;158;p29"/>
          <p:cNvPicPr preferRelativeResize="0"/>
          <p:nvPr/>
        </p:nvPicPr>
        <p:blipFill>
          <a:blip r:embed="rId3">
            <a:alphaModFix/>
          </a:blip>
          <a:stretch>
            <a:fillRect/>
          </a:stretch>
        </p:blipFill>
        <p:spPr>
          <a:xfrm>
            <a:off x="311700" y="1216113"/>
            <a:ext cx="4155100" cy="2711275"/>
          </a:xfrm>
          <a:prstGeom prst="rect">
            <a:avLst/>
          </a:prstGeom>
          <a:noFill/>
          <a:ln>
            <a:noFill/>
          </a:ln>
        </p:spPr>
      </p:pic>
      <p:pic>
        <p:nvPicPr>
          <p:cNvPr id="159" name="Google Shape;159;p29"/>
          <p:cNvPicPr preferRelativeResize="0"/>
          <p:nvPr/>
        </p:nvPicPr>
        <p:blipFill>
          <a:blip r:embed="rId4">
            <a:alphaModFix/>
          </a:blip>
          <a:stretch>
            <a:fillRect/>
          </a:stretch>
        </p:blipFill>
        <p:spPr>
          <a:xfrm>
            <a:off x="4749680" y="1216125"/>
            <a:ext cx="4082619" cy="2711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13"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Rolling forecast with ARIMA	- Optimized?</a:t>
            </a:r>
            <a:endParaRPr/>
          </a:p>
        </p:txBody>
      </p:sp>
      <p:pic>
        <p:nvPicPr>
          <p:cNvPr id="165" name="Google Shape;165;p30"/>
          <p:cNvPicPr preferRelativeResize="0"/>
          <p:nvPr/>
        </p:nvPicPr>
        <p:blipFill>
          <a:blip r:embed="rId3">
            <a:alphaModFix/>
          </a:blip>
          <a:stretch>
            <a:fillRect/>
          </a:stretch>
        </p:blipFill>
        <p:spPr>
          <a:xfrm>
            <a:off x="2170400" y="572700"/>
            <a:ext cx="4803201" cy="4266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ARIMA - Optimized ?</a:t>
            </a:r>
            <a:endParaRPr/>
          </a:p>
        </p:txBody>
      </p:sp>
      <p:pic>
        <p:nvPicPr>
          <p:cNvPr id="171" name="Google Shape;171;p31"/>
          <p:cNvPicPr preferRelativeResize="0"/>
          <p:nvPr/>
        </p:nvPicPr>
        <p:blipFill>
          <a:blip r:embed="rId3">
            <a:alphaModFix/>
          </a:blip>
          <a:stretch>
            <a:fillRect/>
          </a:stretch>
        </p:blipFill>
        <p:spPr>
          <a:xfrm>
            <a:off x="3937000" y="1170125"/>
            <a:ext cx="4895300" cy="3304950"/>
          </a:xfrm>
          <a:prstGeom prst="rect">
            <a:avLst/>
          </a:prstGeom>
          <a:noFill/>
          <a:ln>
            <a:noFill/>
          </a:ln>
        </p:spPr>
      </p:pic>
      <p:pic>
        <p:nvPicPr>
          <p:cNvPr id="172" name="Google Shape;172;p31"/>
          <p:cNvPicPr preferRelativeResize="0"/>
          <p:nvPr/>
        </p:nvPicPr>
        <p:blipFill>
          <a:blip r:embed="rId4">
            <a:alphaModFix/>
          </a:blip>
          <a:stretch>
            <a:fillRect/>
          </a:stretch>
        </p:blipFill>
        <p:spPr>
          <a:xfrm>
            <a:off x="311696" y="1170125"/>
            <a:ext cx="3126528" cy="330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243500" y="2154125"/>
            <a:ext cx="4045200" cy="775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61" name="Google Shape;61;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We wanted to study the stock prices of several companies and try to predict the prices for the next x amount of time. We decided to study how the prices change over time and how are they affected by ongoing factors at that specific time.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Inference</a:t>
            </a:r>
            <a:endParaRPr/>
          </a:p>
        </p:txBody>
      </p:sp>
      <p:sp>
        <p:nvSpPr>
          <p:cNvPr id="178" name="Google Shape;178;p3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order to optimize the original code provided by Dr. Brownlee, we started playing with the values that he was using. The major changes we made were to play around with the p, d, and q values but that did not get us anywhere.</a:t>
            </a:r>
            <a:endParaRPr sz="1800"/>
          </a:p>
          <a:p>
            <a:pPr indent="0" lvl="0" marL="0" rtl="0" algn="l">
              <a:spcBef>
                <a:spcPts val="1600"/>
              </a:spcBef>
              <a:spcAft>
                <a:spcPts val="1600"/>
              </a:spcAft>
              <a:buNone/>
            </a:pPr>
            <a:r>
              <a:t/>
            </a:r>
            <a:endParaRPr/>
          </a:p>
        </p:txBody>
      </p:sp>
      <p:sp>
        <p:nvSpPr>
          <p:cNvPr id="179" name="Google Shape;179;p3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Then we started playing with the training and testing set sizes. To our surprize, we got better results when we decreased the train set size from 66% to 42%. Upon doing this, we saw that the MSE dropped by 6.14%. The original MSE was 6958.326 and the new MSE turned out to be 6531.240.</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a:t>
            </a:r>
            <a:r>
              <a:rPr lang="en"/>
              <a:t> Difference</a:t>
            </a:r>
            <a:endParaRPr/>
          </a:p>
        </p:txBody>
      </p:sp>
      <p:pic>
        <p:nvPicPr>
          <p:cNvPr id="185" name="Google Shape;185;p33"/>
          <p:cNvPicPr preferRelativeResize="0"/>
          <p:nvPr/>
        </p:nvPicPr>
        <p:blipFill>
          <a:blip r:embed="rId3">
            <a:alphaModFix/>
          </a:blip>
          <a:stretch>
            <a:fillRect/>
          </a:stretch>
        </p:blipFill>
        <p:spPr>
          <a:xfrm>
            <a:off x="311700" y="1216100"/>
            <a:ext cx="4260300" cy="2779919"/>
          </a:xfrm>
          <a:prstGeom prst="rect">
            <a:avLst/>
          </a:prstGeom>
          <a:noFill/>
          <a:ln>
            <a:noFill/>
          </a:ln>
        </p:spPr>
      </p:pic>
      <p:pic>
        <p:nvPicPr>
          <p:cNvPr id="186" name="Google Shape;186;p33"/>
          <p:cNvPicPr preferRelativeResize="0"/>
          <p:nvPr/>
        </p:nvPicPr>
        <p:blipFill>
          <a:blip r:embed="rId4">
            <a:alphaModFix/>
          </a:blip>
          <a:stretch>
            <a:fillRect/>
          </a:stretch>
        </p:blipFill>
        <p:spPr>
          <a:xfrm>
            <a:off x="5439350" y="1216125"/>
            <a:ext cx="3392951" cy="3586574"/>
          </a:xfrm>
          <a:prstGeom prst="rect">
            <a:avLst/>
          </a:prstGeom>
          <a:noFill/>
          <a:ln>
            <a:noFill/>
          </a:ln>
        </p:spPr>
      </p:pic>
      <p:sp>
        <p:nvSpPr>
          <p:cNvPr id="187" name="Google Shape;187;p33"/>
          <p:cNvSpPr/>
          <p:nvPr/>
        </p:nvSpPr>
        <p:spPr>
          <a:xfrm>
            <a:off x="4311600" y="4378800"/>
            <a:ext cx="888600" cy="42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New</a:t>
            </a:r>
            <a:endParaRPr/>
          </a:p>
        </p:txBody>
      </p:sp>
      <p:sp>
        <p:nvSpPr>
          <p:cNvPr id="188" name="Google Shape;188;p33"/>
          <p:cNvSpPr/>
          <p:nvPr/>
        </p:nvSpPr>
        <p:spPr>
          <a:xfrm>
            <a:off x="1303575" y="4194400"/>
            <a:ext cx="888600" cy="6729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Old</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MSE Difference</a:t>
            </a:r>
            <a:endParaRPr/>
          </a:p>
        </p:txBody>
      </p:sp>
      <p:sp>
        <p:nvSpPr>
          <p:cNvPr id="194" name="Google Shape;194;p34"/>
          <p:cNvSpPr/>
          <p:nvPr/>
        </p:nvSpPr>
        <p:spPr>
          <a:xfrm>
            <a:off x="1908713" y="4129800"/>
            <a:ext cx="888600" cy="6729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Old</a:t>
            </a:r>
            <a:endParaRPr sz="1300"/>
          </a:p>
        </p:txBody>
      </p:sp>
      <p:pic>
        <p:nvPicPr>
          <p:cNvPr id="195" name="Google Shape;195;p34"/>
          <p:cNvPicPr preferRelativeResize="0"/>
          <p:nvPr/>
        </p:nvPicPr>
        <p:blipFill>
          <a:blip r:embed="rId3">
            <a:alphaModFix/>
          </a:blip>
          <a:stretch>
            <a:fillRect/>
          </a:stretch>
        </p:blipFill>
        <p:spPr>
          <a:xfrm>
            <a:off x="311705" y="1250425"/>
            <a:ext cx="4082619" cy="2711275"/>
          </a:xfrm>
          <a:prstGeom prst="rect">
            <a:avLst/>
          </a:prstGeom>
          <a:noFill/>
          <a:ln>
            <a:noFill/>
          </a:ln>
        </p:spPr>
      </p:pic>
      <p:pic>
        <p:nvPicPr>
          <p:cNvPr id="196" name="Google Shape;196;p34"/>
          <p:cNvPicPr preferRelativeResize="0"/>
          <p:nvPr/>
        </p:nvPicPr>
        <p:blipFill>
          <a:blip r:embed="rId4">
            <a:alphaModFix/>
          </a:blip>
          <a:stretch>
            <a:fillRect/>
          </a:stretch>
        </p:blipFill>
        <p:spPr>
          <a:xfrm>
            <a:off x="4816341" y="1250425"/>
            <a:ext cx="4015959" cy="2711275"/>
          </a:xfrm>
          <a:prstGeom prst="rect">
            <a:avLst/>
          </a:prstGeom>
          <a:noFill/>
          <a:ln>
            <a:noFill/>
          </a:ln>
        </p:spPr>
      </p:pic>
      <p:sp>
        <p:nvSpPr>
          <p:cNvPr id="197" name="Google Shape;197;p34"/>
          <p:cNvSpPr/>
          <p:nvPr/>
        </p:nvSpPr>
        <p:spPr>
          <a:xfrm>
            <a:off x="6287775" y="4129800"/>
            <a:ext cx="1073100" cy="672900"/>
          </a:xfrm>
          <a:prstGeom prst="upArrow">
            <a:avLst>
              <a:gd fmla="val 50000" name="adj1"/>
              <a:gd fmla="val 51675"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t>New</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a:t>
            </a:r>
            <a:endParaRPr/>
          </a:p>
        </p:txBody>
      </p:sp>
      <p:sp>
        <p:nvSpPr>
          <p:cNvPr id="203" name="Google Shape;20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1000"/>
              </a:spcBef>
              <a:spcAft>
                <a:spcPts val="0"/>
              </a:spcAft>
              <a:buSzPts val="1800"/>
              <a:buChar char="●"/>
            </a:pPr>
            <a:r>
              <a:rPr lang="en"/>
              <a:t>Made progress by 6.14% but only on 42% of the data as the train data.</a:t>
            </a:r>
            <a:endParaRPr/>
          </a:p>
          <a:p>
            <a:pPr indent="-342900" lvl="0" marL="457200" rtl="0" algn="l">
              <a:lnSpc>
                <a:spcPct val="200000"/>
              </a:lnSpc>
              <a:spcBef>
                <a:spcPts val="1000"/>
              </a:spcBef>
              <a:spcAft>
                <a:spcPts val="1000"/>
              </a:spcAft>
              <a:buSzPts val="1800"/>
              <a:buChar char="●"/>
            </a:pPr>
            <a:r>
              <a:rPr lang="en"/>
              <a:t>Too expensive to run ARIMA at every iteration.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Options</a:t>
            </a:r>
            <a:endParaRPr/>
          </a:p>
        </p:txBody>
      </p:sp>
      <p:sp>
        <p:nvSpPr>
          <p:cNvPr id="209" name="Google Shape;209;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started exploring new options to see how the ARIMA model can be used with a different algorithm to make the current algorithm more efficient. While exploring different resources and learning about the different implementations, we found the works of Cory Maklin, a data engineer at Interset.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Procedure</a:t>
            </a:r>
            <a:endParaRPr/>
          </a:p>
        </p:txBody>
      </p:sp>
      <p:sp>
        <p:nvSpPr>
          <p:cNvPr id="215" name="Google Shape;215;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AutoNum type="arabicPeriod"/>
            </a:pPr>
            <a:r>
              <a:rPr lang="en"/>
              <a:t>Rolling Mean and Rolling Standard Deviation</a:t>
            </a:r>
            <a:endParaRPr/>
          </a:p>
          <a:p>
            <a:pPr indent="-317500" lvl="0" marL="457200" rtl="0" algn="l">
              <a:lnSpc>
                <a:spcPct val="150000"/>
              </a:lnSpc>
              <a:spcBef>
                <a:spcPts val="0"/>
              </a:spcBef>
              <a:spcAft>
                <a:spcPts val="0"/>
              </a:spcAft>
              <a:buSzPts val="1400"/>
              <a:buAutoNum type="arabicPeriod"/>
            </a:pPr>
            <a:r>
              <a:rPr lang="en"/>
              <a:t>Augmented Dickey-Fuller Test Statistics</a:t>
            </a:r>
            <a:endParaRPr/>
          </a:p>
          <a:p>
            <a:pPr indent="-317500" lvl="0" marL="457200" rtl="0" algn="l">
              <a:lnSpc>
                <a:spcPct val="150000"/>
              </a:lnSpc>
              <a:spcBef>
                <a:spcPts val="0"/>
              </a:spcBef>
              <a:spcAft>
                <a:spcPts val="0"/>
              </a:spcAft>
              <a:buSzPts val="1400"/>
              <a:buAutoNum type="arabicPeriod"/>
            </a:pPr>
            <a:r>
              <a:rPr lang="en"/>
              <a:t>Log of the dataset</a:t>
            </a:r>
            <a:endParaRPr/>
          </a:p>
          <a:p>
            <a:pPr indent="-317500" lvl="0" marL="457200" rtl="0" algn="l">
              <a:lnSpc>
                <a:spcPct val="150000"/>
              </a:lnSpc>
              <a:spcBef>
                <a:spcPts val="0"/>
              </a:spcBef>
              <a:spcAft>
                <a:spcPts val="0"/>
              </a:spcAft>
              <a:buSzPts val="1400"/>
              <a:buAutoNum type="arabicPeriod"/>
            </a:pPr>
            <a:r>
              <a:rPr lang="en"/>
              <a:t>Remove Seasonality (if any)</a:t>
            </a:r>
            <a:endParaRPr/>
          </a:p>
          <a:p>
            <a:pPr indent="-317500" lvl="0" marL="457200" rtl="0" algn="l">
              <a:lnSpc>
                <a:spcPct val="150000"/>
              </a:lnSpc>
              <a:spcBef>
                <a:spcPts val="0"/>
              </a:spcBef>
              <a:spcAft>
                <a:spcPts val="0"/>
              </a:spcAft>
              <a:buSzPts val="1400"/>
              <a:buAutoNum type="arabicPeriod"/>
            </a:pPr>
            <a:r>
              <a:rPr lang="en"/>
              <a:t>Subtracting rolling mean</a:t>
            </a:r>
            <a:endParaRPr/>
          </a:p>
          <a:p>
            <a:pPr indent="-317500" lvl="0" marL="457200" rtl="0" algn="l">
              <a:lnSpc>
                <a:spcPct val="150000"/>
              </a:lnSpc>
              <a:spcBef>
                <a:spcPts val="0"/>
              </a:spcBef>
              <a:spcAft>
                <a:spcPts val="0"/>
              </a:spcAft>
              <a:buSzPts val="1400"/>
              <a:buAutoNum type="arabicPeriod"/>
            </a:pPr>
            <a:r>
              <a:rPr lang="en"/>
              <a:t>Applying exponential decay</a:t>
            </a:r>
            <a:endParaRPr/>
          </a:p>
          <a:p>
            <a:pPr indent="-317500" lvl="0" marL="457200" rtl="0" algn="l">
              <a:lnSpc>
                <a:spcPct val="150000"/>
              </a:lnSpc>
              <a:spcBef>
                <a:spcPts val="0"/>
              </a:spcBef>
              <a:spcAft>
                <a:spcPts val="0"/>
              </a:spcAft>
              <a:buSzPts val="1400"/>
              <a:buAutoNum type="arabicPeriod"/>
            </a:pPr>
            <a:r>
              <a:rPr lang="en"/>
              <a:t>Subtract every point by the point preceding it</a:t>
            </a:r>
            <a:endParaRPr/>
          </a:p>
          <a:p>
            <a:pPr indent="-317500" lvl="0" marL="457200" rtl="0" algn="l">
              <a:lnSpc>
                <a:spcPct val="150000"/>
              </a:lnSpc>
              <a:spcBef>
                <a:spcPts val="0"/>
              </a:spcBef>
              <a:spcAft>
                <a:spcPts val="0"/>
              </a:spcAft>
              <a:buSzPts val="1400"/>
              <a:buAutoNum type="arabicPeriod"/>
            </a:pPr>
            <a:r>
              <a:rPr lang="en"/>
              <a:t>Running the ARIMA model</a:t>
            </a:r>
            <a:endParaRPr/>
          </a:p>
          <a:p>
            <a:pPr indent="-317500" lvl="0" marL="457200" rtl="0" algn="l">
              <a:lnSpc>
                <a:spcPct val="150000"/>
              </a:lnSpc>
              <a:spcBef>
                <a:spcPts val="0"/>
              </a:spcBef>
              <a:spcAft>
                <a:spcPts val="0"/>
              </a:spcAft>
              <a:buSzPts val="1400"/>
              <a:buAutoNum type="arabicPeriod"/>
            </a:pPr>
            <a:r>
              <a:rPr lang="en"/>
              <a:t>Predicting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Rolling Mean and Rolling Standard Deviation</a:t>
            </a:r>
            <a:endParaRPr/>
          </a:p>
        </p:txBody>
      </p:sp>
      <p:sp>
        <p:nvSpPr>
          <p:cNvPr id="221" name="Google Shape;221;p3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a:t>First we started by calculating the rolling mean and standard deviation of the data. If the rolling mean has an increasing slope, that means that there is seasonality in the data. As we can clearly see on the right, there was seasonality in the shampoo sales.</a:t>
            </a:r>
            <a:endParaRPr/>
          </a:p>
        </p:txBody>
      </p:sp>
      <p:pic>
        <p:nvPicPr>
          <p:cNvPr id="222" name="Google Shape;222;p38"/>
          <p:cNvPicPr preferRelativeResize="0"/>
          <p:nvPr/>
        </p:nvPicPr>
        <p:blipFill>
          <a:blip r:embed="rId3">
            <a:alphaModFix/>
          </a:blip>
          <a:stretch>
            <a:fillRect/>
          </a:stretch>
        </p:blipFill>
        <p:spPr>
          <a:xfrm>
            <a:off x="4657644" y="1574800"/>
            <a:ext cx="4281325" cy="2571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Augmented Dickey-Fuller Test</a:t>
            </a:r>
            <a:endParaRPr/>
          </a:p>
        </p:txBody>
      </p:sp>
      <p:sp>
        <p:nvSpPr>
          <p:cNvPr id="228" name="Google Shape;228;p3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Another test that was conducted was the Augmented Dickey-Fuller Test. What this test did was provide us with an ADF statistic, the p-value and the critical values at 1%, 5%, and 1</a:t>
            </a:r>
            <a:r>
              <a:rPr lang="en"/>
              <a:t>0%.</a:t>
            </a:r>
            <a:endParaRPr/>
          </a:p>
          <a:p>
            <a:pPr indent="0" lvl="0" marL="0" rtl="0" algn="l">
              <a:lnSpc>
                <a:spcPct val="150000"/>
              </a:lnSpc>
              <a:spcBef>
                <a:spcPts val="1600"/>
              </a:spcBef>
              <a:spcAft>
                <a:spcPts val="1600"/>
              </a:spcAft>
              <a:buNone/>
            </a:pPr>
            <a:r>
              <a:rPr lang="en"/>
              <a:t>If the ADF Statistic is far from the critical values and the p-value is greater than the threshold (0.05), which it is in our data originally, we can conclude that the time series is not stationary.</a:t>
            </a:r>
            <a:endParaRPr/>
          </a:p>
        </p:txBody>
      </p:sp>
      <p:pic>
        <p:nvPicPr>
          <p:cNvPr id="229" name="Google Shape;229;p39"/>
          <p:cNvPicPr preferRelativeResize="0"/>
          <p:nvPr/>
        </p:nvPicPr>
        <p:blipFill>
          <a:blip r:embed="rId3">
            <a:alphaModFix/>
          </a:blip>
          <a:stretch>
            <a:fillRect/>
          </a:stretch>
        </p:blipFill>
        <p:spPr>
          <a:xfrm>
            <a:off x="5021975" y="2147413"/>
            <a:ext cx="3691475" cy="1426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Natural Log of the Data</a:t>
            </a:r>
            <a:endParaRPr/>
          </a:p>
        </p:txBody>
      </p:sp>
      <p:sp>
        <p:nvSpPr>
          <p:cNvPr id="235" name="Google Shape;235;p40"/>
          <p:cNvSpPr txBox="1"/>
          <p:nvPr>
            <p:ph idx="1" type="body"/>
          </p:nvPr>
        </p:nvSpPr>
        <p:spPr>
          <a:xfrm>
            <a:off x="311700" y="1152475"/>
            <a:ext cx="3611400" cy="3416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a:t>While researching on new methods to remove seasonality in the data, we read that taking the log of the entire data can greatly help “flatten” the graph and remove seasonality. Therefore, we decided to use the natural log of the data values. </a:t>
            </a:r>
            <a:r>
              <a:rPr lang="en"/>
              <a:t>Once we had the log of the data, we started using other methods to help remove seasonality.</a:t>
            </a:r>
            <a:endParaRPr/>
          </a:p>
        </p:txBody>
      </p:sp>
      <p:pic>
        <p:nvPicPr>
          <p:cNvPr id="236" name="Google Shape;236;p40"/>
          <p:cNvPicPr preferRelativeResize="0"/>
          <p:nvPr/>
        </p:nvPicPr>
        <p:blipFill>
          <a:blip r:embed="rId3">
            <a:alphaModFix/>
          </a:blip>
          <a:stretch>
            <a:fillRect/>
          </a:stretch>
        </p:blipFill>
        <p:spPr>
          <a:xfrm>
            <a:off x="4181599" y="1515400"/>
            <a:ext cx="4650700" cy="26905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Subtracting Rolling Mean</a:t>
            </a:r>
            <a:endParaRPr/>
          </a:p>
        </p:txBody>
      </p:sp>
      <p:sp>
        <p:nvSpPr>
          <p:cNvPr id="242" name="Google Shape;242;p41"/>
          <p:cNvSpPr txBox="1"/>
          <p:nvPr>
            <p:ph idx="1" type="body"/>
          </p:nvPr>
        </p:nvSpPr>
        <p:spPr>
          <a:xfrm>
            <a:off x="311700" y="1152475"/>
            <a:ext cx="3628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first method was subtracting the rolling mean from the data. As you can see, we achieved some success but not exactly the amount we had hoped. So the search continued...</a:t>
            </a:r>
            <a:endParaRPr/>
          </a:p>
        </p:txBody>
      </p:sp>
      <p:pic>
        <p:nvPicPr>
          <p:cNvPr id="243" name="Google Shape;243;p41"/>
          <p:cNvPicPr preferRelativeResize="0"/>
          <p:nvPr/>
        </p:nvPicPr>
        <p:blipFill>
          <a:blip r:embed="rId3">
            <a:alphaModFix/>
          </a:blip>
          <a:stretch>
            <a:fillRect/>
          </a:stretch>
        </p:blipFill>
        <p:spPr>
          <a:xfrm>
            <a:off x="4363900" y="1184613"/>
            <a:ext cx="4527600" cy="2774265"/>
          </a:xfrm>
          <a:prstGeom prst="rect">
            <a:avLst/>
          </a:prstGeom>
          <a:noFill/>
          <a:ln>
            <a:noFill/>
          </a:ln>
        </p:spPr>
      </p:pic>
      <p:pic>
        <p:nvPicPr>
          <p:cNvPr id="244" name="Google Shape;244;p41"/>
          <p:cNvPicPr preferRelativeResize="0"/>
          <p:nvPr/>
        </p:nvPicPr>
        <p:blipFill>
          <a:blip r:embed="rId4">
            <a:alphaModFix/>
          </a:blip>
          <a:stretch>
            <a:fillRect/>
          </a:stretch>
        </p:blipFill>
        <p:spPr>
          <a:xfrm>
            <a:off x="311700" y="3135684"/>
            <a:ext cx="3999900" cy="143317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Approach</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started by looking up different resources to study and understand how things change over time and they can be predicted. Upon researching a few resources and consulting with Professor Tripathi, we decided the best modal to use for the analysis is a time series </a:t>
            </a:r>
            <a:r>
              <a:rPr lang="en"/>
              <a:t>model</a:t>
            </a:r>
            <a:r>
              <a:rPr lang="en"/>
              <a:t>. As suggested by Professor Tripathi, we went forward to learn about the ARIMA model and how it could assist us in understanding the data further.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Exponential Decay</a:t>
            </a:r>
            <a:endParaRPr/>
          </a:p>
        </p:txBody>
      </p:sp>
      <p:sp>
        <p:nvSpPr>
          <p:cNvPr id="250" name="Google Shape;250;p42"/>
          <p:cNvSpPr txBox="1"/>
          <p:nvPr>
            <p:ph idx="1" type="body"/>
          </p:nvPr>
        </p:nvSpPr>
        <p:spPr>
          <a:xfrm>
            <a:off x="311700" y="1152475"/>
            <a:ext cx="3489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second method was subtracting the rolling mean from the data. As you can see, we are getting closer to the data we wanted but we weren’t there yet. And so our search continued...</a:t>
            </a:r>
            <a:endParaRPr/>
          </a:p>
        </p:txBody>
      </p:sp>
      <p:pic>
        <p:nvPicPr>
          <p:cNvPr id="251" name="Google Shape;251;p42"/>
          <p:cNvPicPr preferRelativeResize="0"/>
          <p:nvPr/>
        </p:nvPicPr>
        <p:blipFill>
          <a:blip r:embed="rId3">
            <a:alphaModFix/>
          </a:blip>
          <a:stretch>
            <a:fillRect/>
          </a:stretch>
        </p:blipFill>
        <p:spPr>
          <a:xfrm>
            <a:off x="311700" y="3312775"/>
            <a:ext cx="3882100" cy="1506875"/>
          </a:xfrm>
          <a:prstGeom prst="rect">
            <a:avLst/>
          </a:prstGeom>
          <a:noFill/>
          <a:ln>
            <a:noFill/>
          </a:ln>
        </p:spPr>
      </p:pic>
      <p:pic>
        <p:nvPicPr>
          <p:cNvPr id="252" name="Google Shape;252;p42"/>
          <p:cNvPicPr preferRelativeResize="0"/>
          <p:nvPr/>
        </p:nvPicPr>
        <p:blipFill>
          <a:blip r:embed="rId4">
            <a:alphaModFix/>
          </a:blip>
          <a:stretch>
            <a:fillRect/>
          </a:stretch>
        </p:blipFill>
        <p:spPr>
          <a:xfrm>
            <a:off x="4311600" y="1219250"/>
            <a:ext cx="4527601" cy="270498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Subtracting from previous value</a:t>
            </a:r>
            <a:endParaRPr/>
          </a:p>
        </p:txBody>
      </p:sp>
      <p:sp>
        <p:nvSpPr>
          <p:cNvPr id="258" name="Google Shape;258;p4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third method was subtracting the previous value from the current value to just work with the difference rather than the actual values. As you can see, this did not get us the best possible values but it did get us very far from where we started so we went forward using this method.</a:t>
            </a:r>
            <a:endParaRPr/>
          </a:p>
        </p:txBody>
      </p:sp>
      <p:pic>
        <p:nvPicPr>
          <p:cNvPr id="259" name="Google Shape;259;p43"/>
          <p:cNvPicPr preferRelativeResize="0"/>
          <p:nvPr/>
        </p:nvPicPr>
        <p:blipFill>
          <a:blip r:embed="rId3">
            <a:alphaModFix/>
          </a:blip>
          <a:stretch>
            <a:fillRect/>
          </a:stretch>
        </p:blipFill>
        <p:spPr>
          <a:xfrm>
            <a:off x="311700" y="3090950"/>
            <a:ext cx="3776950" cy="1477925"/>
          </a:xfrm>
          <a:prstGeom prst="rect">
            <a:avLst/>
          </a:prstGeom>
          <a:noFill/>
          <a:ln>
            <a:noFill/>
          </a:ln>
        </p:spPr>
      </p:pic>
      <p:pic>
        <p:nvPicPr>
          <p:cNvPr id="260" name="Google Shape;260;p43"/>
          <p:cNvPicPr preferRelativeResize="0"/>
          <p:nvPr/>
        </p:nvPicPr>
        <p:blipFill>
          <a:blip r:embed="rId4">
            <a:alphaModFix/>
          </a:blip>
          <a:stretch>
            <a:fillRect/>
          </a:stretch>
        </p:blipFill>
        <p:spPr>
          <a:xfrm>
            <a:off x="4606875" y="1535875"/>
            <a:ext cx="4260301" cy="26495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44"/>
          <p:cNvSpPr txBox="1"/>
          <p:nvPr>
            <p:ph type="title"/>
          </p:nvPr>
        </p:nvSpPr>
        <p:spPr>
          <a:xfrm>
            <a:off x="311700" y="2619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 Model</a:t>
            </a:r>
            <a:endParaRPr/>
          </a:p>
        </p:txBody>
      </p:sp>
      <p:pic>
        <p:nvPicPr>
          <p:cNvPr id="266" name="Google Shape;266;p44"/>
          <p:cNvPicPr preferRelativeResize="0"/>
          <p:nvPr/>
        </p:nvPicPr>
        <p:blipFill>
          <a:blip r:embed="rId3">
            <a:alphaModFix/>
          </a:blip>
          <a:stretch>
            <a:fillRect/>
          </a:stretch>
        </p:blipFill>
        <p:spPr>
          <a:xfrm>
            <a:off x="1474350" y="1017725"/>
            <a:ext cx="6195301" cy="37395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pic>
        <p:nvPicPr>
          <p:cNvPr id="271" name="Google Shape;271;p45"/>
          <p:cNvPicPr preferRelativeResize="0"/>
          <p:nvPr/>
        </p:nvPicPr>
        <p:blipFill>
          <a:blip r:embed="rId3">
            <a:alphaModFix/>
          </a:blip>
          <a:stretch>
            <a:fillRect/>
          </a:stretch>
        </p:blipFill>
        <p:spPr>
          <a:xfrm>
            <a:off x="1053000" y="0"/>
            <a:ext cx="7038011"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277" name="Google Shape;277;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Based on the predictions made for the test data and the MSE of  0.0568456099, we were tremendously happy about the success we had made. After exploring many more methods to help us with the prediction, we dropped the original MSE of 6958.326 to the new MSE of 0.0568456099. This was a 695832.599183% improvement than the method suggested by Dr. Brownlee. Hence with the newly trained data set, we went forward and predicted the data for the next 24 months.</a:t>
            </a:r>
            <a:endParaRPr/>
          </a:p>
        </p:txBody>
      </p:sp>
      <p:pic>
        <p:nvPicPr>
          <p:cNvPr id="278" name="Google Shape;278;p46"/>
          <p:cNvPicPr preferRelativeResize="0"/>
          <p:nvPr/>
        </p:nvPicPr>
        <p:blipFill>
          <a:blip r:embed="rId3">
            <a:alphaModFix/>
          </a:blip>
          <a:stretch>
            <a:fillRect/>
          </a:stretch>
        </p:blipFill>
        <p:spPr>
          <a:xfrm>
            <a:off x="4832400" y="1537795"/>
            <a:ext cx="3999900" cy="264575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7"/>
          <p:cNvSpPr txBox="1"/>
          <p:nvPr>
            <p:ph type="title"/>
          </p:nvPr>
        </p:nvSpPr>
        <p:spPr>
          <a:xfrm>
            <a:off x="303175" y="2201250"/>
            <a:ext cx="4045200" cy="74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What’s next?</a:t>
            </a:r>
            <a:endParaRPr/>
          </a:p>
        </p:txBody>
      </p:sp>
      <p:sp>
        <p:nvSpPr>
          <p:cNvPr id="284" name="Google Shape;284;p4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Since we were able to learn so much and achieve such good results, the next thing that we will be doing is implementing ARIMA inthe same way to the stock data we have collected and try to predict the stop prices for the upcoming months.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End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295" name="Google Shape;295;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100" u="sng">
                <a:solidFill>
                  <a:schemeClr val="hlink"/>
                </a:solidFill>
                <a:hlinkClick r:id="rId3"/>
              </a:rPr>
              <a:t>http://www.statsmodels.org/devel/generated/statsmodels.tsa.arima_model.ARIMAResults.html</a:t>
            </a:r>
            <a:endParaRPr/>
          </a:p>
          <a:p>
            <a:pPr indent="-342900" lvl="0" marL="457200" rtl="0" algn="l">
              <a:spcBef>
                <a:spcPts val="0"/>
              </a:spcBef>
              <a:spcAft>
                <a:spcPts val="0"/>
              </a:spcAft>
              <a:buSzPts val="1800"/>
              <a:buChar char="●"/>
            </a:pPr>
            <a:r>
              <a:rPr lang="en" sz="1100" u="sng">
                <a:solidFill>
                  <a:schemeClr val="hlink"/>
                </a:solidFill>
                <a:hlinkClick r:id="rId4"/>
              </a:rPr>
              <a:t>https://otexts.com/fpp2/stationarity.html</a:t>
            </a:r>
            <a:endParaRPr/>
          </a:p>
          <a:p>
            <a:pPr indent="-342900" lvl="0" marL="457200" rtl="0" algn="l">
              <a:spcBef>
                <a:spcPts val="0"/>
              </a:spcBef>
              <a:spcAft>
                <a:spcPts val="0"/>
              </a:spcAft>
              <a:buSzPts val="1800"/>
              <a:buChar char="●"/>
            </a:pPr>
            <a:r>
              <a:rPr lang="en" sz="1100" u="sng">
                <a:solidFill>
                  <a:schemeClr val="hlink"/>
                </a:solidFill>
                <a:hlinkClick r:id="rId5"/>
              </a:rPr>
              <a:t>https://www.statsmodels.org/stable/install.html</a:t>
            </a:r>
            <a:endParaRPr/>
          </a:p>
          <a:p>
            <a:pPr indent="-342900" lvl="0" marL="457200" rtl="0" algn="l">
              <a:spcBef>
                <a:spcPts val="0"/>
              </a:spcBef>
              <a:spcAft>
                <a:spcPts val="0"/>
              </a:spcAft>
              <a:buSzPts val="1800"/>
              <a:buChar char="●"/>
            </a:pPr>
            <a:r>
              <a:rPr lang="en" sz="1100" u="sng">
                <a:solidFill>
                  <a:schemeClr val="hlink"/>
                </a:solidFill>
                <a:hlinkClick r:id="rId6"/>
              </a:rPr>
              <a:t>https://www.statsmodels.org/stable/generated/statsmodels.tsa.arima_model.ARIMAResults.forecast.html</a:t>
            </a:r>
            <a:endParaRPr/>
          </a:p>
          <a:p>
            <a:pPr indent="-342900" lvl="0" marL="457200" rtl="0" algn="l">
              <a:spcBef>
                <a:spcPts val="0"/>
              </a:spcBef>
              <a:spcAft>
                <a:spcPts val="0"/>
              </a:spcAft>
              <a:buSzPts val="1800"/>
              <a:buChar char="●"/>
            </a:pPr>
            <a:r>
              <a:rPr lang="en" sz="1100" u="sng">
                <a:solidFill>
                  <a:schemeClr val="hlink"/>
                </a:solidFill>
                <a:hlinkClick r:id="rId7"/>
              </a:rPr>
              <a:t>https://machinelearningmastery.com/time-series-forecasting-methods-in-python-cheat-sheet/</a:t>
            </a:r>
            <a:endParaRPr/>
          </a:p>
          <a:p>
            <a:pPr indent="-342900" lvl="0" marL="457200" rtl="0" algn="l">
              <a:spcBef>
                <a:spcPts val="0"/>
              </a:spcBef>
              <a:spcAft>
                <a:spcPts val="0"/>
              </a:spcAft>
              <a:buSzPts val="1800"/>
              <a:buChar char="●"/>
            </a:pPr>
            <a:r>
              <a:rPr lang="en" sz="1100" u="sng">
                <a:solidFill>
                  <a:schemeClr val="hlink"/>
                </a:solidFill>
                <a:hlinkClick r:id="rId8"/>
              </a:rPr>
              <a:t>https://byteacademy.co/blog/time-series-python</a:t>
            </a:r>
            <a:endParaRPr/>
          </a:p>
          <a:p>
            <a:pPr indent="-342900" lvl="0" marL="457200" rtl="0" algn="l">
              <a:spcBef>
                <a:spcPts val="0"/>
              </a:spcBef>
              <a:spcAft>
                <a:spcPts val="0"/>
              </a:spcAft>
              <a:buSzPts val="1800"/>
              <a:buChar char="●"/>
            </a:pPr>
            <a:r>
              <a:rPr lang="en" sz="1100" u="sng">
                <a:solidFill>
                  <a:schemeClr val="hlink"/>
                </a:solidFill>
                <a:hlinkClick r:id="rId9"/>
              </a:rPr>
              <a:t>https://towardsdatascience.com/machine-learning-part-19-time-series-and-autoregressive-integrated-moving-average-model-arima-c1005347b0d7</a:t>
            </a:r>
            <a:endParaRPr/>
          </a:p>
          <a:p>
            <a:pPr indent="-342900" lvl="0" marL="457200" rtl="0" algn="l">
              <a:spcBef>
                <a:spcPts val="0"/>
              </a:spcBef>
              <a:spcAft>
                <a:spcPts val="0"/>
              </a:spcAft>
              <a:buSzPts val="1800"/>
              <a:buChar char="●"/>
            </a:pPr>
            <a:r>
              <a:rPr lang="en" sz="1100" u="sng">
                <a:solidFill>
                  <a:schemeClr val="hlink"/>
                </a:solidFill>
                <a:hlinkClick r:id="rId10"/>
              </a:rPr>
              <a:t>https://machinelearningmastery.com/arima-for-time-series-forecasting-with-python/</a:t>
            </a:r>
            <a:endParaRPr/>
          </a:p>
          <a:p>
            <a:pPr indent="-342900" lvl="0" marL="457200" rtl="0" algn="l">
              <a:spcBef>
                <a:spcPts val="0"/>
              </a:spcBef>
              <a:spcAft>
                <a:spcPts val="0"/>
              </a:spcAft>
              <a:buSzPts val="1800"/>
              <a:buChar char="●"/>
            </a:pPr>
            <a:r>
              <a:rPr lang="en" sz="1100" u="sng">
                <a:solidFill>
                  <a:schemeClr val="hlink"/>
                </a:solidFill>
                <a:hlinkClick r:id="rId11"/>
              </a:rPr>
              <a:t>https://towardsdatascience.com/@corymaklin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Stock Prices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started by retrieving data for the following companies for as many years as we could from Yahoo! Finance:</a:t>
            </a:r>
            <a:endParaRPr/>
          </a:p>
        </p:txBody>
      </p:sp>
      <p:graphicFrame>
        <p:nvGraphicFramePr>
          <p:cNvPr id="74" name="Google Shape;74;p16"/>
          <p:cNvGraphicFramePr/>
          <p:nvPr/>
        </p:nvGraphicFramePr>
        <p:xfrm>
          <a:off x="368450" y="1967825"/>
          <a:ext cx="3000000" cy="3000000"/>
        </p:xfrm>
        <a:graphic>
          <a:graphicData uri="http://schemas.openxmlformats.org/drawingml/2006/table">
            <a:tbl>
              <a:tblPr>
                <a:noFill/>
                <a:tableStyleId>{0DDB3137-C49F-4E4E-BA6E-B9B84BFE0834}</a:tableStyleId>
              </a:tblPr>
              <a:tblGrid>
                <a:gridCol w="4154100"/>
                <a:gridCol w="4154100"/>
              </a:tblGrid>
              <a:tr h="520200">
                <a:tc>
                  <a:txBody>
                    <a:bodyPr/>
                    <a:lstStyle/>
                    <a:p>
                      <a:pPr indent="0" lvl="0" marL="0" rtl="0" algn="ctr">
                        <a:spcBef>
                          <a:spcPts val="0"/>
                        </a:spcBef>
                        <a:spcAft>
                          <a:spcPts val="0"/>
                        </a:spcAft>
                        <a:buNone/>
                      </a:pPr>
                      <a:r>
                        <a:rPr lang="en" sz="1800">
                          <a:solidFill>
                            <a:schemeClr val="lt2"/>
                          </a:solidFill>
                        </a:rPr>
                        <a:t>Apple</a:t>
                      </a:r>
                      <a:endParaRPr sz="1800">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2"/>
                          </a:solidFill>
                        </a:rPr>
                        <a:t>Goldman Sachs</a:t>
                      </a:r>
                      <a:endParaRPr sz="1800">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20200">
                <a:tc>
                  <a:txBody>
                    <a:bodyPr/>
                    <a:lstStyle/>
                    <a:p>
                      <a:pPr indent="0" lvl="0" marL="0" rtl="0" algn="ctr">
                        <a:spcBef>
                          <a:spcPts val="0"/>
                        </a:spcBef>
                        <a:spcAft>
                          <a:spcPts val="0"/>
                        </a:spcAft>
                        <a:buNone/>
                      </a:pPr>
                      <a:r>
                        <a:rPr lang="en" sz="1800">
                          <a:solidFill>
                            <a:schemeClr val="lt2"/>
                          </a:solidFill>
                        </a:rPr>
                        <a:t>Amazon</a:t>
                      </a:r>
                      <a:endParaRPr sz="1800">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2"/>
                          </a:solidFill>
                        </a:rPr>
                        <a:t>Intel Corporation</a:t>
                      </a:r>
                      <a:endParaRPr sz="1800">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20200">
                <a:tc>
                  <a:txBody>
                    <a:bodyPr/>
                    <a:lstStyle/>
                    <a:p>
                      <a:pPr indent="0" lvl="0" marL="0" rtl="0" algn="ctr">
                        <a:spcBef>
                          <a:spcPts val="0"/>
                        </a:spcBef>
                        <a:spcAft>
                          <a:spcPts val="0"/>
                        </a:spcAft>
                        <a:buNone/>
                      </a:pPr>
                      <a:r>
                        <a:rPr lang="en" sz="1800">
                          <a:solidFill>
                            <a:schemeClr val="lt2"/>
                          </a:solidFill>
                        </a:rPr>
                        <a:t>Capital One Financial Corp.</a:t>
                      </a:r>
                      <a:endParaRPr sz="1800">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2"/>
                          </a:solidFill>
                        </a:rPr>
                        <a:t>Microsoft</a:t>
                      </a:r>
                      <a:endParaRPr sz="1800">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20200">
                <a:tc>
                  <a:txBody>
                    <a:bodyPr/>
                    <a:lstStyle/>
                    <a:p>
                      <a:pPr indent="0" lvl="0" marL="0" rtl="0" algn="ctr">
                        <a:spcBef>
                          <a:spcPts val="0"/>
                        </a:spcBef>
                        <a:spcAft>
                          <a:spcPts val="0"/>
                        </a:spcAft>
                        <a:buNone/>
                      </a:pPr>
                      <a:r>
                        <a:rPr lang="en" sz="1800">
                          <a:solidFill>
                            <a:schemeClr val="lt2"/>
                          </a:solidFill>
                        </a:rPr>
                        <a:t>Facebook</a:t>
                      </a:r>
                      <a:endParaRPr sz="1800">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2"/>
                          </a:solidFill>
                        </a:rPr>
                        <a:t>Netflix</a:t>
                      </a:r>
                      <a:endParaRPr sz="1800">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20200">
                <a:tc>
                  <a:txBody>
                    <a:bodyPr/>
                    <a:lstStyle/>
                    <a:p>
                      <a:pPr indent="0" lvl="0" marL="0" rtl="0" algn="ctr">
                        <a:spcBef>
                          <a:spcPts val="0"/>
                        </a:spcBef>
                        <a:spcAft>
                          <a:spcPts val="0"/>
                        </a:spcAft>
                        <a:buNone/>
                      </a:pPr>
                      <a:r>
                        <a:rPr lang="en" sz="1800">
                          <a:solidFill>
                            <a:schemeClr val="lt2"/>
                          </a:solidFill>
                        </a:rPr>
                        <a:t>Google</a:t>
                      </a:r>
                      <a:endParaRPr sz="1800">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800">
                          <a:solidFill>
                            <a:schemeClr val="lt2"/>
                          </a:solidFill>
                        </a:rPr>
                        <a:t>Tesla</a:t>
                      </a:r>
                      <a:endParaRPr sz="1800">
                        <a:solidFill>
                          <a:schemeClr val="lt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265500" y="2201250"/>
            <a:ext cx="4045200" cy="74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Research</a:t>
            </a:r>
            <a:endParaRPr/>
          </a:p>
        </p:txBody>
      </p:sp>
      <p:sp>
        <p:nvSpPr>
          <p:cNvPr id="80" name="Google Shape;80;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In order to start using ARIMA to help us predict. We needed to first learn what is ARIMA? Therefore we started looking up articles on ARIMA and came across Jason Brownlee, PhD.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265500" y="1830600"/>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Jason Brownlee, PhD.</a:t>
            </a:r>
            <a:endParaRPr/>
          </a:p>
        </p:txBody>
      </p:sp>
      <p:sp>
        <p:nvSpPr>
          <p:cNvPr id="86" name="Google Shape;86;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Machine Learning </a:t>
            </a:r>
            <a:r>
              <a:rPr lang="en"/>
              <a:t>practitioner</a:t>
            </a:r>
            <a:r>
              <a:rPr lang="en"/>
              <a:t> and professional developer</a:t>
            </a:r>
            <a:endParaRPr/>
          </a:p>
          <a:p>
            <a:pPr indent="-342900" lvl="0" marL="457200" rtl="0" algn="l">
              <a:spcBef>
                <a:spcPts val="0"/>
              </a:spcBef>
              <a:spcAft>
                <a:spcPts val="0"/>
              </a:spcAft>
              <a:buSzPts val="1800"/>
              <a:buChar char="●"/>
            </a:pPr>
            <a:r>
              <a:rPr lang="en"/>
              <a:t>Masters and PhD. in Artificial Intelligence</a:t>
            </a:r>
            <a:endParaRPr/>
          </a:p>
          <a:p>
            <a:pPr indent="-342900" lvl="0" marL="457200" rtl="0" algn="l">
              <a:spcBef>
                <a:spcPts val="0"/>
              </a:spcBef>
              <a:spcAft>
                <a:spcPts val="0"/>
              </a:spcAft>
              <a:buSzPts val="1800"/>
              <a:buChar char="●"/>
            </a:pPr>
            <a:r>
              <a:rPr lang="en"/>
              <a:t>Worked on Machine Learning for startups, defense, and severe weather forecasting</a:t>
            </a:r>
            <a:endParaRPr/>
          </a:p>
          <a:p>
            <a:pPr indent="-342900" lvl="0" marL="457200" rtl="0" algn="l">
              <a:spcBef>
                <a:spcPts val="0"/>
              </a:spcBef>
              <a:spcAft>
                <a:spcPts val="0"/>
              </a:spcAft>
              <a:buSzPts val="1800"/>
              <a:buChar char="●"/>
            </a:pPr>
            <a:r>
              <a:rPr lang="en"/>
              <a:t>Handles the website: </a:t>
            </a:r>
            <a:r>
              <a:rPr lang="en" sz="1100" u="sng">
                <a:solidFill>
                  <a:schemeClr val="hlink"/>
                </a:solidFill>
                <a:hlinkClick r:id="rId3"/>
              </a:rPr>
              <a:t>https://machinelearningmastery.com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When we came across Jason Brownlee’s sample code of ARIMA, we decided to learn from it by duplicating it and trying to achieve the same results. We started by reading his webpage and doing research about the different terms associated with ARIMA and how they all help you predict the best possible results.  Later, we were able to duplicate his results and then we moved forward to trying to make it better.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ARIMA</a:t>
            </a:r>
            <a:endParaRPr/>
          </a:p>
        </p:txBody>
      </p:sp>
      <p:sp>
        <p:nvSpPr>
          <p:cNvPr id="98" name="Google Shape;98;p20"/>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AutoRegressive Integrated Moving Average</a:t>
            </a:r>
            <a:endParaRPr/>
          </a:p>
          <a:p>
            <a:pPr indent="-342900" lvl="0" marL="457200" rtl="0" algn="l">
              <a:spcBef>
                <a:spcPts val="0"/>
              </a:spcBef>
              <a:spcAft>
                <a:spcPts val="0"/>
              </a:spcAft>
              <a:buSzPts val="1800"/>
              <a:buChar char="●"/>
            </a:pPr>
            <a:r>
              <a:rPr lang="en"/>
              <a:t>A popular and widely used statistical method for time series forecasting is the ARIMA model</a:t>
            </a:r>
            <a:endParaRPr/>
          </a:p>
          <a:p>
            <a:pPr indent="-342900" lvl="0" marL="457200" rtl="0" algn="l">
              <a:spcBef>
                <a:spcPts val="0"/>
              </a:spcBef>
              <a:spcAft>
                <a:spcPts val="0"/>
              </a:spcAft>
              <a:buSzPts val="1800"/>
              <a:buChar char="●"/>
            </a:pPr>
            <a:r>
              <a:rPr lang="en"/>
              <a:t>Provides a simple yet powerful method for making time series forecasts</a:t>
            </a:r>
            <a:endParaRPr/>
          </a:p>
          <a:p>
            <a:pPr indent="-342900" lvl="0" marL="457200" rtl="0" algn="l">
              <a:spcBef>
                <a:spcPts val="0"/>
              </a:spcBef>
              <a:spcAft>
                <a:spcPts val="0"/>
              </a:spcAft>
              <a:buSzPts val="1800"/>
              <a:buChar char="●"/>
            </a:pPr>
            <a:r>
              <a:rPr lang="en"/>
              <a:t>AR: Autoregression: A model that uses the dependent relationship between an observation and some number of lagged observations.</a:t>
            </a:r>
            <a:endParaRPr/>
          </a:p>
          <a:p>
            <a:pPr indent="-342900" lvl="0" marL="457200" rtl="0" algn="l">
              <a:spcBef>
                <a:spcPts val="0"/>
              </a:spcBef>
              <a:spcAft>
                <a:spcPts val="0"/>
              </a:spcAft>
              <a:buSzPts val="1800"/>
              <a:buChar char="●"/>
            </a:pPr>
            <a:r>
              <a:rPr lang="en"/>
              <a:t>I: Integrated: The use of differencing of raw observations (e.g. subtracting an observation from an observation at the previous time step) in order to make the time series stationary.</a:t>
            </a:r>
            <a:endParaRPr/>
          </a:p>
          <a:p>
            <a:pPr indent="-342900" lvl="0" marL="457200" marR="0" rtl="0" algn="l">
              <a:lnSpc>
                <a:spcPct val="115000"/>
              </a:lnSpc>
              <a:spcBef>
                <a:spcPts val="0"/>
              </a:spcBef>
              <a:spcAft>
                <a:spcPts val="0"/>
              </a:spcAft>
              <a:buSzPts val="1800"/>
              <a:buChar char="●"/>
            </a:pPr>
            <a:r>
              <a:rPr lang="en"/>
              <a:t>MA: Moving Average: A model that uses the dependency between an observation and a residual error from a moving average model applied to lagged observations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Definitions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Stationa</a:t>
            </a:r>
            <a:r>
              <a:rPr lang="en"/>
              <a:t>rity: A stationary time series is one whose properties do not depend on the time at which the series is observed</a:t>
            </a:r>
            <a:endParaRPr/>
          </a:p>
          <a:p>
            <a:pPr indent="-342900" lvl="0" marL="457200" rtl="0" algn="l">
              <a:spcBef>
                <a:spcPts val="0"/>
              </a:spcBef>
              <a:spcAft>
                <a:spcPts val="0"/>
              </a:spcAft>
              <a:buSzPts val="1800"/>
              <a:buChar char="●"/>
            </a:pPr>
            <a:r>
              <a:rPr lang="en"/>
              <a:t>Seasonality: Seasonal Variance. A trend that is observed based on a certain event occurring at a given time. For example, sales increasing around holidays.</a:t>
            </a:r>
            <a:endParaRPr/>
          </a:p>
          <a:p>
            <a:pPr indent="-342900" lvl="0" marL="457200" rtl="0" algn="l">
              <a:spcBef>
                <a:spcPts val="0"/>
              </a:spcBef>
              <a:spcAft>
                <a:spcPts val="0"/>
              </a:spcAft>
              <a:buSzPts val="1800"/>
              <a:buChar char="●"/>
            </a:pPr>
            <a:r>
              <a:rPr lang="en"/>
              <a:t>Trend: Upward &amp; downward movement of the data with time over a large period of time</a:t>
            </a:r>
            <a:endParaRPr/>
          </a:p>
          <a:p>
            <a:pPr indent="-342900" lvl="0" marL="457200" rtl="0" algn="l">
              <a:spcBef>
                <a:spcPts val="0"/>
              </a:spcBef>
              <a:spcAft>
                <a:spcPts val="0"/>
              </a:spcAft>
              <a:buSzPts val="1800"/>
              <a:buChar char="●"/>
            </a:pPr>
            <a:r>
              <a:rPr lang="en"/>
              <a:t>Spikes: Spikes &amp; troughs at random intervals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