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65" r:id="rId1"/>
  </p:sldMasterIdLst>
  <p:notesMasterIdLst>
    <p:notesMasterId r:id="rId20"/>
  </p:notesMasterIdLst>
  <p:sldIdLst>
    <p:sldId id="256" r:id="rId2"/>
    <p:sldId id="257" r:id="rId3"/>
    <p:sldId id="258" r:id="rId4"/>
    <p:sldId id="259" r:id="rId5"/>
    <p:sldId id="261" r:id="rId6"/>
    <p:sldId id="278" r:id="rId7"/>
    <p:sldId id="274" r:id="rId8"/>
    <p:sldId id="262" r:id="rId9"/>
    <p:sldId id="267" r:id="rId10"/>
    <p:sldId id="276" r:id="rId11"/>
    <p:sldId id="277" r:id="rId12"/>
    <p:sldId id="263" r:id="rId13"/>
    <p:sldId id="268" r:id="rId14"/>
    <p:sldId id="275" r:id="rId15"/>
    <p:sldId id="264" r:id="rId16"/>
    <p:sldId id="273" r:id="rId17"/>
    <p:sldId id="265" r:id="rId18"/>
    <p:sldId id="27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392"/>
    <p:restoredTop sz="95313" autoAdjust="0"/>
  </p:normalViewPr>
  <p:slideViewPr>
    <p:cSldViewPr snapToGrid="0" snapToObjects="1">
      <p:cViewPr varScale="1">
        <p:scale>
          <a:sx n="85" d="100"/>
          <a:sy n="85" d="100"/>
        </p:scale>
        <p:origin x="346" y="62"/>
      </p:cViewPr>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B06CB0-A910-6948-97BE-ECF6DF4D6BD9}" type="datetimeFigureOut">
              <a:rPr lang="en-US" smtClean="0"/>
              <a:t>4/13/2023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C9D62D-EFE2-7741-8F77-C52190DFC9E3}" type="slidenum">
              <a:rPr lang="en-US" smtClean="0"/>
              <a:t>‹#›</a:t>
            </a:fld>
            <a:endParaRPr lang="en-US"/>
          </a:p>
        </p:txBody>
      </p:sp>
    </p:spTree>
    <p:extLst>
      <p:ext uri="{BB962C8B-B14F-4D97-AF65-F5344CB8AC3E}">
        <p14:creationId xmlns:p14="http://schemas.microsoft.com/office/powerpoint/2010/main" val="17276254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en.wikipedia.org/wiki/Foreign_exchange_market#Market_participants"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morning professor and everyone!</a:t>
            </a:r>
            <a:endParaRPr lang="en-US" baseline="0" dirty="0"/>
          </a:p>
          <a:p>
            <a:r>
              <a:rPr lang="en-US" baseline="0" dirty="0"/>
              <a:t>Myself, Dharmendra Hingu and she is </a:t>
            </a:r>
            <a:r>
              <a:rPr lang="en-US" baseline="0" dirty="0" err="1"/>
              <a:t>Harnisha</a:t>
            </a:r>
            <a:r>
              <a:rPr lang="en-US" baseline="0" dirty="0"/>
              <a:t> </a:t>
            </a:r>
            <a:r>
              <a:rPr lang="en-US" baseline="0" dirty="0" err="1"/>
              <a:t>Gevaria</a:t>
            </a:r>
            <a:r>
              <a:rPr lang="en-US" baseline="0" dirty="0"/>
              <a:t>, he is </a:t>
            </a:r>
            <a:r>
              <a:rPr lang="en-US" baseline="0" dirty="0" err="1"/>
              <a:t>Kushal</a:t>
            </a:r>
            <a:r>
              <a:rPr lang="en-US" baseline="0" dirty="0"/>
              <a:t> </a:t>
            </a:r>
            <a:r>
              <a:rPr lang="en-US" baseline="0" dirty="0" err="1"/>
              <a:t>Gevaria</a:t>
            </a:r>
            <a:r>
              <a:rPr lang="en-US" baseline="0" dirty="0"/>
              <a:t>. </a:t>
            </a:r>
          </a:p>
          <a:p>
            <a:r>
              <a:rPr lang="en-US" baseline="0" dirty="0"/>
              <a:t>Today we will demonstrate our project on Foreign currency prediction.</a:t>
            </a:r>
            <a:endParaRPr lang="en-US" dirty="0"/>
          </a:p>
        </p:txBody>
      </p:sp>
      <p:sp>
        <p:nvSpPr>
          <p:cNvPr id="4" name="Slide Number Placeholder 3"/>
          <p:cNvSpPr>
            <a:spLocks noGrp="1"/>
          </p:cNvSpPr>
          <p:nvPr>
            <p:ph type="sldNum" sz="quarter" idx="10"/>
          </p:nvPr>
        </p:nvSpPr>
        <p:spPr/>
        <p:txBody>
          <a:bodyPr/>
          <a:lstStyle/>
          <a:p>
            <a:fld id="{79C9D62D-EFE2-7741-8F77-C52190DFC9E3}" type="slidenum">
              <a:rPr lang="en-US" smtClean="0"/>
              <a:t>1</a:t>
            </a:fld>
            <a:endParaRPr lang="en-US"/>
          </a:p>
        </p:txBody>
      </p:sp>
    </p:spTree>
    <p:extLst>
      <p:ext uri="{BB962C8B-B14F-4D97-AF65-F5344CB8AC3E}">
        <p14:creationId xmlns:p14="http://schemas.microsoft.com/office/powerpoint/2010/main" val="10822034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compare</a:t>
            </a:r>
            <a:r>
              <a:rPr lang="en-US" baseline="0" dirty="0"/>
              <a:t> the two models that we created and analyze the performance. </a:t>
            </a:r>
          </a:p>
          <a:p>
            <a:r>
              <a:rPr lang="en-US" baseline="0" dirty="0"/>
              <a:t>We have considered the 4 currencies against USD. INR – India, CNY – China, EUR – Europe , and AUD – Australia.</a:t>
            </a:r>
          </a:p>
          <a:p>
            <a:r>
              <a:rPr lang="en-US" baseline="0" dirty="0"/>
              <a:t>In the graphs green line - ARIMA model, Red line - NN model and blue line is the actual data points. </a:t>
            </a:r>
          </a:p>
          <a:p>
            <a:endParaRPr lang="en-US" baseline="0" dirty="0"/>
          </a:p>
          <a:p>
            <a:endParaRPr lang="en-US" baseline="0" dirty="0"/>
          </a:p>
        </p:txBody>
      </p:sp>
      <p:sp>
        <p:nvSpPr>
          <p:cNvPr id="4" name="Slide Number Placeholder 3"/>
          <p:cNvSpPr>
            <a:spLocks noGrp="1"/>
          </p:cNvSpPr>
          <p:nvPr>
            <p:ph type="sldNum" sz="quarter" idx="10"/>
          </p:nvPr>
        </p:nvSpPr>
        <p:spPr/>
        <p:txBody>
          <a:bodyPr/>
          <a:lstStyle/>
          <a:p>
            <a:fld id="{79C9D62D-EFE2-7741-8F77-C52190DFC9E3}" type="slidenum">
              <a:rPr lang="en-US" smtClean="0"/>
              <a:t>15</a:t>
            </a:fld>
            <a:endParaRPr lang="en-US"/>
          </a:p>
        </p:txBody>
      </p:sp>
    </p:spTree>
    <p:extLst>
      <p:ext uri="{BB962C8B-B14F-4D97-AF65-F5344CB8AC3E}">
        <p14:creationId xmlns:p14="http://schemas.microsoft.com/office/powerpoint/2010/main" val="3416964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get these</a:t>
            </a:r>
            <a:r>
              <a:rPr lang="en-US" baseline="0" dirty="0"/>
              <a:t> mean square errors, looking at these we see that they are very very low. We get this high accuracy of 98% because of the reasons, in the real world the exchange rate fluctuations are very small. It can’t happen that the rate of USD to INR today is 64 and tomorrow it’s 90. </a:t>
            </a:r>
          </a:p>
          <a:p>
            <a:endParaRPr lang="en-US" baseline="0" dirty="0"/>
          </a:p>
          <a:p>
            <a:r>
              <a:rPr lang="en-US" sz="1200" b="0" i="0" u="none" strike="noStrike" kern="1200" baseline="0" dirty="0">
                <a:solidFill>
                  <a:schemeClr val="tx1"/>
                </a:solidFill>
                <a:latin typeface="+mn-lt"/>
                <a:ea typeface="+mn-ea"/>
                <a:cs typeface="+mn-cs"/>
              </a:rPr>
              <a:t>after analyzing these two models we conclude that ARIMA model is performing better than the neural network model.</a:t>
            </a:r>
            <a:endParaRPr lang="en-US" baseline="0" dirty="0"/>
          </a:p>
        </p:txBody>
      </p:sp>
      <p:sp>
        <p:nvSpPr>
          <p:cNvPr id="4" name="Slide Number Placeholder 3"/>
          <p:cNvSpPr>
            <a:spLocks noGrp="1"/>
          </p:cNvSpPr>
          <p:nvPr>
            <p:ph type="sldNum" sz="quarter" idx="10"/>
          </p:nvPr>
        </p:nvSpPr>
        <p:spPr/>
        <p:txBody>
          <a:bodyPr/>
          <a:lstStyle/>
          <a:p>
            <a:fld id="{79C9D62D-EFE2-7741-8F77-C52190DFC9E3}" type="slidenum">
              <a:rPr lang="en-US" smtClean="0"/>
              <a:t>16</a:t>
            </a:fld>
            <a:endParaRPr lang="en-US"/>
          </a:p>
        </p:txBody>
      </p:sp>
    </p:spTree>
    <p:extLst>
      <p:ext uri="{BB962C8B-B14F-4D97-AF65-F5344CB8AC3E}">
        <p14:creationId xmlns:p14="http://schemas.microsoft.com/office/powerpoint/2010/main" val="4053140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Now what can we do to improve it </a:t>
            </a:r>
            <a:r>
              <a:rPr lang="en-US" baseline="0" dirty="0" err="1"/>
              <a:t>furthur</a:t>
            </a:r>
            <a:r>
              <a:rPr lang="en-US" baseline="0" dirty="0"/>
              <a:t>?</a:t>
            </a:r>
          </a:p>
          <a:p>
            <a:endParaRPr lang="en-US" baseline="0" dirty="0"/>
          </a:p>
          <a:p>
            <a:r>
              <a:rPr lang="en-US" baseline="0" dirty="0"/>
              <a:t>Using ARIMA model we tried to predict the values of next 7 days and we observed that the MSE was high giving accuracy of 95%during the period when market fluctuations were high, as it was taking into account the predicted values which were faulty.</a:t>
            </a:r>
          </a:p>
          <a:p>
            <a:endParaRPr lang="en-US" baseline="0" dirty="0"/>
          </a:p>
          <a:p>
            <a:r>
              <a:rPr lang="en-US" baseline="0" dirty="0"/>
              <a:t>Now to improve this, we can take into consideration factors like, GDP of a country, and income growth rate which also have huge impact on the forex market. This can be done by augmenting the current NN in a slightly different way where we can feed these features and then analyzing the trend to predict the values for any number of future days accurately.</a:t>
            </a:r>
          </a:p>
          <a:p>
            <a:endParaRPr lang="en-US" baseline="0" dirty="0"/>
          </a:p>
          <a:p>
            <a:r>
              <a:rPr lang="en-US" baseline="0" dirty="0"/>
              <a:t>With this we end our presentation and now are open to any questions you may have for us!</a:t>
            </a:r>
          </a:p>
        </p:txBody>
      </p:sp>
      <p:sp>
        <p:nvSpPr>
          <p:cNvPr id="4" name="Slide Number Placeholder 3"/>
          <p:cNvSpPr>
            <a:spLocks noGrp="1"/>
          </p:cNvSpPr>
          <p:nvPr>
            <p:ph type="sldNum" sz="quarter" idx="10"/>
          </p:nvPr>
        </p:nvSpPr>
        <p:spPr/>
        <p:txBody>
          <a:bodyPr/>
          <a:lstStyle/>
          <a:p>
            <a:fld id="{79C9D62D-EFE2-7741-8F77-C52190DFC9E3}" type="slidenum">
              <a:rPr lang="en-US" smtClean="0"/>
              <a:t>17</a:t>
            </a:fld>
            <a:endParaRPr lang="en-US"/>
          </a:p>
        </p:txBody>
      </p:sp>
    </p:spTree>
    <p:extLst>
      <p:ext uri="{BB962C8B-B14F-4D97-AF65-F5344CB8AC3E}">
        <p14:creationId xmlns:p14="http://schemas.microsoft.com/office/powerpoint/2010/main" val="9201532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agenda for today. We will cover,</a:t>
            </a:r>
            <a:r>
              <a:rPr lang="en-US" baseline="0" dirty="0"/>
              <a:t> what is Foreign exchange?</a:t>
            </a:r>
          </a:p>
          <a:p>
            <a:r>
              <a:rPr lang="en-US" baseline="0" dirty="0"/>
              <a:t>Our motivation behind doing this project, the models we build and how it can be enhanced in future.</a:t>
            </a:r>
          </a:p>
          <a:p>
            <a:endParaRPr lang="en-US" dirty="0"/>
          </a:p>
        </p:txBody>
      </p:sp>
      <p:sp>
        <p:nvSpPr>
          <p:cNvPr id="4" name="Slide Number Placeholder 3"/>
          <p:cNvSpPr>
            <a:spLocks noGrp="1"/>
          </p:cNvSpPr>
          <p:nvPr>
            <p:ph type="sldNum" sz="quarter" idx="10"/>
          </p:nvPr>
        </p:nvSpPr>
        <p:spPr/>
        <p:txBody>
          <a:bodyPr/>
          <a:lstStyle/>
          <a:p>
            <a:fld id="{79C9D62D-EFE2-7741-8F77-C52190DFC9E3}" type="slidenum">
              <a:rPr lang="en-US" smtClean="0"/>
              <a:t>2</a:t>
            </a:fld>
            <a:endParaRPr lang="en-US"/>
          </a:p>
        </p:txBody>
      </p:sp>
    </p:spTree>
    <p:extLst>
      <p:ext uri="{BB962C8B-B14F-4D97-AF65-F5344CB8AC3E}">
        <p14:creationId xmlns:p14="http://schemas.microsoft.com/office/powerpoint/2010/main" val="6981606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u="none" dirty="0"/>
              <a:t>Now,</a:t>
            </a:r>
            <a:r>
              <a:rPr lang="en-US" u="none" baseline="0" dirty="0"/>
              <a:t> What is forex? It is market for trading currencies. </a:t>
            </a:r>
            <a:r>
              <a:rPr lang="en-US" sz="1200" b="0" i="0" u="none" kern="1200" dirty="0">
                <a:solidFill>
                  <a:schemeClr val="tx1"/>
                </a:solidFill>
                <a:effectLst/>
                <a:latin typeface="+mn-lt"/>
                <a:ea typeface="+mn-ea"/>
                <a:cs typeface="+mn-cs"/>
              </a:rPr>
              <a:t>This includes all aspects of buying, selling and exchanging currencies at determined prices. </a:t>
            </a:r>
          </a:p>
          <a:p>
            <a:r>
              <a:rPr lang="en-US" sz="1200" b="0" i="0" u="none" kern="1200" dirty="0">
                <a:solidFill>
                  <a:schemeClr val="tx1"/>
                </a:solidFill>
                <a:effectLst/>
                <a:latin typeface="+mn-lt"/>
                <a:ea typeface="+mn-ea"/>
                <a:cs typeface="+mn-cs"/>
              </a:rPr>
              <a:t>The main participants in this market are the </a:t>
            </a:r>
            <a:r>
              <a:rPr lang="en-US" sz="1200" b="0" i="0" u="none" kern="1200" dirty="0">
                <a:solidFill>
                  <a:schemeClr val="tx1"/>
                </a:solidFill>
                <a:effectLst/>
                <a:latin typeface="+mn-lt"/>
                <a:ea typeface="+mn-ea"/>
                <a:cs typeface="+mn-cs"/>
                <a:hlinkClick r:id="rId3" tooltip="Foreign exchange market"/>
              </a:rPr>
              <a:t>large international banks</a:t>
            </a:r>
            <a:r>
              <a:rPr lang="en-US" sz="1200" b="0" i="0" u="none" kern="1200" baseline="0" dirty="0">
                <a:solidFill>
                  <a:schemeClr val="tx1"/>
                </a:solidFill>
                <a:effectLst/>
                <a:latin typeface="+mn-lt"/>
                <a:ea typeface="+mn-ea"/>
                <a:cs typeface="+mn-cs"/>
              </a:rPr>
              <a:t> and the transactions are huge in volume. </a:t>
            </a:r>
          </a:p>
          <a:p>
            <a:r>
              <a:rPr lang="en-US" sz="1200" b="0" i="0" u="none" strike="noStrike" kern="1200" baseline="0" dirty="0">
                <a:solidFill>
                  <a:schemeClr val="tx1"/>
                </a:solidFill>
                <a:latin typeface="+mn-lt"/>
                <a:ea typeface="+mn-ea"/>
                <a:cs typeface="+mn-cs"/>
              </a:rPr>
              <a:t>Consider business deal finalized between two parties amounting to one billion dollars buyer residing in USA and seller residing in Europe. A slight variation in the exchange rate can have significant impact and seller may have to pay more that the settled amount.</a:t>
            </a:r>
          </a:p>
          <a:p>
            <a:endParaRPr lang="en-US" u="none" dirty="0"/>
          </a:p>
          <a:p>
            <a:r>
              <a:rPr lang="en-US" u="none" dirty="0"/>
              <a:t>Question</a:t>
            </a:r>
            <a:r>
              <a:rPr lang="en-US" u="none" baseline="0" dirty="0"/>
              <a:t> is what can we do about it? Can we know such change in currency beforehand? Yes, not the exact value but we can make prediction about it.</a:t>
            </a:r>
          </a:p>
          <a:p>
            <a:r>
              <a:rPr lang="en-US" u="none" baseline="0" dirty="0"/>
              <a:t>There are 4 ways to make predictions about the currency exchange as described by Investopedia purchasing power parity, relative economic strength. Econometric models, and time series analysis. We would be focusing on time series analysis.</a:t>
            </a:r>
          </a:p>
          <a:p>
            <a:endParaRPr lang="en-US" u="none" dirty="0"/>
          </a:p>
        </p:txBody>
      </p:sp>
      <p:sp>
        <p:nvSpPr>
          <p:cNvPr id="4" name="Slide Number Placeholder 3"/>
          <p:cNvSpPr>
            <a:spLocks noGrp="1"/>
          </p:cNvSpPr>
          <p:nvPr>
            <p:ph type="sldNum" sz="quarter" idx="10"/>
          </p:nvPr>
        </p:nvSpPr>
        <p:spPr/>
        <p:txBody>
          <a:bodyPr/>
          <a:lstStyle/>
          <a:p>
            <a:fld id="{79C9D62D-EFE2-7741-8F77-C52190DFC9E3}" type="slidenum">
              <a:rPr lang="en-US" smtClean="0"/>
              <a:t>3</a:t>
            </a:fld>
            <a:endParaRPr lang="en-US"/>
          </a:p>
        </p:txBody>
      </p:sp>
    </p:spTree>
    <p:extLst>
      <p:ext uri="{BB962C8B-B14F-4D97-AF65-F5344CB8AC3E}">
        <p14:creationId xmlns:p14="http://schemas.microsoft.com/office/powerpoint/2010/main" val="744966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does</a:t>
            </a:r>
            <a:r>
              <a:rPr lang="en-US" baseline="0" dirty="0"/>
              <a:t> this help us? We can pay less tuition fees in terms of our home currency. Plus this would definitely help people doing overseas business. That’s our main motivation.</a:t>
            </a:r>
            <a:endParaRPr lang="en-US" dirty="0"/>
          </a:p>
        </p:txBody>
      </p:sp>
      <p:sp>
        <p:nvSpPr>
          <p:cNvPr id="4" name="Slide Number Placeholder 3"/>
          <p:cNvSpPr>
            <a:spLocks noGrp="1"/>
          </p:cNvSpPr>
          <p:nvPr>
            <p:ph type="sldNum" sz="quarter" idx="10"/>
          </p:nvPr>
        </p:nvSpPr>
        <p:spPr/>
        <p:txBody>
          <a:bodyPr/>
          <a:lstStyle/>
          <a:p>
            <a:fld id="{79C9D62D-EFE2-7741-8F77-C52190DFC9E3}" type="slidenum">
              <a:rPr lang="en-US" smtClean="0"/>
              <a:t>4</a:t>
            </a:fld>
            <a:endParaRPr lang="en-US"/>
          </a:p>
        </p:txBody>
      </p:sp>
    </p:spTree>
    <p:extLst>
      <p:ext uri="{BB962C8B-B14F-4D97-AF65-F5344CB8AC3E}">
        <p14:creationId xmlns:p14="http://schemas.microsoft.com/office/powerpoint/2010/main" val="4319062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spend</a:t>
            </a:r>
            <a:r>
              <a:rPr lang="en-US" baseline="0" dirty="0"/>
              <a:t> little bit time on how we can achieve this?</a:t>
            </a:r>
          </a:p>
          <a:p>
            <a:r>
              <a:rPr lang="en-US" baseline="0" dirty="0"/>
              <a:t>Our main objective here is to build a system can predict the exchange rate for the next day or any number of  future days between the two currencies. </a:t>
            </a:r>
          </a:p>
          <a:p>
            <a:r>
              <a:rPr lang="en-US" baseline="0" dirty="0"/>
              <a:t>We propose two models, </a:t>
            </a:r>
          </a:p>
          <a:p>
            <a:r>
              <a:rPr lang="en-US" baseline="0" dirty="0"/>
              <a:t>First using Neural Network and second using a statistical method model namely ARIMA.</a:t>
            </a:r>
          </a:p>
        </p:txBody>
      </p:sp>
      <p:sp>
        <p:nvSpPr>
          <p:cNvPr id="4" name="Slide Number Placeholder 3"/>
          <p:cNvSpPr>
            <a:spLocks noGrp="1"/>
          </p:cNvSpPr>
          <p:nvPr>
            <p:ph type="sldNum" sz="quarter" idx="10"/>
          </p:nvPr>
        </p:nvSpPr>
        <p:spPr/>
        <p:txBody>
          <a:bodyPr/>
          <a:lstStyle/>
          <a:p>
            <a:fld id="{79C9D62D-EFE2-7741-8F77-C52190DFC9E3}" type="slidenum">
              <a:rPr lang="en-US" smtClean="0"/>
              <a:t>5</a:t>
            </a:fld>
            <a:endParaRPr lang="en-US"/>
          </a:p>
        </p:txBody>
      </p:sp>
    </p:spTree>
    <p:extLst>
      <p:ext uri="{BB962C8B-B14F-4D97-AF65-F5344CB8AC3E}">
        <p14:creationId xmlns:p14="http://schemas.microsoft.com/office/powerpoint/2010/main" val="6156749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Morning professor and my fellow </a:t>
            </a:r>
            <a:r>
              <a:rPr lang="en-US" dirty="0" err="1"/>
              <a:t>classmates,I</a:t>
            </a:r>
            <a:r>
              <a:rPr lang="en-US" dirty="0"/>
              <a:t> will be explaining you about the next model called ARIMA </a:t>
            </a:r>
            <a:r>
              <a:rPr lang="en-US" dirty="0" err="1"/>
              <a:t>model.It</a:t>
            </a:r>
            <a:r>
              <a:rPr lang="en-US" dirty="0"/>
              <a:t> is a statistical model which is used to forecast on time series based dataset.</a:t>
            </a:r>
          </a:p>
          <a:p>
            <a:r>
              <a:rPr lang="en-US" dirty="0"/>
              <a:t>So, ARIMA stands for an Auto-regressive integrated moving average model. </a:t>
            </a:r>
          </a:p>
          <a:p>
            <a:r>
              <a:rPr lang="en-US" dirty="0"/>
              <a:t>This model is itself subdivided into three smaller models namely Auto-regression(AR), Integration(I) and Moving Average(MA). Each of these three models can be used separately or can be combined together to create a model of our own. These three models are supported by three parameter p, q, and r. </a:t>
            </a:r>
          </a:p>
          <a:p>
            <a:r>
              <a:rPr lang="en-US" dirty="0"/>
              <a:t>Auto-regression part of the ARIMA model is used to do the regression for current data point based on the previous number of lag points that we consider. These number of lag points are specified by the parameter p of the ARIMA model. In our case, these lag points are the exchange rate values for previous three days. </a:t>
            </a:r>
          </a:p>
          <a:p>
            <a:r>
              <a:rPr lang="en-US" dirty="0"/>
              <a:t>Integration part of the </a:t>
            </a:r>
            <a:r>
              <a:rPr lang="en-US" dirty="0" err="1"/>
              <a:t>Arima</a:t>
            </a:r>
            <a:r>
              <a:rPr lang="en-US" dirty="0"/>
              <a:t> model is used to carry out the difference between the current data point with the selected lag observations. This term is also called as the degree of differencing. The differencing is needed to make the given data look stationary. This is handled by the parameter q of the ARIMA model. For this project, the value of the parameter q is one which means that we are doing the differencing just once. </a:t>
            </a:r>
          </a:p>
          <a:p>
            <a:r>
              <a:rPr lang="en-US" dirty="0"/>
              <a:t>The third part of the model is the Moving Average which is used to calculate the regression error caused by averaging the lagged observations and comparing it with the regression value which we obtained earlier. This comprises of the last parameter r of the ARIMA model. For our project we are eliminating this third part by using value of parameter r as zero.</a:t>
            </a:r>
          </a:p>
        </p:txBody>
      </p:sp>
      <p:sp>
        <p:nvSpPr>
          <p:cNvPr id="4" name="Slide Number Placeholder 3"/>
          <p:cNvSpPr>
            <a:spLocks noGrp="1"/>
          </p:cNvSpPr>
          <p:nvPr>
            <p:ph type="sldNum" sz="quarter" idx="10"/>
          </p:nvPr>
        </p:nvSpPr>
        <p:spPr/>
        <p:txBody>
          <a:bodyPr/>
          <a:lstStyle/>
          <a:p>
            <a:fld id="{79C9D62D-EFE2-7741-8F77-C52190DFC9E3}" type="slidenum">
              <a:rPr lang="en-US" smtClean="0"/>
              <a:t>8</a:t>
            </a:fld>
            <a:endParaRPr lang="en-US"/>
          </a:p>
        </p:txBody>
      </p:sp>
    </p:spTree>
    <p:extLst>
      <p:ext uri="{BB962C8B-B14F-4D97-AF65-F5344CB8AC3E}">
        <p14:creationId xmlns:p14="http://schemas.microsoft.com/office/powerpoint/2010/main" val="4111269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as you can see, we used 70% of the data as training set and remaining 30% of the data as a testing set. We trained the above model on the given training set using python </a:t>
            </a:r>
            <a:r>
              <a:rPr lang="en-US" dirty="0" err="1"/>
              <a:t>statsmodels</a:t>
            </a:r>
            <a:r>
              <a:rPr lang="en-US" dirty="0"/>
              <a:t> package. After training the model, we used our testing data set to find out how accurate the model is and calculated the MSE value which came out to be as low as  approximately 0.02. Now my teammate will move forward the presentation explaining about the comparisons between the two models and the future scope for this project. Thank you</a:t>
            </a:r>
          </a:p>
        </p:txBody>
      </p:sp>
      <p:sp>
        <p:nvSpPr>
          <p:cNvPr id="4" name="Slide Number Placeholder 3"/>
          <p:cNvSpPr>
            <a:spLocks noGrp="1"/>
          </p:cNvSpPr>
          <p:nvPr>
            <p:ph type="sldNum" sz="quarter" idx="10"/>
          </p:nvPr>
        </p:nvSpPr>
        <p:spPr/>
        <p:txBody>
          <a:bodyPr/>
          <a:lstStyle/>
          <a:p>
            <a:fld id="{79C9D62D-EFE2-7741-8F77-C52190DFC9E3}" type="slidenum">
              <a:rPr lang="en-US" smtClean="0"/>
              <a:t>9</a:t>
            </a:fld>
            <a:endParaRPr lang="en-US"/>
          </a:p>
        </p:txBody>
      </p:sp>
    </p:spTree>
    <p:extLst>
      <p:ext uri="{BB962C8B-B14F-4D97-AF65-F5344CB8AC3E}">
        <p14:creationId xmlns:p14="http://schemas.microsoft.com/office/powerpoint/2010/main" val="9933918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a:t>
            </a:r>
            <a:r>
              <a:rPr lang="en-US" baseline="0" dirty="0"/>
              <a:t> first model is based on Neural Network. As we all know NN is nothing but a combination of Neurons. One of the property of time series data that data is captured at regular interval of time and here we consider daily data. </a:t>
            </a:r>
          </a:p>
          <a:p>
            <a:r>
              <a:rPr lang="en-US" baseline="0" dirty="0"/>
              <a:t>So essentially speaking there is no feature to extract from the data. But we need to somehow give input to NN. So we give the time lag values as feature to our NN. This type of NN are called Recurrent Neural Network. And the output is a prediction for next day. We use backpropagation algorithm to update the weights.</a:t>
            </a:r>
          </a:p>
          <a:p>
            <a:endParaRPr lang="en-US" baseline="0" dirty="0"/>
          </a:p>
          <a:p>
            <a:r>
              <a:rPr lang="en-US" baseline="0" dirty="0"/>
              <a:t>We use </a:t>
            </a:r>
            <a:r>
              <a:rPr lang="en-US" baseline="0" dirty="0" err="1"/>
              <a:t>Kera’s</a:t>
            </a:r>
            <a:r>
              <a:rPr lang="en-US" baseline="0" dirty="0"/>
              <a:t> deep neural network library to build RNN. </a:t>
            </a:r>
            <a:endParaRPr lang="en-US" dirty="0"/>
          </a:p>
        </p:txBody>
      </p:sp>
      <p:sp>
        <p:nvSpPr>
          <p:cNvPr id="4" name="Slide Number Placeholder 3"/>
          <p:cNvSpPr>
            <a:spLocks noGrp="1"/>
          </p:cNvSpPr>
          <p:nvPr>
            <p:ph type="sldNum" sz="quarter" idx="10"/>
          </p:nvPr>
        </p:nvSpPr>
        <p:spPr/>
        <p:txBody>
          <a:bodyPr/>
          <a:lstStyle/>
          <a:p>
            <a:fld id="{79C9D62D-EFE2-7741-8F77-C52190DFC9E3}" type="slidenum">
              <a:rPr lang="en-US" smtClean="0"/>
              <a:t>12</a:t>
            </a:fld>
            <a:endParaRPr lang="en-US"/>
          </a:p>
        </p:txBody>
      </p:sp>
    </p:spTree>
    <p:extLst>
      <p:ext uri="{BB962C8B-B14F-4D97-AF65-F5344CB8AC3E}">
        <p14:creationId xmlns:p14="http://schemas.microsoft.com/office/powerpoint/2010/main" val="12338324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follow the standard procedure</a:t>
            </a:r>
            <a:r>
              <a:rPr lang="en-US" baseline="0" dirty="0"/>
              <a:t> load the dataset, divide it into training and testing set. We build and train the RNN with training set and evaluate the model using testing set. We use mean square error to measure the performance of the model. The graph shows actual dataset vs testing prediction. And you can see the MSE is very low. </a:t>
            </a:r>
          </a:p>
          <a:p>
            <a:endParaRPr lang="en-US" baseline="0" dirty="0"/>
          </a:p>
          <a:p>
            <a:r>
              <a:rPr lang="en-US" baseline="0" dirty="0"/>
              <a:t>Now </a:t>
            </a:r>
            <a:r>
              <a:rPr lang="en-US" baseline="0" dirty="0" err="1"/>
              <a:t>Kushal</a:t>
            </a:r>
            <a:r>
              <a:rPr lang="en-US" baseline="0" dirty="0"/>
              <a:t> will talk about the next model. </a:t>
            </a:r>
          </a:p>
          <a:p>
            <a:endParaRPr lang="en-US" dirty="0"/>
          </a:p>
        </p:txBody>
      </p:sp>
      <p:sp>
        <p:nvSpPr>
          <p:cNvPr id="4" name="Slide Number Placeholder 3"/>
          <p:cNvSpPr>
            <a:spLocks noGrp="1"/>
          </p:cNvSpPr>
          <p:nvPr>
            <p:ph type="sldNum" sz="quarter" idx="10"/>
          </p:nvPr>
        </p:nvSpPr>
        <p:spPr/>
        <p:txBody>
          <a:bodyPr/>
          <a:lstStyle/>
          <a:p>
            <a:fld id="{79C9D62D-EFE2-7741-8F77-C52190DFC9E3}" type="slidenum">
              <a:rPr lang="en-US" smtClean="0"/>
              <a:t>13</a:t>
            </a:fld>
            <a:endParaRPr lang="en-US"/>
          </a:p>
        </p:txBody>
      </p:sp>
    </p:spTree>
    <p:extLst>
      <p:ext uri="{BB962C8B-B14F-4D97-AF65-F5344CB8AC3E}">
        <p14:creationId xmlns:p14="http://schemas.microsoft.com/office/powerpoint/2010/main" val="183365654"/>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F82203A-398F-6440-9077-5D376A4D3058}" type="datetimeFigureOut">
              <a:rPr lang="en-US" smtClean="0"/>
              <a:t>4/13/2023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00CA2B5B-7966-774E-86DC-56E4F3C21885}" type="slidenum">
              <a:rPr lang="en-US" smtClean="0"/>
              <a:t>‹#›</a:t>
            </a:fld>
            <a:endParaRPr lang="en-US"/>
          </a:p>
        </p:txBody>
      </p:sp>
    </p:spTree>
    <p:extLst>
      <p:ext uri="{BB962C8B-B14F-4D97-AF65-F5344CB8AC3E}">
        <p14:creationId xmlns:p14="http://schemas.microsoft.com/office/powerpoint/2010/main" val="17856543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F82203A-398F-6440-9077-5D376A4D3058}" type="datetimeFigureOut">
              <a:rPr lang="en-US" smtClean="0"/>
              <a:t>4/13/2023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CA2B5B-7966-774E-86DC-56E4F3C21885}" type="slidenum">
              <a:rPr lang="en-US" smtClean="0"/>
              <a:t>‹#›</a:t>
            </a:fld>
            <a:endParaRPr lang="en-US"/>
          </a:p>
        </p:txBody>
      </p:sp>
    </p:spTree>
    <p:extLst>
      <p:ext uri="{BB962C8B-B14F-4D97-AF65-F5344CB8AC3E}">
        <p14:creationId xmlns:p14="http://schemas.microsoft.com/office/powerpoint/2010/main" val="11359159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2203A-398F-6440-9077-5D376A4D3058}" type="datetimeFigureOut">
              <a:rPr lang="en-US" smtClean="0"/>
              <a:t>4/13/2023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CA2B5B-7966-774E-86DC-56E4F3C21885}" type="slidenum">
              <a:rPr lang="en-US" smtClean="0"/>
              <a:t>‹#›</a:t>
            </a:fld>
            <a:endParaRPr lang="en-US"/>
          </a:p>
        </p:txBody>
      </p:sp>
    </p:spTree>
    <p:extLst>
      <p:ext uri="{BB962C8B-B14F-4D97-AF65-F5344CB8AC3E}">
        <p14:creationId xmlns:p14="http://schemas.microsoft.com/office/powerpoint/2010/main" val="2100523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2203A-398F-6440-9077-5D376A4D3058}" type="datetimeFigureOut">
              <a:rPr lang="en-US" smtClean="0"/>
              <a:t>4/13/2023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CA2B5B-7966-774E-86DC-56E4F3C21885}" type="slidenum">
              <a:rPr lang="en-US" smtClean="0"/>
              <a:t>‹#›</a:t>
            </a:fld>
            <a:endParaRPr lang="en-US"/>
          </a:p>
        </p:txBody>
      </p:sp>
    </p:spTree>
    <p:extLst>
      <p:ext uri="{BB962C8B-B14F-4D97-AF65-F5344CB8AC3E}">
        <p14:creationId xmlns:p14="http://schemas.microsoft.com/office/powerpoint/2010/main" val="4080381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FF82203A-398F-6440-9077-5D376A4D3058}" type="datetimeFigureOut">
              <a:rPr lang="en-US" smtClean="0"/>
              <a:t>4/13/2023</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00CA2B5B-7966-774E-86DC-56E4F3C21885}" type="slidenum">
              <a:rPr lang="en-US" smtClean="0"/>
              <a:t>‹#›</a:t>
            </a:fld>
            <a:endParaRPr lang="en-US"/>
          </a:p>
        </p:txBody>
      </p:sp>
    </p:spTree>
    <p:extLst>
      <p:ext uri="{BB962C8B-B14F-4D97-AF65-F5344CB8AC3E}">
        <p14:creationId xmlns:p14="http://schemas.microsoft.com/office/powerpoint/2010/main" val="9819357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F82203A-398F-6440-9077-5D376A4D3058}" type="datetimeFigureOut">
              <a:rPr lang="en-US" smtClean="0"/>
              <a:t>4/13/2023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CA2B5B-7966-774E-86DC-56E4F3C21885}" type="slidenum">
              <a:rPr lang="en-US" smtClean="0"/>
              <a:t>‹#›</a:t>
            </a:fld>
            <a:endParaRPr lang="en-US"/>
          </a:p>
        </p:txBody>
      </p:sp>
    </p:spTree>
    <p:extLst>
      <p:ext uri="{BB962C8B-B14F-4D97-AF65-F5344CB8AC3E}">
        <p14:creationId xmlns:p14="http://schemas.microsoft.com/office/powerpoint/2010/main" val="21305294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F82203A-398F-6440-9077-5D376A4D3058}" type="datetimeFigureOut">
              <a:rPr lang="en-US" smtClean="0"/>
              <a:t>4/13/2023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CA2B5B-7966-774E-86DC-56E4F3C21885}"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6653461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F82203A-398F-6440-9077-5D376A4D3058}" type="datetimeFigureOut">
              <a:rPr lang="en-US" smtClean="0"/>
              <a:t>4/13/2023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CA2B5B-7966-774E-86DC-56E4F3C21885}" type="slidenum">
              <a:rPr lang="en-US" smtClean="0"/>
              <a:t>‹#›</a:t>
            </a:fld>
            <a:endParaRPr lang="en-US"/>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252754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82203A-398F-6440-9077-5D376A4D3058}" type="datetimeFigureOut">
              <a:rPr lang="en-US" smtClean="0"/>
              <a:t>4/13/2023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CA2B5B-7966-774E-86DC-56E4F3C21885}" type="slidenum">
              <a:rPr lang="en-US" smtClean="0"/>
              <a:t>‹#›</a:t>
            </a:fld>
            <a:endParaRPr lang="en-US"/>
          </a:p>
        </p:txBody>
      </p:sp>
    </p:spTree>
    <p:extLst>
      <p:ext uri="{BB962C8B-B14F-4D97-AF65-F5344CB8AC3E}">
        <p14:creationId xmlns:p14="http://schemas.microsoft.com/office/powerpoint/2010/main" val="21470687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F82203A-398F-6440-9077-5D376A4D3058}" type="datetimeFigureOut">
              <a:rPr lang="en-US" smtClean="0"/>
              <a:t>4/13/2023</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00CA2B5B-7966-774E-86DC-56E4F3C21885}" type="slidenum">
              <a:rPr lang="en-US" smtClean="0"/>
              <a:t>‹#›</a:t>
            </a:fld>
            <a:endParaRPr lang="en-US"/>
          </a:p>
        </p:txBody>
      </p:sp>
    </p:spTree>
    <p:extLst>
      <p:ext uri="{BB962C8B-B14F-4D97-AF65-F5344CB8AC3E}">
        <p14:creationId xmlns:p14="http://schemas.microsoft.com/office/powerpoint/2010/main" val="16164917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p:cNvSpPr>
          <p:nvPr>
            <p:ph type="pic" idx="1"/>
          </p:nvPr>
        </p:nvSpPr>
        <p:spPr>
          <a:xfrm>
            <a:off x="0" y="0"/>
            <a:ext cx="8303740"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F82203A-398F-6440-9077-5D376A4D3058}" type="datetimeFigureOut">
              <a:rPr lang="en-US" smtClean="0"/>
              <a:t>4/13/2023</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00CA2B5B-7966-774E-86DC-56E4F3C21885}" type="slidenum">
              <a:rPr lang="en-US" smtClean="0"/>
              <a:t>‹#›</a:t>
            </a:fld>
            <a:endParaRPr lang="en-US"/>
          </a:p>
        </p:txBody>
      </p:sp>
    </p:spTree>
    <p:extLst>
      <p:ext uri="{BB962C8B-B14F-4D97-AF65-F5344CB8AC3E}">
        <p14:creationId xmlns:p14="http://schemas.microsoft.com/office/powerpoint/2010/main" val="5620139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FF82203A-398F-6440-9077-5D376A4D3058}" type="datetimeFigureOut">
              <a:rPr lang="en-US" smtClean="0"/>
              <a:t>4/13/2023</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00CA2B5B-7966-774E-86DC-56E4F3C21885}" type="slidenum">
              <a:rPr lang="en-US" smtClean="0"/>
              <a:t>‹#›</a:t>
            </a:fld>
            <a:endParaRPr lang="en-US"/>
          </a:p>
        </p:txBody>
      </p:sp>
    </p:spTree>
    <p:extLst>
      <p:ext uri="{BB962C8B-B14F-4D97-AF65-F5344CB8AC3E}">
        <p14:creationId xmlns:p14="http://schemas.microsoft.com/office/powerpoint/2010/main" val="1448159566"/>
      </p:ext>
    </p:extLst>
  </p:cSld>
  <p:clrMap bg1="lt1" tx1="dk1" bg2="lt2" tx2="dk2" accent1="accent1" accent2="accent2" accent3="accent3" accent4="accent4" accent5="accent5" accent6="accent6" hlink="hlink" folHlink="folHlink"/>
  <p:sldLayoutIdLst>
    <p:sldLayoutId id="2147484266" r:id="rId1"/>
    <p:sldLayoutId id="2147484267" r:id="rId2"/>
    <p:sldLayoutId id="2147484268" r:id="rId3"/>
    <p:sldLayoutId id="2147484269" r:id="rId4"/>
    <p:sldLayoutId id="2147484270" r:id="rId5"/>
    <p:sldLayoutId id="2147484271" r:id="rId6"/>
    <p:sldLayoutId id="2147484272" r:id="rId7"/>
    <p:sldLayoutId id="2147484273" r:id="rId8"/>
    <p:sldLayoutId id="2147484274" r:id="rId9"/>
    <p:sldLayoutId id="2147484275" r:id="rId10"/>
    <p:sldLayoutId id="2147484276"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towardsdatascience.com/temporal-loops-intro-to-recurrent-neural-networks-for-time-series-forecasting-in-python-b0398963dc1f" TargetMode="External"/><Relationship Id="rId2" Type="http://schemas.openxmlformats.org/officeDocument/2006/relationships/hyperlink" Target="https://alkaline-ml.com/pmdarima/modules/generated/pmdarima.arima.auto_arima.html" TargetMode="External"/><Relationship Id="rId1" Type="http://schemas.openxmlformats.org/officeDocument/2006/relationships/slideLayout" Target="../slideLayouts/slideLayout2.xml"/><Relationship Id="rId5" Type="http://schemas.openxmlformats.org/officeDocument/2006/relationships/hyperlink" Target="https://drive.google.com/file/d/1AXxzPdQO5VQjpe0DWikDXPvFit2_Qb56/view?usp=share_link" TargetMode="External"/><Relationship Id="rId4" Type="http://schemas.openxmlformats.org/officeDocument/2006/relationships/hyperlink" Target="http://2.bp.blogspot.com/-o4WiHObJ5RY/UD7XvgE_PjI/AAAAAAAAAA8/z6vB3yix9Fg/s1600/currency.png"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9848" y="1342890"/>
            <a:ext cx="9966960" cy="3035808"/>
          </a:xfrm>
        </p:spPr>
        <p:txBody>
          <a:bodyPr/>
          <a:lstStyle/>
          <a:p>
            <a:r>
              <a:rPr lang="en-US" sz="6600" cap="none" dirty="0"/>
              <a:t>Time Series Analysis on Daily exchange rate of Rupees per Euro</a:t>
            </a:r>
          </a:p>
        </p:txBody>
      </p:sp>
      <p:sp>
        <p:nvSpPr>
          <p:cNvPr id="3" name="Subtitle 2"/>
          <p:cNvSpPr>
            <a:spLocks noGrp="1"/>
          </p:cNvSpPr>
          <p:nvPr>
            <p:ph type="subTitle" idx="1"/>
          </p:nvPr>
        </p:nvSpPr>
        <p:spPr>
          <a:xfrm>
            <a:off x="781722" y="4790596"/>
            <a:ext cx="9466730" cy="1428184"/>
          </a:xfrm>
        </p:spPr>
        <p:txBody>
          <a:bodyPr>
            <a:normAutofit fontScale="92500" lnSpcReduction="20000"/>
          </a:bodyPr>
          <a:lstStyle/>
          <a:p>
            <a:pPr algn="r"/>
            <a:endParaRPr lang="en-US" sz="2400" dirty="0"/>
          </a:p>
          <a:p>
            <a:pPr algn="r"/>
            <a:r>
              <a:rPr lang="en-US" sz="1800" dirty="0"/>
              <a:t>Avik Das (MDS202112)</a:t>
            </a:r>
          </a:p>
          <a:p>
            <a:pPr algn="r"/>
            <a:r>
              <a:rPr lang="en-US" sz="1800" dirty="0"/>
              <a:t>Meghna Mondal (MDS202123)</a:t>
            </a:r>
          </a:p>
          <a:p>
            <a:pPr algn="r"/>
            <a:r>
              <a:rPr lang="en-US" sz="1800" dirty="0"/>
              <a:t>Under the guidance of Prof. Srinivasan Mamandur</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9848" y="4453859"/>
            <a:ext cx="4011818" cy="1689760"/>
          </a:xfrm>
          <a:prstGeom prst="rect">
            <a:avLst/>
          </a:prstGeom>
        </p:spPr>
      </p:pic>
    </p:spTree>
    <p:extLst>
      <p:ext uri="{BB962C8B-B14F-4D97-AF65-F5344CB8AC3E}">
        <p14:creationId xmlns:p14="http://schemas.microsoft.com/office/powerpoint/2010/main" val="18606297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C2972EFC-D2B0-EA51-7932-FC835C5E8040}"/>
              </a:ext>
            </a:extLst>
          </p:cNvPr>
          <p:cNvPicPr>
            <a:picLocks noChangeAspect="1"/>
          </p:cNvPicPr>
          <p:nvPr/>
        </p:nvPicPr>
        <p:blipFill>
          <a:blip r:embed="rId2"/>
          <a:stretch>
            <a:fillRect/>
          </a:stretch>
        </p:blipFill>
        <p:spPr>
          <a:xfrm>
            <a:off x="0" y="1"/>
            <a:ext cx="6095999" cy="3421118"/>
          </a:xfrm>
          <a:prstGeom prst="rect">
            <a:avLst/>
          </a:prstGeom>
        </p:spPr>
      </p:pic>
      <p:pic>
        <p:nvPicPr>
          <p:cNvPr id="15" name="Picture 14">
            <a:extLst>
              <a:ext uri="{FF2B5EF4-FFF2-40B4-BE49-F238E27FC236}">
                <a16:creationId xmlns:a16="http://schemas.microsoft.com/office/drawing/2014/main" id="{BBF9B9C3-357E-E662-7EA5-8928E32A9B48}"/>
              </a:ext>
            </a:extLst>
          </p:cNvPr>
          <p:cNvPicPr>
            <a:picLocks noChangeAspect="1"/>
          </p:cNvPicPr>
          <p:nvPr/>
        </p:nvPicPr>
        <p:blipFill>
          <a:blip r:embed="rId3"/>
          <a:stretch>
            <a:fillRect/>
          </a:stretch>
        </p:blipFill>
        <p:spPr>
          <a:xfrm>
            <a:off x="6095999" y="1"/>
            <a:ext cx="6095999" cy="3421117"/>
          </a:xfrm>
          <a:prstGeom prst="rect">
            <a:avLst/>
          </a:prstGeom>
        </p:spPr>
      </p:pic>
      <p:pic>
        <p:nvPicPr>
          <p:cNvPr id="17" name="Picture 16">
            <a:extLst>
              <a:ext uri="{FF2B5EF4-FFF2-40B4-BE49-F238E27FC236}">
                <a16:creationId xmlns:a16="http://schemas.microsoft.com/office/drawing/2014/main" id="{EDBAF6EF-4B0B-36D5-850D-273745F387F6}"/>
              </a:ext>
            </a:extLst>
          </p:cNvPr>
          <p:cNvPicPr>
            <a:picLocks noChangeAspect="1"/>
          </p:cNvPicPr>
          <p:nvPr/>
        </p:nvPicPr>
        <p:blipFill>
          <a:blip r:embed="rId4"/>
          <a:stretch>
            <a:fillRect/>
          </a:stretch>
        </p:blipFill>
        <p:spPr>
          <a:xfrm>
            <a:off x="0" y="3436881"/>
            <a:ext cx="6095999" cy="3421116"/>
          </a:xfrm>
          <a:prstGeom prst="rect">
            <a:avLst/>
          </a:prstGeom>
        </p:spPr>
      </p:pic>
      <p:pic>
        <p:nvPicPr>
          <p:cNvPr id="19" name="Picture 18">
            <a:extLst>
              <a:ext uri="{FF2B5EF4-FFF2-40B4-BE49-F238E27FC236}">
                <a16:creationId xmlns:a16="http://schemas.microsoft.com/office/drawing/2014/main" id="{7D530F1A-781F-8875-AFB5-4D917585FDBB}"/>
              </a:ext>
            </a:extLst>
          </p:cNvPr>
          <p:cNvPicPr>
            <a:picLocks noChangeAspect="1"/>
          </p:cNvPicPr>
          <p:nvPr/>
        </p:nvPicPr>
        <p:blipFill>
          <a:blip r:embed="rId5"/>
          <a:stretch>
            <a:fillRect/>
          </a:stretch>
        </p:blipFill>
        <p:spPr>
          <a:xfrm>
            <a:off x="6214686" y="3436881"/>
            <a:ext cx="5977312" cy="3421116"/>
          </a:xfrm>
          <a:prstGeom prst="rect">
            <a:avLst/>
          </a:prstGeom>
        </p:spPr>
      </p:pic>
    </p:spTree>
    <p:extLst>
      <p:ext uri="{BB962C8B-B14F-4D97-AF65-F5344CB8AC3E}">
        <p14:creationId xmlns:p14="http://schemas.microsoft.com/office/powerpoint/2010/main" val="30199435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B204E84-CFD4-235F-DC48-9E45EEA65ABF}"/>
              </a:ext>
            </a:extLst>
          </p:cNvPr>
          <p:cNvPicPr>
            <a:picLocks noChangeAspect="1"/>
          </p:cNvPicPr>
          <p:nvPr/>
        </p:nvPicPr>
        <p:blipFill>
          <a:blip r:embed="rId2"/>
          <a:stretch>
            <a:fillRect/>
          </a:stretch>
        </p:blipFill>
        <p:spPr>
          <a:xfrm>
            <a:off x="294664" y="129536"/>
            <a:ext cx="5801335" cy="3299464"/>
          </a:xfrm>
          <a:prstGeom prst="rect">
            <a:avLst/>
          </a:prstGeom>
        </p:spPr>
      </p:pic>
      <p:pic>
        <p:nvPicPr>
          <p:cNvPr id="7" name="Picture 6">
            <a:extLst>
              <a:ext uri="{FF2B5EF4-FFF2-40B4-BE49-F238E27FC236}">
                <a16:creationId xmlns:a16="http://schemas.microsoft.com/office/drawing/2014/main" id="{66E5CDF7-3D2B-AAB0-0074-E5680A86E248}"/>
              </a:ext>
            </a:extLst>
          </p:cNvPr>
          <p:cNvPicPr>
            <a:picLocks noChangeAspect="1"/>
          </p:cNvPicPr>
          <p:nvPr/>
        </p:nvPicPr>
        <p:blipFill>
          <a:blip r:embed="rId3"/>
          <a:stretch>
            <a:fillRect/>
          </a:stretch>
        </p:blipFill>
        <p:spPr>
          <a:xfrm>
            <a:off x="6095999" y="129536"/>
            <a:ext cx="5801335" cy="3299464"/>
          </a:xfrm>
          <a:prstGeom prst="rect">
            <a:avLst/>
          </a:prstGeom>
        </p:spPr>
      </p:pic>
      <p:pic>
        <p:nvPicPr>
          <p:cNvPr id="9" name="Picture 8">
            <a:extLst>
              <a:ext uri="{FF2B5EF4-FFF2-40B4-BE49-F238E27FC236}">
                <a16:creationId xmlns:a16="http://schemas.microsoft.com/office/drawing/2014/main" id="{40E2A5F4-4209-669F-2CCB-1425D9B27FB4}"/>
              </a:ext>
            </a:extLst>
          </p:cNvPr>
          <p:cNvPicPr>
            <a:picLocks noChangeAspect="1"/>
          </p:cNvPicPr>
          <p:nvPr/>
        </p:nvPicPr>
        <p:blipFill>
          <a:blip r:embed="rId4"/>
          <a:stretch>
            <a:fillRect/>
          </a:stretch>
        </p:blipFill>
        <p:spPr>
          <a:xfrm>
            <a:off x="294663" y="3429000"/>
            <a:ext cx="5801335" cy="3299464"/>
          </a:xfrm>
          <a:prstGeom prst="rect">
            <a:avLst/>
          </a:prstGeom>
        </p:spPr>
      </p:pic>
      <p:pic>
        <p:nvPicPr>
          <p:cNvPr id="11" name="Picture 10">
            <a:extLst>
              <a:ext uri="{FF2B5EF4-FFF2-40B4-BE49-F238E27FC236}">
                <a16:creationId xmlns:a16="http://schemas.microsoft.com/office/drawing/2014/main" id="{FB80E8CB-F906-DFDC-1173-8FBB69F5D179}"/>
              </a:ext>
            </a:extLst>
          </p:cNvPr>
          <p:cNvPicPr>
            <a:picLocks noChangeAspect="1"/>
          </p:cNvPicPr>
          <p:nvPr/>
        </p:nvPicPr>
        <p:blipFill>
          <a:blip r:embed="rId5"/>
          <a:stretch>
            <a:fillRect/>
          </a:stretch>
        </p:blipFill>
        <p:spPr>
          <a:xfrm>
            <a:off x="6095999" y="3429000"/>
            <a:ext cx="5801334" cy="3299464"/>
          </a:xfrm>
          <a:prstGeom prst="rect">
            <a:avLst/>
          </a:prstGeom>
        </p:spPr>
      </p:pic>
    </p:spTree>
    <p:extLst>
      <p:ext uri="{BB962C8B-B14F-4D97-AF65-F5344CB8AC3E}">
        <p14:creationId xmlns:p14="http://schemas.microsoft.com/office/powerpoint/2010/main" val="24135376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a:t>Model based on neural network</a:t>
            </a:r>
          </a:p>
        </p:txBody>
      </p:sp>
      <p:sp>
        <p:nvSpPr>
          <p:cNvPr id="3" name="Content Placeholder 2"/>
          <p:cNvSpPr>
            <a:spLocks noGrp="1"/>
          </p:cNvSpPr>
          <p:nvPr>
            <p:ph idx="1"/>
          </p:nvPr>
        </p:nvSpPr>
        <p:spPr/>
        <p:txBody>
          <a:bodyPr>
            <a:normAutofit/>
          </a:bodyPr>
          <a:lstStyle/>
          <a:p>
            <a:r>
              <a:rPr lang="en-US" dirty="0"/>
              <a:t>Multi-layer perceptron with back-propagation </a:t>
            </a:r>
          </a:p>
          <a:p>
            <a:r>
              <a:rPr lang="en-US" dirty="0"/>
              <a:t>A special type of NN, recurrent neural network that takes past sequential values as input instead of features</a:t>
            </a:r>
          </a:p>
          <a:p>
            <a:endParaRPr lang="en-US" dirty="0"/>
          </a:p>
          <a:p>
            <a:endParaRPr lang="en-US" dirty="0"/>
          </a:p>
          <a:p>
            <a:endParaRPr lang="en-US" dirty="0"/>
          </a:p>
          <a:p>
            <a:endParaRPr lang="en-US" dirty="0"/>
          </a:p>
          <a:p>
            <a:endParaRPr lang="en-US" dirty="0"/>
          </a:p>
          <a:p>
            <a:endParaRPr lang="en-US" dirty="0"/>
          </a:p>
          <a:p>
            <a:pPr marL="0" indent="0">
              <a:buNone/>
            </a:pPr>
            <a:endParaRPr lang="en-US" dirty="0"/>
          </a:p>
          <a:p>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46133" y="3456527"/>
            <a:ext cx="6136692" cy="2462396"/>
          </a:xfrm>
          <a:prstGeom prst="rect">
            <a:avLst/>
          </a:prstGeom>
          <a:ln>
            <a:noFill/>
          </a:ln>
        </p:spPr>
      </p:pic>
    </p:spTree>
    <p:extLst>
      <p:ext uri="{BB962C8B-B14F-4D97-AF65-F5344CB8AC3E}">
        <p14:creationId xmlns:p14="http://schemas.microsoft.com/office/powerpoint/2010/main" val="400370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a:t>Model based on neural network</a:t>
            </a:r>
          </a:p>
        </p:txBody>
      </p:sp>
      <p:sp>
        <p:nvSpPr>
          <p:cNvPr id="3" name="Content Placeholder 2"/>
          <p:cNvSpPr>
            <a:spLocks noGrp="1"/>
          </p:cNvSpPr>
          <p:nvPr>
            <p:ph idx="1"/>
          </p:nvPr>
        </p:nvSpPr>
        <p:spPr/>
        <p:txBody>
          <a:bodyPr>
            <a:normAutofit/>
          </a:bodyPr>
          <a:lstStyle/>
          <a:p>
            <a:r>
              <a:rPr lang="en-US" dirty="0"/>
              <a:t>Why Using RNN</a:t>
            </a:r>
          </a:p>
          <a:p>
            <a:pPr lvl="1"/>
            <a:endParaRPr lang="en-US" dirty="0"/>
          </a:p>
          <a:p>
            <a:pPr lvl="1"/>
            <a:r>
              <a:rPr lang="en-IN" dirty="0"/>
              <a:t>Ability to capture non-linear patterns</a:t>
            </a:r>
            <a:endParaRPr lang="en-US" dirty="0"/>
          </a:p>
          <a:p>
            <a:pPr lvl="1"/>
            <a:endParaRPr lang="en-US" dirty="0"/>
          </a:p>
          <a:p>
            <a:pPr lvl="1"/>
            <a:r>
              <a:rPr lang="en-US" dirty="0"/>
              <a:t>Flexibility in input and output</a:t>
            </a:r>
          </a:p>
          <a:p>
            <a:pPr marL="0" indent="0">
              <a:buNone/>
            </a:pPr>
            <a:endParaRPr lang="en-US" dirty="0"/>
          </a:p>
          <a:p>
            <a:r>
              <a:rPr lang="en-US" dirty="0"/>
              <a:t>Divide the time-series data into two sets training (70%) and testing (30%)</a:t>
            </a:r>
          </a:p>
          <a:p>
            <a:pPr marL="0" indent="0">
              <a:buNone/>
            </a:pPr>
            <a:endParaRPr lang="en-US" dirty="0"/>
          </a:p>
          <a:p>
            <a:r>
              <a:rPr lang="en-US" dirty="0"/>
              <a:t>Taking into account past 30 values to make prediction for the next 5,10,15 &amp; 20 days</a:t>
            </a:r>
          </a:p>
          <a:p>
            <a:endParaRPr lang="en-US" dirty="0"/>
          </a:p>
        </p:txBody>
      </p:sp>
    </p:spTree>
    <p:extLst>
      <p:ext uri="{BB962C8B-B14F-4D97-AF65-F5344CB8AC3E}">
        <p14:creationId xmlns:p14="http://schemas.microsoft.com/office/powerpoint/2010/main" val="20378507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DFB94E07-262E-36E6-873B-0A741FFBF832}"/>
              </a:ext>
            </a:extLst>
          </p:cNvPr>
          <p:cNvPicPr>
            <a:picLocks noChangeAspect="1"/>
          </p:cNvPicPr>
          <p:nvPr/>
        </p:nvPicPr>
        <p:blipFill>
          <a:blip r:embed="rId2"/>
          <a:stretch>
            <a:fillRect/>
          </a:stretch>
        </p:blipFill>
        <p:spPr>
          <a:xfrm>
            <a:off x="0" y="0"/>
            <a:ext cx="6096000" cy="3429000"/>
          </a:xfrm>
          <a:prstGeom prst="rect">
            <a:avLst/>
          </a:prstGeom>
        </p:spPr>
      </p:pic>
      <p:pic>
        <p:nvPicPr>
          <p:cNvPr id="19" name="Picture 18">
            <a:extLst>
              <a:ext uri="{FF2B5EF4-FFF2-40B4-BE49-F238E27FC236}">
                <a16:creationId xmlns:a16="http://schemas.microsoft.com/office/drawing/2014/main" id="{92B41C9D-B108-0DD1-9FDD-9C1657AC773F}"/>
              </a:ext>
            </a:extLst>
          </p:cNvPr>
          <p:cNvPicPr>
            <a:picLocks noChangeAspect="1"/>
          </p:cNvPicPr>
          <p:nvPr/>
        </p:nvPicPr>
        <p:blipFill>
          <a:blip r:embed="rId3"/>
          <a:stretch>
            <a:fillRect/>
          </a:stretch>
        </p:blipFill>
        <p:spPr>
          <a:xfrm>
            <a:off x="6095999" y="1"/>
            <a:ext cx="6095999" cy="3429000"/>
          </a:xfrm>
          <a:prstGeom prst="rect">
            <a:avLst/>
          </a:prstGeom>
        </p:spPr>
      </p:pic>
      <p:pic>
        <p:nvPicPr>
          <p:cNvPr id="21" name="Picture 20">
            <a:extLst>
              <a:ext uri="{FF2B5EF4-FFF2-40B4-BE49-F238E27FC236}">
                <a16:creationId xmlns:a16="http://schemas.microsoft.com/office/drawing/2014/main" id="{5CDB76AA-73E0-1F49-5406-7E99995CFFC1}"/>
              </a:ext>
            </a:extLst>
          </p:cNvPr>
          <p:cNvPicPr>
            <a:picLocks noChangeAspect="1"/>
          </p:cNvPicPr>
          <p:nvPr/>
        </p:nvPicPr>
        <p:blipFill>
          <a:blip r:embed="rId4"/>
          <a:stretch>
            <a:fillRect/>
          </a:stretch>
        </p:blipFill>
        <p:spPr>
          <a:xfrm>
            <a:off x="0" y="3429000"/>
            <a:ext cx="6096000" cy="3428999"/>
          </a:xfrm>
          <a:prstGeom prst="rect">
            <a:avLst/>
          </a:prstGeom>
        </p:spPr>
      </p:pic>
      <p:pic>
        <p:nvPicPr>
          <p:cNvPr id="23" name="Picture 22">
            <a:extLst>
              <a:ext uri="{FF2B5EF4-FFF2-40B4-BE49-F238E27FC236}">
                <a16:creationId xmlns:a16="http://schemas.microsoft.com/office/drawing/2014/main" id="{B6486999-BADE-BDFA-2FCC-D222F59214DD}"/>
              </a:ext>
            </a:extLst>
          </p:cNvPr>
          <p:cNvPicPr>
            <a:picLocks noChangeAspect="1"/>
          </p:cNvPicPr>
          <p:nvPr/>
        </p:nvPicPr>
        <p:blipFill>
          <a:blip r:embed="rId5"/>
          <a:stretch>
            <a:fillRect/>
          </a:stretch>
        </p:blipFill>
        <p:spPr>
          <a:xfrm>
            <a:off x="6096000" y="3429000"/>
            <a:ext cx="6095998" cy="3428999"/>
          </a:xfrm>
          <a:prstGeom prst="rect">
            <a:avLst/>
          </a:prstGeom>
        </p:spPr>
      </p:pic>
    </p:spTree>
    <p:extLst>
      <p:ext uri="{BB962C8B-B14F-4D97-AF65-F5344CB8AC3E}">
        <p14:creationId xmlns:p14="http://schemas.microsoft.com/office/powerpoint/2010/main" val="24928740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1069848" y="484632"/>
            <a:ext cx="10058400" cy="16093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cap="none" dirty="0"/>
              <a:t>Comparison of proposed models</a:t>
            </a:r>
          </a:p>
        </p:txBody>
      </p:sp>
      <p:pic>
        <p:nvPicPr>
          <p:cNvPr id="8" name="Content Placeholder 7">
            <a:extLst>
              <a:ext uri="{FF2B5EF4-FFF2-40B4-BE49-F238E27FC236}">
                <a16:creationId xmlns:a16="http://schemas.microsoft.com/office/drawing/2014/main" id="{8DA19C3A-0A4F-862C-C876-2E2042011CDB}"/>
              </a:ext>
            </a:extLst>
          </p:cNvPr>
          <p:cNvPicPr>
            <a:picLocks noGrp="1" noChangeAspect="1"/>
          </p:cNvPicPr>
          <p:nvPr>
            <p:ph idx="1"/>
          </p:nvPr>
        </p:nvPicPr>
        <p:blipFill>
          <a:blip r:embed="rId4"/>
          <a:stretch>
            <a:fillRect/>
          </a:stretch>
        </p:blipFill>
        <p:spPr>
          <a:xfrm>
            <a:off x="1828800" y="1842994"/>
            <a:ext cx="8068235" cy="4252468"/>
          </a:xfrm>
        </p:spPr>
      </p:pic>
    </p:spTree>
    <p:extLst>
      <p:ext uri="{BB962C8B-B14F-4D97-AF65-F5344CB8AC3E}">
        <p14:creationId xmlns:p14="http://schemas.microsoft.com/office/powerpoint/2010/main" val="2753382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a:t>Comparison of proposed models</a:t>
            </a:r>
            <a:endParaRPr lang="en-US" dirty="0"/>
          </a:p>
        </p:txBody>
      </p:sp>
      <p:sp>
        <p:nvSpPr>
          <p:cNvPr id="3" name="Content Placeholder 2"/>
          <p:cNvSpPr>
            <a:spLocks noGrp="1"/>
          </p:cNvSpPr>
          <p:nvPr>
            <p:ph idx="1"/>
          </p:nvPr>
        </p:nvSpPr>
        <p:spPr/>
        <p:txBody>
          <a:bodyPr/>
          <a:lstStyle/>
          <a:p>
            <a:r>
              <a:rPr lang="en-US" dirty="0"/>
              <a:t>The mean square error as low as, </a:t>
            </a:r>
          </a:p>
          <a:p>
            <a:endParaRPr lang="en-US" dirty="0"/>
          </a:p>
          <a:p>
            <a:endParaRPr lang="en-US" dirty="0"/>
          </a:p>
          <a:p>
            <a:endParaRPr lang="en-US" dirty="0"/>
          </a:p>
          <a:p>
            <a:endParaRPr lang="en-US" dirty="0"/>
          </a:p>
          <a:p>
            <a:r>
              <a:rPr lang="en-US" dirty="0"/>
              <a:t>The R-square value for ARIMA models:</a:t>
            </a:r>
          </a:p>
          <a:p>
            <a:endParaRPr lang="en-US" dirty="0"/>
          </a:p>
          <a:p>
            <a:endParaRPr lang="en-US" dirty="0"/>
          </a:p>
          <a:p>
            <a:endParaRPr lang="en-US" dirty="0"/>
          </a:p>
          <a:p>
            <a:endParaRPr lang="en-US" dirty="0"/>
          </a:p>
          <a:p>
            <a:endParaRPr lang="en-US" dirty="0"/>
          </a:p>
        </p:txBody>
      </p:sp>
      <p:graphicFrame>
        <p:nvGraphicFramePr>
          <p:cNvPr id="4" name="Table 4">
            <a:extLst>
              <a:ext uri="{FF2B5EF4-FFF2-40B4-BE49-F238E27FC236}">
                <a16:creationId xmlns:a16="http://schemas.microsoft.com/office/drawing/2014/main" id="{8ADBF5E4-B4CF-8AE5-486E-AA1777A7DB9A}"/>
              </a:ext>
            </a:extLst>
          </p:cNvPr>
          <p:cNvGraphicFramePr>
            <a:graphicFrameLocks noGrp="1"/>
          </p:cNvGraphicFramePr>
          <p:nvPr>
            <p:extLst>
              <p:ext uri="{D42A27DB-BD31-4B8C-83A1-F6EECF244321}">
                <p14:modId xmlns:p14="http://schemas.microsoft.com/office/powerpoint/2010/main" val="1944513999"/>
              </p:ext>
            </p:extLst>
          </p:nvPr>
        </p:nvGraphicFramePr>
        <p:xfrm>
          <a:off x="1611409" y="2801020"/>
          <a:ext cx="8521700" cy="1112520"/>
        </p:xfrm>
        <a:graphic>
          <a:graphicData uri="http://schemas.openxmlformats.org/drawingml/2006/table">
            <a:tbl>
              <a:tblPr firstRow="1" bandRow="1">
                <a:tableStyleId>{5940675A-B579-460E-94D1-54222C63F5DA}</a:tableStyleId>
              </a:tblPr>
              <a:tblGrid>
                <a:gridCol w="1704340">
                  <a:extLst>
                    <a:ext uri="{9D8B030D-6E8A-4147-A177-3AD203B41FA5}">
                      <a16:colId xmlns:a16="http://schemas.microsoft.com/office/drawing/2014/main" val="1267817262"/>
                    </a:ext>
                  </a:extLst>
                </a:gridCol>
                <a:gridCol w="1704340">
                  <a:extLst>
                    <a:ext uri="{9D8B030D-6E8A-4147-A177-3AD203B41FA5}">
                      <a16:colId xmlns:a16="http://schemas.microsoft.com/office/drawing/2014/main" val="4227102251"/>
                    </a:ext>
                  </a:extLst>
                </a:gridCol>
                <a:gridCol w="1704340">
                  <a:extLst>
                    <a:ext uri="{9D8B030D-6E8A-4147-A177-3AD203B41FA5}">
                      <a16:colId xmlns:a16="http://schemas.microsoft.com/office/drawing/2014/main" val="347498561"/>
                    </a:ext>
                  </a:extLst>
                </a:gridCol>
                <a:gridCol w="1704340">
                  <a:extLst>
                    <a:ext uri="{9D8B030D-6E8A-4147-A177-3AD203B41FA5}">
                      <a16:colId xmlns:a16="http://schemas.microsoft.com/office/drawing/2014/main" val="914723067"/>
                    </a:ext>
                  </a:extLst>
                </a:gridCol>
                <a:gridCol w="1704340">
                  <a:extLst>
                    <a:ext uri="{9D8B030D-6E8A-4147-A177-3AD203B41FA5}">
                      <a16:colId xmlns:a16="http://schemas.microsoft.com/office/drawing/2014/main" val="4186073120"/>
                    </a:ext>
                  </a:extLst>
                </a:gridCol>
              </a:tblGrid>
              <a:tr h="370840">
                <a:tc>
                  <a:txBody>
                    <a:bodyPr/>
                    <a:lstStyle/>
                    <a:p>
                      <a:r>
                        <a:rPr lang="en-US" dirty="0"/>
                        <a:t>Prediction for-</a:t>
                      </a:r>
                      <a:endParaRPr lang="en-IN" dirty="0"/>
                    </a:p>
                  </a:txBody>
                  <a:tcPr/>
                </a:tc>
                <a:tc>
                  <a:txBody>
                    <a:bodyPr/>
                    <a:lstStyle/>
                    <a:p>
                      <a:r>
                        <a:rPr lang="en-US" dirty="0"/>
                        <a:t>5 days</a:t>
                      </a:r>
                      <a:endParaRPr lang="en-IN" dirty="0"/>
                    </a:p>
                  </a:txBody>
                  <a:tcPr/>
                </a:tc>
                <a:tc>
                  <a:txBody>
                    <a:bodyPr/>
                    <a:lstStyle/>
                    <a:p>
                      <a:r>
                        <a:rPr lang="en-US" dirty="0"/>
                        <a:t>10 days</a:t>
                      </a:r>
                      <a:endParaRPr lang="en-IN" dirty="0"/>
                    </a:p>
                  </a:txBody>
                  <a:tcPr/>
                </a:tc>
                <a:tc>
                  <a:txBody>
                    <a:bodyPr/>
                    <a:lstStyle/>
                    <a:p>
                      <a:r>
                        <a:rPr lang="en-US" dirty="0"/>
                        <a:t>15 days</a:t>
                      </a:r>
                      <a:endParaRPr lang="en-IN" dirty="0"/>
                    </a:p>
                  </a:txBody>
                  <a:tcPr/>
                </a:tc>
                <a:tc>
                  <a:txBody>
                    <a:bodyPr/>
                    <a:lstStyle/>
                    <a:p>
                      <a:r>
                        <a:rPr lang="en-US" dirty="0"/>
                        <a:t>20 days</a:t>
                      </a:r>
                      <a:endParaRPr lang="en-IN" dirty="0"/>
                    </a:p>
                  </a:txBody>
                  <a:tcPr/>
                </a:tc>
                <a:extLst>
                  <a:ext uri="{0D108BD9-81ED-4DB2-BD59-A6C34878D82A}">
                    <a16:rowId xmlns:a16="http://schemas.microsoft.com/office/drawing/2014/main" val="2952033082"/>
                  </a:ext>
                </a:extLst>
              </a:tr>
              <a:tr h="370840">
                <a:tc>
                  <a:txBody>
                    <a:bodyPr/>
                    <a:lstStyle/>
                    <a:p>
                      <a:r>
                        <a:rPr lang="en-US" dirty="0"/>
                        <a:t>ARIMA</a:t>
                      </a:r>
                      <a:endParaRPr lang="en-IN" dirty="0"/>
                    </a:p>
                  </a:txBody>
                  <a:tcPr/>
                </a:tc>
                <a:tc>
                  <a:txBody>
                    <a:bodyPr/>
                    <a:lstStyle/>
                    <a:p>
                      <a:r>
                        <a:rPr lang="en-IN" dirty="0"/>
                        <a:t>0.5719</a:t>
                      </a:r>
                    </a:p>
                  </a:txBody>
                  <a:tcPr/>
                </a:tc>
                <a:tc>
                  <a:txBody>
                    <a:bodyPr/>
                    <a:lstStyle/>
                    <a:p>
                      <a:r>
                        <a:rPr lang="en-IN" dirty="0"/>
                        <a:t>1.1205</a:t>
                      </a:r>
                    </a:p>
                  </a:txBody>
                  <a:tcPr/>
                </a:tc>
                <a:tc>
                  <a:txBody>
                    <a:bodyPr/>
                    <a:lstStyle/>
                    <a:p>
                      <a:r>
                        <a:rPr lang="en-IN" dirty="0"/>
                        <a:t>2.3099</a:t>
                      </a:r>
                    </a:p>
                  </a:txBody>
                  <a:tcPr/>
                </a:tc>
                <a:tc>
                  <a:txBody>
                    <a:bodyPr/>
                    <a:lstStyle/>
                    <a:p>
                      <a:r>
                        <a:rPr lang="en-IN" dirty="0"/>
                        <a:t>2.8723</a:t>
                      </a:r>
                    </a:p>
                  </a:txBody>
                  <a:tcPr/>
                </a:tc>
                <a:extLst>
                  <a:ext uri="{0D108BD9-81ED-4DB2-BD59-A6C34878D82A}">
                    <a16:rowId xmlns:a16="http://schemas.microsoft.com/office/drawing/2014/main" val="3008650552"/>
                  </a:ext>
                </a:extLst>
              </a:tr>
              <a:tr h="370840">
                <a:tc>
                  <a:txBody>
                    <a:bodyPr/>
                    <a:lstStyle/>
                    <a:p>
                      <a:r>
                        <a:rPr lang="en-US" dirty="0"/>
                        <a:t>RNN</a:t>
                      </a:r>
                      <a:endParaRPr lang="en-IN" dirty="0"/>
                    </a:p>
                  </a:txBody>
                  <a:tcPr/>
                </a:tc>
                <a:tc>
                  <a:txBody>
                    <a:bodyPr/>
                    <a:lstStyle/>
                    <a:p>
                      <a:r>
                        <a:rPr lang="en-IN" dirty="0"/>
                        <a:t>0.7019</a:t>
                      </a:r>
                    </a:p>
                  </a:txBody>
                  <a:tcPr/>
                </a:tc>
                <a:tc>
                  <a:txBody>
                    <a:bodyPr/>
                    <a:lstStyle/>
                    <a:p>
                      <a:r>
                        <a:rPr lang="en-IN" dirty="0"/>
                        <a:t>1.3348</a:t>
                      </a:r>
                    </a:p>
                  </a:txBody>
                  <a:tcPr/>
                </a:tc>
                <a:tc>
                  <a:txBody>
                    <a:bodyPr/>
                    <a:lstStyle/>
                    <a:p>
                      <a:r>
                        <a:rPr lang="en-IN" dirty="0"/>
                        <a:t>2.1261</a:t>
                      </a:r>
                    </a:p>
                  </a:txBody>
                  <a:tcPr/>
                </a:tc>
                <a:tc>
                  <a:txBody>
                    <a:bodyPr/>
                    <a:lstStyle/>
                    <a:p>
                      <a:r>
                        <a:rPr lang="en-IN" dirty="0"/>
                        <a:t>2.3959</a:t>
                      </a:r>
                    </a:p>
                  </a:txBody>
                  <a:tcPr/>
                </a:tc>
                <a:extLst>
                  <a:ext uri="{0D108BD9-81ED-4DB2-BD59-A6C34878D82A}">
                    <a16:rowId xmlns:a16="http://schemas.microsoft.com/office/drawing/2014/main" val="1015325067"/>
                  </a:ext>
                </a:extLst>
              </a:tr>
            </a:tbl>
          </a:graphicData>
        </a:graphic>
      </p:graphicFrame>
      <p:graphicFrame>
        <p:nvGraphicFramePr>
          <p:cNvPr id="6" name="Table 7">
            <a:extLst>
              <a:ext uri="{FF2B5EF4-FFF2-40B4-BE49-F238E27FC236}">
                <a16:creationId xmlns:a16="http://schemas.microsoft.com/office/drawing/2014/main" id="{8F067B12-F676-7680-BBE9-73D7EA955456}"/>
              </a:ext>
            </a:extLst>
          </p:cNvPr>
          <p:cNvGraphicFramePr>
            <a:graphicFrameLocks noGrp="1"/>
          </p:cNvGraphicFramePr>
          <p:nvPr>
            <p:extLst>
              <p:ext uri="{D42A27DB-BD31-4B8C-83A1-F6EECF244321}">
                <p14:modId xmlns:p14="http://schemas.microsoft.com/office/powerpoint/2010/main" val="768126413"/>
              </p:ext>
            </p:extLst>
          </p:nvPr>
        </p:nvGraphicFramePr>
        <p:xfrm>
          <a:off x="1611409" y="5103407"/>
          <a:ext cx="8521700" cy="741680"/>
        </p:xfrm>
        <a:graphic>
          <a:graphicData uri="http://schemas.openxmlformats.org/drawingml/2006/table">
            <a:tbl>
              <a:tblPr firstRow="1" bandRow="1">
                <a:tableStyleId>{5940675A-B579-460E-94D1-54222C63F5DA}</a:tableStyleId>
              </a:tblPr>
              <a:tblGrid>
                <a:gridCol w="1704340">
                  <a:extLst>
                    <a:ext uri="{9D8B030D-6E8A-4147-A177-3AD203B41FA5}">
                      <a16:colId xmlns:a16="http://schemas.microsoft.com/office/drawing/2014/main" val="2489585679"/>
                    </a:ext>
                  </a:extLst>
                </a:gridCol>
                <a:gridCol w="1704340">
                  <a:extLst>
                    <a:ext uri="{9D8B030D-6E8A-4147-A177-3AD203B41FA5}">
                      <a16:colId xmlns:a16="http://schemas.microsoft.com/office/drawing/2014/main" val="3806003456"/>
                    </a:ext>
                  </a:extLst>
                </a:gridCol>
                <a:gridCol w="1704340">
                  <a:extLst>
                    <a:ext uri="{9D8B030D-6E8A-4147-A177-3AD203B41FA5}">
                      <a16:colId xmlns:a16="http://schemas.microsoft.com/office/drawing/2014/main" val="173316519"/>
                    </a:ext>
                  </a:extLst>
                </a:gridCol>
                <a:gridCol w="1704340">
                  <a:extLst>
                    <a:ext uri="{9D8B030D-6E8A-4147-A177-3AD203B41FA5}">
                      <a16:colId xmlns:a16="http://schemas.microsoft.com/office/drawing/2014/main" val="3728734544"/>
                    </a:ext>
                  </a:extLst>
                </a:gridCol>
                <a:gridCol w="1704340">
                  <a:extLst>
                    <a:ext uri="{9D8B030D-6E8A-4147-A177-3AD203B41FA5}">
                      <a16:colId xmlns:a16="http://schemas.microsoft.com/office/drawing/2014/main" val="3484509080"/>
                    </a:ext>
                  </a:extLst>
                </a:gridCol>
              </a:tblGrid>
              <a:tr h="370840">
                <a:tc>
                  <a:txBody>
                    <a:bodyPr/>
                    <a:lstStyle/>
                    <a:p>
                      <a:r>
                        <a:rPr lang="en-US" dirty="0"/>
                        <a:t>Prediction for-</a:t>
                      </a:r>
                      <a:endParaRPr lang="en-IN" dirty="0"/>
                    </a:p>
                  </a:txBody>
                  <a:tcPr/>
                </a:tc>
                <a:tc>
                  <a:txBody>
                    <a:bodyPr/>
                    <a:lstStyle/>
                    <a:p>
                      <a:r>
                        <a:rPr lang="en-US" dirty="0"/>
                        <a:t>5 days</a:t>
                      </a:r>
                      <a:endParaRPr lang="en-IN" dirty="0"/>
                    </a:p>
                  </a:txBody>
                  <a:tcPr/>
                </a:tc>
                <a:tc>
                  <a:txBody>
                    <a:bodyPr/>
                    <a:lstStyle/>
                    <a:p>
                      <a:r>
                        <a:rPr lang="en-US" dirty="0"/>
                        <a:t>10 days</a:t>
                      </a:r>
                      <a:endParaRPr lang="en-IN" dirty="0"/>
                    </a:p>
                  </a:txBody>
                  <a:tcPr/>
                </a:tc>
                <a:tc>
                  <a:txBody>
                    <a:bodyPr/>
                    <a:lstStyle/>
                    <a:p>
                      <a:r>
                        <a:rPr lang="en-US" dirty="0"/>
                        <a:t>15 days</a:t>
                      </a:r>
                      <a:endParaRPr lang="en-IN" dirty="0"/>
                    </a:p>
                  </a:txBody>
                  <a:tcPr/>
                </a:tc>
                <a:tc>
                  <a:txBody>
                    <a:bodyPr/>
                    <a:lstStyle/>
                    <a:p>
                      <a:r>
                        <a:rPr lang="en-US" dirty="0"/>
                        <a:t>20 days</a:t>
                      </a:r>
                      <a:endParaRPr lang="en-IN" dirty="0"/>
                    </a:p>
                  </a:txBody>
                  <a:tcPr/>
                </a:tc>
                <a:extLst>
                  <a:ext uri="{0D108BD9-81ED-4DB2-BD59-A6C34878D82A}">
                    <a16:rowId xmlns:a16="http://schemas.microsoft.com/office/drawing/2014/main" val="4043341146"/>
                  </a:ext>
                </a:extLst>
              </a:tr>
              <a:tr h="370840">
                <a:tc>
                  <a:txBody>
                    <a:bodyPr/>
                    <a:lstStyle/>
                    <a:p>
                      <a:r>
                        <a:rPr lang="en-US" dirty="0"/>
                        <a:t>ARIMA</a:t>
                      </a:r>
                      <a:endParaRPr lang="en-IN" dirty="0"/>
                    </a:p>
                  </a:txBody>
                  <a:tcPr/>
                </a:tc>
                <a:tc>
                  <a:txBody>
                    <a:bodyPr/>
                    <a:lstStyle/>
                    <a:p>
                      <a:r>
                        <a:rPr lang="en-IN" dirty="0"/>
                        <a:t>0.9499</a:t>
                      </a:r>
                    </a:p>
                  </a:txBody>
                  <a:tcPr/>
                </a:tc>
                <a:tc>
                  <a:txBody>
                    <a:bodyPr/>
                    <a:lstStyle/>
                    <a:p>
                      <a:r>
                        <a:rPr lang="en-IN" dirty="0"/>
                        <a:t>0.9018</a:t>
                      </a:r>
                    </a:p>
                  </a:txBody>
                  <a:tcPr/>
                </a:tc>
                <a:tc>
                  <a:txBody>
                    <a:bodyPr/>
                    <a:lstStyle/>
                    <a:p>
                      <a:r>
                        <a:rPr lang="en-IN" dirty="0"/>
                        <a:t>0.7977</a:t>
                      </a:r>
                    </a:p>
                  </a:txBody>
                  <a:tcPr/>
                </a:tc>
                <a:tc>
                  <a:txBody>
                    <a:bodyPr/>
                    <a:lstStyle/>
                    <a:p>
                      <a:r>
                        <a:rPr lang="en-IN" dirty="0"/>
                        <a:t>0.7485</a:t>
                      </a:r>
                    </a:p>
                  </a:txBody>
                  <a:tcPr/>
                </a:tc>
                <a:extLst>
                  <a:ext uri="{0D108BD9-81ED-4DB2-BD59-A6C34878D82A}">
                    <a16:rowId xmlns:a16="http://schemas.microsoft.com/office/drawing/2014/main" val="3653986283"/>
                  </a:ext>
                </a:extLst>
              </a:tr>
            </a:tbl>
          </a:graphicData>
        </a:graphic>
      </p:graphicFrame>
    </p:spTree>
    <p:extLst>
      <p:ext uri="{BB962C8B-B14F-4D97-AF65-F5344CB8AC3E}">
        <p14:creationId xmlns:p14="http://schemas.microsoft.com/office/powerpoint/2010/main" val="16017137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a:t>Future scope</a:t>
            </a:r>
          </a:p>
        </p:txBody>
      </p:sp>
      <p:sp>
        <p:nvSpPr>
          <p:cNvPr id="3" name="Content Placeholder 2"/>
          <p:cNvSpPr>
            <a:spLocks noGrp="1"/>
          </p:cNvSpPr>
          <p:nvPr>
            <p:ph idx="1"/>
          </p:nvPr>
        </p:nvSpPr>
        <p:spPr/>
        <p:txBody>
          <a:bodyPr/>
          <a:lstStyle/>
          <a:p>
            <a:r>
              <a:rPr lang="en-US" dirty="0"/>
              <a:t>Neural network can be used in a slightly different way, where we can introduce a feature, that represents e.g. GDP of a country, for improving the performance</a:t>
            </a:r>
          </a:p>
          <a:p>
            <a:endParaRPr lang="en-IN" dirty="0"/>
          </a:p>
          <a:p>
            <a:r>
              <a:rPr lang="en-IN" dirty="0"/>
              <a:t>Developing real-time forecasting tools: </a:t>
            </a:r>
          </a:p>
          <a:p>
            <a:pPr lvl="1"/>
            <a:r>
              <a:rPr lang="en-US" dirty="0"/>
              <a:t>uses a combination of historical data, current market data, and economic indicators.</a:t>
            </a:r>
          </a:p>
          <a:p>
            <a:pPr lvl="1"/>
            <a:r>
              <a:rPr lang="en-US" dirty="0"/>
              <a:t>update on a regular basis, depending on the frequency of data updates and the level of volatility in the market.</a:t>
            </a:r>
          </a:p>
          <a:p>
            <a:endParaRPr lang="en-US" dirty="0"/>
          </a:p>
          <a:p>
            <a:r>
              <a:rPr lang="en-IN" dirty="0"/>
              <a:t>Developing hybrid models</a:t>
            </a:r>
          </a:p>
        </p:txBody>
      </p:sp>
    </p:spTree>
    <p:extLst>
      <p:ext uri="{BB962C8B-B14F-4D97-AF65-F5344CB8AC3E}">
        <p14:creationId xmlns:p14="http://schemas.microsoft.com/office/powerpoint/2010/main" val="20491253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a:t>References</a:t>
            </a:r>
          </a:p>
        </p:txBody>
      </p:sp>
      <p:sp>
        <p:nvSpPr>
          <p:cNvPr id="3" name="Content Placeholder 2"/>
          <p:cNvSpPr>
            <a:spLocks noGrp="1"/>
          </p:cNvSpPr>
          <p:nvPr>
            <p:ph idx="1"/>
          </p:nvPr>
        </p:nvSpPr>
        <p:spPr/>
        <p:txBody>
          <a:bodyPr/>
          <a:lstStyle/>
          <a:p>
            <a:r>
              <a:rPr lang="en-US" dirty="0">
                <a:hlinkClick r:id="rId2"/>
              </a:rPr>
              <a:t>https://alkaline-ml.com/pmdarima/modules/generated/pmdarima.arima.auto_arima.html</a:t>
            </a:r>
            <a:endParaRPr lang="en-US" dirty="0"/>
          </a:p>
          <a:p>
            <a:r>
              <a:rPr lang="en-US" dirty="0">
                <a:hlinkClick r:id="rId3"/>
              </a:rPr>
              <a:t>https://towardsdatascience.com/temporal-loops-intro-to-recurrent-neural-networks-for-time-series-forecasting-in-python-b0398963dc1f</a:t>
            </a:r>
            <a:endParaRPr lang="en-US" dirty="0"/>
          </a:p>
          <a:p>
            <a:r>
              <a:rPr lang="en-US" dirty="0"/>
              <a:t> Images source: </a:t>
            </a:r>
          </a:p>
          <a:p>
            <a:pPr lvl="1"/>
            <a:r>
              <a:rPr lang="en-US" dirty="0">
                <a:hlinkClick r:id="rId4"/>
              </a:rPr>
              <a:t>http://2.bp.blogspot.com/-o4WiHObJ5RY/UD7XvgE_PjI/AAAAAAAAAA8/z6vB3yix9Fg/s1600/currency.png</a:t>
            </a:r>
            <a:endParaRPr lang="en-US" dirty="0"/>
          </a:p>
          <a:p>
            <a:pPr marL="274320" lvl="1" indent="0">
              <a:buNone/>
            </a:pPr>
            <a:r>
              <a:rPr lang="en-US" dirty="0"/>
              <a:t> </a:t>
            </a:r>
          </a:p>
          <a:p>
            <a:r>
              <a:rPr lang="en-US" dirty="0"/>
              <a:t>Data source:</a:t>
            </a:r>
          </a:p>
          <a:p>
            <a:pPr lvl="1"/>
            <a:r>
              <a:rPr lang="en-US" dirty="0">
                <a:hlinkClick r:id="rId5"/>
              </a:rPr>
              <a:t>https://drive.google.com/file/d/1AXxzPdQO5VQjpe0DWikDXPvFit2_Qb56/view?usp=share_link</a:t>
            </a:r>
            <a:endParaRPr lang="en-US" dirty="0"/>
          </a:p>
        </p:txBody>
      </p:sp>
    </p:spTree>
    <p:extLst>
      <p:ext uri="{BB962C8B-B14F-4D97-AF65-F5344CB8AC3E}">
        <p14:creationId xmlns:p14="http://schemas.microsoft.com/office/powerpoint/2010/main" val="6228234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a:t>Index</a:t>
            </a:r>
            <a:endParaRPr lang="en-US" dirty="0"/>
          </a:p>
        </p:txBody>
      </p:sp>
      <p:sp>
        <p:nvSpPr>
          <p:cNvPr id="3" name="Content Placeholder 2"/>
          <p:cNvSpPr>
            <a:spLocks noGrp="1"/>
          </p:cNvSpPr>
          <p:nvPr>
            <p:ph idx="1"/>
          </p:nvPr>
        </p:nvSpPr>
        <p:spPr/>
        <p:txBody>
          <a:bodyPr>
            <a:normAutofit/>
          </a:bodyPr>
          <a:lstStyle/>
          <a:p>
            <a:r>
              <a:rPr lang="en-US" dirty="0"/>
              <a:t>Introduction</a:t>
            </a:r>
          </a:p>
          <a:p>
            <a:r>
              <a:rPr lang="en-US" dirty="0"/>
              <a:t>Objective</a:t>
            </a:r>
          </a:p>
          <a:p>
            <a:r>
              <a:rPr lang="en-US" dirty="0"/>
              <a:t>About Data</a:t>
            </a:r>
          </a:p>
          <a:p>
            <a:r>
              <a:rPr lang="en-US" dirty="0"/>
              <a:t>Model based on ARIMA</a:t>
            </a:r>
          </a:p>
          <a:p>
            <a:r>
              <a:rPr lang="en-US" dirty="0"/>
              <a:t>Model based on Recurrent neural network</a:t>
            </a:r>
          </a:p>
          <a:p>
            <a:r>
              <a:rPr lang="en-US" dirty="0"/>
              <a:t>Comparison of proposed models</a:t>
            </a:r>
          </a:p>
          <a:p>
            <a:r>
              <a:rPr lang="en-US" dirty="0"/>
              <a:t>Future scope</a:t>
            </a:r>
          </a:p>
          <a:p>
            <a:r>
              <a:rPr lang="en-US" dirty="0"/>
              <a:t>References</a:t>
            </a:r>
          </a:p>
        </p:txBody>
      </p:sp>
    </p:spTree>
    <p:extLst>
      <p:ext uri="{BB962C8B-B14F-4D97-AF65-F5344CB8AC3E}">
        <p14:creationId xmlns:p14="http://schemas.microsoft.com/office/powerpoint/2010/main" val="20851688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a:t>Introduction</a:t>
            </a:r>
          </a:p>
        </p:txBody>
      </p:sp>
      <p:sp>
        <p:nvSpPr>
          <p:cNvPr id="3" name="Content Placeholder 2"/>
          <p:cNvSpPr>
            <a:spLocks noGrp="1"/>
          </p:cNvSpPr>
          <p:nvPr>
            <p:ph idx="1"/>
          </p:nvPr>
        </p:nvSpPr>
        <p:spPr/>
        <p:txBody>
          <a:bodyPr>
            <a:normAutofit/>
          </a:bodyPr>
          <a:lstStyle/>
          <a:p>
            <a:r>
              <a:rPr lang="en-US" dirty="0"/>
              <a:t>Foreign exchange is the conversion of one currency to another, analyzing currency exchange rates is important for various reason:</a:t>
            </a:r>
          </a:p>
          <a:p>
            <a:endParaRPr lang="en-US" dirty="0"/>
          </a:p>
          <a:p>
            <a:pPr lvl="1"/>
            <a:r>
              <a:rPr lang="en-US" dirty="0"/>
              <a:t>International Trade</a:t>
            </a:r>
          </a:p>
          <a:p>
            <a:pPr lvl="2"/>
            <a:r>
              <a:rPr lang="en-US" dirty="0"/>
              <a:t>affect the cost of goods and services traded between countries</a:t>
            </a:r>
          </a:p>
          <a:p>
            <a:pPr lvl="1"/>
            <a:endParaRPr lang="en-US" dirty="0"/>
          </a:p>
          <a:p>
            <a:pPr lvl="1"/>
            <a:r>
              <a:rPr lang="en-US" dirty="0"/>
              <a:t>Investment Decisions</a:t>
            </a:r>
          </a:p>
          <a:p>
            <a:pPr lvl="2"/>
            <a:r>
              <a:rPr lang="en-US" dirty="0"/>
              <a:t>help investors make informed investment decisions and mitigate risks</a:t>
            </a:r>
          </a:p>
          <a:p>
            <a:pPr lvl="1"/>
            <a:endParaRPr lang="en-US" dirty="0"/>
          </a:p>
          <a:p>
            <a:pPr lvl="1"/>
            <a:r>
              <a:rPr lang="en-US" dirty="0"/>
              <a:t>Economic Indicators</a:t>
            </a:r>
          </a:p>
          <a:p>
            <a:pPr lvl="2"/>
            <a:r>
              <a:rPr lang="en-US" dirty="0"/>
              <a:t>leading indicator of economic conditions</a:t>
            </a:r>
          </a:p>
          <a:p>
            <a:pPr lvl="2"/>
            <a:r>
              <a:rPr lang="en-US" dirty="0"/>
              <a:t>strengthening currency signal a stable economy</a:t>
            </a:r>
          </a:p>
        </p:txBody>
      </p:sp>
    </p:spTree>
    <p:extLst>
      <p:ext uri="{BB962C8B-B14F-4D97-AF65-F5344CB8AC3E}">
        <p14:creationId xmlns:p14="http://schemas.microsoft.com/office/powerpoint/2010/main" val="4788492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a:t>Objective</a:t>
            </a:r>
          </a:p>
        </p:txBody>
      </p:sp>
      <p:sp>
        <p:nvSpPr>
          <p:cNvPr id="3" name="Content Placeholder 2"/>
          <p:cNvSpPr>
            <a:spLocks noGrp="1"/>
          </p:cNvSpPr>
          <p:nvPr>
            <p:ph idx="1"/>
          </p:nvPr>
        </p:nvSpPr>
        <p:spPr/>
        <p:txBody>
          <a:bodyPr/>
          <a:lstStyle/>
          <a:p>
            <a:r>
              <a:rPr lang="en-US" dirty="0"/>
              <a:t>To analyze historical daily exchange rate data to identify patterns, trends, and seasonality in the data.</a:t>
            </a:r>
          </a:p>
          <a:p>
            <a:pPr marL="0" indent="0">
              <a:buNone/>
            </a:pPr>
            <a:endParaRPr lang="en-US" dirty="0"/>
          </a:p>
          <a:p>
            <a:r>
              <a:rPr lang="en-US" dirty="0"/>
              <a:t>To develop reliable and accurate forecast models  for predicting future exchange rate movements.</a:t>
            </a:r>
          </a:p>
          <a:p>
            <a:endParaRPr lang="en-US" dirty="0"/>
          </a:p>
          <a:p>
            <a:pPr lvl="1"/>
            <a:r>
              <a:rPr lang="en-US" dirty="0"/>
              <a:t>Implementing ARIMA</a:t>
            </a:r>
          </a:p>
          <a:p>
            <a:pPr lvl="1"/>
            <a:r>
              <a:rPr lang="en-US" dirty="0"/>
              <a:t>Implementing Recurrent Neural Network</a:t>
            </a:r>
          </a:p>
          <a:p>
            <a:endParaRPr lang="en-US" dirty="0"/>
          </a:p>
          <a:p>
            <a:r>
              <a:rPr lang="en-US" dirty="0"/>
              <a:t>To compare between the results of the fitted models</a:t>
            </a:r>
          </a:p>
          <a:p>
            <a:pPr marL="274320" lvl="1" indent="0">
              <a:buNone/>
            </a:pPr>
            <a:endParaRPr lang="en-US" dirty="0"/>
          </a:p>
          <a:p>
            <a:endParaRPr lang="en-US" dirty="0"/>
          </a:p>
          <a:p>
            <a:endParaRPr lang="en-US" dirty="0"/>
          </a:p>
          <a:p>
            <a:endParaRPr lang="en-US" dirty="0"/>
          </a:p>
        </p:txBody>
      </p:sp>
    </p:spTree>
    <p:extLst>
      <p:ext uri="{BB962C8B-B14F-4D97-AF65-F5344CB8AC3E}">
        <p14:creationId xmlns:p14="http://schemas.microsoft.com/office/powerpoint/2010/main" val="12341460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a:t>About Data</a:t>
            </a:r>
          </a:p>
        </p:txBody>
      </p:sp>
      <p:sp>
        <p:nvSpPr>
          <p:cNvPr id="3" name="Content Placeholder 2"/>
          <p:cNvSpPr>
            <a:spLocks noGrp="1"/>
          </p:cNvSpPr>
          <p:nvPr>
            <p:ph idx="1"/>
          </p:nvPr>
        </p:nvSpPr>
        <p:spPr/>
        <p:txBody>
          <a:bodyPr/>
          <a:lstStyle/>
          <a:p>
            <a:r>
              <a:rPr lang="en-US" dirty="0"/>
              <a:t>Our data is from </a:t>
            </a:r>
            <a:r>
              <a:rPr lang="en-IN" b="0" dirty="0">
                <a:effectLst/>
                <a:latin typeface="Rockwell" panose="02060603020205020403" pitchFamily="18" charset="0"/>
              </a:rPr>
              <a:t>2012-05-01 to 2023-01-27</a:t>
            </a:r>
          </a:p>
          <a:p>
            <a:endParaRPr lang="en-IN" b="0" dirty="0">
              <a:effectLst/>
              <a:latin typeface="Rockwell" panose="02060603020205020403" pitchFamily="18" charset="0"/>
            </a:endParaRPr>
          </a:p>
          <a:p>
            <a:endParaRPr lang="en-IN" b="0" dirty="0">
              <a:effectLst/>
              <a:latin typeface="Rockwell" panose="02060603020205020403" pitchFamily="18" charset="0"/>
            </a:endParaRPr>
          </a:p>
        </p:txBody>
      </p:sp>
      <p:pic>
        <p:nvPicPr>
          <p:cNvPr id="5" name="Picture 4">
            <a:extLst>
              <a:ext uri="{FF2B5EF4-FFF2-40B4-BE49-F238E27FC236}">
                <a16:creationId xmlns:a16="http://schemas.microsoft.com/office/drawing/2014/main" id="{EC6A7C75-6D2D-9462-89FA-1C2476411FA0}"/>
              </a:ext>
            </a:extLst>
          </p:cNvPr>
          <p:cNvPicPr>
            <a:picLocks noChangeAspect="1"/>
          </p:cNvPicPr>
          <p:nvPr/>
        </p:nvPicPr>
        <p:blipFill>
          <a:blip r:embed="rId3"/>
          <a:stretch>
            <a:fillRect/>
          </a:stretch>
        </p:blipFill>
        <p:spPr>
          <a:xfrm>
            <a:off x="3277134" y="2670041"/>
            <a:ext cx="4974346" cy="3703327"/>
          </a:xfrm>
          <a:prstGeom prst="rect">
            <a:avLst/>
          </a:prstGeom>
        </p:spPr>
      </p:pic>
    </p:spTree>
    <p:extLst>
      <p:ext uri="{BB962C8B-B14F-4D97-AF65-F5344CB8AC3E}">
        <p14:creationId xmlns:p14="http://schemas.microsoft.com/office/powerpoint/2010/main" val="10557481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78444-BC91-381F-4A0E-243A0243FA8F}"/>
              </a:ext>
            </a:extLst>
          </p:cNvPr>
          <p:cNvSpPr>
            <a:spLocks noGrp="1"/>
          </p:cNvSpPr>
          <p:nvPr>
            <p:ph type="title"/>
          </p:nvPr>
        </p:nvSpPr>
        <p:spPr/>
        <p:txBody>
          <a:bodyPr/>
          <a:lstStyle/>
          <a:p>
            <a:r>
              <a:rPr lang="en-US" cap="none" dirty="0"/>
              <a:t>ADF test Result</a:t>
            </a:r>
            <a:endParaRPr lang="en-IN" dirty="0"/>
          </a:p>
        </p:txBody>
      </p:sp>
      <p:pic>
        <p:nvPicPr>
          <p:cNvPr id="5" name="Picture 4">
            <a:extLst>
              <a:ext uri="{FF2B5EF4-FFF2-40B4-BE49-F238E27FC236}">
                <a16:creationId xmlns:a16="http://schemas.microsoft.com/office/drawing/2014/main" id="{ECB90AC1-6B66-1B58-347D-C4F137E3F4A7}"/>
              </a:ext>
            </a:extLst>
          </p:cNvPr>
          <p:cNvPicPr>
            <a:picLocks noChangeAspect="1"/>
          </p:cNvPicPr>
          <p:nvPr/>
        </p:nvPicPr>
        <p:blipFill>
          <a:blip r:embed="rId2"/>
          <a:stretch>
            <a:fillRect/>
          </a:stretch>
        </p:blipFill>
        <p:spPr>
          <a:xfrm>
            <a:off x="1063752" y="2093976"/>
            <a:ext cx="10064496" cy="4097659"/>
          </a:xfrm>
          <a:prstGeom prst="rect">
            <a:avLst/>
          </a:prstGeom>
        </p:spPr>
      </p:pic>
    </p:spTree>
    <p:extLst>
      <p:ext uri="{BB962C8B-B14F-4D97-AF65-F5344CB8AC3E}">
        <p14:creationId xmlns:p14="http://schemas.microsoft.com/office/powerpoint/2010/main" val="39331843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82F6AF-639E-BF9B-BDF0-056C29E84BDD}"/>
              </a:ext>
            </a:extLst>
          </p:cNvPr>
          <p:cNvSpPr>
            <a:spLocks noGrp="1"/>
          </p:cNvSpPr>
          <p:nvPr>
            <p:ph idx="1"/>
          </p:nvPr>
        </p:nvSpPr>
        <p:spPr>
          <a:xfrm>
            <a:off x="1069848" y="555812"/>
            <a:ext cx="10288434" cy="5616388"/>
          </a:xfrm>
        </p:spPr>
        <p:txBody>
          <a:bodyPr/>
          <a:lstStyle/>
          <a:p>
            <a:endParaRPr lang="en-US" dirty="0"/>
          </a:p>
          <a:p>
            <a:r>
              <a:rPr lang="en-US" dirty="0"/>
              <a:t>Observation from the plots:</a:t>
            </a:r>
          </a:p>
          <a:p>
            <a:pPr marL="0" indent="0">
              <a:buNone/>
            </a:pPr>
            <a:endParaRPr lang="en-US" dirty="0"/>
          </a:p>
          <a:p>
            <a:pPr lvl="1"/>
            <a:r>
              <a:rPr lang="en-US" dirty="0"/>
              <a:t>Slight upward Trend</a:t>
            </a:r>
          </a:p>
          <a:p>
            <a:pPr lvl="1"/>
            <a:endParaRPr lang="en-US" dirty="0"/>
          </a:p>
          <a:p>
            <a:pPr lvl="1"/>
            <a:r>
              <a:rPr lang="en-US" dirty="0"/>
              <a:t>Presence of Cyclicity</a:t>
            </a:r>
          </a:p>
          <a:p>
            <a:pPr lvl="1"/>
            <a:endParaRPr lang="en-US" dirty="0"/>
          </a:p>
          <a:p>
            <a:pPr lvl="1"/>
            <a:r>
              <a:rPr lang="en-US" dirty="0"/>
              <a:t>No Seasonal Component</a:t>
            </a:r>
          </a:p>
          <a:p>
            <a:pPr lvl="1"/>
            <a:endParaRPr lang="en-US" dirty="0"/>
          </a:p>
          <a:p>
            <a:pPr lvl="1"/>
            <a:r>
              <a:rPr lang="en-US" dirty="0"/>
              <a:t>Non-Stationary</a:t>
            </a:r>
          </a:p>
          <a:p>
            <a:pPr lvl="1"/>
            <a:endParaRPr lang="en-US" dirty="0"/>
          </a:p>
          <a:p>
            <a:pPr lvl="1"/>
            <a:r>
              <a:rPr lang="en-US" dirty="0"/>
              <a:t>Good to fit an ARIMA model </a:t>
            </a:r>
          </a:p>
          <a:p>
            <a:pPr marL="274320" lvl="1" indent="0">
              <a:buNone/>
            </a:pPr>
            <a:r>
              <a:rPr lang="en-US" dirty="0"/>
              <a:t>   with an AR and Integration</a:t>
            </a:r>
          </a:p>
          <a:p>
            <a:pPr marL="274320" lvl="1" indent="0">
              <a:buNone/>
            </a:pPr>
            <a:r>
              <a:rPr lang="en-US" dirty="0"/>
              <a:t>   component</a:t>
            </a:r>
          </a:p>
          <a:p>
            <a:pPr lvl="1"/>
            <a:endParaRPr lang="en-US" dirty="0"/>
          </a:p>
          <a:p>
            <a:pPr lvl="1"/>
            <a:endParaRPr lang="en-IN" dirty="0"/>
          </a:p>
        </p:txBody>
      </p:sp>
      <p:pic>
        <p:nvPicPr>
          <p:cNvPr id="5" name="Picture 4">
            <a:extLst>
              <a:ext uri="{FF2B5EF4-FFF2-40B4-BE49-F238E27FC236}">
                <a16:creationId xmlns:a16="http://schemas.microsoft.com/office/drawing/2014/main" id="{57BF0530-738E-EA70-4E1E-FBE9509D52E9}"/>
              </a:ext>
            </a:extLst>
          </p:cNvPr>
          <p:cNvPicPr>
            <a:picLocks noChangeAspect="1"/>
          </p:cNvPicPr>
          <p:nvPr/>
        </p:nvPicPr>
        <p:blipFill>
          <a:blip r:embed="rId2"/>
          <a:stretch>
            <a:fillRect/>
          </a:stretch>
        </p:blipFill>
        <p:spPr>
          <a:xfrm>
            <a:off x="4661647" y="555813"/>
            <a:ext cx="6553199" cy="5746376"/>
          </a:xfrm>
          <a:prstGeom prst="rect">
            <a:avLst/>
          </a:prstGeom>
        </p:spPr>
      </p:pic>
    </p:spTree>
    <p:extLst>
      <p:ext uri="{BB962C8B-B14F-4D97-AF65-F5344CB8AC3E}">
        <p14:creationId xmlns:p14="http://schemas.microsoft.com/office/powerpoint/2010/main" val="3568437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a:t>Model based on ARIMA</a:t>
            </a:r>
          </a:p>
        </p:txBody>
      </p:sp>
      <p:sp>
        <p:nvSpPr>
          <p:cNvPr id="3" name="Content Placeholder 2"/>
          <p:cNvSpPr>
            <a:spLocks noGrp="1"/>
          </p:cNvSpPr>
          <p:nvPr>
            <p:ph idx="1"/>
          </p:nvPr>
        </p:nvSpPr>
        <p:spPr/>
        <p:txBody>
          <a:bodyPr>
            <a:normAutofit/>
          </a:bodyPr>
          <a:lstStyle/>
          <a:p>
            <a:r>
              <a:rPr lang="en-US" dirty="0"/>
              <a:t>ARIMA – Autoregressive integrated moving average</a:t>
            </a:r>
          </a:p>
          <a:p>
            <a:endParaRPr lang="en-US" dirty="0"/>
          </a:p>
          <a:p>
            <a:r>
              <a:rPr lang="en-US" dirty="0"/>
              <a:t>Statistical model used to forecast time series data</a:t>
            </a:r>
          </a:p>
          <a:p>
            <a:endParaRPr lang="en-US" dirty="0"/>
          </a:p>
          <a:p>
            <a:r>
              <a:rPr lang="en-US" dirty="0"/>
              <a:t>Combination of AR (autoregression) I (Integration) and MA (moving average)</a:t>
            </a:r>
          </a:p>
          <a:p>
            <a:endParaRPr lang="en-US" dirty="0"/>
          </a:p>
          <a:p>
            <a:r>
              <a:rPr lang="en-US" dirty="0"/>
              <a:t> The values p, d and q  are called the parameters of the ARIMA model.</a:t>
            </a:r>
          </a:p>
          <a:p>
            <a:endParaRPr lang="en-US" dirty="0"/>
          </a:p>
          <a:p>
            <a:r>
              <a:rPr lang="en-US" dirty="0"/>
              <a:t>Used </a:t>
            </a:r>
            <a:r>
              <a:rPr lang="en-US" dirty="0" err="1"/>
              <a:t>auto_arima</a:t>
            </a:r>
            <a:r>
              <a:rPr lang="en-US" dirty="0"/>
              <a:t> function to determine the parameter values p, d and q</a:t>
            </a:r>
          </a:p>
        </p:txBody>
      </p:sp>
    </p:spTree>
    <p:extLst>
      <p:ext uri="{BB962C8B-B14F-4D97-AF65-F5344CB8AC3E}">
        <p14:creationId xmlns:p14="http://schemas.microsoft.com/office/powerpoint/2010/main" val="7287889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a:t>Model based on ARIMA</a:t>
            </a:r>
          </a:p>
        </p:txBody>
      </p:sp>
      <p:sp>
        <p:nvSpPr>
          <p:cNvPr id="3" name="Content Placeholder 2"/>
          <p:cNvSpPr>
            <a:spLocks noGrp="1"/>
          </p:cNvSpPr>
          <p:nvPr>
            <p:ph idx="1"/>
          </p:nvPr>
        </p:nvSpPr>
        <p:spPr/>
        <p:txBody>
          <a:bodyPr/>
          <a:lstStyle/>
          <a:p>
            <a:r>
              <a:rPr lang="en-US" dirty="0"/>
              <a:t>Divide the time-series data into two sets training (70%) and testing (30%)</a:t>
            </a:r>
          </a:p>
          <a:p>
            <a:endParaRPr lang="en-US" dirty="0"/>
          </a:p>
          <a:p>
            <a:r>
              <a:rPr lang="en-US" dirty="0"/>
              <a:t>Taking into account past values to make prediction for the next 5,10,15 &amp; 20 days</a:t>
            </a:r>
          </a:p>
          <a:p>
            <a:endParaRPr lang="en-US" dirty="0"/>
          </a:p>
          <a:p>
            <a:endParaRPr lang="en-US" dirty="0"/>
          </a:p>
          <a:p>
            <a:endParaRPr lang="en-US" dirty="0"/>
          </a:p>
          <a:p>
            <a:pPr marL="0" indent="0">
              <a:buNone/>
            </a:pPr>
            <a:endParaRPr lang="en-US" dirty="0"/>
          </a:p>
          <a:p>
            <a:r>
              <a:rPr lang="en-US" dirty="0"/>
              <a:t>Repeat the above procedure until getting the fitted values against the test set</a:t>
            </a:r>
          </a:p>
        </p:txBody>
      </p:sp>
      <p:sp>
        <p:nvSpPr>
          <p:cNvPr id="8" name="Rectangle: Rounded Corners 7">
            <a:extLst>
              <a:ext uri="{FF2B5EF4-FFF2-40B4-BE49-F238E27FC236}">
                <a16:creationId xmlns:a16="http://schemas.microsoft.com/office/drawing/2014/main" id="{1B09CF1A-0DE0-0366-042A-5B09F12CC47C}"/>
              </a:ext>
            </a:extLst>
          </p:cNvPr>
          <p:cNvSpPr/>
          <p:nvPr/>
        </p:nvSpPr>
        <p:spPr>
          <a:xfrm>
            <a:off x="1676400" y="3774141"/>
            <a:ext cx="1604682" cy="78889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Training Set</a:t>
            </a:r>
            <a:endParaRPr lang="en-IN" dirty="0"/>
          </a:p>
        </p:txBody>
      </p:sp>
      <p:cxnSp>
        <p:nvCxnSpPr>
          <p:cNvPr id="10" name="Straight Arrow Connector 9">
            <a:extLst>
              <a:ext uri="{FF2B5EF4-FFF2-40B4-BE49-F238E27FC236}">
                <a16:creationId xmlns:a16="http://schemas.microsoft.com/office/drawing/2014/main" id="{5CA47FAE-FCDF-C704-2E5C-5C18793ED562}"/>
              </a:ext>
            </a:extLst>
          </p:cNvPr>
          <p:cNvCxnSpPr>
            <a:cxnSpLocks/>
            <a:stCxn id="8" idx="3"/>
          </p:cNvCxnSpPr>
          <p:nvPr/>
        </p:nvCxnSpPr>
        <p:spPr>
          <a:xfrm>
            <a:off x="3281082" y="4168588"/>
            <a:ext cx="6065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A5293444-5CAE-81AA-08D7-21AA6CCBF4F2}"/>
              </a:ext>
            </a:extLst>
          </p:cNvPr>
          <p:cNvSpPr/>
          <p:nvPr/>
        </p:nvSpPr>
        <p:spPr>
          <a:xfrm>
            <a:off x="3887635" y="3917576"/>
            <a:ext cx="1087778" cy="53786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t>ARIMA</a:t>
            </a:r>
            <a:endParaRPr lang="en-IN" sz="1400" dirty="0"/>
          </a:p>
        </p:txBody>
      </p:sp>
      <p:cxnSp>
        <p:nvCxnSpPr>
          <p:cNvPr id="14" name="Straight Arrow Connector 13">
            <a:extLst>
              <a:ext uri="{FF2B5EF4-FFF2-40B4-BE49-F238E27FC236}">
                <a16:creationId xmlns:a16="http://schemas.microsoft.com/office/drawing/2014/main" id="{FEECED27-4740-8ECE-4ACD-CD536EAF5142}"/>
              </a:ext>
            </a:extLst>
          </p:cNvPr>
          <p:cNvCxnSpPr>
            <a:cxnSpLocks/>
            <a:stCxn id="12" idx="6"/>
            <a:endCxn id="12" idx="6"/>
          </p:cNvCxnSpPr>
          <p:nvPr/>
        </p:nvCxnSpPr>
        <p:spPr>
          <a:xfrm>
            <a:off x="4975413" y="4186510"/>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9537FCB-5DDD-29B3-C43E-4240FA08BE73}"/>
              </a:ext>
            </a:extLst>
          </p:cNvPr>
          <p:cNvCxnSpPr>
            <a:cxnSpLocks/>
            <a:stCxn id="12" idx="6"/>
          </p:cNvCxnSpPr>
          <p:nvPr/>
        </p:nvCxnSpPr>
        <p:spPr>
          <a:xfrm>
            <a:off x="4975413" y="4186510"/>
            <a:ext cx="69028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Rounded Corners 17">
            <a:extLst>
              <a:ext uri="{FF2B5EF4-FFF2-40B4-BE49-F238E27FC236}">
                <a16:creationId xmlns:a16="http://schemas.microsoft.com/office/drawing/2014/main" id="{8AC17A19-903E-9FF0-86B7-960FDC7B02A1}"/>
              </a:ext>
            </a:extLst>
          </p:cNvPr>
          <p:cNvSpPr/>
          <p:nvPr/>
        </p:nvSpPr>
        <p:spPr>
          <a:xfrm>
            <a:off x="5662647" y="3774141"/>
            <a:ext cx="1604682" cy="78889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Next 10 days</a:t>
            </a:r>
          </a:p>
          <a:p>
            <a:pPr algn="ctr"/>
            <a:r>
              <a:rPr lang="en-US" dirty="0"/>
              <a:t>Prediction</a:t>
            </a:r>
            <a:endParaRPr lang="en-IN" dirty="0"/>
          </a:p>
        </p:txBody>
      </p:sp>
      <p:sp>
        <p:nvSpPr>
          <p:cNvPr id="24" name="Rectangle: Rounded Corners 23">
            <a:extLst>
              <a:ext uri="{FF2B5EF4-FFF2-40B4-BE49-F238E27FC236}">
                <a16:creationId xmlns:a16="http://schemas.microsoft.com/office/drawing/2014/main" id="{CD1CDA82-17AB-4789-25C4-F33CDCD9AD64}"/>
              </a:ext>
            </a:extLst>
          </p:cNvPr>
          <p:cNvSpPr/>
          <p:nvPr/>
        </p:nvSpPr>
        <p:spPr>
          <a:xfrm>
            <a:off x="7954562" y="3752357"/>
            <a:ext cx="2713437" cy="78889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Training Set</a:t>
            </a:r>
          </a:p>
          <a:p>
            <a:pPr algn="ctr"/>
            <a:r>
              <a:rPr lang="en-US" dirty="0"/>
              <a:t>extended with next 10 actual observations </a:t>
            </a:r>
            <a:endParaRPr lang="en-IN" dirty="0"/>
          </a:p>
        </p:txBody>
      </p:sp>
      <p:cxnSp>
        <p:nvCxnSpPr>
          <p:cNvPr id="25" name="Straight Arrow Connector 24">
            <a:extLst>
              <a:ext uri="{FF2B5EF4-FFF2-40B4-BE49-F238E27FC236}">
                <a16:creationId xmlns:a16="http://schemas.microsoft.com/office/drawing/2014/main" id="{0CBCD8C9-359B-0225-DE3B-7B8AAA561D95}"/>
              </a:ext>
            </a:extLst>
          </p:cNvPr>
          <p:cNvCxnSpPr>
            <a:cxnSpLocks/>
          </p:cNvCxnSpPr>
          <p:nvPr/>
        </p:nvCxnSpPr>
        <p:spPr>
          <a:xfrm>
            <a:off x="7267329" y="4195467"/>
            <a:ext cx="69028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56151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Wood Type</Template>
  <TotalTime>4370</TotalTime>
  <Words>1880</Words>
  <Application>Microsoft Office PowerPoint</Application>
  <PresentationFormat>Widescreen</PresentationFormat>
  <Paragraphs>205</Paragraphs>
  <Slides>18</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Calibri</vt:lpstr>
      <vt:lpstr>Rockwell</vt:lpstr>
      <vt:lpstr>Rockwell Condensed</vt:lpstr>
      <vt:lpstr>Rockwell Extra Bold</vt:lpstr>
      <vt:lpstr>Wingdings</vt:lpstr>
      <vt:lpstr>Wood Type</vt:lpstr>
      <vt:lpstr>Time Series Analysis on Daily exchange rate of Rupees per Euro</vt:lpstr>
      <vt:lpstr>Index</vt:lpstr>
      <vt:lpstr>Introduction</vt:lpstr>
      <vt:lpstr>Objective</vt:lpstr>
      <vt:lpstr>About Data</vt:lpstr>
      <vt:lpstr>ADF test Result</vt:lpstr>
      <vt:lpstr>PowerPoint Presentation</vt:lpstr>
      <vt:lpstr>Model based on ARIMA</vt:lpstr>
      <vt:lpstr>Model based on ARIMA</vt:lpstr>
      <vt:lpstr>PowerPoint Presentation</vt:lpstr>
      <vt:lpstr>PowerPoint Presentation</vt:lpstr>
      <vt:lpstr>Model based on neural network</vt:lpstr>
      <vt:lpstr>Model based on neural network</vt:lpstr>
      <vt:lpstr>PowerPoint Presentation</vt:lpstr>
      <vt:lpstr>PowerPoint Presentation</vt:lpstr>
      <vt:lpstr>Comparison of proposed models</vt:lpstr>
      <vt:lpstr>Future scope</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Foreign Currency Prediction</dc:title>
  <dc:creator>Dharmendra Pravin Hingu</dc:creator>
  <cp:lastModifiedBy>Avik Das</cp:lastModifiedBy>
  <cp:revision>70</cp:revision>
  <dcterms:created xsi:type="dcterms:W3CDTF">2017-04-28T13:57:25Z</dcterms:created>
  <dcterms:modified xsi:type="dcterms:W3CDTF">2023-04-13T09:22:43Z</dcterms:modified>
</cp:coreProperties>
</file>