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8" r:id="rId3"/>
    <p:sldId id="316" r:id="rId4"/>
    <p:sldId id="315" r:id="rId5"/>
    <p:sldId id="317" r:id="rId6"/>
    <p:sldId id="318" r:id="rId7"/>
    <p:sldId id="336" r:id="rId8"/>
    <p:sldId id="338" r:id="rId9"/>
    <p:sldId id="339" r:id="rId10"/>
    <p:sldId id="319" r:id="rId11"/>
    <p:sldId id="340" r:id="rId12"/>
    <p:sldId id="320" r:id="rId13"/>
    <p:sldId id="321" r:id="rId14"/>
    <p:sldId id="322" r:id="rId15"/>
    <p:sldId id="323" r:id="rId16"/>
    <p:sldId id="324" r:id="rId17"/>
    <p:sldId id="333" r:id="rId18"/>
    <p:sldId id="330" r:id="rId19"/>
    <p:sldId id="331" r:id="rId20"/>
    <p:sldId id="332" r:id="rId21"/>
    <p:sldId id="325" r:id="rId22"/>
    <p:sldId id="334" r:id="rId23"/>
  </p:sldIdLst>
  <p:sldSz cx="9144000" cy="6858000" type="screen4x3"/>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indent="2286000">
      <a:defRPr>
        <a:latin typeface="Calibri"/>
        <a:ea typeface="Calibri"/>
        <a:cs typeface="Calibri"/>
        <a:sym typeface="Calibri"/>
      </a:defRPr>
    </a:lvl6pPr>
    <a:lvl7pPr indent="2743200">
      <a:defRPr>
        <a:latin typeface="Calibri"/>
        <a:ea typeface="Calibri"/>
        <a:cs typeface="Calibri"/>
        <a:sym typeface="Calibri"/>
      </a:defRPr>
    </a:lvl7pPr>
    <a:lvl8pPr indent="3200400">
      <a:defRPr>
        <a:latin typeface="Calibri"/>
        <a:ea typeface="Calibri"/>
        <a:cs typeface="Calibri"/>
        <a:sym typeface="Calibri"/>
      </a:defRPr>
    </a:lvl8pPr>
    <a:lvl9pPr indent="3657600">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2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3E975-56E8-456F-BDC2-9639D97A7F33}"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39AB62CD-EF0C-4375-84EC-3E7FB31AAA1B}">
      <dgm:prSet/>
      <dgm:spPr/>
      <dgm:t>
        <a:bodyPr/>
        <a:lstStyle/>
        <a:p>
          <a:pPr rtl="0"/>
          <a:r>
            <a:rPr lang="en-IN" dirty="0" err="1"/>
            <a:t>MapReduce</a:t>
          </a:r>
          <a:r>
            <a:rPr lang="en-IN" dirty="0"/>
            <a:t> </a:t>
          </a:r>
        </a:p>
      </dgm:t>
    </dgm:pt>
    <dgm:pt modelId="{848A97AE-C21F-4F70-93CB-A2FB8F3664B7}" type="parTrans" cxnId="{372573DE-8438-4045-83AC-49E4798767AC}">
      <dgm:prSet/>
      <dgm:spPr/>
      <dgm:t>
        <a:bodyPr/>
        <a:lstStyle/>
        <a:p>
          <a:endParaRPr lang="en-IN"/>
        </a:p>
      </dgm:t>
    </dgm:pt>
    <dgm:pt modelId="{1225B1C0-0138-4EC2-A793-C2DEEB3486D8}" type="sibTrans" cxnId="{372573DE-8438-4045-83AC-49E4798767AC}">
      <dgm:prSet/>
      <dgm:spPr/>
      <dgm:t>
        <a:bodyPr/>
        <a:lstStyle/>
        <a:p>
          <a:endParaRPr lang="en-IN"/>
        </a:p>
      </dgm:t>
    </dgm:pt>
    <dgm:pt modelId="{77D311A4-DFA8-468E-BA0C-DD42EC71C8AA}">
      <dgm:prSet/>
      <dgm:spPr/>
      <dgm:t>
        <a:bodyPr/>
        <a:lstStyle/>
        <a:p>
          <a:pPr rtl="0"/>
          <a:r>
            <a:rPr lang="en-IN" dirty="0"/>
            <a:t>Software Framework for easily running applications </a:t>
          </a:r>
        </a:p>
      </dgm:t>
    </dgm:pt>
    <dgm:pt modelId="{4DBCA258-41F6-4739-8BD0-74E686CEEA3D}" type="parTrans" cxnId="{DC4A03EE-AA4F-4C21-A925-3D290E2CC916}">
      <dgm:prSet/>
      <dgm:spPr/>
      <dgm:t>
        <a:bodyPr/>
        <a:lstStyle/>
        <a:p>
          <a:endParaRPr lang="en-IN"/>
        </a:p>
      </dgm:t>
    </dgm:pt>
    <dgm:pt modelId="{16D8F959-E78C-46CA-9FA2-F83594789664}" type="sibTrans" cxnId="{DC4A03EE-AA4F-4C21-A925-3D290E2CC916}">
      <dgm:prSet/>
      <dgm:spPr/>
      <dgm:t>
        <a:bodyPr/>
        <a:lstStyle/>
        <a:p>
          <a:endParaRPr lang="en-IN"/>
        </a:p>
      </dgm:t>
    </dgm:pt>
    <dgm:pt modelId="{63672C3F-9E7D-4964-85C4-9AC96AA810F8}">
      <dgm:prSet/>
      <dgm:spPr/>
      <dgm:t>
        <a:bodyPr/>
        <a:lstStyle/>
        <a:p>
          <a:pPr rtl="0"/>
          <a:r>
            <a:rPr lang="en-IN" dirty="0"/>
            <a:t>Processes large amount of data in parallel </a:t>
          </a:r>
        </a:p>
      </dgm:t>
    </dgm:pt>
    <dgm:pt modelId="{E0ACFE84-B4F5-49A9-8AE3-EF02488A34C1}" type="parTrans" cxnId="{3C335379-95E2-490B-97F3-16583F238C5C}">
      <dgm:prSet/>
      <dgm:spPr/>
      <dgm:t>
        <a:bodyPr/>
        <a:lstStyle/>
        <a:p>
          <a:endParaRPr lang="en-IN"/>
        </a:p>
      </dgm:t>
    </dgm:pt>
    <dgm:pt modelId="{D6660FBC-2FA1-42A9-8926-B8131BC96C5B}" type="sibTrans" cxnId="{3C335379-95E2-490B-97F3-16583F238C5C}">
      <dgm:prSet/>
      <dgm:spPr/>
      <dgm:t>
        <a:bodyPr/>
        <a:lstStyle/>
        <a:p>
          <a:endParaRPr lang="en-IN"/>
        </a:p>
      </dgm:t>
    </dgm:pt>
    <dgm:pt modelId="{58B8B29C-4D74-47F2-AC6D-F005B8538D69}">
      <dgm:prSet/>
      <dgm:spPr/>
      <dgm:t>
        <a:bodyPr/>
        <a:lstStyle/>
        <a:p>
          <a:pPr rtl="0"/>
          <a:r>
            <a:rPr lang="en-IN" dirty="0"/>
            <a:t>Using large clusters having thousands of nodes </a:t>
          </a:r>
        </a:p>
      </dgm:t>
    </dgm:pt>
    <dgm:pt modelId="{E1801C1C-3B4A-4F17-B91B-B6EE700A9C60}" type="parTrans" cxnId="{821352CB-B97F-4B7B-80D2-84981AA41D0B}">
      <dgm:prSet/>
      <dgm:spPr/>
      <dgm:t>
        <a:bodyPr/>
        <a:lstStyle/>
        <a:p>
          <a:endParaRPr lang="en-IN"/>
        </a:p>
      </dgm:t>
    </dgm:pt>
    <dgm:pt modelId="{274E4BD1-AD5E-46DE-BDB8-8A53BC781ABD}" type="sibTrans" cxnId="{821352CB-B97F-4B7B-80D2-84981AA41D0B}">
      <dgm:prSet/>
      <dgm:spPr/>
      <dgm:t>
        <a:bodyPr/>
        <a:lstStyle/>
        <a:p>
          <a:endParaRPr lang="en-IN"/>
        </a:p>
      </dgm:t>
    </dgm:pt>
    <dgm:pt modelId="{631DCB81-2366-4EC0-A953-B3B82F4F8FFB}">
      <dgm:prSet/>
      <dgm:spPr/>
      <dgm:t>
        <a:bodyPr/>
        <a:lstStyle/>
        <a:p>
          <a:pPr rtl="0"/>
          <a:r>
            <a:rPr lang="en-IN" dirty="0"/>
            <a:t>Nodes of commodity hardware </a:t>
          </a:r>
        </a:p>
      </dgm:t>
    </dgm:pt>
    <dgm:pt modelId="{69A8E774-9CE3-41DB-B0FF-0BECCDB7CED2}" type="parTrans" cxnId="{FE2C2831-167C-44D2-9DFA-340D3CDF1C75}">
      <dgm:prSet/>
      <dgm:spPr/>
      <dgm:t>
        <a:bodyPr/>
        <a:lstStyle/>
        <a:p>
          <a:endParaRPr lang="en-IN"/>
        </a:p>
      </dgm:t>
    </dgm:pt>
    <dgm:pt modelId="{F1F63250-47C9-4180-9E59-27A879F4E03E}" type="sibTrans" cxnId="{FE2C2831-167C-44D2-9DFA-340D3CDF1C75}">
      <dgm:prSet/>
      <dgm:spPr/>
      <dgm:t>
        <a:bodyPr/>
        <a:lstStyle/>
        <a:p>
          <a:endParaRPr lang="en-IN"/>
        </a:p>
      </dgm:t>
    </dgm:pt>
    <dgm:pt modelId="{0061D1AC-89F5-4EB0-B034-0287A9B087C1}">
      <dgm:prSet/>
      <dgm:spPr/>
      <dgm:t>
        <a:bodyPr/>
        <a:lstStyle/>
        <a:p>
          <a:pPr rtl="0"/>
          <a:r>
            <a:rPr lang="en-IN" dirty="0"/>
            <a:t>In a reliable and fault-tolerant manner</a:t>
          </a:r>
        </a:p>
      </dgm:t>
    </dgm:pt>
    <dgm:pt modelId="{6226C674-2E10-46B3-90FA-1FE60B4A7C45}" type="parTrans" cxnId="{8BD86D1C-70CD-427F-8F02-2DD28BF6C138}">
      <dgm:prSet/>
      <dgm:spPr/>
      <dgm:t>
        <a:bodyPr/>
        <a:lstStyle/>
        <a:p>
          <a:endParaRPr lang="en-IN"/>
        </a:p>
      </dgm:t>
    </dgm:pt>
    <dgm:pt modelId="{5B909D5F-9A31-417F-A848-F7E32F35A853}" type="sibTrans" cxnId="{8BD86D1C-70CD-427F-8F02-2DD28BF6C138}">
      <dgm:prSet/>
      <dgm:spPr/>
      <dgm:t>
        <a:bodyPr/>
        <a:lstStyle/>
        <a:p>
          <a:endParaRPr lang="en-IN"/>
        </a:p>
      </dgm:t>
    </dgm:pt>
    <dgm:pt modelId="{381FA057-2C67-4AB5-BA4B-813DB30A25F5}" type="pres">
      <dgm:prSet presAssocID="{6DF3E975-56E8-456F-BDC2-9639D97A7F33}" presName="Name0" presStyleCnt="0">
        <dgm:presLayoutVars>
          <dgm:dir/>
          <dgm:animLvl val="lvl"/>
          <dgm:resizeHandles val="exact"/>
        </dgm:presLayoutVars>
      </dgm:prSet>
      <dgm:spPr/>
    </dgm:pt>
    <dgm:pt modelId="{466D432D-E1C5-4A73-B272-96C9D6978004}" type="pres">
      <dgm:prSet presAssocID="{39AB62CD-EF0C-4375-84EC-3E7FB31AAA1B}" presName="boxAndChildren" presStyleCnt="0"/>
      <dgm:spPr/>
    </dgm:pt>
    <dgm:pt modelId="{E2906157-34C8-4C05-A0E3-E26D68248017}" type="pres">
      <dgm:prSet presAssocID="{39AB62CD-EF0C-4375-84EC-3E7FB31AAA1B}" presName="parentTextBox" presStyleLbl="node1" presStyleIdx="0" presStyleCnt="1"/>
      <dgm:spPr/>
    </dgm:pt>
    <dgm:pt modelId="{882E505D-0282-45D7-A9FA-8DB45E8C5A22}" type="pres">
      <dgm:prSet presAssocID="{39AB62CD-EF0C-4375-84EC-3E7FB31AAA1B}" presName="entireBox" presStyleLbl="node1" presStyleIdx="0" presStyleCnt="1" custLinFactNeighborX="-216"/>
      <dgm:spPr/>
    </dgm:pt>
    <dgm:pt modelId="{B2884959-4FDD-4B1B-86DF-7F654C492F92}" type="pres">
      <dgm:prSet presAssocID="{39AB62CD-EF0C-4375-84EC-3E7FB31AAA1B}" presName="descendantBox" presStyleCnt="0"/>
      <dgm:spPr/>
    </dgm:pt>
    <dgm:pt modelId="{FFC8999F-70B0-4DEA-9B54-BDA0E17B4DA2}" type="pres">
      <dgm:prSet presAssocID="{77D311A4-DFA8-468E-BA0C-DD42EC71C8AA}" presName="childTextBox" presStyleLbl="fgAccFollowNode1" presStyleIdx="0" presStyleCnt="5">
        <dgm:presLayoutVars>
          <dgm:bulletEnabled val="1"/>
        </dgm:presLayoutVars>
      </dgm:prSet>
      <dgm:spPr/>
    </dgm:pt>
    <dgm:pt modelId="{02FC54E6-3931-4E73-94ED-022BCC4646B6}" type="pres">
      <dgm:prSet presAssocID="{63672C3F-9E7D-4964-85C4-9AC96AA810F8}" presName="childTextBox" presStyleLbl="fgAccFollowNode1" presStyleIdx="1" presStyleCnt="5">
        <dgm:presLayoutVars>
          <dgm:bulletEnabled val="1"/>
        </dgm:presLayoutVars>
      </dgm:prSet>
      <dgm:spPr/>
    </dgm:pt>
    <dgm:pt modelId="{A5AE67B9-F04D-467F-BB39-CB4BF39296E1}" type="pres">
      <dgm:prSet presAssocID="{58B8B29C-4D74-47F2-AC6D-F005B8538D69}" presName="childTextBox" presStyleLbl="fgAccFollowNode1" presStyleIdx="2" presStyleCnt="5">
        <dgm:presLayoutVars>
          <dgm:bulletEnabled val="1"/>
        </dgm:presLayoutVars>
      </dgm:prSet>
      <dgm:spPr/>
    </dgm:pt>
    <dgm:pt modelId="{BB7FB157-62E9-44C0-805C-5A3F69399045}" type="pres">
      <dgm:prSet presAssocID="{631DCB81-2366-4EC0-A953-B3B82F4F8FFB}" presName="childTextBox" presStyleLbl="fgAccFollowNode1" presStyleIdx="3" presStyleCnt="5">
        <dgm:presLayoutVars>
          <dgm:bulletEnabled val="1"/>
        </dgm:presLayoutVars>
      </dgm:prSet>
      <dgm:spPr/>
    </dgm:pt>
    <dgm:pt modelId="{75A9A8C8-A4EE-4EFE-8FD7-28E9CC5B1D2B}" type="pres">
      <dgm:prSet presAssocID="{0061D1AC-89F5-4EB0-B034-0287A9B087C1}" presName="childTextBox" presStyleLbl="fgAccFollowNode1" presStyleIdx="4" presStyleCnt="5">
        <dgm:presLayoutVars>
          <dgm:bulletEnabled val="1"/>
        </dgm:presLayoutVars>
      </dgm:prSet>
      <dgm:spPr/>
    </dgm:pt>
  </dgm:ptLst>
  <dgm:cxnLst>
    <dgm:cxn modelId="{D1C2050D-D122-4D1F-9A58-2FD3C18FF4F6}" type="presOf" srcId="{0061D1AC-89F5-4EB0-B034-0287A9B087C1}" destId="{75A9A8C8-A4EE-4EFE-8FD7-28E9CC5B1D2B}" srcOrd="0" destOrd="0" presId="urn:microsoft.com/office/officeart/2005/8/layout/process4"/>
    <dgm:cxn modelId="{03BA0014-C1DB-4CC5-A4D8-C09D22841727}" type="presOf" srcId="{63672C3F-9E7D-4964-85C4-9AC96AA810F8}" destId="{02FC54E6-3931-4E73-94ED-022BCC4646B6}" srcOrd="0" destOrd="0" presId="urn:microsoft.com/office/officeart/2005/8/layout/process4"/>
    <dgm:cxn modelId="{8BD86D1C-70CD-427F-8F02-2DD28BF6C138}" srcId="{39AB62CD-EF0C-4375-84EC-3E7FB31AAA1B}" destId="{0061D1AC-89F5-4EB0-B034-0287A9B087C1}" srcOrd="4" destOrd="0" parTransId="{6226C674-2E10-46B3-90FA-1FE60B4A7C45}" sibTransId="{5B909D5F-9A31-417F-A848-F7E32F35A853}"/>
    <dgm:cxn modelId="{FE2C2831-167C-44D2-9DFA-340D3CDF1C75}" srcId="{39AB62CD-EF0C-4375-84EC-3E7FB31AAA1B}" destId="{631DCB81-2366-4EC0-A953-B3B82F4F8FFB}" srcOrd="3" destOrd="0" parTransId="{69A8E774-9CE3-41DB-B0FF-0BECCDB7CED2}" sibTransId="{F1F63250-47C9-4180-9E59-27A879F4E03E}"/>
    <dgm:cxn modelId="{768D9F36-F90C-46F2-8128-FDE05E090EFD}" type="presOf" srcId="{39AB62CD-EF0C-4375-84EC-3E7FB31AAA1B}" destId="{882E505D-0282-45D7-A9FA-8DB45E8C5A22}" srcOrd="1" destOrd="0" presId="urn:microsoft.com/office/officeart/2005/8/layout/process4"/>
    <dgm:cxn modelId="{50B25E3C-B8F0-4F15-B314-1F037408A8B4}" type="presOf" srcId="{6DF3E975-56E8-456F-BDC2-9639D97A7F33}" destId="{381FA057-2C67-4AB5-BA4B-813DB30A25F5}" srcOrd="0" destOrd="0" presId="urn:microsoft.com/office/officeart/2005/8/layout/process4"/>
    <dgm:cxn modelId="{B064495B-F36D-4CB8-8DE0-C9C63634F156}" type="presOf" srcId="{39AB62CD-EF0C-4375-84EC-3E7FB31AAA1B}" destId="{E2906157-34C8-4C05-A0E3-E26D68248017}" srcOrd="0" destOrd="0" presId="urn:microsoft.com/office/officeart/2005/8/layout/process4"/>
    <dgm:cxn modelId="{46D3C975-735A-4431-9196-521BF9E07EF9}" type="presOf" srcId="{77D311A4-DFA8-468E-BA0C-DD42EC71C8AA}" destId="{FFC8999F-70B0-4DEA-9B54-BDA0E17B4DA2}" srcOrd="0" destOrd="0" presId="urn:microsoft.com/office/officeart/2005/8/layout/process4"/>
    <dgm:cxn modelId="{FA1EF375-EBB5-4826-918B-8B168D6CFEC6}" type="presOf" srcId="{58B8B29C-4D74-47F2-AC6D-F005B8538D69}" destId="{A5AE67B9-F04D-467F-BB39-CB4BF39296E1}" srcOrd="0" destOrd="0" presId="urn:microsoft.com/office/officeart/2005/8/layout/process4"/>
    <dgm:cxn modelId="{3C335379-95E2-490B-97F3-16583F238C5C}" srcId="{39AB62CD-EF0C-4375-84EC-3E7FB31AAA1B}" destId="{63672C3F-9E7D-4964-85C4-9AC96AA810F8}" srcOrd="1" destOrd="0" parTransId="{E0ACFE84-B4F5-49A9-8AE3-EF02488A34C1}" sibTransId="{D6660FBC-2FA1-42A9-8926-B8131BC96C5B}"/>
    <dgm:cxn modelId="{821352CB-B97F-4B7B-80D2-84981AA41D0B}" srcId="{39AB62CD-EF0C-4375-84EC-3E7FB31AAA1B}" destId="{58B8B29C-4D74-47F2-AC6D-F005B8538D69}" srcOrd="2" destOrd="0" parTransId="{E1801C1C-3B4A-4F17-B91B-B6EE700A9C60}" sibTransId="{274E4BD1-AD5E-46DE-BDB8-8A53BC781ABD}"/>
    <dgm:cxn modelId="{372573DE-8438-4045-83AC-49E4798767AC}" srcId="{6DF3E975-56E8-456F-BDC2-9639D97A7F33}" destId="{39AB62CD-EF0C-4375-84EC-3E7FB31AAA1B}" srcOrd="0" destOrd="0" parTransId="{848A97AE-C21F-4F70-93CB-A2FB8F3664B7}" sibTransId="{1225B1C0-0138-4EC2-A793-C2DEEB3486D8}"/>
    <dgm:cxn modelId="{DC4A03EE-AA4F-4C21-A925-3D290E2CC916}" srcId="{39AB62CD-EF0C-4375-84EC-3E7FB31AAA1B}" destId="{77D311A4-DFA8-468E-BA0C-DD42EC71C8AA}" srcOrd="0" destOrd="0" parTransId="{4DBCA258-41F6-4739-8BD0-74E686CEEA3D}" sibTransId="{16D8F959-E78C-46CA-9FA2-F83594789664}"/>
    <dgm:cxn modelId="{D31BF2F9-FE1D-4F24-B05B-05595B6B0CC0}" type="presOf" srcId="{631DCB81-2366-4EC0-A953-B3B82F4F8FFB}" destId="{BB7FB157-62E9-44C0-805C-5A3F69399045}" srcOrd="0" destOrd="0" presId="urn:microsoft.com/office/officeart/2005/8/layout/process4"/>
    <dgm:cxn modelId="{4C38F68D-42D7-4FC7-A8E4-7AAE4AE6F822}" type="presParOf" srcId="{381FA057-2C67-4AB5-BA4B-813DB30A25F5}" destId="{466D432D-E1C5-4A73-B272-96C9D6978004}" srcOrd="0" destOrd="0" presId="urn:microsoft.com/office/officeart/2005/8/layout/process4"/>
    <dgm:cxn modelId="{423A08EB-01CA-477B-9ED5-AC23C5D7BBDF}" type="presParOf" srcId="{466D432D-E1C5-4A73-B272-96C9D6978004}" destId="{E2906157-34C8-4C05-A0E3-E26D68248017}" srcOrd="0" destOrd="0" presId="urn:microsoft.com/office/officeart/2005/8/layout/process4"/>
    <dgm:cxn modelId="{E5EDE269-62B1-4B91-B17E-63DF25E6C11B}" type="presParOf" srcId="{466D432D-E1C5-4A73-B272-96C9D6978004}" destId="{882E505D-0282-45D7-A9FA-8DB45E8C5A22}" srcOrd="1" destOrd="0" presId="urn:microsoft.com/office/officeart/2005/8/layout/process4"/>
    <dgm:cxn modelId="{8B05F232-02F6-4AE5-BC8F-CA94DE9EAFE8}" type="presParOf" srcId="{466D432D-E1C5-4A73-B272-96C9D6978004}" destId="{B2884959-4FDD-4B1B-86DF-7F654C492F92}" srcOrd="2" destOrd="0" presId="urn:microsoft.com/office/officeart/2005/8/layout/process4"/>
    <dgm:cxn modelId="{CD6630B1-4A41-4242-88F5-3A81B49A12BE}" type="presParOf" srcId="{B2884959-4FDD-4B1B-86DF-7F654C492F92}" destId="{FFC8999F-70B0-4DEA-9B54-BDA0E17B4DA2}" srcOrd="0" destOrd="0" presId="urn:microsoft.com/office/officeart/2005/8/layout/process4"/>
    <dgm:cxn modelId="{95B85B2F-AB91-47AA-B353-2A39F892F4D3}" type="presParOf" srcId="{B2884959-4FDD-4B1B-86DF-7F654C492F92}" destId="{02FC54E6-3931-4E73-94ED-022BCC4646B6}" srcOrd="1" destOrd="0" presId="urn:microsoft.com/office/officeart/2005/8/layout/process4"/>
    <dgm:cxn modelId="{62A55F13-0816-4ED9-AB6E-3CA5EDA830AC}" type="presParOf" srcId="{B2884959-4FDD-4B1B-86DF-7F654C492F92}" destId="{A5AE67B9-F04D-467F-BB39-CB4BF39296E1}" srcOrd="2" destOrd="0" presId="urn:microsoft.com/office/officeart/2005/8/layout/process4"/>
    <dgm:cxn modelId="{EEA30C29-82CA-41E5-958E-AAEA0CAF801C}" type="presParOf" srcId="{B2884959-4FDD-4B1B-86DF-7F654C492F92}" destId="{BB7FB157-62E9-44C0-805C-5A3F69399045}" srcOrd="3" destOrd="0" presId="urn:microsoft.com/office/officeart/2005/8/layout/process4"/>
    <dgm:cxn modelId="{291C320F-A7FD-4722-B986-5E613ED51118}" type="presParOf" srcId="{B2884959-4FDD-4B1B-86DF-7F654C492F92}" destId="{75A9A8C8-A4EE-4EFE-8FD7-28E9CC5B1D2B}" srcOrd="4"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E505D-0282-45D7-A9FA-8DB45E8C5A22}">
      <dsp:nvSpPr>
        <dsp:cNvPr id="0" name=""/>
        <dsp:cNvSpPr/>
      </dsp:nvSpPr>
      <dsp:spPr>
        <a:xfrm>
          <a:off x="0" y="0"/>
          <a:ext cx="8839200" cy="393542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462280" numCol="1" spcCol="1270" anchor="ctr" anchorCtr="0">
          <a:noAutofit/>
        </a:bodyPr>
        <a:lstStyle/>
        <a:p>
          <a:pPr marL="0" lvl="0" indent="0" algn="ctr" defTabSz="2889250" rtl="0">
            <a:lnSpc>
              <a:spcPct val="90000"/>
            </a:lnSpc>
            <a:spcBef>
              <a:spcPct val="0"/>
            </a:spcBef>
            <a:spcAft>
              <a:spcPct val="35000"/>
            </a:spcAft>
            <a:buNone/>
          </a:pPr>
          <a:r>
            <a:rPr lang="en-IN" sz="6500" kern="1200" dirty="0" err="1"/>
            <a:t>MapReduce</a:t>
          </a:r>
          <a:r>
            <a:rPr lang="en-IN" sz="6500" kern="1200" dirty="0"/>
            <a:t> </a:t>
          </a:r>
        </a:p>
      </dsp:txBody>
      <dsp:txXfrm>
        <a:off x="0" y="0"/>
        <a:ext cx="8839200" cy="2125130"/>
      </dsp:txXfrm>
    </dsp:sp>
    <dsp:sp modelId="{FFC8999F-70B0-4DEA-9B54-BDA0E17B4DA2}">
      <dsp:nvSpPr>
        <dsp:cNvPr id="0" name=""/>
        <dsp:cNvSpPr/>
      </dsp:nvSpPr>
      <dsp:spPr>
        <a:xfrm>
          <a:off x="1079" y="2046422"/>
          <a:ext cx="1767408" cy="181029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rtl="0">
            <a:lnSpc>
              <a:spcPct val="90000"/>
            </a:lnSpc>
            <a:spcBef>
              <a:spcPct val="0"/>
            </a:spcBef>
            <a:spcAft>
              <a:spcPct val="35000"/>
            </a:spcAft>
            <a:buNone/>
          </a:pPr>
          <a:r>
            <a:rPr lang="en-IN" sz="2100" kern="1200" dirty="0"/>
            <a:t>Software Framework for easily running applications </a:t>
          </a:r>
        </a:p>
      </dsp:txBody>
      <dsp:txXfrm>
        <a:off x="1079" y="2046422"/>
        <a:ext cx="1767408" cy="1810296"/>
      </dsp:txXfrm>
    </dsp:sp>
    <dsp:sp modelId="{02FC54E6-3931-4E73-94ED-022BCC4646B6}">
      <dsp:nvSpPr>
        <dsp:cNvPr id="0" name=""/>
        <dsp:cNvSpPr/>
      </dsp:nvSpPr>
      <dsp:spPr>
        <a:xfrm>
          <a:off x="1768487" y="2046422"/>
          <a:ext cx="1767408" cy="181029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rtl="0">
            <a:lnSpc>
              <a:spcPct val="90000"/>
            </a:lnSpc>
            <a:spcBef>
              <a:spcPct val="0"/>
            </a:spcBef>
            <a:spcAft>
              <a:spcPct val="35000"/>
            </a:spcAft>
            <a:buNone/>
          </a:pPr>
          <a:r>
            <a:rPr lang="en-IN" sz="2100" kern="1200" dirty="0"/>
            <a:t>Processes large amount of data in parallel </a:t>
          </a:r>
        </a:p>
      </dsp:txBody>
      <dsp:txXfrm>
        <a:off x="1768487" y="2046422"/>
        <a:ext cx="1767408" cy="1810296"/>
      </dsp:txXfrm>
    </dsp:sp>
    <dsp:sp modelId="{A5AE67B9-F04D-467F-BB39-CB4BF39296E1}">
      <dsp:nvSpPr>
        <dsp:cNvPr id="0" name=""/>
        <dsp:cNvSpPr/>
      </dsp:nvSpPr>
      <dsp:spPr>
        <a:xfrm>
          <a:off x="3535895" y="2046422"/>
          <a:ext cx="1767408" cy="181029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rtl="0">
            <a:lnSpc>
              <a:spcPct val="90000"/>
            </a:lnSpc>
            <a:spcBef>
              <a:spcPct val="0"/>
            </a:spcBef>
            <a:spcAft>
              <a:spcPct val="35000"/>
            </a:spcAft>
            <a:buNone/>
          </a:pPr>
          <a:r>
            <a:rPr lang="en-IN" sz="2100" kern="1200" dirty="0"/>
            <a:t>Using large clusters having thousands of nodes </a:t>
          </a:r>
        </a:p>
      </dsp:txBody>
      <dsp:txXfrm>
        <a:off x="3535895" y="2046422"/>
        <a:ext cx="1767408" cy="1810296"/>
      </dsp:txXfrm>
    </dsp:sp>
    <dsp:sp modelId="{BB7FB157-62E9-44C0-805C-5A3F69399045}">
      <dsp:nvSpPr>
        <dsp:cNvPr id="0" name=""/>
        <dsp:cNvSpPr/>
      </dsp:nvSpPr>
      <dsp:spPr>
        <a:xfrm>
          <a:off x="5303304" y="2046422"/>
          <a:ext cx="1767408" cy="181029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rtl="0">
            <a:lnSpc>
              <a:spcPct val="90000"/>
            </a:lnSpc>
            <a:spcBef>
              <a:spcPct val="0"/>
            </a:spcBef>
            <a:spcAft>
              <a:spcPct val="35000"/>
            </a:spcAft>
            <a:buNone/>
          </a:pPr>
          <a:r>
            <a:rPr lang="en-IN" sz="2100" kern="1200" dirty="0"/>
            <a:t>Nodes of commodity hardware </a:t>
          </a:r>
        </a:p>
      </dsp:txBody>
      <dsp:txXfrm>
        <a:off x="5303304" y="2046422"/>
        <a:ext cx="1767408" cy="1810296"/>
      </dsp:txXfrm>
    </dsp:sp>
    <dsp:sp modelId="{75A9A8C8-A4EE-4EFE-8FD7-28E9CC5B1D2B}">
      <dsp:nvSpPr>
        <dsp:cNvPr id="0" name=""/>
        <dsp:cNvSpPr/>
      </dsp:nvSpPr>
      <dsp:spPr>
        <a:xfrm>
          <a:off x="7070712" y="2046422"/>
          <a:ext cx="1767408" cy="1810296"/>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rtl="0">
            <a:lnSpc>
              <a:spcPct val="90000"/>
            </a:lnSpc>
            <a:spcBef>
              <a:spcPct val="0"/>
            </a:spcBef>
            <a:spcAft>
              <a:spcPct val="35000"/>
            </a:spcAft>
            <a:buNone/>
          </a:pPr>
          <a:r>
            <a:rPr lang="en-IN" sz="2100" kern="1200" dirty="0"/>
            <a:t>In a reliable and fault-tolerant manner</a:t>
          </a:r>
        </a:p>
      </dsp:txBody>
      <dsp:txXfrm>
        <a:off x="7070712" y="2046422"/>
        <a:ext cx="1767408" cy="18102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74" name="Shape 7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331183238"/>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8.1</a:t>
            </a:r>
          </a:p>
        </p:txBody>
      </p:sp>
    </p:spTree>
    <p:extLst>
      <p:ext uri="{BB962C8B-B14F-4D97-AF65-F5344CB8AC3E}">
        <p14:creationId xmlns:p14="http://schemas.microsoft.com/office/powerpoint/2010/main" val="2718060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8.2</a:t>
            </a:r>
          </a:p>
        </p:txBody>
      </p:sp>
    </p:spTree>
    <p:extLst>
      <p:ext uri="{BB962C8B-B14F-4D97-AF65-F5344CB8AC3E}">
        <p14:creationId xmlns:p14="http://schemas.microsoft.com/office/powerpoint/2010/main" val="3145786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9888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Title Text</a:t>
            </a:r>
          </a:p>
        </p:txBody>
      </p:sp>
      <p:sp>
        <p:nvSpPr>
          <p:cNvPr id="11" name="Shape 11"/>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8686800" cy="2743200"/>
          </a:xfrm>
          <a:prstGeom prst="rect">
            <a:avLst/>
          </a:prstGeom>
          <a:solidFill>
            <a:srgbClr val="101141"/>
          </a:solidFill>
          <a:ln w="12700">
            <a:miter lim="400000"/>
          </a:ln>
        </p:spPr>
        <p:txBody>
          <a:bodyPr lIns="0" tIns="0" rIns="0" bIns="0" anchor="ctr"/>
          <a:lstStyle/>
          <a:p>
            <a:pPr lvl="0" algn="ctr">
              <a:defRPr>
                <a:solidFill>
                  <a:srgbClr val="FFFFFF"/>
                </a:solidFill>
                <a:latin typeface="Arial"/>
                <a:ea typeface="Arial"/>
                <a:cs typeface="Arial"/>
                <a:sym typeface="Arial"/>
              </a:defRPr>
            </a:pPr>
            <a:endParaRPr/>
          </a:p>
        </p:txBody>
      </p:sp>
      <p:sp>
        <p:nvSpPr>
          <p:cNvPr id="48" name="Shape 48"/>
          <p:cNvSpPr/>
          <p:nvPr/>
        </p:nvSpPr>
        <p:spPr>
          <a:xfrm>
            <a:off x="2895600" y="6096000"/>
            <a:ext cx="2895600" cy="76200"/>
          </a:xfrm>
          <a:prstGeom prst="rect">
            <a:avLst/>
          </a:prstGeom>
          <a:solidFill>
            <a:srgbClr val="76C2E5"/>
          </a:solidFill>
          <a:ln w="12700">
            <a:miter lim="400000"/>
          </a:ln>
        </p:spPr>
        <p:txBody>
          <a:bodyPr lIns="0" tIns="0" rIns="0" bIns="0" anchor="ctr"/>
          <a:lstStyle/>
          <a:p>
            <a:pPr lvl="0" algn="ctr">
              <a:defRPr>
                <a:solidFill>
                  <a:srgbClr val="FFFFFF"/>
                </a:solidFill>
              </a:defRPr>
            </a:pPr>
            <a:endParaRPr/>
          </a:p>
        </p:txBody>
      </p:sp>
      <p:sp>
        <p:nvSpPr>
          <p:cNvPr id="49" name="Shape 49"/>
          <p:cNvSpPr/>
          <p:nvPr/>
        </p:nvSpPr>
        <p:spPr>
          <a:xfrm>
            <a:off x="0" y="6096000"/>
            <a:ext cx="2895600" cy="76200"/>
          </a:xfrm>
          <a:prstGeom prst="rect">
            <a:avLst/>
          </a:prstGeom>
          <a:solidFill>
            <a:srgbClr val="FCB017"/>
          </a:solidFill>
          <a:ln w="12700">
            <a:miter lim="400000"/>
          </a:ln>
        </p:spPr>
        <p:txBody>
          <a:bodyPr lIns="0" tIns="0" rIns="0" bIns="0" anchor="ctr"/>
          <a:lstStyle/>
          <a:p>
            <a:pPr lvl="0" algn="ctr">
              <a:defRPr>
                <a:solidFill>
                  <a:srgbClr val="FFFFFF"/>
                </a:solidFill>
              </a:defRPr>
            </a:pPr>
            <a:endParaRPr/>
          </a:p>
        </p:txBody>
      </p:sp>
      <p:sp>
        <p:nvSpPr>
          <p:cNvPr id="50" name="Shape 50"/>
          <p:cNvSpPr/>
          <p:nvPr/>
        </p:nvSpPr>
        <p:spPr>
          <a:xfrm>
            <a:off x="5791200" y="6096000"/>
            <a:ext cx="2895600" cy="76200"/>
          </a:xfrm>
          <a:prstGeom prst="rect">
            <a:avLst/>
          </a:prstGeom>
          <a:solidFill>
            <a:srgbClr val="FF0000"/>
          </a:solidFill>
          <a:ln w="12700">
            <a:miter lim="400000"/>
          </a:ln>
        </p:spPr>
        <p:txBody>
          <a:bodyPr lIns="0" tIns="0" rIns="0" bIns="0" anchor="ctr"/>
          <a:lstStyle/>
          <a:p>
            <a:pPr lvl="0" algn="ctr">
              <a:defRPr>
                <a:solidFill>
                  <a:srgbClr val="FFFFFF"/>
                </a:solidFill>
              </a:defRPr>
            </a:pPr>
            <a:endParaRPr/>
          </a:p>
        </p:txBody>
      </p:sp>
      <p:pic>
        <p:nvPicPr>
          <p:cNvPr id="51" name="image2.png" descr="BITS_university_logo_whitevert.png"/>
          <p:cNvPicPr/>
          <p:nvPr/>
        </p:nvPicPr>
        <p:blipFill>
          <a:blip r:embed="rId3"/>
          <a:srcRect t="1" b="28591"/>
          <a:stretch>
            <a:fillRect/>
          </a:stretch>
        </p:blipFill>
        <p:spPr>
          <a:xfrm>
            <a:off x="76200" y="3352800"/>
            <a:ext cx="2057400" cy="1979615"/>
          </a:xfrm>
          <a:prstGeom prst="rect">
            <a:avLst/>
          </a:prstGeom>
          <a:ln w="12700">
            <a:miter lim="400000"/>
          </a:ln>
        </p:spPr>
      </p:pic>
      <p:sp>
        <p:nvSpPr>
          <p:cNvPr id="52" name="Shape 52"/>
          <p:cNvSpPr/>
          <p:nvPr/>
        </p:nvSpPr>
        <p:spPr>
          <a:xfrm>
            <a:off x="-76200" y="5257800"/>
            <a:ext cx="2209800" cy="49849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r>
              <a:rPr sz="2900" b="1" spc="-150">
                <a:solidFill>
                  <a:srgbClr val="FFFFFF"/>
                </a:solidFill>
                <a:latin typeface="Arial"/>
                <a:ea typeface="Arial"/>
                <a:cs typeface="Arial"/>
                <a:sym typeface="Arial"/>
              </a:rPr>
              <a:t>BITS</a:t>
            </a:r>
            <a:r>
              <a:rPr sz="290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2514600" y="5359400"/>
            <a:ext cx="60198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8" indent="-205738" algn="r">
              <a:lnSpc>
                <a:spcPts val="1800"/>
              </a:lnSpc>
              <a:spcBef>
                <a:spcPts val="0"/>
              </a:spcBef>
              <a:buFontTx/>
              <a:defRPr sz="1800">
                <a:solidFill>
                  <a:srgbClr val="FFFFFF"/>
                </a:solidFill>
              </a:defRPr>
            </a:lvl4pPr>
            <a:lvl5pPr marL="2034538" indent="-205738"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2514600" y="3784600"/>
            <a:ext cx="60198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
        <p:nvSpPr>
          <p:cNvPr id="55" name="Shape 55"/>
          <p:cNvSpPr>
            <a:spLocks noGrp="1"/>
          </p:cNvSpPr>
          <p:nvPr>
            <p:ph type="sldNum" sz="quarter" idx="2"/>
          </p:nvPr>
        </p:nvSpPr>
        <p:spPr>
          <a:xfrm>
            <a:off x="6553200" y="6221730"/>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7" name="Shape 57"/>
          <p:cNvSpPr/>
          <p:nvPr/>
        </p:nvSpPr>
        <p:spPr>
          <a:xfrm>
            <a:off x="3276600" y="6596063"/>
            <a:ext cx="5867400" cy="23927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r"/>
            <a:r>
              <a:rPr sz="1100" b="1">
                <a:solidFill>
                  <a:srgbClr val="101141"/>
                </a:solidFill>
                <a:latin typeface="Arial"/>
                <a:ea typeface="Arial"/>
                <a:cs typeface="Arial"/>
                <a:sym typeface="Arial"/>
              </a:rPr>
              <a:t>BITS </a:t>
            </a:r>
            <a:r>
              <a:rPr sz="1100">
                <a:solidFill>
                  <a:srgbClr val="101141"/>
                </a:solidFill>
                <a:latin typeface="Arial"/>
                <a:ea typeface="Arial"/>
                <a:cs typeface="Arial"/>
                <a:sym typeface="Arial"/>
              </a:rPr>
              <a:t>Pilani</a:t>
            </a:r>
          </a:p>
        </p:txBody>
      </p:sp>
      <p:grpSp>
        <p:nvGrpSpPr>
          <p:cNvPr id="61" name="Group 61"/>
          <p:cNvGrpSpPr/>
          <p:nvPr/>
        </p:nvGrpSpPr>
        <p:grpSpPr>
          <a:xfrm>
            <a:off x="2084388" y="6550024"/>
            <a:ext cx="7059613" cy="49215"/>
            <a:chOff x="0" y="0"/>
            <a:chExt cx="7059612" cy="49214"/>
          </a:xfrm>
        </p:grpSpPr>
        <p:sp>
          <p:nvSpPr>
            <p:cNvPr id="58" name="Shape 58"/>
            <p:cNvSpPr/>
            <p:nvPr/>
          </p:nvSpPr>
          <p:spPr>
            <a:xfrm>
              <a:off x="2546349" y="-1"/>
              <a:ext cx="2328864" cy="49215"/>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59" name="Shape 59"/>
            <p:cNvSpPr/>
            <p:nvPr/>
          </p:nvSpPr>
          <p:spPr>
            <a:xfrm>
              <a:off x="4824412" y="0"/>
              <a:ext cx="2235201" cy="46038"/>
            </a:xfrm>
            <a:prstGeom prst="rect">
              <a:avLst/>
            </a:prstGeom>
            <a:solidFill>
              <a:srgbClr val="E31C24"/>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0" name="Shape 60"/>
            <p:cNvSpPr/>
            <p:nvPr/>
          </p:nvSpPr>
          <p:spPr>
            <a:xfrm>
              <a:off x="-1" y="-1"/>
              <a:ext cx="2581277" cy="49215"/>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66" name="Group 66"/>
          <p:cNvGrpSpPr/>
          <p:nvPr/>
        </p:nvGrpSpPr>
        <p:grpSpPr>
          <a:xfrm>
            <a:off x="2133598" y="6553199"/>
            <a:ext cx="7010402" cy="46040"/>
            <a:chOff x="0" y="0"/>
            <a:chExt cx="7010401" cy="46039"/>
          </a:xfrm>
        </p:grpSpPr>
        <p:sp>
          <p:nvSpPr>
            <p:cNvPr id="63" name="Shape 63"/>
            <p:cNvSpPr/>
            <p:nvPr/>
          </p:nvSpPr>
          <p:spPr>
            <a:xfrm>
              <a:off x="2362200" y="-1"/>
              <a:ext cx="2328865" cy="46040"/>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4" name="Shape 64"/>
            <p:cNvSpPr/>
            <p:nvPr/>
          </p:nvSpPr>
          <p:spPr>
            <a:xfrm>
              <a:off x="-1" y="-1"/>
              <a:ext cx="2362201" cy="46040"/>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5" name="Shape 65"/>
            <p:cNvSpPr/>
            <p:nvPr/>
          </p:nvSpPr>
          <p:spPr>
            <a:xfrm>
              <a:off x="4681537" y="-1"/>
              <a:ext cx="2328864" cy="46040"/>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grpSp>
        <p:nvGrpSpPr>
          <p:cNvPr id="70" name="Group 70"/>
          <p:cNvGrpSpPr/>
          <p:nvPr/>
        </p:nvGrpSpPr>
        <p:grpSpPr>
          <a:xfrm>
            <a:off x="-2" y="1295399"/>
            <a:ext cx="7010402" cy="46040"/>
            <a:chOff x="0" y="0"/>
            <a:chExt cx="7010401" cy="46039"/>
          </a:xfrm>
        </p:grpSpPr>
        <p:sp>
          <p:nvSpPr>
            <p:cNvPr id="67" name="Shape 67"/>
            <p:cNvSpPr/>
            <p:nvPr/>
          </p:nvSpPr>
          <p:spPr>
            <a:xfrm>
              <a:off x="2362200" y="-1"/>
              <a:ext cx="2328865" cy="46040"/>
            </a:xfrm>
            <a:prstGeom prst="rect">
              <a:avLst/>
            </a:prstGeom>
            <a:solidFill>
              <a:srgbClr val="76C2E5"/>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8" name="Shape 68"/>
            <p:cNvSpPr/>
            <p:nvPr/>
          </p:nvSpPr>
          <p:spPr>
            <a:xfrm>
              <a:off x="-1" y="-1"/>
              <a:ext cx="2362201" cy="46040"/>
            </a:xfrm>
            <a:prstGeom prst="rect">
              <a:avLst/>
            </a:prstGeom>
            <a:solidFill>
              <a:srgbClr val="FCB017"/>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sp>
          <p:nvSpPr>
            <p:cNvPr id="69" name="Shape 69"/>
            <p:cNvSpPr/>
            <p:nvPr/>
          </p:nvSpPr>
          <p:spPr>
            <a:xfrm>
              <a:off x="4681537" y="-1"/>
              <a:ext cx="2328864" cy="46040"/>
            </a:xfrm>
            <a:prstGeom prst="rect">
              <a:avLst/>
            </a:prstGeom>
            <a:solidFill>
              <a:srgbClr val="FF0000"/>
            </a:solidFill>
            <a:ln w="12700" cap="flat">
              <a:noFill/>
              <a:miter lim="400000"/>
            </a:ln>
            <a:effectLst/>
          </p:spPr>
          <p:txBody>
            <a:bodyPr wrap="square" lIns="0" tIns="0" rIns="0" bIns="0" numCol="1" anchor="ctr">
              <a:noAutofit/>
            </a:bodyPr>
            <a:lstStyle/>
            <a:p>
              <a:pPr lvl="0" algn="ctr">
                <a:defRPr>
                  <a:solidFill>
                    <a:srgbClr val="FFFFFF"/>
                  </a:solidFill>
                </a:defRPr>
              </a:pPr>
              <a:endParaRPr/>
            </a:p>
          </p:txBody>
        </p:sp>
      </p:grpSp>
      <p:sp>
        <p:nvSpPr>
          <p:cNvPr id="71" name="Shape 71"/>
          <p:cNvSpPr>
            <a:spLocks noGrp="1"/>
          </p:cNvSpPr>
          <p:nvPr>
            <p:ph type="body" idx="1"/>
          </p:nvPr>
        </p:nvSpPr>
        <p:spPr>
          <a:xfrm>
            <a:off x="304800" y="1493837"/>
            <a:ext cx="82296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19">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
        <p:nvSpPr>
          <p:cNvPr id="72" name="Shape 72"/>
          <p:cNvSpPr>
            <a:spLocks noGrp="1"/>
          </p:cNvSpPr>
          <p:nvPr>
            <p:ph type="sldNum" sz="quarter" idx="2"/>
          </p:nvPr>
        </p:nvSpPr>
        <p:spPr>
          <a:xfrm>
            <a:off x="6553200" y="6221730"/>
            <a:ext cx="2133600" cy="269241"/>
          </a:xfrm>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11/26/2022</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val="847732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11/26/2022</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val="3309864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C70B794E-742D-4744-8B4B-F241A2DC8911}" type="datetimeFigureOut">
              <a:rPr lang="en-US" smtClean="0"/>
              <a:pPr/>
              <a:t>11/26/2022</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371C379-C52A-4F44-8EE5-3B910F604BB6}" type="slidenum">
              <a:rPr lang="en-US" smtClean="0"/>
              <a:pPr/>
              <a:t>‹#›</a:t>
            </a:fld>
            <a:endParaRPr lang="en-US"/>
          </a:p>
        </p:txBody>
      </p:sp>
    </p:spTree>
    <p:extLst>
      <p:ext uri="{BB962C8B-B14F-4D97-AF65-F5344CB8AC3E}">
        <p14:creationId xmlns:p14="http://schemas.microsoft.com/office/powerpoint/2010/main" val="1728178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eaLnBrk="1" fontAlgn="auto" hangingPunct="1">
              <a:spcBef>
                <a:spcPts val="0"/>
              </a:spcBef>
              <a:spcAft>
                <a:spcPts val="0"/>
              </a:spcAft>
              <a:defRPr/>
            </a:pPr>
            <a:r>
              <a:rPr lang="en-US" sz="1100" b="1" dirty="0">
                <a:solidFill>
                  <a:srgbClr val="101141"/>
                </a:solidFill>
                <a:latin typeface="Arial" charset="0"/>
              </a:rPr>
              <a:t>BITS </a:t>
            </a:r>
            <a:r>
              <a:rPr lang="en-US" sz="1100" dirty="0" err="1">
                <a:solidFill>
                  <a:srgbClr val="101141"/>
                </a:solidFill>
                <a:latin typeface="Arial" charset="0"/>
              </a:rPr>
              <a:t>Pilani</a:t>
            </a:r>
            <a:endParaRPr lang="en-US" sz="1100" dirty="0">
              <a:solidFill>
                <a:srgbClr val="101141"/>
              </a:solidFill>
              <a:latin typeface="Arial" charset="0"/>
            </a:endParaRPr>
          </a:p>
        </p:txBody>
      </p:sp>
      <p:grpSp>
        <p:nvGrpSpPr>
          <p:cNvPr id="2" name="Group 7"/>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12"/>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16"/>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457200" y="1435465"/>
            <a:ext cx="4040188"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rPr/>
              <a:pPr lvl="0"/>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transition spd="med"/>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2514600" y="4071144"/>
            <a:ext cx="6019800" cy="10033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a:solidFill>
                  <a:srgbClr val="FFFFFF"/>
                </a:solidFill>
              </a:rPr>
              <a:t>Cloud Computing</a:t>
            </a:r>
          </a:p>
          <a:p>
            <a:pPr lvl="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2400" b="1">
                <a:solidFill>
                  <a:srgbClr val="FFFFFF"/>
                </a:solidFill>
              </a:rPr>
              <a:t>SEWP ZG527</a:t>
            </a:r>
          </a:p>
        </p:txBody>
      </p:sp>
      <p:sp>
        <p:nvSpPr>
          <p:cNvPr id="77" name="Shape 77"/>
          <p:cNvSpPr/>
          <p:nvPr/>
        </p:nvSpPr>
        <p:spPr>
          <a:xfrm>
            <a:off x="-228600" y="6096000"/>
            <a:ext cx="4267200" cy="52322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gn="ctr"/>
            <a:endParaRPr sz="2800" b="1">
              <a:solidFill>
                <a:srgbClr val="FFFF00"/>
              </a:solidFill>
            </a:endParaRPr>
          </a:p>
        </p:txBody>
      </p:sp>
      <p:sp>
        <p:nvSpPr>
          <p:cNvPr id="79" name="Shape 79"/>
          <p:cNvSpPr>
            <a:spLocks noGrp="1"/>
          </p:cNvSpPr>
          <p:nvPr>
            <p:ph type="sldNum" sz="quarter" idx="2"/>
          </p:nvPr>
        </p:nvSpPr>
        <p:spPr>
          <a:xfrm>
            <a:off x="6553200" y="6037580"/>
            <a:ext cx="2133600" cy="269241"/>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1</a:t>
            </a:fld>
            <a:endParaRPr sz="1200">
              <a:solidFill>
                <a:srgbClr val="888888"/>
              </a:solidFil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b="1" dirty="0"/>
              <a:t>The Job Tracker:</a:t>
            </a:r>
          </a:p>
          <a:p>
            <a:pPr>
              <a:buFont typeface="Arial" pitchFamily="34" charset="0"/>
              <a:buChar char="•"/>
            </a:pPr>
            <a:r>
              <a:rPr lang="en-IN" dirty="0"/>
              <a:t>Central authority for the complete </a:t>
            </a:r>
            <a:r>
              <a:rPr lang="en-IN" dirty="0" err="1"/>
              <a:t>MapReduce</a:t>
            </a:r>
            <a:r>
              <a:rPr lang="en-IN" dirty="0"/>
              <a:t> cluster and responsible for scheduling and monitoring </a:t>
            </a:r>
            <a:r>
              <a:rPr lang="en-IN" dirty="0" err="1"/>
              <a:t>MapReduce</a:t>
            </a:r>
            <a:r>
              <a:rPr lang="en-IN" dirty="0"/>
              <a:t> jobs </a:t>
            </a:r>
          </a:p>
          <a:p>
            <a:pPr>
              <a:buFont typeface="Arial" pitchFamily="34" charset="0"/>
              <a:buChar char="•"/>
            </a:pPr>
            <a:r>
              <a:rPr lang="en-IN" dirty="0"/>
              <a:t>Responds to client request for job submission and status</a:t>
            </a:r>
          </a:p>
          <a:p>
            <a:r>
              <a:rPr lang="en-IN" b="1" dirty="0"/>
              <a:t>The Task Tracker:</a:t>
            </a:r>
          </a:p>
          <a:p>
            <a:pPr>
              <a:buFont typeface="Arial" pitchFamily="34" charset="0"/>
              <a:buChar char="•"/>
            </a:pPr>
            <a:r>
              <a:rPr lang="en-IN" dirty="0"/>
              <a:t>Workers that accepts map and reduce tasks from job tracker, launches them and keeps track of their progress, reports the same to job tracker. </a:t>
            </a:r>
          </a:p>
          <a:p>
            <a:pPr>
              <a:buFont typeface="Arial" pitchFamily="34" charset="0"/>
              <a:buChar char="•"/>
            </a:pPr>
            <a:r>
              <a:rPr lang="en-IN" dirty="0"/>
              <a:t>Keeps track of resource usage of tasks and kills the tasks that overshoots their memory limits</a:t>
            </a:r>
          </a:p>
        </p:txBody>
      </p:sp>
      <p:sp>
        <p:nvSpPr>
          <p:cNvPr id="3" name="Content Placeholder 2"/>
          <p:cNvSpPr>
            <a:spLocks noGrp="1"/>
          </p:cNvSpPr>
          <p:nvPr>
            <p:ph sz="quarter" idx="10"/>
          </p:nvPr>
        </p:nvSpPr>
        <p:spPr/>
        <p:txBody>
          <a:bodyPr/>
          <a:lstStyle/>
          <a:p>
            <a:r>
              <a:rPr lang="en-IN" dirty="0"/>
              <a:t>Architecture </a:t>
            </a:r>
            <a:r>
              <a:rPr lang="en-IN" sz="2800" dirty="0"/>
              <a:t>(cont.)</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B5EA9F-4D90-2968-19FE-B8E335953F3B}"/>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1" i="0" dirty="0">
                <a:solidFill>
                  <a:srgbClr val="000000"/>
                </a:solidFill>
                <a:effectLst/>
                <a:latin typeface="inter-bold"/>
              </a:rPr>
              <a:t>Fast:</a:t>
            </a:r>
            <a:r>
              <a:rPr lang="en-US" b="0" i="0" dirty="0">
                <a:solidFill>
                  <a:srgbClr val="000000"/>
                </a:solidFill>
                <a:effectLst/>
                <a:latin typeface="inter-regular"/>
              </a:rPr>
              <a:t> In HDFS the data distributed over the cluster and are mapped which helps in faster retrieval. Even the tools to process the data are often on the same servers, thus reducing the processing time. It is able to process terabytes of data in minutes and Peta bytes in hours.</a:t>
            </a:r>
          </a:p>
          <a:p>
            <a:pPr algn="just">
              <a:buFont typeface="Arial" panose="020B0604020202020204" pitchFamily="34" charset="0"/>
              <a:buChar char="•"/>
            </a:pPr>
            <a:r>
              <a:rPr lang="en-US" b="1" i="0" dirty="0">
                <a:solidFill>
                  <a:srgbClr val="000000"/>
                </a:solidFill>
                <a:effectLst/>
                <a:latin typeface="inter-bold"/>
              </a:rPr>
              <a:t>Scalable:</a:t>
            </a:r>
            <a:r>
              <a:rPr lang="en-US" b="0" i="0" dirty="0">
                <a:solidFill>
                  <a:srgbClr val="000000"/>
                </a:solidFill>
                <a:effectLst/>
                <a:latin typeface="inter-regular"/>
              </a:rPr>
              <a:t> Hadoop cluster can be extended by just adding nodes in the cluster.</a:t>
            </a:r>
          </a:p>
          <a:p>
            <a:pPr algn="just">
              <a:buFont typeface="Arial" panose="020B0604020202020204" pitchFamily="34" charset="0"/>
              <a:buChar char="•"/>
            </a:pPr>
            <a:r>
              <a:rPr lang="en-US" b="1" i="0" dirty="0">
                <a:solidFill>
                  <a:srgbClr val="000000"/>
                </a:solidFill>
                <a:effectLst/>
                <a:latin typeface="inter-bold"/>
              </a:rPr>
              <a:t>Cost Effective:</a:t>
            </a:r>
            <a:r>
              <a:rPr lang="en-US" b="0" i="0" dirty="0">
                <a:solidFill>
                  <a:srgbClr val="000000"/>
                </a:solidFill>
                <a:effectLst/>
                <a:latin typeface="inter-regular"/>
              </a:rPr>
              <a:t> Hadoop is open source and uses commodity hardware to store data so it really cost effective as compared to traditional relational database management system.</a:t>
            </a:r>
          </a:p>
          <a:p>
            <a:pPr algn="just">
              <a:buFont typeface="Arial" panose="020B0604020202020204" pitchFamily="34" charset="0"/>
              <a:buChar char="•"/>
            </a:pPr>
            <a:r>
              <a:rPr lang="en-US" b="1" i="0" dirty="0">
                <a:solidFill>
                  <a:srgbClr val="000000"/>
                </a:solidFill>
                <a:effectLst/>
                <a:latin typeface="inter-bold"/>
              </a:rPr>
              <a:t>Resilient to failure:</a:t>
            </a:r>
            <a:r>
              <a:rPr lang="en-US" b="0" i="0" dirty="0">
                <a:solidFill>
                  <a:srgbClr val="000000"/>
                </a:solidFill>
                <a:effectLst/>
                <a:latin typeface="inter-regular"/>
              </a:rPr>
              <a:t> HDFS has the property with which it can replicate data over the network, so if one node is down or some other network failure happens, then Hadoop takes the other copy of data and use it. Normally, data are replicated thrice but the replication factor is configurable.</a:t>
            </a:r>
          </a:p>
          <a:p>
            <a:endParaRPr lang="en-IN" dirty="0"/>
          </a:p>
        </p:txBody>
      </p:sp>
      <p:sp>
        <p:nvSpPr>
          <p:cNvPr id="3" name="Content Placeholder 2">
            <a:extLst>
              <a:ext uri="{FF2B5EF4-FFF2-40B4-BE49-F238E27FC236}">
                <a16:creationId xmlns:a16="http://schemas.microsoft.com/office/drawing/2014/main" id="{100AD2D2-87A2-4514-42C4-3664DDD1BC87}"/>
              </a:ext>
            </a:extLst>
          </p:cNvPr>
          <p:cNvSpPr>
            <a:spLocks noGrp="1"/>
          </p:cNvSpPr>
          <p:nvPr>
            <p:ph sz="quarter" idx="10"/>
          </p:nvPr>
        </p:nvSpPr>
        <p:spPr/>
        <p:txBody>
          <a:bodyPr/>
          <a:lstStyle/>
          <a:p>
            <a:pPr algn="just"/>
            <a:r>
              <a:rPr lang="en-US" b="0" i="0" dirty="0">
                <a:solidFill>
                  <a:srgbClr val="610B38"/>
                </a:solidFill>
                <a:effectLst/>
                <a:latin typeface="erdana"/>
              </a:rPr>
              <a:t>Advantages of Hadoop</a:t>
            </a:r>
          </a:p>
          <a:p>
            <a:endParaRPr lang="en-IN" dirty="0"/>
          </a:p>
        </p:txBody>
      </p:sp>
    </p:spTree>
    <p:extLst>
      <p:ext uri="{BB962C8B-B14F-4D97-AF65-F5344CB8AC3E}">
        <p14:creationId xmlns:p14="http://schemas.microsoft.com/office/powerpoint/2010/main" val="2305918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r>
              <a:rPr lang="en-IN" dirty="0" err="1"/>
              <a:t>MapReduce</a:t>
            </a:r>
            <a:r>
              <a:rPr lang="en-IN" dirty="0"/>
              <a:t> Programming Model</a:t>
            </a:r>
          </a:p>
          <a:p>
            <a:endParaRPr lang="en-IN" dirty="0"/>
          </a:p>
        </p:txBody>
      </p:sp>
      <p:sp>
        <p:nvSpPr>
          <p:cNvPr id="3" name="Content Placeholder 2"/>
          <p:cNvSpPr>
            <a:spLocks noGrp="1"/>
          </p:cNvSpPr>
          <p:nvPr>
            <p:ph sz="quarter" idx="10"/>
          </p:nvPr>
        </p:nvSpPr>
        <p:spPr/>
        <p:txBody>
          <a:bodyPr/>
          <a:lstStyle/>
          <a:p>
            <a:r>
              <a:rPr lang="en-IN" dirty="0"/>
              <a:t>Distributed Word Count</a:t>
            </a:r>
          </a:p>
        </p:txBody>
      </p:sp>
      <p:pic>
        <p:nvPicPr>
          <p:cNvPr id="103425" name="Picture 1"/>
          <p:cNvPicPr>
            <a:picLocks noChangeAspect="1" noChangeArrowheads="1"/>
          </p:cNvPicPr>
          <p:nvPr/>
        </p:nvPicPr>
        <p:blipFill>
          <a:blip r:embed="rId2"/>
          <a:srcRect/>
          <a:stretch>
            <a:fillRect/>
          </a:stretch>
        </p:blipFill>
        <p:spPr bwMode="auto">
          <a:xfrm>
            <a:off x="142844" y="1328732"/>
            <a:ext cx="8656637" cy="2671772"/>
          </a:xfrm>
          <a:prstGeom prst="rect">
            <a:avLst/>
          </a:prstGeom>
          <a:noFill/>
          <a:ln w="9525">
            <a:noFill/>
            <a:miter lim="800000"/>
            <a:headEnd/>
            <a:tailEnd/>
          </a:ln>
          <a:effectLst/>
        </p:spPr>
      </p:pic>
      <p:pic>
        <p:nvPicPr>
          <p:cNvPr id="103426" name="Picture 2"/>
          <p:cNvPicPr>
            <a:picLocks noChangeAspect="1" noChangeArrowheads="1"/>
          </p:cNvPicPr>
          <p:nvPr/>
        </p:nvPicPr>
        <p:blipFill>
          <a:blip r:embed="rId3"/>
          <a:srcRect/>
          <a:stretch>
            <a:fillRect/>
          </a:stretch>
        </p:blipFill>
        <p:spPr bwMode="auto">
          <a:xfrm>
            <a:off x="1785940" y="4569313"/>
            <a:ext cx="5286390" cy="214583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def </a:t>
            </a:r>
            <a:r>
              <a:rPr lang="en-IN" dirty="0" err="1"/>
              <a:t>mapper</a:t>
            </a:r>
            <a:r>
              <a:rPr lang="en-IN" dirty="0"/>
              <a:t>(line): </a:t>
            </a:r>
          </a:p>
          <a:p>
            <a:r>
              <a:rPr lang="en-IN" dirty="0"/>
              <a:t>    </a:t>
            </a:r>
            <a:r>
              <a:rPr lang="en-IN" dirty="0" err="1"/>
              <a:t>foreach</a:t>
            </a:r>
            <a:r>
              <a:rPr lang="en-IN" dirty="0"/>
              <a:t> word in </a:t>
            </a:r>
            <a:r>
              <a:rPr lang="en-IN" dirty="0" err="1"/>
              <a:t>line.split</a:t>
            </a:r>
            <a:r>
              <a:rPr lang="en-IN" dirty="0"/>
              <a:t>(): </a:t>
            </a:r>
          </a:p>
          <a:p>
            <a:r>
              <a:rPr lang="en-IN" dirty="0"/>
              <a:t>        output(word, 1) </a:t>
            </a:r>
          </a:p>
          <a:p>
            <a:r>
              <a:rPr lang="en-IN" dirty="0"/>
              <a:t> </a:t>
            </a:r>
          </a:p>
          <a:p>
            <a:r>
              <a:rPr lang="en-IN" dirty="0"/>
              <a:t> </a:t>
            </a:r>
          </a:p>
          <a:p>
            <a:r>
              <a:rPr lang="en-IN" dirty="0"/>
              <a:t>def reducer(key, values): </a:t>
            </a:r>
          </a:p>
          <a:p>
            <a:r>
              <a:rPr lang="en-IN" dirty="0"/>
              <a:t>    output(key, sum(values))</a:t>
            </a:r>
          </a:p>
        </p:txBody>
      </p:sp>
      <p:sp>
        <p:nvSpPr>
          <p:cNvPr id="3" name="Content Placeholder 2"/>
          <p:cNvSpPr>
            <a:spLocks noGrp="1"/>
          </p:cNvSpPr>
          <p:nvPr>
            <p:ph sz="quarter" idx="10"/>
          </p:nvPr>
        </p:nvSpPr>
        <p:spPr/>
        <p:txBody>
          <a:bodyPr/>
          <a:lstStyle/>
          <a:p>
            <a:r>
              <a:rPr lang="en-IN" dirty="0"/>
              <a:t>Example: Word Count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r>
              <a:rPr lang="en-IN" dirty="0"/>
              <a:t>Word Count Execution</a:t>
            </a:r>
          </a:p>
        </p:txBody>
      </p:sp>
      <p:pic>
        <p:nvPicPr>
          <p:cNvPr id="101377" name="Picture 1"/>
          <p:cNvPicPr>
            <a:picLocks noChangeAspect="1" noChangeArrowheads="1"/>
          </p:cNvPicPr>
          <p:nvPr/>
        </p:nvPicPr>
        <p:blipFill>
          <a:blip r:embed="rId2"/>
          <a:srcRect/>
          <a:stretch>
            <a:fillRect/>
          </a:stretch>
        </p:blipFill>
        <p:spPr bwMode="auto">
          <a:xfrm>
            <a:off x="317500" y="1357298"/>
            <a:ext cx="8507413" cy="5130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itchFamily="34" charset="0"/>
              <a:buChar char="•"/>
            </a:pPr>
            <a:r>
              <a:rPr lang="en-IN" dirty="0"/>
              <a:t>Local reduce function for repeated keys produced by same map  </a:t>
            </a:r>
          </a:p>
          <a:p>
            <a:pPr>
              <a:buFont typeface="Arial" pitchFamily="34" charset="0"/>
              <a:buChar char="•"/>
            </a:pPr>
            <a:r>
              <a:rPr lang="en-IN" dirty="0"/>
              <a:t>Decreases amount of intermediate data </a:t>
            </a:r>
          </a:p>
          <a:p>
            <a:r>
              <a:rPr lang="en-IN" dirty="0"/>
              <a:t> </a:t>
            </a:r>
          </a:p>
          <a:p>
            <a:r>
              <a:rPr lang="en-IN" dirty="0"/>
              <a:t>• Example: local counting for Word Count: </a:t>
            </a:r>
          </a:p>
          <a:p>
            <a:r>
              <a:rPr lang="en-IN" dirty="0"/>
              <a:t>An Optimization: The Combiner </a:t>
            </a:r>
          </a:p>
          <a:p>
            <a:r>
              <a:rPr lang="en-IN" dirty="0"/>
              <a:t>			def combiner(key, values): </a:t>
            </a:r>
          </a:p>
          <a:p>
            <a:r>
              <a:rPr lang="en-IN" dirty="0"/>
              <a:t>    			output(key, sum(values))</a:t>
            </a:r>
          </a:p>
        </p:txBody>
      </p:sp>
      <p:sp>
        <p:nvSpPr>
          <p:cNvPr id="3" name="Content Placeholder 2"/>
          <p:cNvSpPr>
            <a:spLocks noGrp="1"/>
          </p:cNvSpPr>
          <p:nvPr>
            <p:ph sz="quarter" idx="10"/>
          </p:nvPr>
        </p:nvSpPr>
        <p:spPr/>
        <p:txBody>
          <a:bodyPr/>
          <a:lstStyle/>
          <a:p>
            <a:r>
              <a:rPr lang="en-IN" dirty="0"/>
              <a:t>An Optimization: The Combiner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Content Placeholder 2"/>
          <p:cNvSpPr>
            <a:spLocks noGrp="1"/>
          </p:cNvSpPr>
          <p:nvPr>
            <p:ph sz="quarter" idx="10"/>
          </p:nvPr>
        </p:nvSpPr>
        <p:spPr/>
        <p:txBody>
          <a:bodyPr/>
          <a:lstStyle/>
          <a:p>
            <a:r>
              <a:rPr lang="en-IN" dirty="0"/>
              <a:t>Word Count with Combiner</a:t>
            </a:r>
          </a:p>
        </p:txBody>
      </p:sp>
      <p:pic>
        <p:nvPicPr>
          <p:cNvPr id="108546" name="Picture 2"/>
          <p:cNvPicPr>
            <a:picLocks noChangeAspect="1" noChangeArrowheads="1"/>
          </p:cNvPicPr>
          <p:nvPr/>
        </p:nvPicPr>
        <p:blipFill>
          <a:blip r:embed="rId2"/>
          <a:srcRect/>
          <a:stretch>
            <a:fillRect/>
          </a:stretch>
        </p:blipFill>
        <p:spPr bwMode="auto">
          <a:xfrm>
            <a:off x="279400" y="1413988"/>
            <a:ext cx="8583613" cy="52324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r>
              <a:rPr lang="en-IN" dirty="0"/>
              <a:t>Snapshot of </a:t>
            </a:r>
            <a:r>
              <a:rPr lang="en-IN" dirty="0" err="1"/>
              <a:t>MarketRatings</a:t>
            </a:r>
            <a:r>
              <a:rPr lang="en-IN" dirty="0"/>
              <a:t> example and Program demo</a:t>
            </a:r>
          </a:p>
        </p:txBody>
      </p:sp>
      <p:pic>
        <p:nvPicPr>
          <p:cNvPr id="109570" name="Picture 2" descr="F:\BITS-Pilani\BITS-WILP\Subjects\CloudComputing\MarketRatings.png"/>
          <p:cNvPicPr>
            <a:picLocks noChangeAspect="1" noChangeArrowheads="1"/>
          </p:cNvPicPr>
          <p:nvPr/>
        </p:nvPicPr>
        <p:blipFill>
          <a:blip r:embed="rId2"/>
          <a:srcRect/>
          <a:stretch>
            <a:fillRect/>
          </a:stretch>
        </p:blipFill>
        <p:spPr bwMode="auto">
          <a:xfrm>
            <a:off x="0" y="1357298"/>
            <a:ext cx="9144000" cy="514099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err="1"/>
              <a:t>Mappers</a:t>
            </a:r>
            <a:r>
              <a:rPr lang="en-IN" dirty="0"/>
              <a:t> preferentially scheduled on same node or same </a:t>
            </a:r>
          </a:p>
          <a:p>
            <a:r>
              <a:rPr lang="en-IN" dirty="0"/>
              <a:t>rack as their input block </a:t>
            </a:r>
          </a:p>
          <a:p>
            <a:r>
              <a:rPr lang="en-IN" dirty="0"/>
              <a:t>		– Minimize network use to improve performance </a:t>
            </a:r>
          </a:p>
          <a:p>
            <a:r>
              <a:rPr lang="en-IN" dirty="0"/>
              <a:t> </a:t>
            </a:r>
          </a:p>
          <a:p>
            <a:r>
              <a:rPr lang="en-IN" dirty="0" err="1"/>
              <a:t>Mappers</a:t>
            </a:r>
            <a:r>
              <a:rPr lang="en-IN" dirty="0"/>
              <a:t> save outputs to local disk before serving to </a:t>
            </a:r>
          </a:p>
          <a:p>
            <a:r>
              <a:rPr lang="en-IN" dirty="0"/>
              <a:t>reducers </a:t>
            </a:r>
          </a:p>
          <a:p>
            <a:r>
              <a:rPr lang="en-IN" dirty="0"/>
              <a:t>		– Allows recovery if a reducer crashes </a:t>
            </a:r>
          </a:p>
          <a:p>
            <a:r>
              <a:rPr lang="en-IN" dirty="0"/>
              <a:t>		– Allows running more reducers than # of nodes</a:t>
            </a:r>
          </a:p>
        </p:txBody>
      </p:sp>
      <p:sp>
        <p:nvSpPr>
          <p:cNvPr id="3" name="Content Placeholder 2"/>
          <p:cNvSpPr>
            <a:spLocks noGrp="1"/>
          </p:cNvSpPr>
          <p:nvPr>
            <p:ph sz="quarter" idx="10"/>
          </p:nvPr>
        </p:nvSpPr>
        <p:spPr/>
        <p:txBody>
          <a:bodyPr/>
          <a:lstStyle/>
          <a:p>
            <a:r>
              <a:rPr lang="en-IN" dirty="0" err="1"/>
              <a:t>MapReduce</a:t>
            </a:r>
            <a:r>
              <a:rPr lang="en-IN" dirty="0"/>
              <a:t> Execution Details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dirty="0"/>
              <a:t>1. If a task crashes: </a:t>
            </a:r>
          </a:p>
          <a:p>
            <a:r>
              <a:rPr lang="en-IN" dirty="0"/>
              <a:t>	– Retry on another node </a:t>
            </a:r>
          </a:p>
          <a:p>
            <a:r>
              <a:rPr lang="en-IN" dirty="0"/>
              <a:t>		• OK for a map because it had no dependencies </a:t>
            </a:r>
          </a:p>
          <a:p>
            <a:r>
              <a:rPr lang="en-IN" dirty="0"/>
              <a:t>		• OK for reduce because map outputs are on disk </a:t>
            </a:r>
          </a:p>
          <a:p>
            <a:r>
              <a:rPr lang="en-IN" dirty="0"/>
              <a:t>	– If the same task repeatedly fails, fail the job or ignore 	that input block</a:t>
            </a:r>
          </a:p>
          <a:p>
            <a:r>
              <a:rPr lang="en-IN" dirty="0"/>
              <a:t>2. If a node crashes: </a:t>
            </a:r>
          </a:p>
          <a:p>
            <a:r>
              <a:rPr lang="en-IN" dirty="0"/>
              <a:t>	– </a:t>
            </a:r>
            <a:r>
              <a:rPr lang="en-IN" dirty="0" err="1"/>
              <a:t>Relaunch</a:t>
            </a:r>
            <a:r>
              <a:rPr lang="en-IN" dirty="0"/>
              <a:t> its current tasks on other nodes </a:t>
            </a:r>
          </a:p>
          <a:p>
            <a:r>
              <a:rPr lang="en-IN" dirty="0"/>
              <a:t>	– </a:t>
            </a:r>
            <a:r>
              <a:rPr lang="en-IN" dirty="0" err="1"/>
              <a:t>Relaunch</a:t>
            </a:r>
            <a:r>
              <a:rPr lang="en-IN" dirty="0"/>
              <a:t> any maps the node previously ran </a:t>
            </a:r>
          </a:p>
          <a:p>
            <a:r>
              <a:rPr lang="en-IN" dirty="0"/>
              <a:t>		• Necessary because their output files were lost along </a:t>
            </a:r>
          </a:p>
          <a:p>
            <a:r>
              <a:rPr lang="en-IN" dirty="0"/>
              <a:t>		  with the crashed node</a:t>
            </a:r>
          </a:p>
        </p:txBody>
      </p:sp>
      <p:sp>
        <p:nvSpPr>
          <p:cNvPr id="3" name="Content Placeholder 2"/>
          <p:cNvSpPr>
            <a:spLocks noGrp="1"/>
          </p:cNvSpPr>
          <p:nvPr>
            <p:ph sz="quarter" idx="10"/>
          </p:nvPr>
        </p:nvSpPr>
        <p:spPr/>
        <p:txBody>
          <a:bodyPr/>
          <a:lstStyle/>
          <a:p>
            <a:r>
              <a:rPr lang="en-IN" dirty="0"/>
              <a:t>Fault Tolerance in </a:t>
            </a:r>
            <a:r>
              <a:rPr lang="en-IN" dirty="0" err="1"/>
              <a:t>MapReduce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normAutofit/>
          </a:bodyPr>
          <a:lstStyle/>
          <a:p>
            <a:pPr>
              <a:defRPr/>
            </a:pPr>
            <a:endParaRPr lang="en-US" dirty="0"/>
          </a:p>
          <a:p>
            <a:endParaRPr lang="en-US" dirty="0"/>
          </a:p>
        </p:txBody>
      </p:sp>
      <p:sp>
        <p:nvSpPr>
          <p:cNvPr id="2" name="Title 1"/>
          <p:cNvSpPr>
            <a:spLocks noGrp="1"/>
          </p:cNvSpPr>
          <p:nvPr>
            <p:ph type="ctrTitle" idx="4294967295"/>
          </p:nvPr>
        </p:nvSpPr>
        <p:spPr>
          <a:xfrm>
            <a:off x="0" y="2714620"/>
            <a:ext cx="7772400" cy="1470025"/>
          </a:xfrm>
        </p:spPr>
        <p:txBody>
          <a:bodyPr/>
          <a:lstStyle/>
          <a:p>
            <a:r>
              <a:rPr lang="en-US" dirty="0" err="1"/>
              <a:t>Hadoop</a:t>
            </a:r>
            <a:endParaRPr lang="en-US" dirty="0"/>
          </a:p>
        </p:txBody>
      </p:sp>
      <p:pic>
        <p:nvPicPr>
          <p:cNvPr id="4" name="Picture 10" descr="http://www.hadoopscreencasts.com/assets/hadoop_logo.jpg"/>
          <p:cNvPicPr>
            <a:picLocks noChangeAspect="1" noChangeArrowheads="1"/>
          </p:cNvPicPr>
          <p:nvPr/>
        </p:nvPicPr>
        <p:blipFill>
          <a:blip r:embed="rId3"/>
          <a:srcRect/>
          <a:stretch>
            <a:fillRect/>
          </a:stretch>
        </p:blipFill>
        <p:spPr bwMode="auto">
          <a:xfrm>
            <a:off x="2928926" y="1465259"/>
            <a:ext cx="1949450" cy="1463675"/>
          </a:xfrm>
          <a:prstGeom prst="rect">
            <a:avLst/>
          </a:prstGeom>
          <a:noFill/>
          <a:ln w="9525">
            <a:noFill/>
            <a:miter lim="800000"/>
            <a:headEnd/>
            <a:tailEnd/>
          </a:ln>
        </p:spPr>
      </p:pic>
      <p:pic>
        <p:nvPicPr>
          <p:cNvPr id="5" name="Picture 16" descr="Image result for cartoon man"/>
          <p:cNvPicPr>
            <a:picLocks noChangeAspect="1" noChangeArrowheads="1"/>
          </p:cNvPicPr>
          <p:nvPr/>
        </p:nvPicPr>
        <p:blipFill>
          <a:blip r:embed="rId4"/>
          <a:srcRect/>
          <a:stretch>
            <a:fillRect/>
          </a:stretch>
        </p:blipFill>
        <p:spPr bwMode="auto">
          <a:xfrm>
            <a:off x="7940481" y="4429132"/>
            <a:ext cx="1132113" cy="2047296"/>
          </a:xfrm>
          <a:prstGeom prst="rect">
            <a:avLst/>
          </a:prstGeom>
          <a:noFill/>
        </p:spPr>
      </p:pic>
      <p:sp>
        <p:nvSpPr>
          <p:cNvPr id="6" name="TextBox 5"/>
          <p:cNvSpPr txBox="1"/>
          <p:nvPr/>
        </p:nvSpPr>
        <p:spPr>
          <a:xfrm>
            <a:off x="4929190" y="5143512"/>
            <a:ext cx="2863924"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Lucida Calligraphy" pitchFamily="66" charset="0"/>
                <a:sym typeface="Calibri"/>
              </a:rPr>
              <a:t>Name of the elephant!!</a:t>
            </a:r>
          </a:p>
        </p:txBody>
      </p:sp>
      <p:pic>
        <p:nvPicPr>
          <p:cNvPr id="7" name="Picture 18" descr="Image result for cartoon wise man"/>
          <p:cNvPicPr>
            <a:picLocks noChangeAspect="1" noChangeArrowheads="1"/>
          </p:cNvPicPr>
          <p:nvPr/>
        </p:nvPicPr>
        <p:blipFill>
          <a:blip r:embed="rId5"/>
          <a:srcRect/>
          <a:stretch>
            <a:fillRect/>
          </a:stretch>
        </p:blipFill>
        <p:spPr bwMode="auto">
          <a:xfrm flipH="1">
            <a:off x="1571604" y="2285992"/>
            <a:ext cx="1142976" cy="1485896"/>
          </a:xfrm>
          <a:prstGeom prst="rect">
            <a:avLst/>
          </a:prstGeom>
          <a:noFill/>
        </p:spPr>
      </p:pic>
    </p:spTree>
    <p:extLst>
      <p:ext uri="{BB962C8B-B14F-4D97-AF65-F5344CB8AC3E}">
        <p14:creationId xmlns:p14="http://schemas.microsoft.com/office/powerpoint/2010/main" val="224974077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3. If a task is going slowly (straggler): </a:t>
            </a:r>
          </a:p>
          <a:p>
            <a:r>
              <a:rPr lang="en-IN" dirty="0"/>
              <a:t>	– Launch second copy of task on another node </a:t>
            </a:r>
          </a:p>
          <a:p>
            <a:r>
              <a:rPr lang="en-IN" dirty="0"/>
              <a:t>	– Take the output of whichever copy finishes first, and kill the other one </a:t>
            </a:r>
          </a:p>
          <a:p>
            <a:r>
              <a:rPr lang="en-IN" dirty="0"/>
              <a:t> 		• Critical for performance in large clusters</a:t>
            </a:r>
          </a:p>
        </p:txBody>
      </p:sp>
      <p:sp>
        <p:nvSpPr>
          <p:cNvPr id="3" name="Content Placeholder 2"/>
          <p:cNvSpPr>
            <a:spLocks noGrp="1"/>
          </p:cNvSpPr>
          <p:nvPr>
            <p:ph sz="quarter" idx="10"/>
          </p:nvPr>
        </p:nvSpPr>
        <p:spPr/>
        <p:txBody>
          <a:bodyPr/>
          <a:lstStyle/>
          <a:p>
            <a:r>
              <a:rPr lang="en-IN" dirty="0"/>
              <a:t>Fault Tolerance in </a:t>
            </a:r>
            <a:r>
              <a:rPr lang="en-IN" dirty="0" err="1"/>
              <a:t>MapReduce</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35559"/>
          </a:xfrm>
        </p:spPr>
        <p:txBody>
          <a:bodyPr>
            <a:normAutofit lnSpcReduction="10000"/>
          </a:bodyPr>
          <a:lstStyle/>
          <a:p>
            <a:r>
              <a:rPr lang="en-IN" dirty="0"/>
              <a:t>Cheap nodes fail, especially when you have many </a:t>
            </a:r>
          </a:p>
          <a:p>
            <a:r>
              <a:rPr lang="en-IN" dirty="0"/>
              <a:t>– Mean time between failures for 1 node = 3 years </a:t>
            </a:r>
          </a:p>
          <a:p>
            <a:r>
              <a:rPr lang="en-IN" dirty="0"/>
              <a:t>– MTBF for 1000 nodes = 1 day </a:t>
            </a:r>
          </a:p>
          <a:p>
            <a:r>
              <a:rPr lang="en-IN" dirty="0"/>
              <a:t>– Solution: Build fault tolerance into system</a:t>
            </a:r>
          </a:p>
          <a:p>
            <a:endParaRPr lang="en-IN" dirty="0"/>
          </a:p>
          <a:p>
            <a:r>
              <a:rPr lang="en-IN" dirty="0"/>
              <a:t>Commodity network = low bandwidth </a:t>
            </a:r>
          </a:p>
          <a:p>
            <a:r>
              <a:rPr lang="en-IN" dirty="0"/>
              <a:t>– Solution: Push computation to the data </a:t>
            </a:r>
          </a:p>
          <a:p>
            <a:r>
              <a:rPr lang="en-IN" dirty="0"/>
              <a:t> </a:t>
            </a:r>
          </a:p>
          <a:p>
            <a:r>
              <a:rPr lang="en-IN" dirty="0"/>
              <a:t>Programming distributed systems is hard </a:t>
            </a:r>
          </a:p>
          <a:p>
            <a:r>
              <a:rPr lang="en-IN" dirty="0"/>
              <a:t>– Solution: Restricted programming model: users write </a:t>
            </a:r>
          </a:p>
          <a:p>
            <a:r>
              <a:rPr lang="en-IN" dirty="0"/>
              <a:t>data-parallel “map” and “reduce” functions and system </a:t>
            </a:r>
          </a:p>
          <a:p>
            <a:r>
              <a:rPr lang="en-IN" dirty="0"/>
              <a:t>handles work distribution and failures</a:t>
            </a:r>
          </a:p>
        </p:txBody>
      </p:sp>
      <p:sp>
        <p:nvSpPr>
          <p:cNvPr id="3" name="Content Placeholder 2"/>
          <p:cNvSpPr>
            <a:spLocks noGrp="1"/>
          </p:cNvSpPr>
          <p:nvPr>
            <p:ph sz="quarter" idx="10"/>
          </p:nvPr>
        </p:nvSpPr>
        <p:spPr/>
        <p:txBody>
          <a:bodyPr/>
          <a:lstStyle/>
          <a:p>
            <a:r>
              <a:rPr lang="en-IN" dirty="0"/>
              <a:t>Challenges of Cloud Environment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idx="1"/>
          </p:nvPr>
        </p:nvSpPr>
        <p:spPr/>
        <p:txBody>
          <a:bodyPr>
            <a:normAutofit/>
          </a:bodyPr>
          <a:lstStyle/>
          <a:p>
            <a:pPr>
              <a:defRPr/>
            </a:pPr>
            <a:endParaRPr lang="en-US" dirty="0"/>
          </a:p>
          <a:p>
            <a:endParaRPr lang="en-US" dirty="0"/>
          </a:p>
        </p:txBody>
      </p:sp>
      <p:sp>
        <p:nvSpPr>
          <p:cNvPr id="2" name="Title 1"/>
          <p:cNvSpPr>
            <a:spLocks noGrp="1"/>
          </p:cNvSpPr>
          <p:nvPr>
            <p:ph type="ctrTitle" idx="4294967295"/>
          </p:nvPr>
        </p:nvSpPr>
        <p:spPr>
          <a:xfrm>
            <a:off x="0" y="2714620"/>
            <a:ext cx="7772400" cy="1470025"/>
          </a:xfrm>
        </p:spPr>
        <p:txBody>
          <a:bodyPr/>
          <a:lstStyle/>
          <a:p>
            <a:r>
              <a:rPr lang="en-US" dirty="0" err="1"/>
              <a:t>Hadoop</a:t>
            </a:r>
            <a:endParaRPr lang="en-US" dirty="0"/>
          </a:p>
        </p:txBody>
      </p:sp>
      <p:pic>
        <p:nvPicPr>
          <p:cNvPr id="4" name="Picture 10" descr="http://www.hadoopscreencasts.com/assets/hadoop_logo.jpg"/>
          <p:cNvPicPr>
            <a:picLocks noChangeAspect="1" noChangeArrowheads="1"/>
          </p:cNvPicPr>
          <p:nvPr/>
        </p:nvPicPr>
        <p:blipFill>
          <a:blip r:embed="rId2"/>
          <a:srcRect/>
          <a:stretch>
            <a:fillRect/>
          </a:stretch>
        </p:blipFill>
        <p:spPr bwMode="auto">
          <a:xfrm>
            <a:off x="5929322" y="5072074"/>
            <a:ext cx="1949450" cy="1463675"/>
          </a:xfrm>
          <a:prstGeom prst="rect">
            <a:avLst/>
          </a:prstGeom>
          <a:noFill/>
          <a:ln w="9525">
            <a:noFill/>
            <a:miter lim="800000"/>
            <a:headEnd/>
            <a:tailEnd/>
          </a:ln>
        </p:spPr>
      </p:pic>
      <p:pic>
        <p:nvPicPr>
          <p:cNvPr id="5" name="Picture 16" descr="Image result for cartoon man"/>
          <p:cNvPicPr>
            <a:picLocks noChangeAspect="1" noChangeArrowheads="1"/>
          </p:cNvPicPr>
          <p:nvPr/>
        </p:nvPicPr>
        <p:blipFill>
          <a:blip r:embed="rId3"/>
          <a:srcRect/>
          <a:stretch>
            <a:fillRect/>
          </a:stretch>
        </p:blipFill>
        <p:spPr bwMode="auto">
          <a:xfrm>
            <a:off x="7940481" y="4429132"/>
            <a:ext cx="1132113" cy="2047296"/>
          </a:xfrm>
          <a:prstGeom prst="rect">
            <a:avLst/>
          </a:prstGeom>
          <a:noFill/>
        </p:spPr>
      </p:pic>
      <p:sp>
        <p:nvSpPr>
          <p:cNvPr id="6" name="TextBox 5"/>
          <p:cNvSpPr txBox="1"/>
          <p:nvPr/>
        </p:nvSpPr>
        <p:spPr>
          <a:xfrm>
            <a:off x="4857752" y="4572008"/>
            <a:ext cx="2023950"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Lucida Calligraphy" pitchFamily="66" charset="0"/>
                <a:sym typeface="Calibri"/>
              </a:rPr>
              <a:t>Thanks </a:t>
            </a:r>
            <a:r>
              <a:rPr kumimoji="0" lang="en-IN" sz="1800" b="0" i="0" u="none" strike="noStrike" cap="none" spc="0" normalizeH="0" baseline="0" dirty="0" err="1">
                <a:ln>
                  <a:noFill/>
                </a:ln>
                <a:solidFill>
                  <a:srgbClr val="000000"/>
                </a:solidFill>
                <a:effectLst/>
                <a:uFillTx/>
                <a:latin typeface="Lucida Calligraphy" pitchFamily="66" charset="0"/>
                <a:sym typeface="Calibri"/>
              </a:rPr>
              <a:t>Hadoop</a:t>
            </a:r>
            <a:endParaRPr kumimoji="0" lang="en-IN" sz="1800" b="0" i="0" u="none" strike="noStrike" cap="none" spc="0" normalizeH="0" baseline="0" dirty="0">
              <a:ln>
                <a:noFill/>
              </a:ln>
              <a:solidFill>
                <a:srgbClr val="000000"/>
              </a:solidFill>
              <a:effectLst/>
              <a:uFillTx/>
              <a:latin typeface="Lucida Calligraphy" pitchFamily="66" charset="0"/>
              <a:sym typeface="Calibri"/>
            </a:endParaRPr>
          </a:p>
        </p:txBody>
      </p:sp>
      <p:pic>
        <p:nvPicPr>
          <p:cNvPr id="7" name="Picture 18" descr="Image result for cartoon wise man"/>
          <p:cNvPicPr>
            <a:picLocks noChangeAspect="1" noChangeArrowheads="1"/>
          </p:cNvPicPr>
          <p:nvPr/>
        </p:nvPicPr>
        <p:blipFill>
          <a:blip r:embed="rId4"/>
          <a:srcRect/>
          <a:stretch>
            <a:fillRect/>
          </a:stretch>
        </p:blipFill>
        <p:spPr bwMode="auto">
          <a:xfrm flipH="1">
            <a:off x="1571604" y="2285992"/>
            <a:ext cx="1142976" cy="1485896"/>
          </a:xfrm>
          <a:prstGeom prst="rect">
            <a:avLst/>
          </a:prstGeom>
          <a:noFill/>
        </p:spPr>
      </p:pic>
    </p:spTree>
    <p:extLst>
      <p:ext uri="{BB962C8B-B14F-4D97-AF65-F5344CB8AC3E}">
        <p14:creationId xmlns:p14="http://schemas.microsoft.com/office/powerpoint/2010/main" val="224974077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7124720" cy="4935559"/>
          </a:xfrm>
        </p:spPr>
        <p:txBody>
          <a:bodyPr>
            <a:normAutofit fontScale="92500" lnSpcReduction="10000"/>
          </a:bodyPr>
          <a:lstStyle/>
          <a:p>
            <a:r>
              <a:rPr lang="en-IN" b="1" dirty="0" err="1"/>
              <a:t>MapReduce</a:t>
            </a:r>
            <a:r>
              <a:rPr lang="en-IN" dirty="0"/>
              <a:t> – offline computing engine (Data Processing Framework)</a:t>
            </a:r>
          </a:p>
          <a:p>
            <a:r>
              <a:rPr lang="en-IN" b="1" dirty="0"/>
              <a:t>HDFS</a:t>
            </a:r>
            <a:r>
              <a:rPr lang="en-IN" dirty="0"/>
              <a:t> – </a:t>
            </a:r>
            <a:r>
              <a:rPr lang="en-IN" dirty="0" err="1"/>
              <a:t>Hadoop</a:t>
            </a:r>
            <a:r>
              <a:rPr lang="en-IN" dirty="0"/>
              <a:t> Distributed file system (Data Storage Framework</a:t>
            </a:r>
          </a:p>
          <a:p>
            <a:endParaRPr lang="en-IN" dirty="0"/>
          </a:p>
          <a:p>
            <a:r>
              <a:rPr lang="en-IN" dirty="0"/>
              <a:t>Frameworks like </a:t>
            </a:r>
            <a:r>
              <a:rPr lang="en-IN" b="1" dirty="0" err="1"/>
              <a:t>Hbase</a:t>
            </a:r>
            <a:r>
              <a:rPr lang="en-IN" dirty="0"/>
              <a:t>, </a:t>
            </a:r>
            <a:r>
              <a:rPr lang="en-IN" b="1" dirty="0"/>
              <a:t>Pig</a:t>
            </a:r>
            <a:r>
              <a:rPr lang="en-IN" dirty="0"/>
              <a:t> and </a:t>
            </a:r>
            <a:r>
              <a:rPr lang="en-IN" b="1" dirty="0"/>
              <a:t>Hive</a:t>
            </a:r>
            <a:r>
              <a:rPr lang="en-IN" dirty="0"/>
              <a:t> have been built on top of </a:t>
            </a:r>
            <a:r>
              <a:rPr lang="en-IN" dirty="0" err="1"/>
              <a:t>Hadoop</a:t>
            </a:r>
            <a:r>
              <a:rPr lang="en-IN" dirty="0"/>
              <a:t>.</a:t>
            </a:r>
          </a:p>
          <a:p>
            <a:endParaRPr lang="en-IN" dirty="0"/>
          </a:p>
          <a:p>
            <a:pPr marL="285750" indent="-285750">
              <a:buFont typeface="Arial" pitchFamily="34" charset="0"/>
              <a:buChar char="•"/>
            </a:pPr>
            <a:r>
              <a:rPr lang="en-IN" b="1" dirty="0"/>
              <a:t>Pig</a:t>
            </a:r>
            <a:r>
              <a:rPr lang="en-IN" dirty="0"/>
              <a:t> is a dataflow language and execution environment over </a:t>
            </a:r>
            <a:r>
              <a:rPr lang="en-IN" dirty="0" err="1"/>
              <a:t>Hadoop</a:t>
            </a:r>
            <a:r>
              <a:rPr lang="en-IN" dirty="0"/>
              <a:t>.</a:t>
            </a:r>
          </a:p>
          <a:p>
            <a:pPr marL="285750" indent="-285750">
              <a:buFont typeface="Arial" pitchFamily="34" charset="0"/>
              <a:buChar char="•"/>
            </a:pPr>
            <a:r>
              <a:rPr lang="en-IN" b="1" dirty="0" err="1"/>
              <a:t>Hbase</a:t>
            </a:r>
            <a:r>
              <a:rPr lang="en-IN" dirty="0"/>
              <a:t> is a distributed key-value store which supports SQL-like queries similar to Google’s </a:t>
            </a:r>
            <a:r>
              <a:rPr lang="en-IN" dirty="0" err="1"/>
              <a:t>BigTable</a:t>
            </a:r>
            <a:endParaRPr lang="en-IN" dirty="0"/>
          </a:p>
          <a:p>
            <a:pPr marL="285750" indent="-285750">
              <a:buFont typeface="Arial" pitchFamily="34" charset="0"/>
              <a:buChar char="•"/>
            </a:pPr>
            <a:r>
              <a:rPr lang="en-IN" b="1" dirty="0"/>
              <a:t>Hive</a:t>
            </a:r>
            <a:r>
              <a:rPr lang="en-IN" dirty="0"/>
              <a:t> is a distributed data warehouse to manage data stored in the </a:t>
            </a:r>
            <a:r>
              <a:rPr lang="en-IN" dirty="0" err="1"/>
              <a:t>Hadoop</a:t>
            </a:r>
            <a:r>
              <a:rPr lang="en-IN" dirty="0"/>
              <a:t> File System.</a:t>
            </a:r>
          </a:p>
          <a:p>
            <a:endParaRPr lang="en-IN" dirty="0"/>
          </a:p>
        </p:txBody>
      </p:sp>
      <p:sp>
        <p:nvSpPr>
          <p:cNvPr id="3" name="Content Placeholder 2"/>
          <p:cNvSpPr>
            <a:spLocks noGrp="1"/>
          </p:cNvSpPr>
          <p:nvPr>
            <p:ph sz="quarter" idx="10"/>
          </p:nvPr>
        </p:nvSpPr>
        <p:spPr/>
        <p:txBody>
          <a:bodyPr/>
          <a:lstStyle/>
          <a:p>
            <a:r>
              <a:rPr lang="en-US" spc="-200" dirty="0" err="1"/>
              <a:t>Hadoop</a:t>
            </a:r>
            <a:r>
              <a:rPr lang="en-US" spc="-200" dirty="0"/>
              <a:t> common Component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2844" y="1350961"/>
          <a:ext cx="8839200" cy="3935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sz="quarter" idx="10"/>
          </p:nvPr>
        </p:nvSpPr>
        <p:spPr/>
        <p:txBody>
          <a:bodyPr/>
          <a:lstStyle/>
          <a:p>
            <a:r>
              <a:rPr lang="en-IN" dirty="0" err="1"/>
              <a:t>MapReduce</a:t>
            </a:r>
            <a:r>
              <a:rPr lang="en-IN" dirty="0"/>
              <a:t> (Data Processing Framework)</a:t>
            </a:r>
          </a:p>
        </p:txBody>
      </p:sp>
      <p:pic>
        <p:nvPicPr>
          <p:cNvPr id="2064" name="Picture 16" descr="http://blog.gopivotal.com/wp-content/uploads/2013/07/03_MapReduce_Step01.jpg"/>
          <p:cNvPicPr>
            <a:picLocks noChangeAspect="1" noChangeArrowheads="1"/>
          </p:cNvPicPr>
          <p:nvPr/>
        </p:nvPicPr>
        <p:blipFill>
          <a:blip r:embed="rId8" cstate="print"/>
          <a:srcRect/>
          <a:stretch>
            <a:fillRect/>
          </a:stretch>
        </p:blipFill>
        <p:spPr bwMode="auto">
          <a:xfrm>
            <a:off x="3714744" y="5429264"/>
            <a:ext cx="2500330" cy="979390"/>
          </a:xfrm>
          <a:prstGeom prst="rect">
            <a:avLst/>
          </a:prstGeom>
          <a:noFill/>
        </p:spPr>
      </p:pic>
      <p:pic>
        <p:nvPicPr>
          <p:cNvPr id="2066" name="Picture 18" descr="http://blog.gopivotal.com/wp-content/uploads/2013/07/02_HDFS.jpg"/>
          <p:cNvPicPr>
            <a:picLocks noChangeAspect="1" noChangeArrowheads="1"/>
          </p:cNvPicPr>
          <p:nvPr/>
        </p:nvPicPr>
        <p:blipFill>
          <a:blip r:embed="rId9" cstate="print"/>
          <a:srcRect/>
          <a:stretch>
            <a:fillRect/>
          </a:stretch>
        </p:blipFill>
        <p:spPr bwMode="auto">
          <a:xfrm>
            <a:off x="1142976" y="5429264"/>
            <a:ext cx="2286016" cy="100013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dirty="0"/>
              <a:t>Logical flow:</a:t>
            </a:r>
          </a:p>
          <a:p>
            <a:endParaRPr lang="en-IN" dirty="0"/>
          </a:p>
          <a:p>
            <a:endParaRPr lang="en-IN" dirty="0"/>
          </a:p>
          <a:p>
            <a:endParaRPr lang="en-IN" dirty="0"/>
          </a:p>
          <a:p>
            <a:endParaRPr lang="en-IN" dirty="0"/>
          </a:p>
          <a:p>
            <a:endParaRPr lang="en-IN" dirty="0"/>
          </a:p>
          <a:p>
            <a:r>
              <a:rPr lang="en-IN" dirty="0"/>
              <a:t>Two phases</a:t>
            </a:r>
          </a:p>
          <a:p>
            <a:endParaRPr lang="en-IN" dirty="0"/>
          </a:p>
          <a:p>
            <a:endParaRPr lang="en-IN" dirty="0"/>
          </a:p>
          <a:p>
            <a:endParaRPr lang="en-IN" dirty="0"/>
          </a:p>
          <a:p>
            <a:r>
              <a:rPr lang="en-IN" dirty="0"/>
              <a:t>Example:</a:t>
            </a:r>
          </a:p>
          <a:p>
            <a:endParaRPr lang="en-IN" dirty="0"/>
          </a:p>
          <a:p>
            <a:endParaRPr lang="en-IN" dirty="0"/>
          </a:p>
          <a:p>
            <a:endParaRPr lang="en-IN" dirty="0"/>
          </a:p>
          <a:p>
            <a:endParaRPr lang="en-IN" dirty="0"/>
          </a:p>
        </p:txBody>
      </p:sp>
      <p:sp>
        <p:nvSpPr>
          <p:cNvPr id="3" name="Content Placeholder 2"/>
          <p:cNvSpPr>
            <a:spLocks noGrp="1"/>
          </p:cNvSpPr>
          <p:nvPr>
            <p:ph sz="quarter" idx="10"/>
          </p:nvPr>
        </p:nvSpPr>
        <p:spPr/>
        <p:txBody>
          <a:bodyPr/>
          <a:lstStyle/>
          <a:p>
            <a:r>
              <a:rPr lang="en-US" dirty="0" err="1"/>
              <a:t>MapReduce</a:t>
            </a:r>
            <a:r>
              <a:rPr lang="en-US" dirty="0"/>
              <a:t> Processing flow</a:t>
            </a:r>
            <a:endParaRPr lang="en-IN" dirty="0"/>
          </a:p>
        </p:txBody>
      </p:sp>
      <p:sp>
        <p:nvSpPr>
          <p:cNvPr id="106502" name="AutoShape 6" descr="Image result for animation for map reduc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106504" name="Picture 8" descr="F:\BITS-Pilani\BITS-WILP\Subjects\CloudComputing\map_reduce_phases.png"/>
          <p:cNvPicPr>
            <a:picLocks noChangeAspect="1" noChangeArrowheads="1"/>
          </p:cNvPicPr>
          <p:nvPr/>
        </p:nvPicPr>
        <p:blipFill>
          <a:blip r:embed="rId2"/>
          <a:srcRect/>
          <a:stretch>
            <a:fillRect/>
          </a:stretch>
        </p:blipFill>
        <p:spPr bwMode="auto">
          <a:xfrm>
            <a:off x="1912978" y="3071810"/>
            <a:ext cx="6159484" cy="1959836"/>
          </a:xfrm>
          <a:prstGeom prst="rect">
            <a:avLst/>
          </a:prstGeom>
          <a:noFill/>
        </p:spPr>
      </p:pic>
      <p:pic>
        <p:nvPicPr>
          <p:cNvPr id="106506" name="Picture 10" descr="F:\BITS-Pilani\BITS-WILP\Subjects\CloudComputing\mapreduce-example.png"/>
          <p:cNvPicPr>
            <a:picLocks noChangeAspect="1" noChangeArrowheads="1"/>
          </p:cNvPicPr>
          <p:nvPr/>
        </p:nvPicPr>
        <p:blipFill>
          <a:blip r:embed="rId3"/>
          <a:srcRect/>
          <a:stretch>
            <a:fillRect/>
          </a:stretch>
        </p:blipFill>
        <p:spPr bwMode="auto">
          <a:xfrm>
            <a:off x="1714480" y="4919452"/>
            <a:ext cx="6500858" cy="1795696"/>
          </a:xfrm>
          <a:prstGeom prst="rect">
            <a:avLst/>
          </a:prstGeom>
          <a:noFill/>
        </p:spPr>
      </p:pic>
      <p:pic>
        <p:nvPicPr>
          <p:cNvPr id="11" name="Picture 9" descr="F:\BITS-Pilani\BITS-WILP\Subjects\CloudComputing\3222_Hadoop_MapReduce_LogicalDataFlow.jpg"/>
          <p:cNvPicPr>
            <a:picLocks noChangeAspect="1" noChangeArrowheads="1"/>
          </p:cNvPicPr>
          <p:nvPr/>
        </p:nvPicPr>
        <p:blipFill>
          <a:blip r:embed="rId4"/>
          <a:srcRect/>
          <a:stretch>
            <a:fillRect/>
          </a:stretch>
        </p:blipFill>
        <p:spPr bwMode="auto">
          <a:xfrm>
            <a:off x="857224" y="1857364"/>
            <a:ext cx="8001056" cy="12382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lstStyle/>
          <a:p>
            <a:r>
              <a:rPr lang="en-IN" dirty="0"/>
              <a:t>Architecture Overview</a:t>
            </a:r>
          </a:p>
        </p:txBody>
      </p:sp>
      <p:pic>
        <p:nvPicPr>
          <p:cNvPr id="105474" name="Picture 2" descr="http://blog.raremile.com/wp-content/uploads/2012/09/hadoop_architecture.jpg"/>
          <p:cNvPicPr>
            <a:picLocks noChangeAspect="1" noChangeArrowheads="1"/>
          </p:cNvPicPr>
          <p:nvPr/>
        </p:nvPicPr>
        <p:blipFill>
          <a:blip r:embed="rId2"/>
          <a:srcRect/>
          <a:stretch>
            <a:fillRect/>
          </a:stretch>
        </p:blipFill>
        <p:spPr bwMode="auto">
          <a:xfrm>
            <a:off x="357158" y="1500174"/>
            <a:ext cx="8501122" cy="5000660"/>
          </a:xfrm>
          <a:prstGeom prst="rect">
            <a:avLst/>
          </a:prstGeom>
          <a:noFill/>
        </p:spPr>
      </p:pic>
      <p:sp>
        <p:nvSpPr>
          <p:cNvPr id="6" name="TextBox 5"/>
          <p:cNvSpPr txBox="1"/>
          <p:nvPr/>
        </p:nvSpPr>
        <p:spPr>
          <a:xfrm>
            <a:off x="6858016" y="6215082"/>
            <a:ext cx="2000264" cy="30777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lang="en-IN" sz="1400" dirty="0"/>
              <a:t>blog.raremile.com</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285859"/>
            <a:ext cx="8229600" cy="5357851"/>
          </a:xfrm>
        </p:spPr>
        <p:txBody>
          <a:bodyPr>
            <a:normAutofit fontScale="25000" lnSpcReduction="20000"/>
          </a:bodyPr>
          <a:lstStyle/>
          <a:p>
            <a:pPr>
              <a:spcBef>
                <a:spcPts val="100"/>
              </a:spcBef>
              <a:buSzPct val="100000"/>
            </a:pPr>
            <a:r>
              <a:rPr lang="en-US" sz="7200" b="1" u="sng" dirty="0" err="1"/>
              <a:t>NameNode</a:t>
            </a:r>
            <a:r>
              <a:rPr lang="en-US" sz="7200" b="1" u="sng" dirty="0"/>
              <a:t>/ Master Node:</a:t>
            </a:r>
          </a:p>
          <a:p>
            <a:pPr marL="285750" indent="-285750">
              <a:spcBef>
                <a:spcPts val="100"/>
              </a:spcBef>
              <a:buSzPct val="100000"/>
              <a:buFont typeface="Arial" panose="020B0604020202020204" pitchFamily="34" charset="0"/>
              <a:buChar char="•"/>
            </a:pPr>
            <a:endParaRPr lang="en-US" sz="7200" dirty="0"/>
          </a:p>
          <a:p>
            <a:pPr marL="285750" indent="-285750">
              <a:spcBef>
                <a:spcPts val="100"/>
              </a:spcBef>
              <a:buSzPct val="100000"/>
              <a:buFont typeface="Arial" panose="020B0604020202020204" pitchFamily="34" charset="0"/>
              <a:buChar char="•"/>
            </a:pPr>
            <a:r>
              <a:rPr lang="en-US" sz="7200" dirty="0"/>
              <a:t>Stores metadata for the files, like the directory structure of a typical FS.</a:t>
            </a:r>
          </a:p>
          <a:p>
            <a:pPr marL="285750" indent="-285750">
              <a:spcBef>
                <a:spcPts val="100"/>
              </a:spcBef>
              <a:buSzPct val="100000"/>
              <a:buFont typeface="Arial" panose="020B0604020202020204" pitchFamily="34" charset="0"/>
              <a:buChar char="•"/>
            </a:pPr>
            <a:endParaRPr lang="en-US" sz="7200" dirty="0"/>
          </a:p>
          <a:p>
            <a:pPr marL="285750" indent="-285750">
              <a:spcBef>
                <a:spcPts val="100"/>
              </a:spcBef>
              <a:buSzPct val="100000"/>
              <a:buFont typeface="Arial" panose="020B0604020202020204" pitchFamily="34" charset="0"/>
              <a:buChar char="•"/>
            </a:pPr>
            <a:r>
              <a:rPr lang="en-US" sz="7200" dirty="0"/>
              <a:t>The server holding the </a:t>
            </a:r>
            <a:r>
              <a:rPr lang="en-US" sz="7200" dirty="0" err="1"/>
              <a:t>NameNode</a:t>
            </a:r>
            <a:r>
              <a:rPr lang="en-US" sz="7200" dirty="0"/>
              <a:t> instance is quite crucial, as there is only one. </a:t>
            </a:r>
          </a:p>
          <a:p>
            <a:pPr marL="285750" indent="-285750">
              <a:spcBef>
                <a:spcPts val="100"/>
              </a:spcBef>
              <a:buSzPct val="100000"/>
              <a:buFont typeface="Arial" panose="020B0604020202020204" pitchFamily="34" charset="0"/>
              <a:buChar char="•"/>
            </a:pPr>
            <a:endParaRPr lang="en-US" sz="7200" dirty="0"/>
          </a:p>
          <a:p>
            <a:pPr marL="285750" indent="-285750">
              <a:spcBef>
                <a:spcPts val="100"/>
              </a:spcBef>
              <a:buSzPct val="100000"/>
              <a:buFont typeface="Arial" panose="020B0604020202020204" pitchFamily="34" charset="0"/>
              <a:buChar char="•"/>
            </a:pPr>
            <a:r>
              <a:rPr lang="en-US" sz="7200" dirty="0"/>
              <a:t>Transaction log for file deletes/adds, etc. </a:t>
            </a:r>
          </a:p>
          <a:p>
            <a:pPr marL="285750" indent="-285750">
              <a:spcBef>
                <a:spcPts val="100"/>
              </a:spcBef>
              <a:buSzPct val="100000"/>
              <a:buFont typeface="Arial" panose="020B0604020202020204" pitchFamily="34" charset="0"/>
              <a:buChar char="•"/>
            </a:pPr>
            <a:endParaRPr lang="en-US" sz="7200" dirty="0"/>
          </a:p>
          <a:p>
            <a:pPr marL="285750" indent="-285750">
              <a:spcBef>
                <a:spcPts val="100"/>
              </a:spcBef>
              <a:buSzPct val="100000"/>
              <a:buFont typeface="Arial" panose="020B0604020202020204" pitchFamily="34" charset="0"/>
              <a:buChar char="•"/>
            </a:pPr>
            <a:r>
              <a:rPr lang="en-US" sz="7200" dirty="0"/>
              <a:t>Handles creation of more replica blocks when necessary after a </a:t>
            </a:r>
            <a:r>
              <a:rPr lang="en-US" sz="7200" dirty="0" err="1"/>
              <a:t>DataNode</a:t>
            </a:r>
            <a:r>
              <a:rPr lang="en-US" sz="7200" dirty="0"/>
              <a:t> failure</a:t>
            </a:r>
          </a:p>
          <a:p>
            <a:pPr marL="285750" indent="-285750">
              <a:spcBef>
                <a:spcPts val="100"/>
              </a:spcBef>
              <a:buSzPct val="100000"/>
              <a:buFont typeface="Arial" panose="020B0604020202020204" pitchFamily="34" charset="0"/>
              <a:buChar char="•"/>
            </a:pPr>
            <a:endParaRPr lang="en-US" sz="7200" dirty="0"/>
          </a:p>
          <a:p>
            <a:pPr algn="just">
              <a:buFont typeface="Arial" panose="020B0604020202020204" pitchFamily="34" charset="0"/>
              <a:buChar char="•"/>
            </a:pPr>
            <a:r>
              <a:rPr lang="en-US" sz="7200" b="0" i="0" dirty="0">
                <a:solidFill>
                  <a:srgbClr val="000000"/>
                </a:solidFill>
                <a:effectLst/>
                <a:latin typeface="inter-regular"/>
              </a:rPr>
              <a:t>It is a single master server exist in the HDFS cluster.</a:t>
            </a:r>
          </a:p>
          <a:p>
            <a:pPr algn="just">
              <a:buFont typeface="Arial" panose="020B0604020202020204" pitchFamily="34" charset="0"/>
              <a:buChar char="•"/>
            </a:pPr>
            <a:r>
              <a:rPr lang="en-US" sz="7200" b="0" i="0" dirty="0">
                <a:solidFill>
                  <a:srgbClr val="000000"/>
                </a:solidFill>
                <a:effectLst/>
                <a:latin typeface="inter-regular"/>
              </a:rPr>
              <a:t>As it is a single node, it may become the reason of single point failure.</a:t>
            </a:r>
          </a:p>
          <a:p>
            <a:pPr algn="just">
              <a:buFont typeface="Arial" panose="020B0604020202020204" pitchFamily="34" charset="0"/>
              <a:buChar char="•"/>
            </a:pPr>
            <a:r>
              <a:rPr lang="en-US" sz="7200" b="0" i="0" dirty="0">
                <a:solidFill>
                  <a:srgbClr val="000000"/>
                </a:solidFill>
                <a:effectLst/>
                <a:latin typeface="inter-regular"/>
              </a:rPr>
              <a:t>It manages the file system namespace by executing an operation like the opening, renaming and closing the files.</a:t>
            </a:r>
          </a:p>
          <a:p>
            <a:pPr algn="just">
              <a:buFont typeface="Arial" panose="020B0604020202020204" pitchFamily="34" charset="0"/>
              <a:buChar char="•"/>
            </a:pPr>
            <a:r>
              <a:rPr lang="en-US" sz="7200" b="0" i="0" dirty="0">
                <a:solidFill>
                  <a:srgbClr val="000000"/>
                </a:solidFill>
                <a:effectLst/>
                <a:latin typeface="inter-regular"/>
              </a:rPr>
              <a:t>It simplifies the architecture of the system.</a:t>
            </a:r>
          </a:p>
          <a:p>
            <a:pPr marL="285750" indent="-285750">
              <a:spcBef>
                <a:spcPts val="100"/>
              </a:spcBef>
              <a:buSzPct val="100000"/>
              <a:buFont typeface="Arial" panose="020B0604020202020204" pitchFamily="34" charset="0"/>
              <a:buChar char="•"/>
            </a:pPr>
            <a:endParaRPr lang="en-US" sz="7200" dirty="0"/>
          </a:p>
          <a:p>
            <a:pPr marL="285750" indent="-285750">
              <a:spcBef>
                <a:spcPts val="100"/>
              </a:spcBef>
              <a:buSzPct val="100000"/>
              <a:buFont typeface="Arial" panose="020B0604020202020204" pitchFamily="34" charset="0"/>
              <a:buChar char="•"/>
            </a:pPr>
            <a:endParaRPr lang="en-US" sz="7200" dirty="0"/>
          </a:p>
          <a:p>
            <a:endParaRPr lang="en-IN" dirty="0"/>
          </a:p>
        </p:txBody>
      </p:sp>
      <p:sp>
        <p:nvSpPr>
          <p:cNvPr id="3" name="Content Placeholder 2"/>
          <p:cNvSpPr>
            <a:spLocks noGrp="1"/>
          </p:cNvSpPr>
          <p:nvPr>
            <p:ph sz="quarter" idx="10"/>
          </p:nvPr>
        </p:nvSpPr>
        <p:spPr/>
        <p:txBody>
          <a:bodyPr/>
          <a:lstStyle/>
          <a:p>
            <a:r>
              <a:rPr lang="en-IN" dirty="0"/>
              <a:t>Architecture </a:t>
            </a:r>
            <a:r>
              <a:rPr lang="en-IN" sz="2800" dirty="0"/>
              <a:t>(cont.)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563644-BA1F-52F3-CCE5-56782D3767BE}"/>
              </a:ext>
            </a:extLst>
          </p:cNvPr>
          <p:cNvSpPr>
            <a:spLocks noGrp="1"/>
          </p:cNvSpPr>
          <p:nvPr>
            <p:ph idx="1"/>
          </p:nvPr>
        </p:nvSpPr>
        <p:spPr/>
        <p:txBody>
          <a:bodyPr>
            <a:normAutofit fontScale="92500" lnSpcReduction="20000"/>
          </a:bodyPr>
          <a:lstStyle/>
          <a:p>
            <a:pPr marL="285750" indent="-285750">
              <a:spcBef>
                <a:spcPts val="100"/>
              </a:spcBef>
              <a:buSzPct val="100000"/>
              <a:buFont typeface="Arial" panose="020B0604020202020204" pitchFamily="34" charset="0"/>
              <a:buChar char="•"/>
            </a:pPr>
            <a:r>
              <a:rPr lang="en-US" sz="2400" dirty="0"/>
              <a:t>Stores the actual data in HDFS</a:t>
            </a:r>
          </a:p>
          <a:p>
            <a:pPr marL="285750" indent="-285750">
              <a:spcBef>
                <a:spcPts val="100"/>
              </a:spcBef>
              <a:buSzPct val="100000"/>
              <a:buFont typeface="Arial" panose="020B0604020202020204" pitchFamily="34" charset="0"/>
              <a:buChar char="•"/>
            </a:pPr>
            <a:endParaRPr lang="en-US" sz="2400" dirty="0"/>
          </a:p>
          <a:p>
            <a:pPr marL="285750" indent="-285750">
              <a:spcBef>
                <a:spcPts val="100"/>
              </a:spcBef>
              <a:buSzPct val="100000"/>
              <a:buFont typeface="Arial" panose="020B0604020202020204" pitchFamily="34" charset="0"/>
              <a:buChar char="•"/>
            </a:pPr>
            <a:r>
              <a:rPr lang="en-US" sz="2400" dirty="0"/>
              <a:t>Can run on any underlying filesystem (ext3/4, NTFS, </a:t>
            </a:r>
            <a:r>
              <a:rPr lang="en-US" sz="2400" dirty="0" err="1"/>
              <a:t>etc</a:t>
            </a:r>
            <a:r>
              <a:rPr lang="en-US" sz="2400" dirty="0"/>
              <a:t>)</a:t>
            </a:r>
          </a:p>
          <a:p>
            <a:pPr marL="285750" indent="-285750">
              <a:spcBef>
                <a:spcPts val="100"/>
              </a:spcBef>
              <a:buSzPct val="100000"/>
              <a:buFont typeface="Arial" panose="020B0604020202020204" pitchFamily="34" charset="0"/>
              <a:buChar char="•"/>
            </a:pPr>
            <a:endParaRPr lang="en-US" sz="2400" dirty="0"/>
          </a:p>
          <a:p>
            <a:pPr marL="285750" indent="-285750">
              <a:spcBef>
                <a:spcPts val="100"/>
              </a:spcBef>
              <a:buSzPct val="100000"/>
              <a:buFont typeface="Arial" panose="020B0604020202020204" pitchFamily="34" charset="0"/>
              <a:buChar char="•"/>
            </a:pPr>
            <a:r>
              <a:rPr lang="en-US" sz="2400" dirty="0"/>
              <a:t>Notifies </a:t>
            </a:r>
            <a:r>
              <a:rPr lang="en-US" sz="2400" dirty="0" err="1"/>
              <a:t>NameNode</a:t>
            </a:r>
            <a:r>
              <a:rPr lang="en-US" sz="2400" dirty="0"/>
              <a:t> of what blocks it has</a:t>
            </a:r>
          </a:p>
          <a:p>
            <a:pPr marL="285750" indent="-285750">
              <a:spcBef>
                <a:spcPts val="100"/>
              </a:spcBef>
              <a:buSzPct val="100000"/>
              <a:buFont typeface="Arial" panose="020B0604020202020204" pitchFamily="34" charset="0"/>
              <a:buChar char="•"/>
            </a:pPr>
            <a:endParaRPr lang="en-US" sz="2400" dirty="0"/>
          </a:p>
          <a:p>
            <a:pPr marL="285750" indent="-285750">
              <a:spcBef>
                <a:spcPts val="100"/>
              </a:spcBef>
              <a:buSzPct val="100000"/>
              <a:buFont typeface="Arial" panose="020B0604020202020204" pitchFamily="34" charset="0"/>
              <a:buChar char="•"/>
            </a:pPr>
            <a:r>
              <a:rPr lang="en-US" sz="2400" dirty="0" err="1"/>
              <a:t>NameNode</a:t>
            </a:r>
            <a:r>
              <a:rPr lang="en-US" sz="2400" dirty="0"/>
              <a:t> replicates blocks 2x in local rack, 1x elsewhere</a:t>
            </a:r>
          </a:p>
          <a:p>
            <a:pPr algn="just">
              <a:buFont typeface="Arial" panose="020B0604020202020204" pitchFamily="34" charset="0"/>
              <a:buChar char="•"/>
            </a:pPr>
            <a:r>
              <a:rPr lang="en-US" b="0" i="0" dirty="0">
                <a:solidFill>
                  <a:srgbClr val="000000"/>
                </a:solidFill>
                <a:effectLst/>
                <a:latin typeface="inter-regular"/>
              </a:rPr>
              <a:t>The HDFS cluster contains multiple </a:t>
            </a:r>
            <a:r>
              <a:rPr lang="en-US" b="0" i="0" dirty="0" err="1">
                <a:solidFill>
                  <a:srgbClr val="000000"/>
                </a:solidFill>
                <a:effectLst/>
                <a:latin typeface="inter-regular"/>
              </a:rPr>
              <a:t>DataNodes</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Each </a:t>
            </a:r>
            <a:r>
              <a:rPr lang="en-US" b="0" i="0" dirty="0" err="1">
                <a:solidFill>
                  <a:srgbClr val="000000"/>
                </a:solidFill>
                <a:effectLst/>
                <a:latin typeface="inter-regular"/>
              </a:rPr>
              <a:t>DataNode</a:t>
            </a:r>
            <a:r>
              <a:rPr lang="en-US" b="0" i="0" dirty="0">
                <a:solidFill>
                  <a:srgbClr val="000000"/>
                </a:solidFill>
                <a:effectLst/>
                <a:latin typeface="inter-regular"/>
              </a:rPr>
              <a:t> contains multiple data blocks.</a:t>
            </a:r>
          </a:p>
          <a:p>
            <a:pPr algn="just">
              <a:buFont typeface="Arial" panose="020B0604020202020204" pitchFamily="34" charset="0"/>
              <a:buChar char="•"/>
            </a:pPr>
            <a:r>
              <a:rPr lang="en-US" b="0" i="0" dirty="0">
                <a:solidFill>
                  <a:srgbClr val="000000"/>
                </a:solidFill>
                <a:effectLst/>
                <a:latin typeface="inter-regular"/>
              </a:rPr>
              <a:t>These data blocks are used to store data.</a:t>
            </a:r>
          </a:p>
          <a:p>
            <a:pPr algn="just">
              <a:buFont typeface="Arial" panose="020B0604020202020204" pitchFamily="34" charset="0"/>
              <a:buChar char="•"/>
            </a:pPr>
            <a:r>
              <a:rPr lang="en-US" b="0" i="0" dirty="0">
                <a:solidFill>
                  <a:srgbClr val="000000"/>
                </a:solidFill>
                <a:effectLst/>
                <a:latin typeface="inter-regular"/>
              </a:rPr>
              <a:t>It is the responsibility of </a:t>
            </a:r>
            <a:r>
              <a:rPr lang="en-US" b="0" i="0" dirty="0" err="1">
                <a:solidFill>
                  <a:srgbClr val="000000"/>
                </a:solidFill>
                <a:effectLst/>
                <a:latin typeface="inter-regular"/>
              </a:rPr>
              <a:t>DataNode</a:t>
            </a:r>
            <a:r>
              <a:rPr lang="en-US" b="0" i="0" dirty="0">
                <a:solidFill>
                  <a:srgbClr val="000000"/>
                </a:solidFill>
                <a:effectLst/>
                <a:latin typeface="inter-regular"/>
              </a:rPr>
              <a:t> to read and write requests from the file system's clients.</a:t>
            </a:r>
          </a:p>
          <a:p>
            <a:pPr algn="just">
              <a:buFont typeface="Arial" panose="020B0604020202020204" pitchFamily="34" charset="0"/>
              <a:buChar char="•"/>
            </a:pPr>
            <a:r>
              <a:rPr lang="en-US" b="0" i="0" dirty="0">
                <a:solidFill>
                  <a:srgbClr val="000000"/>
                </a:solidFill>
                <a:effectLst/>
                <a:latin typeface="inter-regular"/>
              </a:rPr>
              <a:t>It performs block creation, deletion, and replication upon instruction from the </a:t>
            </a:r>
            <a:r>
              <a:rPr lang="en-US" b="0" i="0" dirty="0" err="1">
                <a:solidFill>
                  <a:srgbClr val="000000"/>
                </a:solidFill>
                <a:effectLst/>
                <a:latin typeface="inter-regular"/>
              </a:rPr>
              <a:t>NameNode</a:t>
            </a:r>
            <a:r>
              <a:rPr lang="en-US" b="0" i="0" dirty="0">
                <a:solidFill>
                  <a:srgbClr val="000000"/>
                </a:solidFill>
                <a:effectLst/>
                <a:latin typeface="inter-regular"/>
              </a:rPr>
              <a:t>.</a:t>
            </a:r>
          </a:p>
          <a:p>
            <a:pPr marL="285750" indent="-285750">
              <a:spcBef>
                <a:spcPts val="100"/>
              </a:spcBef>
              <a:buSzPct val="100000"/>
              <a:buFont typeface="Arial" panose="020B0604020202020204" pitchFamily="34" charset="0"/>
              <a:buChar char="•"/>
            </a:pPr>
            <a:endParaRPr lang="en-US" sz="2400" dirty="0"/>
          </a:p>
          <a:p>
            <a:pPr marL="285750" indent="-285750">
              <a:spcBef>
                <a:spcPts val="100"/>
              </a:spcBef>
              <a:buSzPct val="100000"/>
              <a:buFont typeface="Arial" panose="020B0604020202020204" pitchFamily="34" charset="0"/>
              <a:buChar char="•"/>
            </a:pPr>
            <a:endParaRPr lang="en-US" sz="2400" dirty="0"/>
          </a:p>
          <a:p>
            <a:endParaRPr lang="en-IN" dirty="0"/>
          </a:p>
          <a:p>
            <a:endParaRPr lang="en-IN" dirty="0"/>
          </a:p>
        </p:txBody>
      </p:sp>
      <p:sp>
        <p:nvSpPr>
          <p:cNvPr id="3" name="Content Placeholder 2">
            <a:extLst>
              <a:ext uri="{FF2B5EF4-FFF2-40B4-BE49-F238E27FC236}">
                <a16:creationId xmlns:a16="http://schemas.microsoft.com/office/drawing/2014/main" id="{7428419D-CEAA-B7CA-87E2-40472E33A2D0}"/>
              </a:ext>
            </a:extLst>
          </p:cNvPr>
          <p:cNvSpPr>
            <a:spLocks noGrp="1"/>
          </p:cNvSpPr>
          <p:nvPr>
            <p:ph sz="quarter" idx="10"/>
          </p:nvPr>
        </p:nvSpPr>
        <p:spPr/>
        <p:txBody>
          <a:bodyPr/>
          <a:lstStyle/>
          <a:p>
            <a:r>
              <a:rPr lang="en-IN" dirty="0" err="1"/>
              <a:t>Datanode</a:t>
            </a:r>
            <a:endParaRPr lang="en-IN" dirty="0"/>
          </a:p>
        </p:txBody>
      </p:sp>
    </p:spTree>
    <p:extLst>
      <p:ext uri="{BB962C8B-B14F-4D97-AF65-F5344CB8AC3E}">
        <p14:creationId xmlns:p14="http://schemas.microsoft.com/office/powerpoint/2010/main" val="82327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4DBAD4-26E1-7348-C79F-6DA1963E71B7}"/>
              </a:ext>
            </a:extLst>
          </p:cNvPr>
          <p:cNvSpPr>
            <a:spLocks noGrp="1"/>
          </p:cNvSpPr>
          <p:nvPr>
            <p:ph idx="1"/>
          </p:nvPr>
        </p:nvSpPr>
        <p:spPr/>
        <p:txBody>
          <a:bodyPr/>
          <a:lstStyle/>
          <a:p>
            <a:pPr algn="just"/>
            <a:r>
              <a:rPr lang="en-US" b="0" i="0" dirty="0">
                <a:solidFill>
                  <a:srgbClr val="610B4B"/>
                </a:solidFill>
                <a:effectLst/>
                <a:latin typeface="erdana"/>
              </a:rPr>
              <a:t>Job Tracker</a:t>
            </a:r>
          </a:p>
          <a:p>
            <a:pPr algn="just">
              <a:buFont typeface="Arial" panose="020B0604020202020204" pitchFamily="34" charset="0"/>
              <a:buChar char="•"/>
            </a:pPr>
            <a:r>
              <a:rPr lang="en-US" b="0" i="0" dirty="0">
                <a:solidFill>
                  <a:srgbClr val="000000"/>
                </a:solidFill>
                <a:effectLst/>
                <a:latin typeface="inter-regular"/>
              </a:rPr>
              <a:t>The role of Job Tracker is to accept the MapReduce jobs from client and process the data by using </a:t>
            </a:r>
            <a:r>
              <a:rPr lang="en-US" b="0" i="0" dirty="0" err="1">
                <a:solidFill>
                  <a:srgbClr val="000000"/>
                </a:solidFill>
                <a:effectLst/>
                <a:latin typeface="inter-regular"/>
              </a:rPr>
              <a:t>NameNode</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In response, </a:t>
            </a:r>
            <a:r>
              <a:rPr lang="en-US" b="0" i="0" dirty="0" err="1">
                <a:solidFill>
                  <a:srgbClr val="000000"/>
                </a:solidFill>
                <a:effectLst/>
                <a:latin typeface="inter-regular"/>
              </a:rPr>
              <a:t>NameNode</a:t>
            </a:r>
            <a:r>
              <a:rPr lang="en-US" b="0" i="0" dirty="0">
                <a:solidFill>
                  <a:srgbClr val="000000"/>
                </a:solidFill>
                <a:effectLst/>
                <a:latin typeface="inter-regular"/>
              </a:rPr>
              <a:t> provides metadata to Job Tracker.</a:t>
            </a:r>
          </a:p>
          <a:p>
            <a:pPr algn="just"/>
            <a:r>
              <a:rPr lang="en-US" b="0" i="0" dirty="0">
                <a:solidFill>
                  <a:srgbClr val="610B4B"/>
                </a:solidFill>
                <a:effectLst/>
                <a:latin typeface="erdana"/>
              </a:rPr>
              <a:t>Task Tracker</a:t>
            </a:r>
          </a:p>
          <a:p>
            <a:pPr algn="just">
              <a:buFont typeface="Arial" panose="020B0604020202020204" pitchFamily="34" charset="0"/>
              <a:buChar char="•"/>
            </a:pPr>
            <a:r>
              <a:rPr lang="en-US" b="0" i="0" dirty="0">
                <a:solidFill>
                  <a:srgbClr val="000000"/>
                </a:solidFill>
                <a:effectLst/>
                <a:latin typeface="inter-regular"/>
              </a:rPr>
              <a:t>It works as a slave node for Job Tracker.</a:t>
            </a:r>
          </a:p>
          <a:p>
            <a:pPr algn="just">
              <a:buFont typeface="Arial" panose="020B0604020202020204" pitchFamily="34" charset="0"/>
              <a:buChar char="•"/>
            </a:pPr>
            <a:r>
              <a:rPr lang="en-US" b="0" i="0" dirty="0">
                <a:solidFill>
                  <a:srgbClr val="000000"/>
                </a:solidFill>
                <a:effectLst/>
                <a:latin typeface="inter-regular"/>
              </a:rPr>
              <a:t>It receives task and code from Job Tracker and applies that code on the file. This process can also be called as a Mapper.</a:t>
            </a:r>
          </a:p>
          <a:p>
            <a:endParaRPr lang="en-IN" dirty="0"/>
          </a:p>
        </p:txBody>
      </p:sp>
      <p:sp>
        <p:nvSpPr>
          <p:cNvPr id="3" name="Content Placeholder 2">
            <a:extLst>
              <a:ext uri="{FF2B5EF4-FFF2-40B4-BE49-F238E27FC236}">
                <a16:creationId xmlns:a16="http://schemas.microsoft.com/office/drawing/2014/main" id="{681F88C3-A72A-A952-5252-B1F7636AB3DA}"/>
              </a:ext>
            </a:extLst>
          </p:cNvPr>
          <p:cNvSpPr>
            <a:spLocks noGrp="1"/>
          </p:cNvSpPr>
          <p:nvPr>
            <p:ph sz="quarter" idx="10"/>
          </p:nvPr>
        </p:nvSpPr>
        <p:spPr/>
        <p:txBody>
          <a:bodyPr/>
          <a:lstStyle/>
          <a:p>
            <a:endParaRPr lang="en-IN"/>
          </a:p>
        </p:txBody>
      </p:sp>
    </p:spTree>
    <p:extLst>
      <p:ext uri="{BB962C8B-B14F-4D97-AF65-F5344CB8AC3E}">
        <p14:creationId xmlns:p14="http://schemas.microsoft.com/office/powerpoint/2010/main" val="2739475183"/>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1817</TotalTime>
  <Words>1081</Words>
  <Application>Microsoft Office PowerPoint</Application>
  <PresentationFormat>On-screen Show (4:3)</PresentationFormat>
  <Paragraphs>155</Paragraphs>
  <Slides>22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erdana</vt:lpstr>
      <vt:lpstr>Helvetica Neue</vt:lpstr>
      <vt:lpstr>inter-bold</vt:lpstr>
      <vt:lpstr>inter-regular</vt:lpstr>
      <vt:lpstr>Lucida Calligraphy</vt:lpstr>
      <vt:lpstr>Default</vt:lpstr>
      <vt:lpstr>PowerPoint Presentation</vt:lpstr>
      <vt:lpstr>Hadoop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Hadoop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Chandra</dc:creator>
  <cp:lastModifiedBy>Clara kanmani</cp:lastModifiedBy>
  <cp:revision>66</cp:revision>
  <dcterms:modified xsi:type="dcterms:W3CDTF">2022-11-26T03:44:21Z</dcterms:modified>
</cp:coreProperties>
</file>