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7" r:id="rId2"/>
    <p:sldId id="258" r:id="rId3"/>
    <p:sldId id="261" r:id="rId4"/>
    <p:sldId id="260" r:id="rId5"/>
    <p:sldId id="262" r:id="rId6"/>
    <p:sldId id="259"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1" d="100"/>
          <a:sy n="111" d="100"/>
        </p:scale>
        <p:origin x="67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18C85C-2182-4CD3-98A5-3D152E99B6E6}" type="datetimeFigureOut">
              <a:rPr lang="en-IN" smtClean="0"/>
              <a:t>04/06/22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33CB1FE-AC13-4BBA-8294-19C6B9166305}" type="slidenum">
              <a:rPr lang="en-IN" smtClean="0"/>
              <a:t>‹#›</a:t>
            </a:fld>
            <a:endParaRPr lang="en-IN"/>
          </a:p>
        </p:txBody>
      </p:sp>
    </p:spTree>
    <p:extLst>
      <p:ext uri="{BB962C8B-B14F-4D97-AF65-F5344CB8AC3E}">
        <p14:creationId xmlns:p14="http://schemas.microsoft.com/office/powerpoint/2010/main" val="3868962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18C85C-2182-4CD3-98A5-3D152E99B6E6}" type="datetimeFigureOut">
              <a:rPr lang="en-IN" smtClean="0"/>
              <a:t>04/06/22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33CB1FE-AC13-4BBA-8294-19C6B9166305}" type="slidenum">
              <a:rPr lang="en-IN" smtClean="0"/>
              <a:t>‹#›</a:t>
            </a:fld>
            <a:endParaRPr lang="en-IN"/>
          </a:p>
        </p:txBody>
      </p:sp>
    </p:spTree>
    <p:extLst>
      <p:ext uri="{BB962C8B-B14F-4D97-AF65-F5344CB8AC3E}">
        <p14:creationId xmlns:p14="http://schemas.microsoft.com/office/powerpoint/2010/main" val="3725807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18C85C-2182-4CD3-98A5-3D152E99B6E6}" type="datetimeFigureOut">
              <a:rPr lang="en-IN" smtClean="0"/>
              <a:t>04/06/22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33CB1FE-AC13-4BBA-8294-19C6B916630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0100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218C85C-2182-4CD3-98A5-3D152E99B6E6}" type="datetimeFigureOut">
              <a:rPr lang="en-IN" smtClean="0"/>
              <a:t>04/06/22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33CB1FE-AC13-4BBA-8294-19C6B9166305}" type="slidenum">
              <a:rPr lang="en-IN" smtClean="0"/>
              <a:t>‹#›</a:t>
            </a:fld>
            <a:endParaRPr lang="en-IN"/>
          </a:p>
        </p:txBody>
      </p:sp>
    </p:spTree>
    <p:extLst>
      <p:ext uri="{BB962C8B-B14F-4D97-AF65-F5344CB8AC3E}">
        <p14:creationId xmlns:p14="http://schemas.microsoft.com/office/powerpoint/2010/main" val="3421997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218C85C-2182-4CD3-98A5-3D152E99B6E6}" type="datetimeFigureOut">
              <a:rPr lang="en-IN" smtClean="0"/>
              <a:t>04/06/22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33CB1FE-AC13-4BBA-8294-19C6B916630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86303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218C85C-2182-4CD3-98A5-3D152E99B6E6}" type="datetimeFigureOut">
              <a:rPr lang="en-IN" smtClean="0"/>
              <a:t>04/06/22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33CB1FE-AC13-4BBA-8294-19C6B9166305}" type="slidenum">
              <a:rPr lang="en-IN" smtClean="0"/>
              <a:t>‹#›</a:t>
            </a:fld>
            <a:endParaRPr lang="en-IN"/>
          </a:p>
        </p:txBody>
      </p:sp>
    </p:spTree>
    <p:extLst>
      <p:ext uri="{BB962C8B-B14F-4D97-AF65-F5344CB8AC3E}">
        <p14:creationId xmlns:p14="http://schemas.microsoft.com/office/powerpoint/2010/main" val="1275108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18C85C-2182-4CD3-98A5-3D152E99B6E6}" type="datetimeFigureOut">
              <a:rPr lang="en-IN" smtClean="0"/>
              <a:t>04/06/22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33CB1FE-AC13-4BBA-8294-19C6B9166305}" type="slidenum">
              <a:rPr lang="en-IN" smtClean="0"/>
              <a:t>‹#›</a:t>
            </a:fld>
            <a:endParaRPr lang="en-IN"/>
          </a:p>
        </p:txBody>
      </p:sp>
    </p:spTree>
    <p:extLst>
      <p:ext uri="{BB962C8B-B14F-4D97-AF65-F5344CB8AC3E}">
        <p14:creationId xmlns:p14="http://schemas.microsoft.com/office/powerpoint/2010/main" val="3417883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18C85C-2182-4CD3-98A5-3D152E99B6E6}" type="datetimeFigureOut">
              <a:rPr lang="en-IN" smtClean="0"/>
              <a:t>04/06/22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33CB1FE-AC13-4BBA-8294-19C6B9166305}" type="slidenum">
              <a:rPr lang="en-IN" smtClean="0"/>
              <a:t>‹#›</a:t>
            </a:fld>
            <a:endParaRPr lang="en-IN"/>
          </a:p>
        </p:txBody>
      </p:sp>
    </p:spTree>
    <p:extLst>
      <p:ext uri="{BB962C8B-B14F-4D97-AF65-F5344CB8AC3E}">
        <p14:creationId xmlns:p14="http://schemas.microsoft.com/office/powerpoint/2010/main" val="3399314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18C85C-2182-4CD3-98A5-3D152E99B6E6}" type="datetimeFigureOut">
              <a:rPr lang="en-IN" smtClean="0"/>
              <a:t>04/06/22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33CB1FE-AC13-4BBA-8294-19C6B9166305}" type="slidenum">
              <a:rPr lang="en-IN" smtClean="0"/>
              <a:t>‹#›</a:t>
            </a:fld>
            <a:endParaRPr lang="en-IN"/>
          </a:p>
        </p:txBody>
      </p:sp>
    </p:spTree>
    <p:extLst>
      <p:ext uri="{BB962C8B-B14F-4D97-AF65-F5344CB8AC3E}">
        <p14:creationId xmlns:p14="http://schemas.microsoft.com/office/powerpoint/2010/main" val="164061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18C85C-2182-4CD3-98A5-3D152E99B6E6}" type="datetimeFigureOut">
              <a:rPr lang="en-IN" smtClean="0"/>
              <a:t>04/06/22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33CB1FE-AC13-4BBA-8294-19C6B9166305}" type="slidenum">
              <a:rPr lang="en-IN" smtClean="0"/>
              <a:t>‹#›</a:t>
            </a:fld>
            <a:endParaRPr lang="en-IN"/>
          </a:p>
        </p:txBody>
      </p:sp>
    </p:spTree>
    <p:extLst>
      <p:ext uri="{BB962C8B-B14F-4D97-AF65-F5344CB8AC3E}">
        <p14:creationId xmlns:p14="http://schemas.microsoft.com/office/powerpoint/2010/main" val="3986048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18C85C-2182-4CD3-98A5-3D152E99B6E6}" type="datetimeFigureOut">
              <a:rPr lang="en-IN" smtClean="0"/>
              <a:t>04/06/22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33CB1FE-AC13-4BBA-8294-19C6B9166305}" type="slidenum">
              <a:rPr lang="en-IN" smtClean="0"/>
              <a:t>‹#›</a:t>
            </a:fld>
            <a:endParaRPr lang="en-IN"/>
          </a:p>
        </p:txBody>
      </p:sp>
    </p:spTree>
    <p:extLst>
      <p:ext uri="{BB962C8B-B14F-4D97-AF65-F5344CB8AC3E}">
        <p14:creationId xmlns:p14="http://schemas.microsoft.com/office/powerpoint/2010/main" val="1735178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18C85C-2182-4CD3-98A5-3D152E99B6E6}" type="datetimeFigureOut">
              <a:rPr lang="en-IN" smtClean="0"/>
              <a:t>04/06/22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33CB1FE-AC13-4BBA-8294-19C6B9166305}" type="slidenum">
              <a:rPr lang="en-IN" smtClean="0"/>
              <a:t>‹#›</a:t>
            </a:fld>
            <a:endParaRPr lang="en-IN"/>
          </a:p>
        </p:txBody>
      </p:sp>
    </p:spTree>
    <p:extLst>
      <p:ext uri="{BB962C8B-B14F-4D97-AF65-F5344CB8AC3E}">
        <p14:creationId xmlns:p14="http://schemas.microsoft.com/office/powerpoint/2010/main" val="1930211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18C85C-2182-4CD3-98A5-3D152E99B6E6}" type="datetimeFigureOut">
              <a:rPr lang="en-IN" smtClean="0"/>
              <a:t>04/06/22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33CB1FE-AC13-4BBA-8294-19C6B9166305}" type="slidenum">
              <a:rPr lang="en-IN" smtClean="0"/>
              <a:t>‹#›</a:t>
            </a:fld>
            <a:endParaRPr lang="en-IN"/>
          </a:p>
        </p:txBody>
      </p:sp>
    </p:spTree>
    <p:extLst>
      <p:ext uri="{BB962C8B-B14F-4D97-AF65-F5344CB8AC3E}">
        <p14:creationId xmlns:p14="http://schemas.microsoft.com/office/powerpoint/2010/main" val="2616228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18C85C-2182-4CD3-98A5-3D152E99B6E6}" type="datetimeFigureOut">
              <a:rPr lang="en-IN" smtClean="0"/>
              <a:t>04/06/22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33CB1FE-AC13-4BBA-8294-19C6B9166305}" type="slidenum">
              <a:rPr lang="en-IN" smtClean="0"/>
              <a:t>‹#›</a:t>
            </a:fld>
            <a:endParaRPr lang="en-IN"/>
          </a:p>
        </p:txBody>
      </p:sp>
    </p:spTree>
    <p:extLst>
      <p:ext uri="{BB962C8B-B14F-4D97-AF65-F5344CB8AC3E}">
        <p14:creationId xmlns:p14="http://schemas.microsoft.com/office/powerpoint/2010/main" val="3370469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18C85C-2182-4CD3-98A5-3D152E99B6E6}" type="datetimeFigureOut">
              <a:rPr lang="en-IN" smtClean="0"/>
              <a:t>04/06/22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33CB1FE-AC13-4BBA-8294-19C6B9166305}" type="slidenum">
              <a:rPr lang="en-IN" smtClean="0"/>
              <a:t>‹#›</a:t>
            </a:fld>
            <a:endParaRPr lang="en-IN"/>
          </a:p>
        </p:txBody>
      </p:sp>
    </p:spTree>
    <p:extLst>
      <p:ext uri="{BB962C8B-B14F-4D97-AF65-F5344CB8AC3E}">
        <p14:creationId xmlns:p14="http://schemas.microsoft.com/office/powerpoint/2010/main" val="1014022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18C85C-2182-4CD3-98A5-3D152E99B6E6}" type="datetimeFigureOut">
              <a:rPr lang="en-IN" smtClean="0"/>
              <a:t>04/06/22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33CB1FE-AC13-4BBA-8294-19C6B9166305}" type="slidenum">
              <a:rPr lang="en-IN" smtClean="0"/>
              <a:t>‹#›</a:t>
            </a:fld>
            <a:endParaRPr lang="en-IN"/>
          </a:p>
        </p:txBody>
      </p:sp>
    </p:spTree>
    <p:extLst>
      <p:ext uri="{BB962C8B-B14F-4D97-AF65-F5344CB8AC3E}">
        <p14:creationId xmlns:p14="http://schemas.microsoft.com/office/powerpoint/2010/main" val="1896914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218C85C-2182-4CD3-98A5-3D152E99B6E6}" type="datetimeFigureOut">
              <a:rPr lang="en-IN" smtClean="0"/>
              <a:t>04/06/22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33CB1FE-AC13-4BBA-8294-19C6B9166305}" type="slidenum">
              <a:rPr lang="en-IN" smtClean="0"/>
              <a:t>‹#›</a:t>
            </a:fld>
            <a:endParaRPr lang="en-IN"/>
          </a:p>
        </p:txBody>
      </p:sp>
    </p:spTree>
    <p:extLst>
      <p:ext uri="{BB962C8B-B14F-4D97-AF65-F5344CB8AC3E}">
        <p14:creationId xmlns:p14="http://schemas.microsoft.com/office/powerpoint/2010/main" val="301676044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xeno-canto.org/explore?query=area%3A%22asia%22%20cnt%3A%22India%2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F2807-4E20-4F5B-ACFC-14270344DC2D}"/>
              </a:ext>
            </a:extLst>
          </p:cNvPr>
          <p:cNvSpPr>
            <a:spLocks noGrp="1"/>
          </p:cNvSpPr>
          <p:nvPr>
            <p:ph type="ctrTitle"/>
          </p:nvPr>
        </p:nvSpPr>
        <p:spPr>
          <a:xfrm>
            <a:off x="1967049" y="335928"/>
            <a:ext cx="8439860" cy="2572635"/>
          </a:xfrm>
          <a:noFill/>
        </p:spPr>
        <p:txBody>
          <a:bodyPr anchor="ctr">
            <a:normAutofit fontScale="90000"/>
          </a:bodyPr>
          <a:lstStyle/>
          <a:p>
            <a:pPr algn="ctr"/>
            <a:br>
              <a:rPr lang="en-IN" sz="3600" dirty="0">
                <a:solidFill>
                  <a:srgbClr val="080808"/>
                </a:solidFill>
                <a:latin typeface="Arial Rounded MT Bold" panose="020F0704030504030204" pitchFamily="34" charset="0"/>
              </a:rPr>
            </a:br>
            <a:r>
              <a:rPr lang="en-IN" sz="3600" dirty="0">
                <a:solidFill>
                  <a:srgbClr val="080808"/>
                </a:solidFill>
                <a:latin typeface="Arial Rounded MT Bold" panose="020F0704030504030204" pitchFamily="34" charset="0"/>
              </a:rPr>
              <a:t>BIRD AND ANIMAL SPECIES DETECTION USING ANALYSIS OF AUDIO SIGNALS</a:t>
            </a:r>
            <a:br>
              <a:rPr lang="en-IN" sz="3600" dirty="0">
                <a:solidFill>
                  <a:srgbClr val="080808"/>
                </a:solidFill>
                <a:latin typeface="Arial Rounded MT Bold" panose="020F0704030504030204" pitchFamily="34" charset="0"/>
              </a:rPr>
            </a:br>
            <a:endParaRPr lang="en-IN" sz="3600" dirty="0">
              <a:solidFill>
                <a:srgbClr val="080808"/>
              </a:solidFill>
              <a:latin typeface="Arial Rounded MT Bold" panose="020F0704030504030204" pitchFamily="34" charset="0"/>
            </a:endParaRPr>
          </a:p>
        </p:txBody>
      </p:sp>
      <p:sp>
        <p:nvSpPr>
          <p:cNvPr id="3" name="Subtitle 2">
            <a:extLst>
              <a:ext uri="{FF2B5EF4-FFF2-40B4-BE49-F238E27FC236}">
                <a16:creationId xmlns:a16="http://schemas.microsoft.com/office/drawing/2014/main" id="{99134EDD-A7DC-46B0-BD61-ABC5FF431D4B}"/>
              </a:ext>
            </a:extLst>
          </p:cNvPr>
          <p:cNvSpPr>
            <a:spLocks noGrp="1"/>
          </p:cNvSpPr>
          <p:nvPr>
            <p:ph type="subTitle" idx="1"/>
          </p:nvPr>
        </p:nvSpPr>
        <p:spPr>
          <a:xfrm>
            <a:off x="3810983" y="3785498"/>
            <a:ext cx="4751992" cy="1700081"/>
          </a:xfrm>
          <a:noFill/>
        </p:spPr>
        <p:txBody>
          <a:bodyPr>
            <a:normAutofit/>
          </a:bodyPr>
          <a:lstStyle/>
          <a:p>
            <a:r>
              <a:rPr lang="en-IN" sz="2000" dirty="0">
                <a:solidFill>
                  <a:srgbClr val="080808"/>
                </a:solidFill>
              </a:rPr>
              <a:t>BY:</a:t>
            </a:r>
          </a:p>
          <a:p>
            <a:r>
              <a:rPr lang="en-IN" sz="2000" dirty="0">
                <a:solidFill>
                  <a:srgbClr val="080808"/>
                </a:solidFill>
              </a:rPr>
              <a:t> AVIKAL GOEL : 2K19/MC/028</a:t>
            </a:r>
          </a:p>
          <a:p>
            <a:r>
              <a:rPr lang="en-IN" sz="2000" dirty="0">
                <a:solidFill>
                  <a:srgbClr val="080808"/>
                </a:solidFill>
              </a:rPr>
              <a:t>AYUSHI VERMA : 2K19/EC/038</a:t>
            </a:r>
          </a:p>
        </p:txBody>
      </p:sp>
    </p:spTree>
    <p:extLst>
      <p:ext uri="{BB962C8B-B14F-4D97-AF65-F5344CB8AC3E}">
        <p14:creationId xmlns:p14="http://schemas.microsoft.com/office/powerpoint/2010/main" val="674916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1642C-221B-4C3B-A9D5-3F6B989AA7E9}"/>
              </a:ext>
            </a:extLst>
          </p:cNvPr>
          <p:cNvSpPr>
            <a:spLocks noGrp="1"/>
          </p:cNvSpPr>
          <p:nvPr>
            <p:ph type="title"/>
          </p:nvPr>
        </p:nvSpPr>
        <p:spPr>
          <a:xfrm>
            <a:off x="561975" y="18255"/>
            <a:ext cx="10515600" cy="1325563"/>
          </a:xfrm>
        </p:spPr>
        <p:txBody>
          <a:bodyPr/>
          <a:lstStyle/>
          <a:p>
            <a:pPr algn="ctr"/>
            <a:r>
              <a:rPr lang="en-IN" dirty="0">
                <a:latin typeface="Arial Rounded MT Bold" panose="020F0704030504030204" pitchFamily="34" charset="0"/>
              </a:rPr>
              <a:t>ABSTRACT</a:t>
            </a:r>
          </a:p>
        </p:txBody>
      </p:sp>
      <p:sp>
        <p:nvSpPr>
          <p:cNvPr id="3" name="Content Placeholder 2">
            <a:extLst>
              <a:ext uri="{FF2B5EF4-FFF2-40B4-BE49-F238E27FC236}">
                <a16:creationId xmlns:a16="http://schemas.microsoft.com/office/drawing/2014/main" id="{CABFF56E-9DEC-4B69-BCCE-5A14DFB4D57C}"/>
              </a:ext>
            </a:extLst>
          </p:cNvPr>
          <p:cNvSpPr>
            <a:spLocks noGrp="1"/>
          </p:cNvSpPr>
          <p:nvPr>
            <p:ph idx="1"/>
          </p:nvPr>
        </p:nvSpPr>
        <p:spPr>
          <a:xfrm>
            <a:off x="2152649" y="1485900"/>
            <a:ext cx="9439275" cy="4695825"/>
          </a:xfrm>
        </p:spPr>
        <p:txBody>
          <a:bodyPr>
            <a:normAutofit fontScale="77500" lnSpcReduction="20000"/>
          </a:bodyPr>
          <a:lstStyle/>
          <a:p>
            <a:pPr>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Given an unknown audio signal, and a set of reference signals, the task is to find which class of birds and animals (corresponding to the reference signal) does the given signal matches the best.</a:t>
            </a:r>
          </a:p>
          <a:p>
            <a:pPr>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Concept of correlation will be used to achieve this, as it gives the degree of similarity between 2 signals. </a:t>
            </a:r>
          </a:p>
          <a:p>
            <a:pPr>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MATLAB </a:t>
            </a:r>
            <a:r>
              <a:rPr lang="en-IN" sz="2200" dirty="0">
                <a:latin typeface="Calibri" panose="020F0502020204030204" pitchFamily="34" charset="0"/>
                <a:ea typeface="Calibri" panose="020F0502020204030204" pitchFamily="34" charset="0"/>
                <a:cs typeface="Times New Roman" panose="02020603050405020304" pitchFamily="18" charset="0"/>
              </a:rPr>
              <a:t> will be used for implementation.</a:t>
            </a:r>
          </a:p>
          <a:p>
            <a:pPr marL="342900" lvl="0" indent="-342900">
              <a:lnSpc>
                <a:spcPct val="115000"/>
              </a:lnSpc>
              <a:buFont typeface="Symbol" panose="05050102010706020507" pitchFamily="18" charset="2"/>
              <a:buChar char=""/>
            </a:pPr>
            <a:r>
              <a:rPr lang="en-IN" sz="2200" dirty="0">
                <a:effectLst/>
                <a:latin typeface="Calibri" panose="020F0502020204030204" pitchFamily="34" charset="0"/>
                <a:ea typeface="Calibri" panose="020F0502020204030204" pitchFamily="34" charset="0"/>
                <a:cs typeface="Times New Roman" panose="02020603050405020304" pitchFamily="18" charset="0"/>
              </a:rPr>
              <a:t>Audio signals of various animals and bird species will be imported in MATLAB from various online resources. Kaggle and </a:t>
            </a:r>
            <a:r>
              <a:rPr lang="en-IN" sz="2200" dirty="0" err="1">
                <a:effectLst/>
                <a:latin typeface="Calibri" panose="020F0502020204030204" pitchFamily="34" charset="0"/>
                <a:ea typeface="Calibri" panose="020F0502020204030204" pitchFamily="34" charset="0"/>
                <a:cs typeface="Times New Roman" panose="02020603050405020304" pitchFamily="18" charset="0"/>
              </a:rPr>
              <a:t>xeno</a:t>
            </a:r>
            <a:r>
              <a:rPr lang="en-IN" sz="2200" dirty="0">
                <a:effectLst/>
                <a:latin typeface="Calibri" panose="020F0502020204030204" pitchFamily="34" charset="0"/>
                <a:ea typeface="Calibri" panose="020F0502020204030204" pitchFamily="34" charset="0"/>
                <a:cs typeface="Times New Roman" panose="02020603050405020304" pitchFamily="18" charset="0"/>
              </a:rPr>
              <a:t>-canto have rich collection of useful data. They will be referred for the dataset.</a:t>
            </a:r>
          </a:p>
          <a:p>
            <a:pPr marL="342900" lvl="0" indent="-342900">
              <a:lnSpc>
                <a:spcPct val="115000"/>
              </a:lnSpc>
              <a:buFont typeface="Symbol" panose="05050102010706020507" pitchFamily="18" charset="2"/>
              <a:buChar char=""/>
            </a:pPr>
            <a:r>
              <a:rPr lang="en-IN" sz="2200" dirty="0">
                <a:effectLst/>
                <a:latin typeface="Calibri" panose="020F0502020204030204" pitchFamily="34" charset="0"/>
                <a:ea typeface="Calibri" panose="020F0502020204030204" pitchFamily="34" charset="0"/>
                <a:cs typeface="Times New Roman" panose="02020603050405020304" pitchFamily="18" charset="0"/>
              </a:rPr>
              <a:t>The audio signals will be sampled and analysed in frequency domain.</a:t>
            </a:r>
          </a:p>
          <a:p>
            <a:pPr marL="342900" indent="-342900">
              <a:lnSpc>
                <a:spcPct val="115000"/>
              </a:lnSpc>
              <a:buFont typeface="Symbol" panose="05050102010706020507" pitchFamily="18" charset="2"/>
              <a:buChar char=""/>
            </a:pPr>
            <a:r>
              <a:rPr lang="en-IN" sz="2200" dirty="0">
                <a:latin typeface="Calibri" panose="020F0502020204030204" pitchFamily="34" charset="0"/>
                <a:cs typeface="Times New Roman" panose="02020603050405020304" pitchFamily="18" charset="0"/>
              </a:rPr>
              <a:t>As different animals and birds have a characteristic frequency of voice, the peak frequencies can be related to different animal or bird species.</a:t>
            </a:r>
          </a:p>
          <a:p>
            <a:pPr marL="342900" lvl="0" indent="-342900">
              <a:lnSpc>
                <a:spcPct val="115000"/>
              </a:lnSpc>
              <a:spcAft>
                <a:spcPts val="800"/>
              </a:spcAft>
              <a:buFont typeface="Symbol" panose="05050102010706020507" pitchFamily="18" charset="2"/>
              <a:buChar char=""/>
            </a:pPr>
            <a:r>
              <a:rPr lang="en-IN" sz="2200" dirty="0">
                <a:effectLst/>
                <a:latin typeface="Calibri" panose="020F0502020204030204" pitchFamily="34" charset="0"/>
                <a:ea typeface="Calibri" panose="020F0502020204030204" pitchFamily="34" charset="0"/>
                <a:cs typeface="Times New Roman" panose="02020603050405020304" pitchFamily="18" charset="0"/>
              </a:rPr>
              <a:t>Once all the signal pre-processing is done, concept of correlation will be used to check the degree of similarity between the test audio signal and the dataset signals.</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1431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57A63A-E9C9-411A-8C25-10737E002133}"/>
              </a:ext>
            </a:extLst>
          </p:cNvPr>
          <p:cNvPicPr>
            <a:picLocks noChangeAspect="1"/>
          </p:cNvPicPr>
          <p:nvPr/>
        </p:nvPicPr>
        <p:blipFill rotWithShape="1">
          <a:blip r:embed="rId2"/>
          <a:srcRect t="12457"/>
          <a:stretch/>
        </p:blipFill>
        <p:spPr>
          <a:xfrm>
            <a:off x="437380" y="1005923"/>
            <a:ext cx="11317239" cy="5570229"/>
          </a:xfrm>
          <a:prstGeom prst="rect">
            <a:avLst/>
          </a:prstGeom>
        </p:spPr>
      </p:pic>
      <p:sp>
        <p:nvSpPr>
          <p:cNvPr id="4" name="TextBox 3">
            <a:extLst>
              <a:ext uri="{FF2B5EF4-FFF2-40B4-BE49-F238E27FC236}">
                <a16:creationId xmlns:a16="http://schemas.microsoft.com/office/drawing/2014/main" id="{67AF67E7-ECC8-456B-85F2-2EDF5C0A2796}"/>
              </a:ext>
            </a:extLst>
          </p:cNvPr>
          <p:cNvSpPr txBox="1"/>
          <p:nvPr/>
        </p:nvSpPr>
        <p:spPr>
          <a:xfrm>
            <a:off x="723899" y="358259"/>
            <a:ext cx="9801225" cy="523220"/>
          </a:xfrm>
          <a:prstGeom prst="rect">
            <a:avLst/>
          </a:prstGeom>
          <a:noFill/>
        </p:spPr>
        <p:txBody>
          <a:bodyPr wrap="square">
            <a:spAutoFit/>
          </a:bodyPr>
          <a:lstStyle/>
          <a:p>
            <a:pPr algn="ctr"/>
            <a:r>
              <a:rPr lang="en-IN" sz="2800" dirty="0">
                <a:latin typeface="Arial Rounded MT Bold" panose="020F0704030504030204" pitchFamily="34" charset="0"/>
              </a:rPr>
              <a:t>Normalised Correlation</a:t>
            </a:r>
          </a:p>
        </p:txBody>
      </p:sp>
    </p:spTree>
    <p:extLst>
      <p:ext uri="{BB962C8B-B14F-4D97-AF65-F5344CB8AC3E}">
        <p14:creationId xmlns:p14="http://schemas.microsoft.com/office/powerpoint/2010/main" val="45317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E363F-C261-46A1-96ED-1580187DDD22}"/>
              </a:ext>
            </a:extLst>
          </p:cNvPr>
          <p:cNvSpPr>
            <a:spLocks noGrp="1"/>
          </p:cNvSpPr>
          <p:nvPr>
            <p:ph type="title"/>
          </p:nvPr>
        </p:nvSpPr>
        <p:spPr>
          <a:xfrm>
            <a:off x="838200" y="317500"/>
            <a:ext cx="10515600" cy="1325563"/>
          </a:xfrm>
        </p:spPr>
        <p:txBody>
          <a:bodyPr/>
          <a:lstStyle/>
          <a:p>
            <a:pPr algn="ctr"/>
            <a:r>
              <a:rPr lang="en-IN" dirty="0">
                <a:latin typeface="Arial Rounded MT Bold" panose="020F0704030504030204" pitchFamily="34" charset="0"/>
              </a:rPr>
              <a:t>Correlation</a:t>
            </a:r>
          </a:p>
        </p:txBody>
      </p:sp>
      <p:sp>
        <p:nvSpPr>
          <p:cNvPr id="3" name="Content Placeholder 2">
            <a:extLst>
              <a:ext uri="{FF2B5EF4-FFF2-40B4-BE49-F238E27FC236}">
                <a16:creationId xmlns:a16="http://schemas.microsoft.com/office/drawing/2014/main" id="{FD0D2AF8-4507-4C32-8C14-F152D06DEE1A}"/>
              </a:ext>
            </a:extLst>
          </p:cNvPr>
          <p:cNvSpPr>
            <a:spLocks noGrp="1"/>
          </p:cNvSpPr>
          <p:nvPr>
            <p:ph idx="1"/>
          </p:nvPr>
        </p:nvSpPr>
        <p:spPr/>
        <p:txBody>
          <a:bodyPr>
            <a:normAutofit fontScale="85000" lnSpcReduction="10000"/>
          </a:bodyPr>
          <a:lstStyle/>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Correlation is a statistic that measures the degree to which two variables move in relation to each other.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When two sets of data are strongly linked together, we say they have a High Correlation. The word Correlation is made of Co- (meaning "together"), and Relation. Correlation is positive when the values increase together, and. Correlation is Negative when one value decreases as the other increases.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MATLAB function:     r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xcorr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(x , 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 returns the cross-correlation of two discrete-time sequences. Cross-correlation measures the similarity between a vector x and shifted (lagged) copies of a vector y as a function of the lag.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51206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13321-B963-44DE-8C69-DBC0655E4048}"/>
              </a:ext>
            </a:extLst>
          </p:cNvPr>
          <p:cNvSpPr>
            <a:spLocks noGrp="1"/>
          </p:cNvSpPr>
          <p:nvPr>
            <p:ph type="title"/>
          </p:nvPr>
        </p:nvSpPr>
        <p:spPr/>
        <p:txBody>
          <a:bodyPr/>
          <a:lstStyle/>
          <a:p>
            <a:pPr algn="ctr"/>
            <a:r>
              <a:rPr lang="en-IN" dirty="0">
                <a:latin typeface="Arial Rounded MT Bold" panose="020F0704030504030204" pitchFamily="34" charset="0"/>
              </a:rPr>
              <a:t>NORMALISATION</a:t>
            </a:r>
          </a:p>
        </p:txBody>
      </p:sp>
      <p:sp>
        <p:nvSpPr>
          <p:cNvPr id="3" name="Content Placeholder 2">
            <a:extLst>
              <a:ext uri="{FF2B5EF4-FFF2-40B4-BE49-F238E27FC236}">
                <a16:creationId xmlns:a16="http://schemas.microsoft.com/office/drawing/2014/main" id="{2B3F9393-D568-4FCE-9BC6-35A15961BB37}"/>
              </a:ext>
            </a:extLst>
          </p:cNvPr>
          <p:cNvSpPr>
            <a:spLocks noGrp="1"/>
          </p:cNvSpPr>
          <p:nvPr>
            <p:ph idx="1"/>
          </p:nvPr>
        </p:nvSpPr>
        <p:spPr>
          <a:xfrm>
            <a:off x="838200" y="1825625"/>
            <a:ext cx="6953250" cy="4351338"/>
          </a:xfrm>
        </p:spPr>
        <p:txBody>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Normalization is used to scale the data of an attribute so that it falls in a smaller range, such as -1.0 to 1.0 or 0.0 to 1.0. It is generally useful for classification algorithms.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output of Fourier transform of signal must be normalised so that all the reference audios may have the same maximum amplitude. So that errors in classification due to different amplitudes of bird speaking may be reduced.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Function used:   Nr = normalize(</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A,'range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(scale A so that its range is in the interval [0,1]).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0" name="Picture 9">
            <a:extLst>
              <a:ext uri="{FF2B5EF4-FFF2-40B4-BE49-F238E27FC236}">
                <a16:creationId xmlns:a16="http://schemas.microsoft.com/office/drawing/2014/main" id="{C714D554-A86E-491B-8B4A-D354972EEC01}"/>
              </a:ext>
            </a:extLst>
          </p:cNvPr>
          <p:cNvPicPr/>
          <p:nvPr/>
        </p:nvPicPr>
        <p:blipFill>
          <a:blip r:embed="rId2"/>
          <a:stretch>
            <a:fillRect/>
          </a:stretch>
        </p:blipFill>
        <p:spPr>
          <a:xfrm>
            <a:off x="8086725" y="1825625"/>
            <a:ext cx="3673157" cy="3424237"/>
          </a:xfrm>
          <a:prstGeom prst="rect">
            <a:avLst/>
          </a:prstGeom>
        </p:spPr>
      </p:pic>
    </p:spTree>
    <p:extLst>
      <p:ext uri="{BB962C8B-B14F-4D97-AF65-F5344CB8AC3E}">
        <p14:creationId xmlns:p14="http://schemas.microsoft.com/office/powerpoint/2010/main" val="4200100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1B02F-C5A7-409B-B9F8-D47A03951C93}"/>
              </a:ext>
            </a:extLst>
          </p:cNvPr>
          <p:cNvSpPr>
            <a:spLocks noGrp="1"/>
          </p:cNvSpPr>
          <p:nvPr>
            <p:ph type="title"/>
          </p:nvPr>
        </p:nvSpPr>
        <p:spPr/>
        <p:txBody>
          <a:bodyPr>
            <a:normAutofit fontScale="90000"/>
          </a:bodyPr>
          <a:lstStyle/>
          <a:p>
            <a:r>
              <a:rPr lang="en-IN" sz="4400" b="1" dirty="0">
                <a:effectLst/>
                <a:latin typeface="Calibri" panose="020F0502020204030204" pitchFamily="34" charset="0"/>
                <a:ea typeface="Calibri" panose="020F0502020204030204" pitchFamily="34" charset="0"/>
                <a:cs typeface="Times New Roman" panose="02020603050405020304" pitchFamily="18" charset="0"/>
              </a:rPr>
              <a:t>Future Scope and real-life application:</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E2B7818-6463-460D-9D5D-E1EF27A6D0AD}"/>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If we are able to detect whether the test signal is of a bird, this project can be used as a scare-crow in agricultural farms for bird detection. This will be implemented in project by using some script which can alert if the detected signal is of a bird.</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 expected outcome/aim of the project will be to be able to correctly identify the unknown audio signal by matching it to one of the signals in the reference audio signal set, by means of correlation.</a:t>
            </a:r>
          </a:p>
          <a:p>
            <a:endParaRPr lang="en-IN" dirty="0"/>
          </a:p>
        </p:txBody>
      </p:sp>
    </p:spTree>
    <p:extLst>
      <p:ext uri="{BB962C8B-B14F-4D97-AF65-F5344CB8AC3E}">
        <p14:creationId xmlns:p14="http://schemas.microsoft.com/office/powerpoint/2010/main" val="2718658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08CE-23A4-4505-9B32-AE1B5CB0A2C2}"/>
              </a:ext>
            </a:extLst>
          </p:cNvPr>
          <p:cNvSpPr>
            <a:spLocks noGrp="1"/>
          </p:cNvSpPr>
          <p:nvPr>
            <p:ph type="title"/>
          </p:nvPr>
        </p:nvSpPr>
        <p:spPr/>
        <p:txBody>
          <a:bodyPr/>
          <a:lstStyle/>
          <a:p>
            <a:r>
              <a:rPr lang="en-IN" dirty="0"/>
              <a:t>Work done till now…</a:t>
            </a:r>
          </a:p>
        </p:txBody>
      </p:sp>
      <p:sp>
        <p:nvSpPr>
          <p:cNvPr id="3" name="Content Placeholder 2">
            <a:extLst>
              <a:ext uri="{FF2B5EF4-FFF2-40B4-BE49-F238E27FC236}">
                <a16:creationId xmlns:a16="http://schemas.microsoft.com/office/drawing/2014/main" id="{241C4570-5573-43E2-96A3-5BE54622D0C7}"/>
              </a:ext>
            </a:extLst>
          </p:cNvPr>
          <p:cNvSpPr>
            <a:spLocks noGrp="1"/>
          </p:cNvSpPr>
          <p:nvPr>
            <p:ph idx="1"/>
          </p:nvPr>
        </p:nvSpPr>
        <p:spPr/>
        <p:txBody>
          <a:bodyPr/>
          <a:lstStyle/>
          <a:p>
            <a:r>
              <a:rPr lang="en-IN" dirty="0"/>
              <a:t>Site referred for download audio files of various birds and animal species: </a:t>
            </a:r>
            <a:r>
              <a:rPr lang="en-IN" dirty="0">
                <a:hlinkClick r:id="rId2"/>
              </a:rPr>
              <a:t>https://www.xeno-canto.org/explore?query=area%3A%22asia%22%20cnt%3A%22India%22</a:t>
            </a:r>
            <a:endParaRPr lang="en-IN" dirty="0"/>
          </a:p>
          <a:p>
            <a:r>
              <a:rPr lang="en-IN" dirty="0"/>
              <a:t>Audio files for analysis have been imported.</a:t>
            </a:r>
          </a:p>
          <a:p>
            <a:r>
              <a:rPr lang="en-IN" dirty="0"/>
              <a:t>Time domain analysis, frequency domain analysis has been done.</a:t>
            </a:r>
          </a:p>
          <a:p>
            <a:r>
              <a:rPr lang="en-IN" dirty="0"/>
              <a:t>Correlation has been implemented using </a:t>
            </a:r>
            <a:r>
              <a:rPr lang="en-IN" dirty="0" err="1"/>
              <a:t>xcorr</a:t>
            </a:r>
            <a:r>
              <a:rPr lang="en-IN" dirty="0"/>
              <a:t>() function of </a:t>
            </a:r>
            <a:r>
              <a:rPr lang="en-IN" dirty="0" err="1"/>
              <a:t>matlab</a:t>
            </a:r>
            <a:r>
              <a:rPr lang="en-IN" dirty="0"/>
              <a:t>.</a:t>
            </a:r>
          </a:p>
          <a:p>
            <a:r>
              <a:rPr lang="en-IN" dirty="0"/>
              <a:t>Correct implementation of </a:t>
            </a:r>
            <a:r>
              <a:rPr lang="en-IN" dirty="0" err="1"/>
              <a:t>xcorr</a:t>
            </a:r>
            <a:r>
              <a:rPr lang="en-IN" dirty="0"/>
              <a:t>() has been verified.</a:t>
            </a:r>
          </a:p>
        </p:txBody>
      </p:sp>
    </p:spTree>
    <p:extLst>
      <p:ext uri="{BB962C8B-B14F-4D97-AF65-F5344CB8AC3E}">
        <p14:creationId xmlns:p14="http://schemas.microsoft.com/office/powerpoint/2010/main" val="3404629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E80F-6CDD-43A6-A98B-449D956BA3B4}"/>
              </a:ext>
            </a:extLst>
          </p:cNvPr>
          <p:cNvSpPr>
            <a:spLocks noGrp="1"/>
          </p:cNvSpPr>
          <p:nvPr>
            <p:ph type="title"/>
          </p:nvPr>
        </p:nvSpPr>
        <p:spPr/>
        <p:txBody>
          <a:bodyPr/>
          <a:lstStyle/>
          <a:p>
            <a:r>
              <a:rPr lang="en-IN" dirty="0"/>
              <a:t>Work left to be done…</a:t>
            </a:r>
          </a:p>
        </p:txBody>
      </p:sp>
      <p:sp>
        <p:nvSpPr>
          <p:cNvPr id="3" name="Content Placeholder 2">
            <a:extLst>
              <a:ext uri="{FF2B5EF4-FFF2-40B4-BE49-F238E27FC236}">
                <a16:creationId xmlns:a16="http://schemas.microsoft.com/office/drawing/2014/main" id="{1DBDBA27-2335-4C06-A3AA-B6DEC05505C8}"/>
              </a:ext>
            </a:extLst>
          </p:cNvPr>
          <p:cNvSpPr>
            <a:spLocks noGrp="1"/>
          </p:cNvSpPr>
          <p:nvPr>
            <p:ph idx="1"/>
          </p:nvPr>
        </p:nvSpPr>
        <p:spPr/>
        <p:txBody>
          <a:bodyPr/>
          <a:lstStyle/>
          <a:p>
            <a:r>
              <a:rPr lang="en-IN" dirty="0"/>
              <a:t>Increasing dataset for audio birds/animals for which classification has to be done.</a:t>
            </a:r>
          </a:p>
          <a:p>
            <a:r>
              <a:rPr lang="en-IN" dirty="0"/>
              <a:t>Implementing correlation for a test signal to be classified among a given set of reference signals.</a:t>
            </a:r>
          </a:p>
          <a:p>
            <a:r>
              <a:rPr lang="en-IN" dirty="0"/>
              <a:t>Implementing bird detection alert system (for real life </a:t>
            </a:r>
            <a:r>
              <a:rPr lang="en-IN" dirty="0" err="1"/>
              <a:t>atert</a:t>
            </a:r>
            <a:r>
              <a:rPr lang="en-IN" dirty="0"/>
              <a:t> system application, like scarecrow) in </a:t>
            </a:r>
            <a:r>
              <a:rPr lang="en-IN" dirty="0" err="1"/>
              <a:t>matlab</a:t>
            </a:r>
            <a:r>
              <a:rPr lang="en-IN" dirty="0"/>
              <a:t> on detection of bird.</a:t>
            </a:r>
          </a:p>
        </p:txBody>
      </p:sp>
    </p:spTree>
    <p:extLst>
      <p:ext uri="{BB962C8B-B14F-4D97-AF65-F5344CB8AC3E}">
        <p14:creationId xmlns:p14="http://schemas.microsoft.com/office/powerpoint/2010/main" val="185671347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89</TotalTime>
  <Words>670</Words>
  <Application>Microsoft Macintosh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Rounded MT Bold</vt:lpstr>
      <vt:lpstr>Calibri</vt:lpstr>
      <vt:lpstr>Century Gothic</vt:lpstr>
      <vt:lpstr>Symbol</vt:lpstr>
      <vt:lpstr>Times New Roman</vt:lpstr>
      <vt:lpstr>Wingdings 3</vt:lpstr>
      <vt:lpstr>Wisp</vt:lpstr>
      <vt:lpstr> BIRD AND ANIMAL SPECIES DETECTION USING ANALYSIS OF AUDIO SIGNALS </vt:lpstr>
      <vt:lpstr>ABSTRACT</vt:lpstr>
      <vt:lpstr>PowerPoint Presentation</vt:lpstr>
      <vt:lpstr>Correlation</vt:lpstr>
      <vt:lpstr>NORMALISATION</vt:lpstr>
      <vt:lpstr>Future Scope and real-life application: </vt:lpstr>
      <vt:lpstr>Work done till now…</vt:lpstr>
      <vt:lpstr>Work left to be done…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BIRD AND ANIMAL SPECIES DETECTION USING ANALYSIS OF AUDIO SIGNALS. </dc:title>
  <dc:creator>Ayushi Verma</dc:creator>
  <cp:lastModifiedBy>Avikal Goel</cp:lastModifiedBy>
  <cp:revision>12</cp:revision>
  <dcterms:created xsi:type="dcterms:W3CDTF">2021-02-26T16:23:01Z</dcterms:created>
  <dcterms:modified xsi:type="dcterms:W3CDTF">2022-06-04T17:53:13Z</dcterms:modified>
</cp:coreProperties>
</file>