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4"/>
  </p:notesMasterIdLst>
  <p:sldIdLst>
    <p:sldId id="256" r:id="rId2"/>
    <p:sldId id="257" r:id="rId3"/>
    <p:sldId id="258" r:id="rId4"/>
    <p:sldId id="259" r:id="rId5"/>
    <p:sldId id="260" r:id="rId6"/>
    <p:sldId id="277" r:id="rId7"/>
    <p:sldId id="278" r:id="rId8"/>
    <p:sldId id="262" r:id="rId9"/>
    <p:sldId id="263" r:id="rId10"/>
    <p:sldId id="279" r:id="rId11"/>
    <p:sldId id="266" r:id="rId12"/>
    <p:sldId id="267" r:id="rId13"/>
    <p:sldId id="268" r:id="rId14"/>
    <p:sldId id="269" r:id="rId15"/>
    <p:sldId id="270" r:id="rId16"/>
    <p:sldId id="271" r:id="rId17"/>
    <p:sldId id="272" r:id="rId18"/>
    <p:sldId id="273" r:id="rId19"/>
    <p:sldId id="274" r:id="rId20"/>
    <p:sldId id="275" r:id="rId21"/>
    <p:sldId id="280" r:id="rId22"/>
    <p:sldId id="276" r:id="rId23"/>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1620">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7" roundtripDataSignature="AMtx7mgy/2J7UUeIi1zSLH86HjEC1lEpC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100" d="100"/>
          <a:sy n="100" d="100"/>
        </p:scale>
        <p:origin x="-946" y="-91"/>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customschemas.google.com/relationships/presentationmetadata" Target="meta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3288264930"/>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 name="Google Shape;52;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10a4f408a0f_1_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10a4f408a0f_1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4" name="Google Shape;144;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0" name="Google Shape;150;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5" name="Google Shape;155;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10e073808a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10e073808a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10e073808a5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10e073808a5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10e073808a5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10e073808a5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6" name="Google Shape;186;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2" name="Google Shape;192;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10e073808a5_1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10e073808a5_1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8" name="Google Shape;68;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10e073808a5_1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10e073808a5_1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0" name="Google Shape;80;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10a4f408a0f_1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2" name="Google Shape;92;g10a4f408a0f_1_4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10a4f408a0f_1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7" name="Google Shape;97;g10a4f408a0f_1_3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10b746ba5ad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10b746ba5ad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2" name="Google Shape;122;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g10b79bb9116_1_49"/>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g10b79bb9116_1_49"/>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g10b79bb9116_1_4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g10b79bb9116_1_84"/>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g10b79bb9116_1_84"/>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g10b79bb9116_1_8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g10b79bb9116_1_8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g10b79bb9116_1_5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g10b79bb9116_1_5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g10b79bb9116_1_5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g10b79bb9116_1_5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g10b79bb9116_1_5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g10b79bb9116_1_6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g10b79bb9116_1_60"/>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g10b79bb9116_1_60"/>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g10b79bb9116_1_6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g10b79bb9116_1_6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g10b79bb9116_1_6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g10b79bb9116_1_68"/>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g10b79bb9116_1_68"/>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g10b79bb9116_1_6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g10b79bb9116_1_72"/>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g10b79bb9116_1_7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g10b79bb9116_1_75"/>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g10b79bb9116_1_75"/>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g10b79bb9116_1_75"/>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g10b79bb9116_1_75"/>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g10b79bb9116_1_7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g10b79bb9116_1_81"/>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g10b79bb9116_1_8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g10b79bb9116_1_4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g10b79bb9116_1_45"/>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g10b79bb9116_1_4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8" Type="http://schemas.openxmlformats.org/officeDocument/2006/relationships/image" Target="../media/image17.jpeg"/><Relationship Id="rId3" Type="http://schemas.openxmlformats.org/officeDocument/2006/relationships/image" Target="../media/image12.jpeg"/><Relationship Id="rId7" Type="http://schemas.openxmlformats.org/officeDocument/2006/relationships/image" Target="../media/image16.png"/><Relationship Id="rId2" Type="http://schemas.openxmlformats.org/officeDocument/2006/relationships/image" Target="../media/image11.jpeg"/><Relationship Id="rId1" Type="http://schemas.openxmlformats.org/officeDocument/2006/relationships/slideLayout" Target="../slideLayouts/slideLayout6.xml"/><Relationship Id="rId6" Type="http://schemas.openxmlformats.org/officeDocument/2006/relationships/image" Target="../media/image15.png"/><Relationship Id="rId5" Type="http://schemas.openxmlformats.org/officeDocument/2006/relationships/image" Target="../media/image14.jpeg"/><Relationship Id="rId10" Type="http://schemas.openxmlformats.org/officeDocument/2006/relationships/image" Target="../media/image19.jpeg"/><Relationship Id="rId4" Type="http://schemas.openxmlformats.org/officeDocument/2006/relationships/image" Target="../media/image13.jpeg"/><Relationship Id="rId9" Type="http://schemas.openxmlformats.org/officeDocument/2006/relationships/image" Target="../media/image18.jpe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CFFF2"/>
        </a:solidFill>
        <a:effectLst/>
      </p:bgPr>
    </p:bg>
    <p:spTree>
      <p:nvGrpSpPr>
        <p:cNvPr id="1" name="Shape 53"/>
        <p:cNvGrpSpPr/>
        <p:nvPr/>
      </p:nvGrpSpPr>
      <p:grpSpPr>
        <a:xfrm>
          <a:off x="0" y="0"/>
          <a:ext cx="0" cy="0"/>
          <a:chOff x="0" y="0"/>
          <a:chExt cx="0" cy="0"/>
        </a:xfrm>
      </p:grpSpPr>
      <p:sp>
        <p:nvSpPr>
          <p:cNvPr id="54" name="Google Shape;54;p1"/>
          <p:cNvSpPr txBox="1">
            <a:spLocks noGrp="1"/>
          </p:cNvSpPr>
          <p:nvPr>
            <p:ph type="ctrTitle"/>
          </p:nvPr>
        </p:nvSpPr>
        <p:spPr>
          <a:xfrm>
            <a:off x="1044600" y="1941450"/>
            <a:ext cx="7054800" cy="12606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Clr>
                <a:schemeClr val="lt2"/>
              </a:buClr>
              <a:buSzPts val="5400"/>
              <a:buFont typeface="Calibri"/>
              <a:buNone/>
            </a:pPr>
            <a:r>
              <a:rPr lang="en" sz="4600" dirty="0">
                <a:solidFill>
                  <a:srgbClr val="274E13"/>
                </a:solidFill>
                <a:latin typeface="Times New Roman"/>
                <a:ea typeface="Times New Roman"/>
                <a:cs typeface="Times New Roman"/>
                <a:sym typeface="Times New Roman"/>
              </a:rPr>
              <a:t>Prediction and Monitoring of Pollutants using IoT</a:t>
            </a:r>
            <a:endParaRPr sz="4600" dirty="0">
              <a:solidFill>
                <a:srgbClr val="274E13"/>
              </a:solidFill>
              <a:latin typeface="Times New Roman"/>
              <a:ea typeface="Times New Roman"/>
              <a:cs typeface="Times New Roman"/>
              <a:sym typeface="Times New Roman"/>
            </a:endParaRPr>
          </a:p>
        </p:txBody>
      </p:sp>
      <p:pic>
        <p:nvPicPr>
          <p:cNvPr id="55" name="Google Shape;55;p1"/>
          <p:cNvPicPr preferRelativeResize="0"/>
          <p:nvPr/>
        </p:nvPicPr>
        <p:blipFill rotWithShape="1">
          <a:blip r:embed="rId3">
            <a:alphaModFix/>
          </a:blip>
          <a:srcRect l="25003" t="8181" r="22991" b="8506"/>
          <a:stretch/>
        </p:blipFill>
        <p:spPr>
          <a:xfrm>
            <a:off x="3681949" y="51225"/>
            <a:ext cx="1780125" cy="1683825"/>
          </a:xfrm>
          <a:prstGeom prst="rect">
            <a:avLst/>
          </a:prstGeom>
          <a:noFill/>
          <a:ln>
            <a:noFill/>
          </a:ln>
        </p:spPr>
      </p:pic>
      <p:sp>
        <p:nvSpPr>
          <p:cNvPr id="56" name="Google Shape;56;p1"/>
          <p:cNvSpPr txBox="1">
            <a:spLocks noGrp="1"/>
          </p:cNvSpPr>
          <p:nvPr>
            <p:ph type="ctrTitle"/>
          </p:nvPr>
        </p:nvSpPr>
        <p:spPr>
          <a:xfrm>
            <a:off x="177775" y="3422275"/>
            <a:ext cx="1102800" cy="4149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Clr>
                <a:schemeClr val="accent1"/>
              </a:buClr>
              <a:buSzPts val="2880"/>
              <a:buFont typeface="Trebuchet MS"/>
              <a:buNone/>
            </a:pPr>
            <a:r>
              <a:rPr lang="en" sz="1800">
                <a:solidFill>
                  <a:srgbClr val="0C343D"/>
                </a:solidFill>
                <a:latin typeface="Times New Roman"/>
                <a:ea typeface="Times New Roman"/>
                <a:cs typeface="Times New Roman"/>
                <a:sym typeface="Times New Roman"/>
              </a:rPr>
              <a:t>By :</a:t>
            </a:r>
            <a:endParaRPr sz="1800">
              <a:solidFill>
                <a:srgbClr val="0C343D"/>
              </a:solidFill>
              <a:latin typeface="Times New Roman"/>
              <a:ea typeface="Times New Roman"/>
              <a:cs typeface="Times New Roman"/>
              <a:sym typeface="Times New Roman"/>
            </a:endParaRPr>
          </a:p>
        </p:txBody>
      </p:sp>
      <p:sp>
        <p:nvSpPr>
          <p:cNvPr id="57" name="Google Shape;57;p1"/>
          <p:cNvSpPr txBox="1"/>
          <p:nvPr/>
        </p:nvSpPr>
        <p:spPr>
          <a:xfrm>
            <a:off x="1044600" y="3616950"/>
            <a:ext cx="2982000" cy="1293000"/>
          </a:xfrm>
          <a:prstGeom prst="rect">
            <a:avLst/>
          </a:prstGeom>
          <a:noFill/>
          <a:ln>
            <a:noFill/>
          </a:ln>
        </p:spPr>
        <p:txBody>
          <a:bodyPr spcFirstLastPara="1" wrap="square" lIns="91425" tIns="91425" rIns="91425" bIns="91425" anchor="t" anchorCtr="0">
            <a:spAutoFit/>
          </a:bodyPr>
          <a:lstStyle/>
          <a:p>
            <a:pPr marL="139700" lvl="0" indent="0" algn="l" rtl="0">
              <a:spcBef>
                <a:spcPts val="0"/>
              </a:spcBef>
              <a:spcAft>
                <a:spcPts val="0"/>
              </a:spcAft>
              <a:buNone/>
            </a:pPr>
            <a:r>
              <a:rPr lang="en" sz="1800">
                <a:solidFill>
                  <a:srgbClr val="0C343D"/>
                </a:solidFill>
                <a:latin typeface="Times New Roman"/>
                <a:ea typeface="Times New Roman"/>
                <a:cs typeface="Times New Roman"/>
                <a:sym typeface="Times New Roman"/>
              </a:rPr>
              <a:t>1. Rituraj</a:t>
            </a:r>
            <a:endParaRPr sz="1800">
              <a:solidFill>
                <a:srgbClr val="0C343D"/>
              </a:solidFill>
              <a:latin typeface="Times New Roman"/>
              <a:ea typeface="Times New Roman"/>
              <a:cs typeface="Times New Roman"/>
              <a:sym typeface="Times New Roman"/>
            </a:endParaRPr>
          </a:p>
          <a:p>
            <a:pPr marL="139700" lvl="0" indent="0" algn="l" rtl="0">
              <a:spcBef>
                <a:spcPts val="0"/>
              </a:spcBef>
              <a:spcAft>
                <a:spcPts val="0"/>
              </a:spcAft>
              <a:buNone/>
            </a:pPr>
            <a:r>
              <a:rPr lang="en" sz="1800">
                <a:solidFill>
                  <a:srgbClr val="0C343D"/>
                </a:solidFill>
                <a:latin typeface="Times New Roman"/>
                <a:ea typeface="Times New Roman"/>
                <a:cs typeface="Times New Roman"/>
                <a:sym typeface="Times New Roman"/>
              </a:rPr>
              <a:t>2. Abhinav Kumar</a:t>
            </a:r>
            <a:endParaRPr sz="1800">
              <a:solidFill>
                <a:srgbClr val="0C343D"/>
              </a:solidFill>
              <a:latin typeface="Times New Roman"/>
              <a:ea typeface="Times New Roman"/>
              <a:cs typeface="Times New Roman"/>
              <a:sym typeface="Times New Roman"/>
            </a:endParaRPr>
          </a:p>
          <a:p>
            <a:pPr marL="139700" lvl="0" indent="0" algn="l" rtl="0">
              <a:spcBef>
                <a:spcPts val="0"/>
              </a:spcBef>
              <a:spcAft>
                <a:spcPts val="0"/>
              </a:spcAft>
              <a:buNone/>
            </a:pPr>
            <a:r>
              <a:rPr lang="en" sz="1800">
                <a:solidFill>
                  <a:srgbClr val="0C343D"/>
                </a:solidFill>
                <a:latin typeface="Times New Roman"/>
                <a:ea typeface="Times New Roman"/>
                <a:cs typeface="Times New Roman"/>
                <a:sym typeface="Times New Roman"/>
              </a:rPr>
              <a:t>3. Vaibhav Katiyar</a:t>
            </a:r>
            <a:endParaRPr sz="1800">
              <a:solidFill>
                <a:srgbClr val="0C343D"/>
              </a:solidFill>
              <a:latin typeface="Times New Roman"/>
              <a:ea typeface="Times New Roman"/>
              <a:cs typeface="Times New Roman"/>
              <a:sym typeface="Times New Roman"/>
            </a:endParaRPr>
          </a:p>
          <a:p>
            <a:pPr marL="139700" lvl="0" indent="0" algn="l" rtl="0">
              <a:spcBef>
                <a:spcPts val="0"/>
              </a:spcBef>
              <a:spcAft>
                <a:spcPts val="0"/>
              </a:spcAft>
              <a:buNone/>
            </a:pPr>
            <a:r>
              <a:rPr lang="en" sz="1800">
                <a:solidFill>
                  <a:srgbClr val="0C343D"/>
                </a:solidFill>
                <a:latin typeface="Times New Roman"/>
                <a:ea typeface="Times New Roman"/>
                <a:cs typeface="Times New Roman"/>
                <a:sym typeface="Times New Roman"/>
              </a:rPr>
              <a:t>4. Siddhant Kumar Jaiswal</a:t>
            </a:r>
            <a:endParaRPr sz="1800">
              <a:solidFill>
                <a:srgbClr val="0C343D"/>
              </a:solidFill>
              <a:latin typeface="Times New Roman"/>
              <a:ea typeface="Times New Roman"/>
              <a:cs typeface="Times New Roman"/>
              <a:sym typeface="Times New Roman"/>
            </a:endParaRPr>
          </a:p>
        </p:txBody>
      </p:sp>
      <p:sp>
        <p:nvSpPr>
          <p:cNvPr id="58" name="Google Shape;58;p1"/>
          <p:cNvSpPr txBox="1">
            <a:spLocks noGrp="1"/>
          </p:cNvSpPr>
          <p:nvPr>
            <p:ph type="ctrTitle"/>
          </p:nvPr>
        </p:nvSpPr>
        <p:spPr>
          <a:xfrm>
            <a:off x="5799275" y="3616950"/>
            <a:ext cx="2889600" cy="6867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Clr>
                <a:schemeClr val="accent1"/>
              </a:buClr>
              <a:buSzPts val="2880"/>
              <a:buFont typeface="Trebuchet MS"/>
              <a:buNone/>
            </a:pPr>
            <a:r>
              <a:rPr lang="en" sz="1900">
                <a:solidFill>
                  <a:srgbClr val="051619"/>
                </a:solidFill>
                <a:latin typeface="Times New Roman"/>
                <a:ea typeface="Times New Roman"/>
                <a:cs typeface="Times New Roman"/>
                <a:sym typeface="Times New Roman"/>
              </a:rPr>
              <a:t>Guide       :   Shweta GN</a:t>
            </a:r>
            <a:br>
              <a:rPr lang="en" sz="1900">
                <a:solidFill>
                  <a:srgbClr val="051619"/>
                </a:solidFill>
                <a:latin typeface="Times New Roman"/>
                <a:ea typeface="Times New Roman"/>
                <a:cs typeface="Times New Roman"/>
                <a:sym typeface="Times New Roman"/>
              </a:rPr>
            </a:br>
            <a:r>
              <a:rPr lang="en" sz="1900">
                <a:solidFill>
                  <a:srgbClr val="051619"/>
                </a:solidFill>
                <a:latin typeface="Times New Roman"/>
                <a:ea typeface="Times New Roman"/>
                <a:cs typeface="Times New Roman"/>
                <a:sym typeface="Times New Roman"/>
              </a:rPr>
              <a:t>Co-Guide :   Rajesh N</a:t>
            </a:r>
            <a:endParaRPr sz="1900">
              <a:solidFill>
                <a:srgbClr val="051619"/>
              </a:solidFill>
              <a:latin typeface="Times New Roman"/>
              <a:ea typeface="Times New Roman"/>
              <a:cs typeface="Times New Roman"/>
              <a:sym typeface="Times New Roman"/>
            </a:endParaRPr>
          </a:p>
        </p:txBody>
      </p:sp>
      <p:pic>
        <p:nvPicPr>
          <p:cNvPr id="59" name="Google Shape;59;p1"/>
          <p:cNvPicPr preferRelativeResize="0"/>
          <p:nvPr/>
        </p:nvPicPr>
        <p:blipFill>
          <a:blip r:embed="rId4">
            <a:alphaModFix amt="20000"/>
          </a:blip>
          <a:stretch>
            <a:fillRect/>
          </a:stretch>
        </p:blipFill>
        <p:spPr>
          <a:xfrm>
            <a:off x="5963325" y="3202050"/>
            <a:ext cx="1931150" cy="1754175"/>
          </a:xfrm>
          <a:prstGeom prst="rect">
            <a:avLst/>
          </a:prstGeom>
          <a:noFill/>
          <a:ln>
            <a:noFill/>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latin typeface="Times New Roman" pitchFamily="18" charset="0"/>
                <a:cs typeface="Times New Roman" pitchFamily="18" charset="0"/>
              </a:rPr>
              <a:t>Continued</a:t>
            </a:r>
            <a:r>
              <a:rPr lang="en-IN" dirty="0" smtClean="0"/>
              <a:t>…</a:t>
            </a:r>
            <a:endParaRPr lang="en-IN" dirty="0"/>
          </a:p>
        </p:txBody>
      </p:sp>
      <p:sp>
        <p:nvSpPr>
          <p:cNvPr id="3" name="Text Placeholder 2"/>
          <p:cNvSpPr>
            <a:spLocks noGrp="1"/>
          </p:cNvSpPr>
          <p:nvPr>
            <p:ph type="body" idx="1"/>
          </p:nvPr>
        </p:nvSpPr>
        <p:spPr>
          <a:xfrm>
            <a:off x="311700" y="1152475"/>
            <a:ext cx="8520600" cy="3880504"/>
          </a:xfrm>
        </p:spPr>
        <p:txBody>
          <a:bodyPr>
            <a:normAutofit/>
          </a:bodyPr>
          <a:lstStyle/>
          <a:p>
            <a:pPr marL="114300" indent="0">
              <a:buNone/>
            </a:pPr>
            <a:r>
              <a:rPr lang="en-IN" b="1" dirty="0" smtClean="0">
                <a:solidFill>
                  <a:schemeClr val="tx1"/>
                </a:solidFill>
                <a:latin typeface="Times New Roman" pitchFamily="18" charset="0"/>
                <a:cs typeface="Times New Roman" pitchFamily="18" charset="0"/>
              </a:rPr>
              <a:t>Sound Detection Sensor </a:t>
            </a:r>
            <a:r>
              <a:rPr lang="en-IN" dirty="0" smtClean="0">
                <a:solidFill>
                  <a:schemeClr val="tx1"/>
                </a:solidFill>
                <a:latin typeface="Times New Roman" pitchFamily="18" charset="0"/>
                <a:cs typeface="Times New Roman" pitchFamily="18" charset="0"/>
              </a:rPr>
              <a:t>: </a:t>
            </a:r>
            <a:r>
              <a:rPr lang="en-US" dirty="0">
                <a:solidFill>
                  <a:schemeClr val="tx1"/>
                </a:solidFill>
                <a:latin typeface="Times New Roman" pitchFamily="18" charset="0"/>
                <a:cs typeface="Times New Roman" pitchFamily="18" charset="0"/>
              </a:rPr>
              <a:t>The sound sensor is one type of module used to notice the sound. Generally, this module is used to detect the intensity of sound</a:t>
            </a:r>
            <a:r>
              <a:rPr lang="en-US" dirty="0" smtClean="0">
                <a:solidFill>
                  <a:schemeClr val="tx1"/>
                </a:solidFill>
                <a:latin typeface="Times New Roman" pitchFamily="18" charset="0"/>
                <a:cs typeface="Times New Roman" pitchFamily="18" charset="0"/>
              </a:rPr>
              <a:t>.</a:t>
            </a:r>
          </a:p>
          <a:p>
            <a:pPr marL="114300" indent="0">
              <a:buNone/>
            </a:pPr>
            <a:r>
              <a:rPr lang="en-US" b="1" dirty="0" smtClean="0">
                <a:solidFill>
                  <a:schemeClr val="tx1"/>
                </a:solidFill>
                <a:latin typeface="Times New Roman" pitchFamily="18" charset="0"/>
                <a:cs typeface="Times New Roman" pitchFamily="18" charset="0"/>
              </a:rPr>
              <a:t>Rain Detection Sensor : </a:t>
            </a:r>
            <a:r>
              <a:rPr lang="en-US" dirty="0">
                <a:solidFill>
                  <a:schemeClr val="tx1"/>
                </a:solidFill>
                <a:latin typeface="Times New Roman" pitchFamily="18" charset="0"/>
                <a:cs typeface="Times New Roman" pitchFamily="18" charset="0"/>
              </a:rPr>
              <a:t>A rain sensor is one kind of switching device which is used to detect the rainfall. It works like a switch and the working principle of this sensor is, whenever there is rain, the switch will be normally closed</a:t>
            </a:r>
            <a:r>
              <a:rPr lang="en-US" dirty="0" smtClean="0">
                <a:solidFill>
                  <a:schemeClr val="tx1"/>
                </a:solidFill>
                <a:latin typeface="Times New Roman" pitchFamily="18" charset="0"/>
                <a:cs typeface="Times New Roman" pitchFamily="18" charset="0"/>
              </a:rPr>
              <a:t>.</a:t>
            </a:r>
          </a:p>
          <a:p>
            <a:pPr marL="114300" indent="0">
              <a:buNone/>
            </a:pPr>
            <a:r>
              <a:rPr lang="en-US" b="1" dirty="0" smtClean="0">
                <a:solidFill>
                  <a:schemeClr val="tx1"/>
                </a:solidFill>
                <a:latin typeface="Times New Roman" pitchFamily="18" charset="0"/>
                <a:cs typeface="Times New Roman" pitchFamily="18" charset="0"/>
              </a:rPr>
              <a:t>PM 2.5 Sensor </a:t>
            </a:r>
            <a:r>
              <a:rPr lang="en-US" dirty="0" smtClean="0">
                <a:solidFill>
                  <a:schemeClr val="tx1"/>
                </a:solidFill>
                <a:latin typeface="Times New Roman" pitchFamily="18" charset="0"/>
                <a:cs typeface="Times New Roman" pitchFamily="18" charset="0"/>
              </a:rPr>
              <a:t>: Used for detecting PM10 and PM2.5 levels in air.</a:t>
            </a:r>
          </a:p>
          <a:p>
            <a:pPr marL="114300" indent="0">
              <a:buNone/>
            </a:pPr>
            <a:endParaRPr lang="en-IN" dirty="0" smtClean="0">
              <a:solidFill>
                <a:schemeClr val="tx1"/>
              </a:solidFill>
              <a:latin typeface="Times New Roman" pitchFamily="18" charset="0"/>
              <a:cs typeface="Times New Roman" pitchFamily="18" charset="0"/>
            </a:endParaRPr>
          </a:p>
          <a:p>
            <a:pPr marL="114300" indent="0">
              <a:buNone/>
            </a:pPr>
            <a:endParaRPr lang="en-IN" dirty="0">
              <a:solidFill>
                <a:schemeClr val="tx1"/>
              </a:solidFill>
              <a:latin typeface="Times New Roman" pitchFamily="18" charset="0"/>
              <a:cs typeface="Times New Roman" pitchFamily="18" charset="0"/>
            </a:endParaRPr>
          </a:p>
          <a:p>
            <a:pPr marL="114300" indent="0">
              <a:buNone/>
            </a:pPr>
            <a:endParaRPr lang="en-IN" dirty="0" smtClean="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264803015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g10b746ba5ad_1_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Relation Between PM2.5 and AQI</a:t>
            </a:r>
            <a:endParaRPr/>
          </a:p>
        </p:txBody>
      </p:sp>
      <p:sp>
        <p:nvSpPr>
          <p:cNvPr id="118" name="Google Shape;118;g10b746ba5ad_1_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AQI is directly proportional i.e increase with increase in </a:t>
            </a:r>
            <a:r>
              <a:rPr lang="en" dirty="0" smtClean="0"/>
              <a:t>PM2.5 </a:t>
            </a:r>
            <a:r>
              <a:rPr lang="en" dirty="0"/>
              <a:t>concentration level.</a:t>
            </a:r>
            <a:endParaRPr dirty="0"/>
          </a:p>
          <a:p>
            <a:pPr marL="0" lvl="0" indent="0" algn="l" rtl="0">
              <a:spcBef>
                <a:spcPts val="1200"/>
              </a:spcBef>
              <a:spcAft>
                <a:spcPts val="1200"/>
              </a:spcAft>
              <a:buNone/>
            </a:pPr>
            <a:endParaRPr dirty="0"/>
          </a:p>
        </p:txBody>
      </p:sp>
      <p:pic>
        <p:nvPicPr>
          <p:cNvPr id="119" name="Google Shape;119;g10b746ba5ad_1_0"/>
          <p:cNvPicPr preferRelativeResize="0"/>
          <p:nvPr/>
        </p:nvPicPr>
        <p:blipFill>
          <a:blip r:embed="rId3">
            <a:alphaModFix/>
          </a:blip>
          <a:stretch>
            <a:fillRect/>
          </a:stretch>
        </p:blipFill>
        <p:spPr>
          <a:xfrm>
            <a:off x="2174127" y="1743769"/>
            <a:ext cx="4942051" cy="2878001"/>
          </a:xfrm>
          <a:prstGeom prst="rect">
            <a:avLst/>
          </a:prstGeom>
          <a:noFill/>
          <a:ln>
            <a:noFill/>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7"/>
          <p:cNvSpPr/>
          <p:nvPr/>
        </p:nvSpPr>
        <p:spPr>
          <a:xfrm>
            <a:off x="309675" y="1174000"/>
            <a:ext cx="966900" cy="11601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Sensors</a:t>
            </a:r>
            <a:endParaRPr sz="1400" b="0" i="0" u="none" strike="noStrike" cap="none">
              <a:solidFill>
                <a:srgbClr val="000000"/>
              </a:solidFill>
              <a:latin typeface="Arial"/>
              <a:ea typeface="Arial"/>
              <a:cs typeface="Arial"/>
              <a:sym typeface="Arial"/>
            </a:endParaRPr>
          </a:p>
        </p:txBody>
      </p:sp>
      <p:sp>
        <p:nvSpPr>
          <p:cNvPr id="125" name="Google Shape;125;p7"/>
          <p:cNvSpPr/>
          <p:nvPr/>
        </p:nvSpPr>
        <p:spPr>
          <a:xfrm>
            <a:off x="1882375" y="1135300"/>
            <a:ext cx="966900" cy="11601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   ADC</a:t>
            </a:r>
            <a:br>
              <a:rPr lang="en" sz="1400" b="0" i="0" u="none" strike="noStrike" cap="none">
                <a:solidFill>
                  <a:srgbClr val="000000"/>
                </a:solidFill>
                <a:latin typeface="Arial"/>
                <a:ea typeface="Arial"/>
                <a:cs typeface="Arial"/>
                <a:sym typeface="Arial"/>
              </a:rPr>
            </a:br>
            <a:endParaRPr sz="1400" b="0" i="0" u="none" strike="noStrike" cap="none">
              <a:solidFill>
                <a:srgbClr val="000000"/>
              </a:solidFill>
              <a:latin typeface="Arial"/>
              <a:ea typeface="Arial"/>
              <a:cs typeface="Arial"/>
              <a:sym typeface="Arial"/>
            </a:endParaRPr>
          </a:p>
        </p:txBody>
      </p:sp>
      <p:sp>
        <p:nvSpPr>
          <p:cNvPr id="126" name="Google Shape;126;p7"/>
          <p:cNvSpPr/>
          <p:nvPr/>
        </p:nvSpPr>
        <p:spPr>
          <a:xfrm>
            <a:off x="3442200" y="941925"/>
            <a:ext cx="2320500" cy="38673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               Server</a:t>
            </a:r>
            <a:endParaRPr sz="1400" b="0" i="0" u="none" strike="noStrike" cap="none">
              <a:solidFill>
                <a:srgbClr val="000000"/>
              </a:solidFill>
              <a:latin typeface="Arial"/>
              <a:ea typeface="Arial"/>
              <a:cs typeface="Arial"/>
              <a:sym typeface="Arial"/>
            </a:endParaRPr>
          </a:p>
        </p:txBody>
      </p:sp>
      <p:sp>
        <p:nvSpPr>
          <p:cNvPr id="127" name="Google Shape;127;p7"/>
          <p:cNvSpPr/>
          <p:nvPr/>
        </p:nvSpPr>
        <p:spPr>
          <a:xfrm>
            <a:off x="3668850" y="2562975"/>
            <a:ext cx="1867200" cy="6252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      Web Service</a:t>
            </a:r>
            <a:endParaRPr sz="1400" b="0" i="0" u="none" strike="noStrike" cap="none">
              <a:solidFill>
                <a:srgbClr val="000000"/>
              </a:solidFill>
              <a:latin typeface="Arial"/>
              <a:ea typeface="Arial"/>
              <a:cs typeface="Arial"/>
              <a:sym typeface="Arial"/>
            </a:endParaRPr>
          </a:p>
        </p:txBody>
      </p:sp>
      <p:sp>
        <p:nvSpPr>
          <p:cNvPr id="128" name="Google Shape;128;p7"/>
          <p:cNvSpPr/>
          <p:nvPr/>
        </p:nvSpPr>
        <p:spPr>
          <a:xfrm>
            <a:off x="4022400" y="1225600"/>
            <a:ext cx="1160100" cy="1056900"/>
          </a:xfrm>
          <a:prstGeom prst="can">
            <a:avLst>
              <a:gd name="adj" fmla="val 25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  Database</a:t>
            </a:r>
            <a:endParaRPr sz="1400" b="0" i="0" u="none" strike="noStrike" cap="none">
              <a:solidFill>
                <a:srgbClr val="000000"/>
              </a:solidFill>
              <a:latin typeface="Arial"/>
              <a:ea typeface="Arial"/>
              <a:cs typeface="Arial"/>
              <a:sym typeface="Arial"/>
            </a:endParaRPr>
          </a:p>
        </p:txBody>
      </p:sp>
      <p:sp>
        <p:nvSpPr>
          <p:cNvPr id="129" name="Google Shape;129;p7"/>
          <p:cNvSpPr/>
          <p:nvPr/>
        </p:nvSpPr>
        <p:spPr>
          <a:xfrm>
            <a:off x="6896975" y="1249788"/>
            <a:ext cx="1495500" cy="11601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Web Browser</a:t>
            </a:r>
            <a:endParaRPr sz="1400" b="0" i="0" u="none" strike="noStrike" cap="none">
              <a:solidFill>
                <a:srgbClr val="000000"/>
              </a:solidFill>
              <a:latin typeface="Arial"/>
              <a:ea typeface="Arial"/>
              <a:cs typeface="Arial"/>
              <a:sym typeface="Arial"/>
            </a:endParaRPr>
          </a:p>
        </p:txBody>
      </p:sp>
      <p:sp>
        <p:nvSpPr>
          <p:cNvPr id="130" name="Google Shape;130;p7"/>
          <p:cNvSpPr/>
          <p:nvPr/>
        </p:nvSpPr>
        <p:spPr>
          <a:xfrm>
            <a:off x="1276500" y="1754075"/>
            <a:ext cx="606000" cy="516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 name="Google Shape;131;p7"/>
          <p:cNvSpPr/>
          <p:nvPr/>
        </p:nvSpPr>
        <p:spPr>
          <a:xfrm>
            <a:off x="2874975" y="1728250"/>
            <a:ext cx="606000" cy="51600"/>
          </a:xfrm>
          <a:prstGeom prst="rightArrow">
            <a:avLst>
              <a:gd name="adj1" fmla="val 49903"/>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 name="Google Shape;132;p7"/>
          <p:cNvSpPr/>
          <p:nvPr/>
        </p:nvSpPr>
        <p:spPr>
          <a:xfrm>
            <a:off x="6896975" y="2824025"/>
            <a:ext cx="1495500" cy="9798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Other          Web-based  Device</a:t>
            </a:r>
            <a:endParaRPr sz="1400" b="0" i="0" u="none" strike="noStrike" cap="none">
              <a:solidFill>
                <a:srgbClr val="000000"/>
              </a:solidFill>
              <a:latin typeface="Arial"/>
              <a:ea typeface="Arial"/>
              <a:cs typeface="Arial"/>
              <a:sym typeface="Arial"/>
            </a:endParaRPr>
          </a:p>
        </p:txBody>
      </p:sp>
      <p:sp>
        <p:nvSpPr>
          <p:cNvPr id="133" name="Google Shape;133;p7"/>
          <p:cNvSpPr/>
          <p:nvPr/>
        </p:nvSpPr>
        <p:spPr>
          <a:xfrm>
            <a:off x="5788350" y="3300950"/>
            <a:ext cx="1095600" cy="516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 name="Google Shape;134;p7"/>
          <p:cNvSpPr/>
          <p:nvPr/>
        </p:nvSpPr>
        <p:spPr>
          <a:xfrm>
            <a:off x="5762575" y="1689575"/>
            <a:ext cx="1095600" cy="516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 name="Google Shape;135;p7"/>
          <p:cNvSpPr txBox="1"/>
          <p:nvPr/>
        </p:nvSpPr>
        <p:spPr>
          <a:xfrm>
            <a:off x="322574" y="220050"/>
            <a:ext cx="8516700" cy="6156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 sz="2800" b="1" i="0" u="none" strike="noStrike" cap="none">
                <a:solidFill>
                  <a:schemeClr val="accent2"/>
                </a:solidFill>
                <a:latin typeface="Times New Roman"/>
                <a:ea typeface="Times New Roman"/>
                <a:cs typeface="Times New Roman"/>
                <a:sym typeface="Times New Roman"/>
              </a:rPr>
              <a:t>Existing System</a:t>
            </a:r>
            <a:endParaRPr sz="2800" b="1" i="0" u="none" strike="noStrike" cap="none">
              <a:solidFill>
                <a:schemeClr val="accent2"/>
              </a:solidFill>
              <a:latin typeface="Times New Roman"/>
              <a:ea typeface="Times New Roman"/>
              <a:cs typeface="Times New Roman"/>
              <a:sym typeface="Times New Roman"/>
            </a:endParaRPr>
          </a:p>
        </p:txBody>
      </p:sp>
      <p:sp>
        <p:nvSpPr>
          <p:cNvPr id="136" name="Google Shape;136;p7"/>
          <p:cNvSpPr txBox="1"/>
          <p:nvPr/>
        </p:nvSpPr>
        <p:spPr>
          <a:xfrm>
            <a:off x="1358450" y="2359925"/>
            <a:ext cx="1926300" cy="585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400"/>
              <a:buFont typeface="Arial"/>
              <a:buNone/>
            </a:pPr>
            <a:r>
              <a:rPr lang="en" sz="1200">
                <a:solidFill>
                  <a:schemeClr val="dk1"/>
                </a:solidFill>
                <a:latin typeface="Times New Roman"/>
                <a:ea typeface="Times New Roman"/>
                <a:cs typeface="Times New Roman"/>
                <a:sym typeface="Times New Roman"/>
              </a:rPr>
              <a:t>(analog-to-digital converter)</a:t>
            </a:r>
            <a:endParaRPr sz="120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a:latin typeface="Trebuchet MS"/>
              <a:ea typeface="Trebuchet MS"/>
              <a:cs typeface="Trebuchet MS"/>
              <a:sym typeface="Trebuchet MS"/>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g10a4f408a0f_1_59"/>
          <p:cNvSpPr txBox="1">
            <a:spLocks noGrp="1"/>
          </p:cNvSpPr>
          <p:nvPr>
            <p:ph type="body" idx="1"/>
          </p:nvPr>
        </p:nvSpPr>
        <p:spPr>
          <a:xfrm>
            <a:off x="311700" y="863550"/>
            <a:ext cx="8604000" cy="3795900"/>
          </a:xfrm>
          <a:prstGeom prst="rect">
            <a:avLst/>
          </a:prstGeom>
        </p:spPr>
        <p:txBody>
          <a:bodyPr spcFirstLastPara="1" wrap="square" lIns="91425" tIns="91425" rIns="91425" bIns="91425" anchor="t" anchorCtr="0">
            <a:noAutofit/>
          </a:bodyPr>
          <a:lstStyle/>
          <a:p>
            <a:pPr marL="457200" lvl="0" indent="-342900" algn="l" rtl="0">
              <a:lnSpc>
                <a:spcPct val="150000"/>
              </a:lnSpc>
              <a:spcBef>
                <a:spcPts val="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Sensors takes input from the environment.</a:t>
            </a:r>
            <a:endParaRPr>
              <a:solidFill>
                <a:schemeClr val="dk1"/>
              </a:solidFill>
              <a:latin typeface="Times New Roman"/>
              <a:ea typeface="Times New Roman"/>
              <a:cs typeface="Times New Roman"/>
              <a:sym typeface="Times New Roman"/>
            </a:endParaRPr>
          </a:p>
          <a:p>
            <a:pPr marL="457200" lvl="0" indent="-342900" algn="l" rtl="0">
              <a:lnSpc>
                <a:spcPct val="150000"/>
              </a:lnSpc>
              <a:spcBef>
                <a:spcPts val="0"/>
              </a:spcBef>
              <a:spcAft>
                <a:spcPts val="0"/>
              </a:spcAft>
              <a:buClr>
                <a:schemeClr val="dk1"/>
              </a:buClr>
              <a:buSzPts val="1800"/>
              <a:buChar char="●"/>
            </a:pPr>
            <a:r>
              <a:rPr lang="en">
                <a:solidFill>
                  <a:schemeClr val="dk1"/>
                </a:solidFill>
                <a:latin typeface="Times New Roman"/>
                <a:ea typeface="Times New Roman"/>
                <a:cs typeface="Times New Roman"/>
                <a:sym typeface="Times New Roman"/>
              </a:rPr>
              <a:t>The input is in the form of analog so </a:t>
            </a:r>
            <a:r>
              <a:rPr lang="en" b="1">
                <a:solidFill>
                  <a:schemeClr val="dk1"/>
                </a:solidFill>
                <a:latin typeface="Times New Roman"/>
                <a:ea typeface="Times New Roman"/>
                <a:cs typeface="Times New Roman"/>
                <a:sym typeface="Times New Roman"/>
              </a:rPr>
              <a:t>ADC</a:t>
            </a:r>
            <a:r>
              <a:rPr lang="en">
                <a:solidFill>
                  <a:schemeClr val="dk1"/>
                </a:solidFill>
                <a:latin typeface="Times New Roman"/>
                <a:ea typeface="Times New Roman"/>
                <a:cs typeface="Times New Roman"/>
                <a:sym typeface="Times New Roman"/>
              </a:rPr>
              <a:t>(Analog-to-Digital Converter)</a:t>
            </a:r>
            <a:r>
              <a:rPr lang="en" b="1">
                <a:solidFill>
                  <a:schemeClr val="dk1"/>
                </a:solidFill>
                <a:latin typeface="Times New Roman"/>
                <a:ea typeface="Times New Roman"/>
                <a:cs typeface="Times New Roman"/>
                <a:sym typeface="Times New Roman"/>
              </a:rPr>
              <a:t> </a:t>
            </a:r>
            <a:r>
              <a:rPr lang="en">
                <a:solidFill>
                  <a:schemeClr val="dk1"/>
                </a:solidFill>
                <a:latin typeface="Times New Roman"/>
                <a:ea typeface="Times New Roman"/>
                <a:cs typeface="Times New Roman"/>
                <a:sym typeface="Times New Roman"/>
              </a:rPr>
              <a:t>is used to convert it into digital form.</a:t>
            </a:r>
            <a:endParaRPr>
              <a:solidFill>
                <a:schemeClr val="dk1"/>
              </a:solidFill>
              <a:latin typeface="Times New Roman"/>
              <a:ea typeface="Times New Roman"/>
              <a:cs typeface="Times New Roman"/>
              <a:sym typeface="Times New Roman"/>
            </a:endParaRPr>
          </a:p>
          <a:p>
            <a:pPr marL="457200" lvl="0" indent="-342900" algn="l" rtl="0">
              <a:lnSpc>
                <a:spcPct val="150000"/>
              </a:lnSpc>
              <a:spcBef>
                <a:spcPts val="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The digital data is then store into the Data Warehouse.</a:t>
            </a:r>
            <a:endParaRPr>
              <a:solidFill>
                <a:schemeClr val="dk1"/>
              </a:solidFill>
              <a:latin typeface="Times New Roman"/>
              <a:ea typeface="Times New Roman"/>
              <a:cs typeface="Times New Roman"/>
              <a:sym typeface="Times New Roman"/>
            </a:endParaRPr>
          </a:p>
          <a:p>
            <a:pPr marL="457200" lvl="0" indent="-342900" algn="l" rtl="0">
              <a:lnSpc>
                <a:spcPct val="150000"/>
              </a:lnSpc>
              <a:spcBef>
                <a:spcPts val="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This data can be accessed by different web services and servers using APIs.</a:t>
            </a:r>
            <a:endParaRPr>
              <a:solidFill>
                <a:schemeClr val="dk1"/>
              </a:solidFill>
              <a:latin typeface="Times New Roman"/>
              <a:ea typeface="Times New Roman"/>
              <a:cs typeface="Times New Roman"/>
              <a:sym typeface="Times New Roman"/>
            </a:endParaRPr>
          </a:p>
          <a:p>
            <a:pPr marL="457200" lvl="0" indent="-342900" algn="l" rtl="0">
              <a:lnSpc>
                <a:spcPct val="150000"/>
              </a:lnSpc>
              <a:spcBef>
                <a:spcPts val="0"/>
              </a:spcBef>
              <a:spcAft>
                <a:spcPts val="0"/>
              </a:spcAft>
              <a:buClr>
                <a:schemeClr val="dk1"/>
              </a:buClr>
              <a:buSzPts val="1800"/>
              <a:buFont typeface="Arial"/>
              <a:buChar char="●"/>
            </a:pPr>
            <a:r>
              <a:rPr lang="en">
                <a:solidFill>
                  <a:schemeClr val="dk1"/>
                </a:solidFill>
                <a:latin typeface="Times New Roman"/>
                <a:ea typeface="Times New Roman"/>
                <a:cs typeface="Times New Roman"/>
                <a:sym typeface="Times New Roman"/>
              </a:rPr>
              <a:t>When some client request the data then server fetch it from the warehouse and deliver it to the client.   </a:t>
            </a:r>
            <a:endParaRPr>
              <a:solidFill>
                <a:schemeClr val="dk1"/>
              </a:solidFill>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8"/>
          <p:cNvSpPr txBox="1">
            <a:spLocks noGrp="1"/>
          </p:cNvSpPr>
          <p:nvPr>
            <p:ph type="title"/>
          </p:nvPr>
        </p:nvSpPr>
        <p:spPr>
          <a:xfrm>
            <a:off x="311700" y="186267"/>
            <a:ext cx="8520600" cy="601133"/>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chemeClr val="accent1"/>
              </a:buClr>
              <a:buSzPts val="2800"/>
              <a:buFont typeface="Trebuchet MS"/>
              <a:buNone/>
            </a:pPr>
            <a:r>
              <a:rPr lang="en" sz="2800" b="1">
                <a:solidFill>
                  <a:schemeClr val="accent2"/>
                </a:solidFill>
                <a:latin typeface="Times New Roman"/>
                <a:ea typeface="Times New Roman"/>
                <a:cs typeface="Times New Roman"/>
                <a:sym typeface="Times New Roman"/>
              </a:rPr>
              <a:t>Proposed System</a:t>
            </a:r>
            <a:endParaRPr sz="2800" b="1">
              <a:solidFill>
                <a:schemeClr val="accent2"/>
              </a:solidFill>
              <a:latin typeface="Times New Roman"/>
              <a:ea typeface="Times New Roman"/>
              <a:cs typeface="Times New Roman"/>
              <a:sym typeface="Times New Roman"/>
            </a:endParaRPr>
          </a:p>
        </p:txBody>
      </p:sp>
      <p:sp>
        <p:nvSpPr>
          <p:cNvPr id="147" name="Google Shape;147;p8"/>
          <p:cNvSpPr txBox="1">
            <a:spLocks noGrp="1"/>
          </p:cNvSpPr>
          <p:nvPr>
            <p:ph type="body" idx="1"/>
          </p:nvPr>
        </p:nvSpPr>
        <p:spPr>
          <a:xfrm>
            <a:off x="311700" y="880533"/>
            <a:ext cx="8520600" cy="416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SzPts val="1800"/>
              <a:buNone/>
            </a:pPr>
            <a:r>
              <a:rPr lang="en" sz="1800" dirty="0">
                <a:solidFill>
                  <a:schemeClr val="dk1"/>
                </a:solidFill>
                <a:latin typeface="Times New Roman"/>
                <a:ea typeface="Times New Roman"/>
                <a:cs typeface="Times New Roman"/>
                <a:sym typeface="Times New Roman"/>
              </a:rPr>
              <a:t>The proposed model is for </a:t>
            </a:r>
            <a:r>
              <a:rPr lang="en" dirty="0">
                <a:solidFill>
                  <a:schemeClr val="dk1"/>
                </a:solidFill>
                <a:latin typeface="Times New Roman"/>
                <a:ea typeface="Times New Roman"/>
                <a:cs typeface="Times New Roman"/>
                <a:sym typeface="Times New Roman"/>
              </a:rPr>
              <a:t>detecting </a:t>
            </a:r>
            <a:r>
              <a:rPr lang="en" sz="1800" dirty="0">
                <a:solidFill>
                  <a:schemeClr val="dk1"/>
                </a:solidFill>
                <a:latin typeface="Times New Roman"/>
                <a:ea typeface="Times New Roman"/>
                <a:cs typeface="Times New Roman"/>
                <a:sym typeface="Times New Roman"/>
              </a:rPr>
              <a:t>the AQI level and noise foulness in</a:t>
            </a:r>
            <a:endParaRPr sz="1800" dirty="0">
              <a:solidFill>
                <a:schemeClr val="dk1"/>
              </a:solidFill>
              <a:latin typeface="Times New Roman"/>
              <a:ea typeface="Times New Roman"/>
              <a:cs typeface="Times New Roman"/>
              <a:sym typeface="Times New Roman"/>
            </a:endParaRPr>
          </a:p>
          <a:p>
            <a:pPr marL="0" lvl="0" indent="0" algn="l" rtl="0">
              <a:spcBef>
                <a:spcPts val="1200"/>
              </a:spcBef>
              <a:spcAft>
                <a:spcPts val="0"/>
              </a:spcAft>
              <a:buSzPts val="1800"/>
              <a:buNone/>
            </a:pPr>
            <a:r>
              <a:rPr lang="en" sz="1800" dirty="0">
                <a:solidFill>
                  <a:schemeClr val="dk1"/>
                </a:solidFill>
                <a:latin typeface="Times New Roman"/>
                <a:ea typeface="Times New Roman"/>
                <a:cs typeface="Times New Roman"/>
                <a:sym typeface="Times New Roman"/>
              </a:rPr>
              <a:t>the environment to make surrounding more rational and more interactive with the</a:t>
            </a:r>
            <a:endParaRPr sz="1800" dirty="0">
              <a:solidFill>
                <a:schemeClr val="dk1"/>
              </a:solidFill>
              <a:latin typeface="Times New Roman"/>
              <a:ea typeface="Times New Roman"/>
              <a:cs typeface="Times New Roman"/>
              <a:sym typeface="Times New Roman"/>
            </a:endParaRPr>
          </a:p>
          <a:p>
            <a:pPr marL="0" lvl="0" indent="0" algn="l" rtl="0">
              <a:spcBef>
                <a:spcPts val="1200"/>
              </a:spcBef>
              <a:spcAft>
                <a:spcPts val="0"/>
              </a:spcAft>
              <a:buSzPts val="1800"/>
              <a:buNone/>
            </a:pPr>
            <a:r>
              <a:rPr lang="en" sz="1800" dirty="0">
                <a:solidFill>
                  <a:schemeClr val="dk1"/>
                </a:solidFill>
                <a:latin typeface="Times New Roman"/>
                <a:ea typeface="Times New Roman"/>
                <a:cs typeface="Times New Roman"/>
                <a:sym typeface="Times New Roman"/>
              </a:rPr>
              <a:t>objects through wireless communication.</a:t>
            </a:r>
            <a:endParaRPr sz="1800" dirty="0">
              <a:solidFill>
                <a:schemeClr val="dk1"/>
              </a:solidFill>
              <a:latin typeface="Times New Roman"/>
              <a:ea typeface="Times New Roman"/>
              <a:cs typeface="Times New Roman"/>
              <a:sym typeface="Times New Roman"/>
            </a:endParaRPr>
          </a:p>
          <a:p>
            <a:pPr marL="0" lvl="0" indent="0" algn="l" rtl="0">
              <a:spcBef>
                <a:spcPts val="1200"/>
              </a:spcBef>
              <a:spcAft>
                <a:spcPts val="0"/>
              </a:spcAft>
              <a:buSzPts val="1800"/>
              <a:buNone/>
            </a:pPr>
            <a:r>
              <a:rPr lang="en" sz="1800" dirty="0">
                <a:solidFill>
                  <a:schemeClr val="dk1"/>
                </a:solidFill>
                <a:latin typeface="Times New Roman"/>
                <a:ea typeface="Times New Roman"/>
                <a:cs typeface="Times New Roman"/>
                <a:sym typeface="Times New Roman"/>
              </a:rPr>
              <a:t>Our System consist of Different Phases/Levels -</a:t>
            </a:r>
            <a:endParaRPr sz="1800" dirty="0">
              <a:solidFill>
                <a:schemeClr val="dk1"/>
              </a:solidFill>
              <a:latin typeface="Times New Roman"/>
              <a:ea typeface="Times New Roman"/>
              <a:cs typeface="Times New Roman"/>
              <a:sym typeface="Times New Roman"/>
            </a:endParaRPr>
          </a:p>
          <a:p>
            <a:pPr marL="285750" lvl="0" indent="-285750" algn="l" rtl="0">
              <a:spcBef>
                <a:spcPts val="1200"/>
              </a:spcBef>
              <a:spcAft>
                <a:spcPts val="0"/>
              </a:spcAft>
              <a:buSzPts val="1800"/>
              <a:buFont typeface="Times New Roman"/>
              <a:buChar char="▪"/>
            </a:pPr>
            <a:r>
              <a:rPr lang="en" sz="1800" dirty="0">
                <a:solidFill>
                  <a:schemeClr val="dk1"/>
                </a:solidFill>
                <a:latin typeface="Times New Roman"/>
                <a:ea typeface="Times New Roman"/>
                <a:cs typeface="Times New Roman"/>
                <a:sym typeface="Times New Roman"/>
              </a:rPr>
              <a:t>At Level 1, Sensors for Temperature, Gas ,Sound ,Rain, Humidity and Pressure</a:t>
            </a:r>
            <a:endParaRPr sz="1800" dirty="0">
              <a:solidFill>
                <a:schemeClr val="dk1"/>
              </a:solidFill>
              <a:latin typeface="Times New Roman"/>
              <a:ea typeface="Times New Roman"/>
              <a:cs typeface="Times New Roman"/>
              <a:sym typeface="Times New Roman"/>
            </a:endParaRPr>
          </a:p>
          <a:p>
            <a:pPr marL="0" lvl="0" indent="0" algn="l" rtl="0">
              <a:spcBef>
                <a:spcPts val="1200"/>
              </a:spcBef>
              <a:spcAft>
                <a:spcPts val="0"/>
              </a:spcAft>
              <a:buSzPts val="1800"/>
              <a:buNone/>
            </a:pPr>
            <a:r>
              <a:rPr lang="en" sz="1800" dirty="0">
                <a:solidFill>
                  <a:schemeClr val="dk1"/>
                </a:solidFill>
                <a:latin typeface="Times New Roman"/>
                <a:ea typeface="Times New Roman"/>
                <a:cs typeface="Times New Roman"/>
                <a:sym typeface="Times New Roman"/>
              </a:rPr>
              <a:t>     will give appropriate data.</a:t>
            </a:r>
            <a:endParaRPr sz="1800" dirty="0">
              <a:latin typeface="Times New Roman"/>
              <a:ea typeface="Times New Roman"/>
              <a:cs typeface="Times New Roman"/>
              <a:sym typeface="Times New Roman"/>
            </a:endParaRPr>
          </a:p>
          <a:p>
            <a:pPr marL="285750" lvl="0" indent="-285750" algn="l" rtl="0">
              <a:spcBef>
                <a:spcPts val="1200"/>
              </a:spcBef>
              <a:spcAft>
                <a:spcPts val="0"/>
              </a:spcAft>
              <a:buSzPts val="1800"/>
              <a:buFont typeface="Times New Roman"/>
              <a:buChar char="▪"/>
            </a:pPr>
            <a:r>
              <a:rPr lang="en" sz="1800" dirty="0">
                <a:solidFill>
                  <a:schemeClr val="dk1"/>
                </a:solidFill>
                <a:latin typeface="Times New Roman"/>
                <a:ea typeface="Times New Roman"/>
                <a:cs typeface="Times New Roman"/>
                <a:sym typeface="Times New Roman"/>
              </a:rPr>
              <a:t>At Level 2, All the gathered data through these sensors will be </a:t>
            </a:r>
            <a:r>
              <a:rPr lang="en" dirty="0">
                <a:solidFill>
                  <a:schemeClr val="dk1"/>
                </a:solidFill>
                <a:latin typeface="Times New Roman"/>
                <a:ea typeface="Times New Roman"/>
                <a:cs typeface="Times New Roman"/>
                <a:sym typeface="Times New Roman"/>
              </a:rPr>
              <a:t>collected </a:t>
            </a:r>
            <a:r>
              <a:rPr lang="en" sz="1800" dirty="0">
                <a:solidFill>
                  <a:schemeClr val="dk1"/>
                </a:solidFill>
                <a:latin typeface="Times New Roman"/>
                <a:ea typeface="Times New Roman"/>
                <a:cs typeface="Times New Roman"/>
                <a:sym typeface="Times New Roman"/>
              </a:rPr>
              <a:t>using Arduino.</a:t>
            </a:r>
            <a:endParaRPr sz="1800" dirty="0">
              <a:solidFill>
                <a:schemeClr val="dk1"/>
              </a:solidFill>
              <a:latin typeface="Times New Roman"/>
              <a:ea typeface="Times New Roman"/>
              <a:cs typeface="Times New Roman"/>
              <a:sym typeface="Times New Roman"/>
            </a:endParaRPr>
          </a:p>
          <a:p>
            <a:pPr marL="285750" lvl="0" indent="-285750" algn="l" rtl="0">
              <a:spcBef>
                <a:spcPts val="1200"/>
              </a:spcBef>
              <a:spcAft>
                <a:spcPts val="0"/>
              </a:spcAft>
              <a:buSzPts val="1800"/>
              <a:buFont typeface="Times New Roman"/>
              <a:buChar char="▪"/>
            </a:pPr>
            <a:r>
              <a:rPr lang="en" sz="1800" dirty="0">
                <a:solidFill>
                  <a:schemeClr val="dk1"/>
                </a:solidFill>
                <a:latin typeface="Times New Roman"/>
                <a:ea typeface="Times New Roman"/>
                <a:cs typeface="Times New Roman"/>
                <a:sym typeface="Times New Roman"/>
              </a:rPr>
              <a:t>At Level 3, Data will be stored in the server and will be provided for future usage.</a:t>
            </a:r>
            <a:endParaRPr sz="1800" dirty="0">
              <a:solidFill>
                <a:schemeClr val="dk1"/>
              </a:solidFill>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9"/>
          <p:cNvSpPr txBox="1">
            <a:spLocks noGrp="1"/>
          </p:cNvSpPr>
          <p:nvPr>
            <p:ph type="body" idx="1"/>
          </p:nvPr>
        </p:nvSpPr>
        <p:spPr>
          <a:xfrm>
            <a:off x="311700" y="717125"/>
            <a:ext cx="8520600" cy="3801300"/>
          </a:xfrm>
          <a:prstGeom prst="rect">
            <a:avLst/>
          </a:prstGeom>
          <a:noFill/>
          <a:ln>
            <a:noFill/>
          </a:ln>
        </p:spPr>
        <p:txBody>
          <a:bodyPr spcFirstLastPara="1" wrap="square" lIns="91425" tIns="91425" rIns="91425" bIns="91425" anchor="t" anchorCtr="0">
            <a:normAutofit/>
          </a:bodyPr>
          <a:lstStyle/>
          <a:p>
            <a:pPr marL="285750" lvl="0" indent="-298450" algn="l" rtl="0">
              <a:lnSpc>
                <a:spcPct val="115000"/>
              </a:lnSpc>
              <a:spcBef>
                <a:spcPts val="0"/>
              </a:spcBef>
              <a:spcAft>
                <a:spcPts val="0"/>
              </a:spcAft>
              <a:buSzPts val="2000"/>
              <a:buFont typeface="Times New Roman"/>
              <a:buChar char="▪"/>
            </a:pPr>
            <a:r>
              <a:rPr lang="en" sz="1800">
                <a:solidFill>
                  <a:schemeClr val="dk1"/>
                </a:solidFill>
                <a:latin typeface="Times New Roman"/>
                <a:ea typeface="Times New Roman"/>
                <a:cs typeface="Times New Roman"/>
                <a:sym typeface="Times New Roman"/>
              </a:rPr>
              <a:t>At Level 4, All the gathered data will be used to train the model using various regression techniques like Linear Regression , Random Forest Regression , XGBoost Regressor , CatBoost Regressor , Stochastic Gradient Descent Regression , Kernel Ridge Regression , Elastic Net Regression , Bayesian Ridge Regression , Gradient Boosting Regression , Support Vector Machine.</a:t>
            </a:r>
            <a:endParaRPr sz="1800">
              <a:solidFill>
                <a:schemeClr val="dk1"/>
              </a:solidFill>
              <a:latin typeface="Times New Roman"/>
              <a:ea typeface="Times New Roman"/>
              <a:cs typeface="Times New Roman"/>
              <a:sym typeface="Times New Roman"/>
            </a:endParaRPr>
          </a:p>
          <a:p>
            <a:pPr marL="285750" lvl="0" indent="-298450" algn="l" rtl="0">
              <a:lnSpc>
                <a:spcPct val="115000"/>
              </a:lnSpc>
              <a:spcBef>
                <a:spcPts val="1200"/>
              </a:spcBef>
              <a:spcAft>
                <a:spcPts val="0"/>
              </a:spcAft>
              <a:buSzPts val="2000"/>
              <a:buFont typeface="Times New Roman"/>
              <a:buChar char="▪"/>
            </a:pPr>
            <a:r>
              <a:rPr lang="en" sz="1800">
                <a:solidFill>
                  <a:schemeClr val="dk1"/>
                </a:solidFill>
                <a:latin typeface="Times New Roman"/>
                <a:ea typeface="Times New Roman"/>
                <a:cs typeface="Times New Roman"/>
                <a:sym typeface="Times New Roman"/>
              </a:rPr>
              <a:t>At Level 5, the model with best accuracy will be chosen out of all to ultimately predict </a:t>
            </a:r>
            <a:endParaRPr sz="1800">
              <a:solidFill>
                <a:schemeClr val="dk1"/>
              </a:solidFill>
              <a:latin typeface="Times New Roman"/>
              <a:ea typeface="Times New Roman"/>
              <a:cs typeface="Times New Roman"/>
              <a:sym typeface="Times New Roman"/>
            </a:endParaRPr>
          </a:p>
          <a:p>
            <a:pPr marL="0" lvl="0" indent="0" algn="l" rtl="0">
              <a:lnSpc>
                <a:spcPct val="115000"/>
              </a:lnSpc>
              <a:spcBef>
                <a:spcPts val="1200"/>
              </a:spcBef>
              <a:spcAft>
                <a:spcPts val="1200"/>
              </a:spcAft>
              <a:buNone/>
            </a:pPr>
            <a:r>
              <a:rPr lang="en" sz="1800">
                <a:solidFill>
                  <a:schemeClr val="dk1"/>
                </a:solidFill>
                <a:latin typeface="Times New Roman"/>
                <a:ea typeface="Times New Roman"/>
                <a:cs typeface="Times New Roman"/>
                <a:sym typeface="Times New Roman"/>
              </a:rPr>
              <a:t>     AQI Level and give result for different weather conditions.</a:t>
            </a:r>
            <a:endParaRPr sz="1800">
              <a:solidFill>
                <a:schemeClr val="dk1"/>
              </a:solidFill>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12"/>
          <p:cNvSpPr txBox="1">
            <a:spLocks noGrp="1"/>
          </p:cNvSpPr>
          <p:nvPr>
            <p:ph type="title"/>
          </p:nvPr>
        </p:nvSpPr>
        <p:spPr>
          <a:xfrm>
            <a:off x="264400" y="-83875"/>
            <a:ext cx="8520600" cy="712800"/>
          </a:xfrm>
          <a:prstGeom prst="rect">
            <a:avLst/>
          </a:prstGeom>
          <a:noFill/>
          <a:ln>
            <a:noFill/>
          </a:ln>
        </p:spPr>
        <p:txBody>
          <a:bodyPr spcFirstLastPara="1" wrap="square" lIns="91425" tIns="91425" rIns="91425" bIns="91425" anchor="t" anchorCtr="0">
            <a:normAutofit/>
          </a:bodyPr>
          <a:lstStyle/>
          <a:p>
            <a:pPr marL="0" lvl="0" indent="0" algn="ctr" rtl="0">
              <a:spcBef>
                <a:spcPts val="0"/>
              </a:spcBef>
              <a:spcAft>
                <a:spcPts val="0"/>
              </a:spcAft>
              <a:buClr>
                <a:schemeClr val="accent1"/>
              </a:buClr>
              <a:buSzPts val="3111"/>
              <a:buFont typeface="Trebuchet MS"/>
              <a:buNone/>
            </a:pPr>
            <a:r>
              <a:rPr lang="en" sz="2800" b="1">
                <a:solidFill>
                  <a:schemeClr val="accent2"/>
                </a:solidFill>
                <a:latin typeface="Times New Roman"/>
                <a:ea typeface="Times New Roman"/>
                <a:cs typeface="Times New Roman"/>
                <a:sym typeface="Times New Roman"/>
              </a:rPr>
              <a:t>Design and Data Flow Diagram</a:t>
            </a:r>
            <a:endParaRPr sz="2800" b="1">
              <a:solidFill>
                <a:schemeClr val="accent2"/>
              </a:solidFill>
              <a:latin typeface="Times New Roman"/>
              <a:ea typeface="Times New Roman"/>
              <a:cs typeface="Times New Roman"/>
              <a:sym typeface="Times New Roman"/>
            </a:endParaRPr>
          </a:p>
        </p:txBody>
      </p:sp>
      <p:pic>
        <p:nvPicPr>
          <p:cNvPr id="158" name="Google Shape;158;p12"/>
          <p:cNvPicPr preferRelativeResize="0"/>
          <p:nvPr/>
        </p:nvPicPr>
        <p:blipFill rotWithShape="1">
          <a:blip r:embed="rId3">
            <a:alphaModFix/>
          </a:blip>
          <a:srcRect/>
          <a:stretch/>
        </p:blipFill>
        <p:spPr>
          <a:xfrm>
            <a:off x="922150" y="827800"/>
            <a:ext cx="6670151" cy="4154400"/>
          </a:xfrm>
          <a:prstGeom prst="rect">
            <a:avLst/>
          </a:prstGeom>
          <a:noFill/>
          <a:ln>
            <a:noFill/>
          </a:ln>
        </p:spPr>
      </p:pic>
      <p:pic>
        <p:nvPicPr>
          <p:cNvPr id="159" name="Google Shape;159;p12"/>
          <p:cNvPicPr preferRelativeResize="0"/>
          <p:nvPr/>
        </p:nvPicPr>
        <p:blipFill>
          <a:blip r:embed="rId4">
            <a:alphaModFix/>
          </a:blip>
          <a:stretch>
            <a:fillRect/>
          </a:stretch>
        </p:blipFill>
        <p:spPr>
          <a:xfrm>
            <a:off x="2672975" y="942625"/>
            <a:ext cx="604350" cy="161900"/>
          </a:xfrm>
          <a:prstGeom prst="rect">
            <a:avLst/>
          </a:prstGeom>
          <a:noFill/>
          <a:ln>
            <a:noFill/>
          </a:ln>
        </p:spPr>
      </p:pic>
      <p:sp>
        <p:nvSpPr>
          <p:cNvPr id="160" name="Google Shape;160;p12"/>
          <p:cNvSpPr txBox="1"/>
          <p:nvPr/>
        </p:nvSpPr>
        <p:spPr>
          <a:xfrm>
            <a:off x="2539688" y="2213125"/>
            <a:ext cx="870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rgbClr val="7F7F7F"/>
                </a:solidFill>
                <a:latin typeface="Trebuchet MS"/>
                <a:ea typeface="Trebuchet MS"/>
                <a:cs typeface="Trebuchet MS"/>
                <a:sym typeface="Trebuchet MS"/>
              </a:rPr>
              <a:t>Arduino</a:t>
            </a:r>
            <a:endParaRPr>
              <a:solidFill>
                <a:srgbClr val="7F7F7F"/>
              </a:solidFill>
              <a:latin typeface="Trebuchet MS"/>
              <a:ea typeface="Trebuchet MS"/>
              <a:cs typeface="Trebuchet MS"/>
              <a:sym typeface="Trebuchet MS"/>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g10e073808a5_0_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Phase 1 - Data Collection data Flow Diagram</a:t>
            </a:r>
            <a:endParaRPr/>
          </a:p>
        </p:txBody>
      </p:sp>
      <p:sp>
        <p:nvSpPr>
          <p:cNvPr id="166" name="Google Shape;166;g10e073808a5_0_0"/>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67" name="Google Shape;167;g10e073808a5_0_0"/>
          <p:cNvPicPr preferRelativeResize="0"/>
          <p:nvPr/>
        </p:nvPicPr>
        <p:blipFill>
          <a:blip r:embed="rId3">
            <a:alphaModFix/>
          </a:blip>
          <a:stretch>
            <a:fillRect/>
          </a:stretch>
        </p:blipFill>
        <p:spPr>
          <a:xfrm>
            <a:off x="311700" y="1152475"/>
            <a:ext cx="4260300" cy="3767750"/>
          </a:xfrm>
          <a:prstGeom prst="rect">
            <a:avLst/>
          </a:prstGeom>
          <a:noFill/>
          <a:ln>
            <a:noFill/>
          </a:ln>
        </p:spPr>
      </p:pic>
      <p:sp>
        <p:nvSpPr>
          <p:cNvPr id="168" name="Google Shape;168;g10e073808a5_0_0"/>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solidFill>
                  <a:schemeClr val="dk1"/>
                </a:solidFill>
              </a:rPr>
              <a:t>In this Phase, all the data will be collected from different sensors that will be contributing towards predicting AQI level.</a:t>
            </a:r>
            <a:endParaRPr>
              <a:solidFill>
                <a:schemeClr val="dk1"/>
              </a:solidFill>
            </a:endParaRPr>
          </a:p>
          <a:p>
            <a:pPr marL="0" lvl="0" indent="0" algn="l" rtl="0">
              <a:spcBef>
                <a:spcPts val="1200"/>
              </a:spcBef>
              <a:spcAft>
                <a:spcPts val="1200"/>
              </a:spcAft>
              <a:buNone/>
            </a:pPr>
            <a:r>
              <a:rPr lang="en">
                <a:solidFill>
                  <a:schemeClr val="dk1"/>
                </a:solidFill>
              </a:rPr>
              <a:t>The collected data will be stored in from Arduino to the database file.</a:t>
            </a:r>
            <a:endParaRPr>
              <a:solidFill>
                <a:schemeClr val="dk1"/>
              </a:solidFill>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g10e073808a5_0_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Phase 2 - Model Formation</a:t>
            </a:r>
            <a:endParaRPr/>
          </a:p>
        </p:txBody>
      </p:sp>
      <p:sp>
        <p:nvSpPr>
          <p:cNvPr id="174" name="Google Shape;174;g10e073808a5_0_7"/>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sp>
        <p:nvSpPr>
          <p:cNvPr id="175" name="Google Shape;175;g10e073808a5_0_7"/>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solidFill>
                  <a:schemeClr val="dk1"/>
                </a:solidFill>
              </a:rPr>
              <a:t>The collected data will be trained by taking 30% dataset as test cases and 70% of dataset for training the model using Regression Analysis.</a:t>
            </a:r>
            <a:endParaRPr>
              <a:solidFill>
                <a:schemeClr val="dk1"/>
              </a:solidFill>
            </a:endParaRPr>
          </a:p>
          <a:p>
            <a:pPr marL="0" lvl="0" indent="0" algn="l" rtl="0">
              <a:spcBef>
                <a:spcPts val="1200"/>
              </a:spcBef>
              <a:spcAft>
                <a:spcPts val="1200"/>
              </a:spcAft>
              <a:buNone/>
            </a:pPr>
            <a:r>
              <a:rPr lang="en">
                <a:solidFill>
                  <a:schemeClr val="dk1"/>
                </a:solidFill>
              </a:rPr>
              <a:t>From This Model Design Features that is been extracted as X are different types of gases like NO,NH3,CO etc. and variable Y is the prediction value which will be PM2.5 concentration.</a:t>
            </a:r>
            <a:endParaRPr>
              <a:solidFill>
                <a:schemeClr val="dk1"/>
              </a:solidFill>
            </a:endParaRPr>
          </a:p>
        </p:txBody>
      </p:sp>
      <p:pic>
        <p:nvPicPr>
          <p:cNvPr id="176" name="Google Shape;176;g10e073808a5_0_7"/>
          <p:cNvPicPr preferRelativeResize="0"/>
          <p:nvPr/>
        </p:nvPicPr>
        <p:blipFill>
          <a:blip r:embed="rId3">
            <a:alphaModFix/>
          </a:blip>
          <a:stretch>
            <a:fillRect/>
          </a:stretch>
        </p:blipFill>
        <p:spPr>
          <a:xfrm>
            <a:off x="311696" y="1075050"/>
            <a:ext cx="4064950" cy="3762375"/>
          </a:xfrm>
          <a:prstGeom prst="rect">
            <a:avLst/>
          </a:prstGeom>
          <a:noFill/>
          <a:ln>
            <a:noFill/>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g10e073808a5_0_16"/>
          <p:cNvSpPr txBox="1">
            <a:spLocks noGrp="1"/>
          </p:cNvSpPr>
          <p:nvPr>
            <p:ph type="title"/>
          </p:nvPr>
        </p:nvSpPr>
        <p:spPr>
          <a:xfrm>
            <a:off x="311700" y="15575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Phase 3 - UI Design</a:t>
            </a:r>
            <a:endParaRPr/>
          </a:p>
        </p:txBody>
      </p:sp>
      <p:sp>
        <p:nvSpPr>
          <p:cNvPr id="182" name="Google Shape;182;g10e073808a5_0_16"/>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dirty="0">
                <a:solidFill>
                  <a:schemeClr val="dk1"/>
                </a:solidFill>
              </a:rPr>
              <a:t>A web Interface is displayed to the users if they want to check the AQI variations with pollutant concentration like O3, CO, CO2, NO etc they can manually enter the data and the data should be valid, the valid ranges of concentration is given then the trained model will predict the PM 2.5 and AQI. If the user wants to get the real time value of PM2.5 and AQI from the environment, then the real time data will be extracted from the database and predict the PM2.5 and AQI.</a:t>
            </a:r>
            <a:endParaRPr dirty="0">
              <a:solidFill>
                <a:schemeClr val="dk1"/>
              </a:solidFill>
            </a:endParaRPr>
          </a:p>
        </p:txBody>
      </p:sp>
      <p:pic>
        <p:nvPicPr>
          <p:cNvPr id="183" name="Google Shape;183;g10e073808a5_0_16"/>
          <p:cNvPicPr preferRelativeResize="0"/>
          <p:nvPr/>
        </p:nvPicPr>
        <p:blipFill>
          <a:blip r:embed="rId3">
            <a:alphaModFix/>
          </a:blip>
          <a:stretch>
            <a:fillRect/>
          </a:stretch>
        </p:blipFill>
        <p:spPr>
          <a:xfrm>
            <a:off x="451975" y="913000"/>
            <a:ext cx="3789149" cy="4023750"/>
          </a:xfrm>
          <a:prstGeom prst="rect">
            <a:avLst/>
          </a:prstGeom>
          <a:noFill/>
          <a:ln>
            <a:noFill/>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Google Shape;64;g10e073808a5_1_1"/>
          <p:cNvSpPr txBox="1">
            <a:spLocks noGrp="1"/>
          </p:cNvSpPr>
          <p:nvPr>
            <p:ph type="ctrTitle"/>
          </p:nvPr>
        </p:nvSpPr>
        <p:spPr>
          <a:xfrm>
            <a:off x="476700" y="0"/>
            <a:ext cx="8190600" cy="79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sz="2800" b="1">
                <a:latin typeface="Times New Roman"/>
                <a:ea typeface="Times New Roman"/>
                <a:cs typeface="Times New Roman"/>
                <a:sym typeface="Times New Roman"/>
              </a:rPr>
              <a:t>Abstract</a:t>
            </a:r>
            <a:endParaRPr sz="2800" b="1">
              <a:latin typeface="Times New Roman"/>
              <a:ea typeface="Times New Roman"/>
              <a:cs typeface="Times New Roman"/>
              <a:sym typeface="Times New Roman"/>
            </a:endParaRPr>
          </a:p>
        </p:txBody>
      </p:sp>
      <p:sp>
        <p:nvSpPr>
          <p:cNvPr id="65" name="Google Shape;65;g10e073808a5_1_1"/>
          <p:cNvSpPr txBox="1">
            <a:spLocks noGrp="1"/>
          </p:cNvSpPr>
          <p:nvPr>
            <p:ph type="subTitle" idx="1"/>
          </p:nvPr>
        </p:nvSpPr>
        <p:spPr>
          <a:xfrm>
            <a:off x="262150" y="913000"/>
            <a:ext cx="8650800" cy="4004400"/>
          </a:xfrm>
          <a:prstGeom prst="rect">
            <a:avLst/>
          </a:prstGeom>
        </p:spPr>
        <p:txBody>
          <a:bodyPr spcFirstLastPara="1" wrap="square" lIns="91425" tIns="91425" rIns="91425" bIns="91425" anchor="t" anchorCtr="0">
            <a:normAutofit/>
          </a:bodyPr>
          <a:lstStyle/>
          <a:p>
            <a:pPr marL="0" lvl="0" indent="0" algn="l" rtl="0">
              <a:lnSpc>
                <a:spcPct val="90000"/>
              </a:lnSpc>
              <a:spcBef>
                <a:spcPts val="1200"/>
              </a:spcBef>
              <a:spcAft>
                <a:spcPts val="0"/>
              </a:spcAft>
              <a:buClr>
                <a:schemeClr val="dk1"/>
              </a:buClr>
              <a:buSzPts val="1100"/>
              <a:buFont typeface="Arial"/>
              <a:buNone/>
            </a:pPr>
            <a:r>
              <a:rPr lang="en" sz="1800" dirty="0">
                <a:solidFill>
                  <a:schemeClr val="dk1"/>
                </a:solidFill>
                <a:latin typeface="+mn-lt"/>
                <a:ea typeface="Times New Roman"/>
                <a:cs typeface="Times New Roman"/>
                <a:sym typeface="Times New Roman"/>
              </a:rPr>
              <a:t>Urbanization, industrialization, and regional economic integration have developed rapidly </a:t>
            </a:r>
            <a:r>
              <a:rPr lang="en" sz="1800" dirty="0" smtClean="0">
                <a:solidFill>
                  <a:schemeClr val="dk1"/>
                </a:solidFill>
                <a:latin typeface="+mn-lt"/>
                <a:ea typeface="Times New Roman"/>
                <a:cs typeface="Times New Roman"/>
                <a:sym typeface="Times New Roman"/>
              </a:rPr>
              <a:t>in the </a:t>
            </a:r>
            <a:r>
              <a:rPr lang="en" sz="1800" dirty="0">
                <a:solidFill>
                  <a:schemeClr val="dk1"/>
                </a:solidFill>
                <a:latin typeface="+mn-lt"/>
                <a:ea typeface="Times New Roman"/>
                <a:cs typeface="Times New Roman"/>
                <a:sym typeface="Times New Roman"/>
              </a:rPr>
              <a:t>w</a:t>
            </a:r>
            <a:r>
              <a:rPr lang="en" sz="1800" dirty="0" smtClean="0">
                <a:solidFill>
                  <a:schemeClr val="dk1"/>
                </a:solidFill>
                <a:latin typeface="+mn-lt"/>
                <a:ea typeface="Times New Roman"/>
                <a:cs typeface="Times New Roman"/>
                <a:sym typeface="Times New Roman"/>
              </a:rPr>
              <a:t>orld </a:t>
            </a:r>
            <a:r>
              <a:rPr lang="en" sz="1800" dirty="0">
                <a:solidFill>
                  <a:schemeClr val="dk1"/>
                </a:solidFill>
                <a:latin typeface="+mn-lt"/>
                <a:ea typeface="Times New Roman"/>
                <a:cs typeface="Times New Roman"/>
                <a:sym typeface="Times New Roman"/>
              </a:rPr>
              <a:t>in recent years. Air pollution has attracted more and more attention. Air pollution is composed of harmful gases and particulate matter. However, PM2.5 is the main particulate matter in air pollution.</a:t>
            </a:r>
            <a:endParaRPr sz="1800" dirty="0">
              <a:solidFill>
                <a:schemeClr val="dk1"/>
              </a:solidFill>
              <a:latin typeface="+mn-lt"/>
              <a:ea typeface="Times New Roman"/>
              <a:cs typeface="Times New Roman"/>
              <a:sym typeface="Times New Roman"/>
            </a:endParaRPr>
          </a:p>
          <a:p>
            <a:pPr marL="0" lvl="0" indent="0" algn="l" rtl="0">
              <a:lnSpc>
                <a:spcPct val="90000"/>
              </a:lnSpc>
              <a:spcBef>
                <a:spcPts val="1200"/>
              </a:spcBef>
              <a:spcAft>
                <a:spcPts val="0"/>
              </a:spcAft>
              <a:buClr>
                <a:schemeClr val="dk1"/>
              </a:buClr>
              <a:buSzPts val="1100"/>
              <a:buFont typeface="Arial"/>
              <a:buNone/>
            </a:pPr>
            <a:r>
              <a:rPr lang="en" sz="1800" dirty="0">
                <a:solidFill>
                  <a:schemeClr val="dk1"/>
                </a:solidFill>
                <a:latin typeface="+mn-lt"/>
                <a:ea typeface="Times New Roman"/>
                <a:cs typeface="Times New Roman"/>
                <a:sym typeface="Times New Roman"/>
              </a:rPr>
              <a:t>We will be collecting data using sensors like Temperature Sensors, Humidity Sensors, Pressure Sensors, Gas Sensors. Gas sensors will give different concentration of gases in the atmosphere which will ultimately predict AQI(Air quality Index) level.</a:t>
            </a:r>
            <a:endParaRPr sz="1800" dirty="0">
              <a:solidFill>
                <a:schemeClr val="dk1"/>
              </a:solidFill>
              <a:latin typeface="+mn-lt"/>
              <a:ea typeface="Times New Roman"/>
              <a:cs typeface="Times New Roman"/>
              <a:sym typeface="Times New Roman"/>
            </a:endParaRPr>
          </a:p>
          <a:p>
            <a:pPr marL="0" lvl="0" indent="0" algn="l" rtl="0">
              <a:lnSpc>
                <a:spcPct val="90000"/>
              </a:lnSpc>
              <a:spcBef>
                <a:spcPts val="1200"/>
              </a:spcBef>
              <a:spcAft>
                <a:spcPts val="0"/>
              </a:spcAft>
              <a:buClr>
                <a:schemeClr val="dk1"/>
              </a:buClr>
              <a:buSzPts val="1100"/>
              <a:buFont typeface="Arial"/>
              <a:buNone/>
            </a:pPr>
            <a:r>
              <a:rPr lang="en" sz="1800" dirty="0">
                <a:solidFill>
                  <a:schemeClr val="dk1"/>
                </a:solidFill>
                <a:latin typeface="+mn-lt"/>
                <a:ea typeface="Times New Roman"/>
                <a:cs typeface="Times New Roman"/>
                <a:sym typeface="Times New Roman"/>
              </a:rPr>
              <a:t>From that AQI level, we can predict the different respiratory diseases as when the concentration increases more than 200 ppm, it starts affecting the lungs, leading to diseases like asthma and lung cancer. The other parameters like temperature, humidity and pressure also affects the AQI level.</a:t>
            </a:r>
            <a:endParaRPr sz="1800" dirty="0">
              <a:solidFill>
                <a:schemeClr val="dk1"/>
              </a:solidFill>
              <a:latin typeface="+mn-lt"/>
              <a:ea typeface="Times New Roman"/>
              <a:cs typeface="Times New Roman"/>
              <a:sym typeface="Times New Roman"/>
            </a:endParaRPr>
          </a:p>
          <a:p>
            <a:pPr marL="0" lvl="0" indent="0" algn="ctr" rtl="0">
              <a:spcBef>
                <a:spcPts val="0"/>
              </a:spcBef>
              <a:spcAft>
                <a:spcPts val="0"/>
              </a:spcAft>
              <a:buNone/>
            </a:pPr>
            <a:endParaRPr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11"/>
          <p:cNvSpPr txBox="1">
            <a:spLocks noGrp="1"/>
          </p:cNvSpPr>
          <p:nvPr>
            <p:ph type="title"/>
          </p:nvPr>
        </p:nvSpPr>
        <p:spPr>
          <a:xfrm>
            <a:off x="311700" y="301575"/>
            <a:ext cx="8520600" cy="572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chemeClr val="accent1"/>
              </a:buClr>
              <a:buSzPts val="2800"/>
              <a:buFont typeface="Arial"/>
              <a:buNone/>
            </a:pPr>
            <a:r>
              <a:rPr lang="en" sz="2830" b="1">
                <a:solidFill>
                  <a:schemeClr val="accent2"/>
                </a:solidFill>
                <a:latin typeface="Times New Roman"/>
                <a:ea typeface="Times New Roman"/>
                <a:cs typeface="Times New Roman"/>
                <a:sym typeface="Times New Roman"/>
              </a:rPr>
              <a:t>Requirements</a:t>
            </a:r>
            <a:endParaRPr sz="2830" b="1">
              <a:solidFill>
                <a:schemeClr val="accent2"/>
              </a:solidFill>
              <a:latin typeface="Times New Roman"/>
              <a:ea typeface="Times New Roman"/>
              <a:cs typeface="Times New Roman"/>
              <a:sym typeface="Times New Roman"/>
            </a:endParaRPr>
          </a:p>
        </p:txBody>
      </p:sp>
      <p:sp>
        <p:nvSpPr>
          <p:cNvPr id="189" name="Google Shape;189;p11"/>
          <p:cNvSpPr txBox="1">
            <a:spLocks noGrp="1"/>
          </p:cNvSpPr>
          <p:nvPr>
            <p:ph type="body" idx="1"/>
          </p:nvPr>
        </p:nvSpPr>
        <p:spPr>
          <a:xfrm>
            <a:off x="311700" y="1152475"/>
            <a:ext cx="7811700" cy="3745200"/>
          </a:xfrm>
          <a:prstGeom prst="rect">
            <a:avLst/>
          </a:prstGeom>
          <a:noFill/>
          <a:ln>
            <a:noFill/>
          </a:ln>
        </p:spPr>
        <p:txBody>
          <a:bodyPr spcFirstLastPara="1" wrap="square" lIns="91425" tIns="91425" rIns="91425" bIns="91425" anchor="t" anchorCtr="0">
            <a:normAutofit/>
          </a:bodyPr>
          <a:lstStyle/>
          <a:p>
            <a:pPr marL="0" lvl="0" indent="0" algn="l" rtl="0">
              <a:spcBef>
                <a:spcPts val="1200"/>
              </a:spcBef>
              <a:spcAft>
                <a:spcPts val="0"/>
              </a:spcAft>
              <a:buClr>
                <a:schemeClr val="dk1"/>
              </a:buClr>
              <a:buSzPts val="1100"/>
              <a:buFont typeface="Arial"/>
              <a:buNone/>
            </a:pPr>
            <a:r>
              <a:rPr lang="en" sz="1800" b="1" dirty="0">
                <a:solidFill>
                  <a:schemeClr val="dk1"/>
                </a:solidFill>
                <a:latin typeface="Times New Roman"/>
                <a:ea typeface="Times New Roman"/>
                <a:cs typeface="Times New Roman"/>
                <a:sym typeface="Times New Roman"/>
              </a:rPr>
              <a:t>Software requirements: </a:t>
            </a:r>
            <a:r>
              <a:rPr lang="en" sz="1800" u="sng" dirty="0">
                <a:solidFill>
                  <a:schemeClr val="dk1"/>
                </a:solidFill>
                <a:latin typeface="Times New Roman"/>
                <a:ea typeface="Times New Roman"/>
                <a:cs typeface="Times New Roman"/>
                <a:sym typeface="Times New Roman"/>
              </a:rPr>
              <a:t>Operating System</a:t>
            </a:r>
            <a:r>
              <a:rPr lang="en" sz="1800" b="1" dirty="0">
                <a:solidFill>
                  <a:schemeClr val="dk1"/>
                </a:solidFill>
                <a:latin typeface="Times New Roman"/>
                <a:ea typeface="Times New Roman"/>
                <a:cs typeface="Times New Roman"/>
                <a:sym typeface="Times New Roman"/>
              </a:rPr>
              <a:t> : </a:t>
            </a:r>
            <a:r>
              <a:rPr lang="en" sz="1800" dirty="0">
                <a:solidFill>
                  <a:schemeClr val="dk1"/>
                </a:solidFill>
                <a:latin typeface="Times New Roman"/>
                <a:ea typeface="Times New Roman"/>
                <a:cs typeface="Times New Roman"/>
                <a:sym typeface="Times New Roman"/>
              </a:rPr>
              <a:t>Windows 10</a:t>
            </a:r>
            <a:endParaRPr sz="1800" dirty="0">
              <a:solidFill>
                <a:schemeClr val="dk1"/>
              </a:solidFill>
              <a:latin typeface="Times New Roman"/>
              <a:ea typeface="Times New Roman"/>
              <a:cs typeface="Times New Roman"/>
              <a:sym typeface="Times New Roman"/>
            </a:endParaRPr>
          </a:p>
          <a:p>
            <a:pPr marL="0" lvl="0" indent="0" algn="just" rtl="0">
              <a:spcBef>
                <a:spcPts val="1200"/>
              </a:spcBef>
              <a:spcAft>
                <a:spcPts val="0"/>
              </a:spcAft>
              <a:buClr>
                <a:schemeClr val="dk1"/>
              </a:buClr>
              <a:buSzPts val="1100"/>
              <a:buFont typeface="Arial"/>
              <a:buNone/>
            </a:pPr>
            <a:r>
              <a:rPr lang="en" sz="1800" b="1" dirty="0">
                <a:solidFill>
                  <a:schemeClr val="dk1"/>
                </a:solidFill>
                <a:latin typeface="Times New Roman"/>
                <a:ea typeface="Times New Roman"/>
                <a:cs typeface="Times New Roman"/>
                <a:sym typeface="Times New Roman"/>
              </a:rPr>
              <a:t>Programming Language:  </a:t>
            </a:r>
            <a:r>
              <a:rPr lang="en" sz="1800" dirty="0">
                <a:solidFill>
                  <a:schemeClr val="dk1"/>
                </a:solidFill>
                <a:latin typeface="Times New Roman"/>
                <a:ea typeface="Times New Roman"/>
                <a:cs typeface="Times New Roman"/>
                <a:sym typeface="Times New Roman"/>
              </a:rPr>
              <a:t>Python, Sketch</a:t>
            </a:r>
            <a:endParaRPr sz="1800" dirty="0">
              <a:solidFill>
                <a:schemeClr val="dk1"/>
              </a:solidFill>
              <a:latin typeface="Times New Roman"/>
              <a:ea typeface="Times New Roman"/>
              <a:cs typeface="Times New Roman"/>
              <a:sym typeface="Times New Roman"/>
            </a:endParaRPr>
          </a:p>
          <a:p>
            <a:pPr marL="0" lvl="0" indent="0" algn="just" rtl="0">
              <a:spcBef>
                <a:spcPts val="1200"/>
              </a:spcBef>
              <a:spcAft>
                <a:spcPts val="0"/>
              </a:spcAft>
              <a:buClr>
                <a:schemeClr val="dk1"/>
              </a:buClr>
              <a:buSzPts val="1100"/>
              <a:buFont typeface="Arial"/>
              <a:buNone/>
            </a:pPr>
            <a:r>
              <a:rPr lang="en" sz="1800" b="1" dirty="0">
                <a:solidFill>
                  <a:schemeClr val="dk1"/>
                </a:solidFill>
                <a:latin typeface="Times New Roman"/>
                <a:ea typeface="Times New Roman"/>
                <a:cs typeface="Times New Roman"/>
                <a:sym typeface="Times New Roman"/>
              </a:rPr>
              <a:t>Hardware Requirements:</a:t>
            </a:r>
            <a:endParaRPr sz="1800" b="1" dirty="0">
              <a:solidFill>
                <a:schemeClr val="dk1"/>
              </a:solidFill>
              <a:latin typeface="Times New Roman"/>
              <a:ea typeface="Times New Roman"/>
              <a:cs typeface="Times New Roman"/>
              <a:sym typeface="Times New Roman"/>
            </a:endParaRPr>
          </a:p>
          <a:p>
            <a:pPr marL="0" lvl="0" indent="0" algn="l" rtl="0">
              <a:spcBef>
                <a:spcPts val="1200"/>
              </a:spcBef>
              <a:spcAft>
                <a:spcPts val="0"/>
              </a:spcAft>
              <a:buClr>
                <a:schemeClr val="dk1"/>
              </a:buClr>
              <a:buSzPts val="1100"/>
              <a:buFont typeface="Arial"/>
              <a:buNone/>
            </a:pPr>
            <a:r>
              <a:rPr lang="en" sz="1800" b="1" dirty="0">
                <a:solidFill>
                  <a:schemeClr val="dk1"/>
                </a:solidFill>
                <a:latin typeface="Times New Roman"/>
                <a:ea typeface="Times New Roman"/>
                <a:cs typeface="Times New Roman"/>
                <a:sym typeface="Times New Roman"/>
              </a:rPr>
              <a:t>Memory: </a:t>
            </a:r>
            <a:r>
              <a:rPr lang="en" sz="1800" dirty="0">
                <a:solidFill>
                  <a:schemeClr val="dk1"/>
                </a:solidFill>
                <a:latin typeface="Times New Roman"/>
                <a:ea typeface="Times New Roman"/>
                <a:cs typeface="Times New Roman"/>
                <a:sym typeface="Times New Roman"/>
              </a:rPr>
              <a:t>4 GB</a:t>
            </a:r>
            <a:endParaRPr sz="1800" dirty="0">
              <a:solidFill>
                <a:schemeClr val="dk1"/>
              </a:solidFill>
              <a:latin typeface="Times New Roman"/>
              <a:ea typeface="Times New Roman"/>
              <a:cs typeface="Times New Roman"/>
              <a:sym typeface="Times New Roman"/>
            </a:endParaRPr>
          </a:p>
          <a:p>
            <a:pPr marL="0" lvl="0" indent="0" algn="l" rtl="0">
              <a:spcBef>
                <a:spcPts val="1200"/>
              </a:spcBef>
              <a:spcAft>
                <a:spcPts val="0"/>
              </a:spcAft>
              <a:buClr>
                <a:schemeClr val="dk1"/>
              </a:buClr>
              <a:buSzPts val="1100"/>
              <a:buFont typeface="Arial"/>
              <a:buNone/>
            </a:pPr>
            <a:r>
              <a:rPr lang="en" sz="1800" b="1" dirty="0">
                <a:solidFill>
                  <a:schemeClr val="dk1"/>
                </a:solidFill>
                <a:latin typeface="Times New Roman"/>
                <a:ea typeface="Times New Roman"/>
                <a:cs typeface="Times New Roman"/>
                <a:sym typeface="Times New Roman"/>
              </a:rPr>
              <a:t>RAM: </a:t>
            </a:r>
            <a:r>
              <a:rPr lang="en" sz="1800" dirty="0">
                <a:solidFill>
                  <a:schemeClr val="dk1"/>
                </a:solidFill>
                <a:latin typeface="Times New Roman"/>
                <a:ea typeface="Times New Roman"/>
                <a:cs typeface="Times New Roman"/>
                <a:sym typeface="Times New Roman"/>
              </a:rPr>
              <a:t>4 GB or above</a:t>
            </a:r>
            <a:endParaRPr sz="1800" dirty="0">
              <a:solidFill>
                <a:schemeClr val="dk1"/>
              </a:solidFill>
              <a:latin typeface="Times New Roman"/>
              <a:ea typeface="Times New Roman"/>
              <a:cs typeface="Times New Roman"/>
              <a:sym typeface="Times New Roman"/>
            </a:endParaRPr>
          </a:p>
          <a:p>
            <a:pPr marL="0" lvl="0" indent="0" algn="l" rtl="0">
              <a:spcBef>
                <a:spcPts val="1200"/>
              </a:spcBef>
              <a:spcAft>
                <a:spcPts val="0"/>
              </a:spcAft>
              <a:buClr>
                <a:schemeClr val="dk1"/>
              </a:buClr>
              <a:buSzPts val="1100"/>
              <a:buFont typeface="Arial"/>
              <a:buNone/>
            </a:pPr>
            <a:r>
              <a:rPr lang="en" sz="1800" b="1" dirty="0">
                <a:solidFill>
                  <a:schemeClr val="dk1"/>
                </a:solidFill>
                <a:latin typeface="Times New Roman"/>
                <a:ea typeface="Times New Roman"/>
                <a:cs typeface="Times New Roman"/>
                <a:sym typeface="Times New Roman"/>
              </a:rPr>
              <a:t>Processor: </a:t>
            </a:r>
            <a:r>
              <a:rPr lang="en" sz="1800" dirty="0">
                <a:solidFill>
                  <a:schemeClr val="dk1"/>
                </a:solidFill>
                <a:latin typeface="Times New Roman"/>
                <a:ea typeface="Times New Roman"/>
                <a:cs typeface="Times New Roman"/>
                <a:sym typeface="Times New Roman"/>
              </a:rPr>
              <a:t>i5 or above</a:t>
            </a:r>
            <a:endParaRPr sz="1800" dirty="0">
              <a:solidFill>
                <a:schemeClr val="dk1"/>
              </a:solidFill>
              <a:latin typeface="Times New Roman"/>
              <a:ea typeface="Times New Roman"/>
              <a:cs typeface="Times New Roman"/>
              <a:sym typeface="Times New Roman"/>
            </a:endParaRPr>
          </a:p>
          <a:p>
            <a:pPr marL="0" lvl="0" indent="0" algn="l" rtl="0">
              <a:spcBef>
                <a:spcPts val="1200"/>
              </a:spcBef>
              <a:spcAft>
                <a:spcPts val="1200"/>
              </a:spcAft>
              <a:buSzPts val="1800"/>
              <a:buNone/>
            </a:pPr>
            <a:endParaRPr sz="1400"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699" y="362738"/>
            <a:ext cx="5023561" cy="747416"/>
          </a:xfrm>
        </p:spPr>
        <p:txBody>
          <a:bodyPr>
            <a:normAutofit/>
          </a:bodyPr>
          <a:lstStyle/>
          <a:p>
            <a:r>
              <a:rPr lang="en-IN" dirty="0" smtClean="0"/>
              <a:t>Additional Hardware Required</a:t>
            </a:r>
            <a:endParaRPr lang="en-IN" dirty="0"/>
          </a:p>
        </p:txBody>
      </p:sp>
      <p:sp>
        <p:nvSpPr>
          <p:cNvPr id="3" name="Text Placeholder 2"/>
          <p:cNvSpPr>
            <a:spLocks noGrp="1"/>
          </p:cNvSpPr>
          <p:nvPr>
            <p:ph type="body" idx="1"/>
          </p:nvPr>
        </p:nvSpPr>
        <p:spPr>
          <a:xfrm>
            <a:off x="311699" y="1389599"/>
            <a:ext cx="4222515" cy="3484681"/>
          </a:xfrm>
        </p:spPr>
        <p:txBody>
          <a:bodyPr>
            <a:normAutofit lnSpcReduction="10000"/>
          </a:bodyPr>
          <a:lstStyle/>
          <a:p>
            <a:r>
              <a:rPr lang="en-IN" sz="1400" dirty="0" err="1" smtClean="0">
                <a:solidFill>
                  <a:schemeClr val="tx1"/>
                </a:solidFill>
              </a:rPr>
              <a:t>Arduino</a:t>
            </a:r>
            <a:r>
              <a:rPr lang="en-IN" sz="1400" dirty="0" smtClean="0">
                <a:solidFill>
                  <a:schemeClr val="tx1"/>
                </a:solidFill>
              </a:rPr>
              <a:t> Uno</a:t>
            </a:r>
          </a:p>
          <a:p>
            <a:r>
              <a:rPr lang="en-IN" sz="1400" dirty="0" smtClean="0">
                <a:solidFill>
                  <a:schemeClr val="tx1"/>
                </a:solidFill>
              </a:rPr>
              <a:t>DHT11 Sensor (Temperature and Humidity Sensor)</a:t>
            </a:r>
          </a:p>
          <a:p>
            <a:r>
              <a:rPr lang="en-IN" sz="1400" dirty="0" smtClean="0">
                <a:solidFill>
                  <a:schemeClr val="tx1"/>
                </a:solidFill>
              </a:rPr>
              <a:t>MQ135 Sensor(for </a:t>
            </a:r>
            <a:r>
              <a:rPr lang="en-IN" sz="1400" dirty="0">
                <a:solidFill>
                  <a:schemeClr val="tx1"/>
                </a:solidFill>
              </a:rPr>
              <a:t>detection of methane, ammonia, </a:t>
            </a:r>
            <a:r>
              <a:rPr lang="en-IN" sz="1400" dirty="0" err="1">
                <a:solidFill>
                  <a:schemeClr val="tx1"/>
                </a:solidFill>
              </a:rPr>
              <a:t>NOx</a:t>
            </a:r>
            <a:r>
              <a:rPr lang="en-IN" sz="1400" dirty="0">
                <a:solidFill>
                  <a:schemeClr val="tx1"/>
                </a:solidFill>
              </a:rPr>
              <a:t>, </a:t>
            </a:r>
            <a:r>
              <a:rPr lang="en-IN" sz="1400" dirty="0" smtClean="0">
                <a:solidFill>
                  <a:schemeClr val="tx1"/>
                </a:solidFill>
              </a:rPr>
              <a:t>benzene)</a:t>
            </a:r>
          </a:p>
          <a:p>
            <a:r>
              <a:rPr lang="en-IN" sz="1400" dirty="0" smtClean="0">
                <a:solidFill>
                  <a:schemeClr val="tx1"/>
                </a:solidFill>
              </a:rPr>
              <a:t>MQ131 Sensor (for detection of ozone gas)</a:t>
            </a:r>
          </a:p>
          <a:p>
            <a:r>
              <a:rPr lang="en-IN" sz="1400" dirty="0" smtClean="0">
                <a:solidFill>
                  <a:schemeClr val="tx1"/>
                </a:solidFill>
              </a:rPr>
              <a:t>MQ137 Sensor (for detection of ammonia gas)</a:t>
            </a:r>
          </a:p>
          <a:p>
            <a:r>
              <a:rPr lang="en-IN" sz="1400" dirty="0" smtClean="0">
                <a:solidFill>
                  <a:schemeClr val="tx1"/>
                </a:solidFill>
              </a:rPr>
              <a:t>MQ7 Sensor (for detection of CO gas)</a:t>
            </a:r>
          </a:p>
          <a:p>
            <a:r>
              <a:rPr lang="en-IN" sz="1400" dirty="0" smtClean="0">
                <a:solidFill>
                  <a:schemeClr val="tx1"/>
                </a:solidFill>
              </a:rPr>
              <a:t>PMS5003 Sensor (for detection of PM2.5 )</a:t>
            </a:r>
          </a:p>
          <a:p>
            <a:r>
              <a:rPr lang="en-IN" sz="1400" dirty="0" smtClean="0">
                <a:solidFill>
                  <a:schemeClr val="tx1"/>
                </a:solidFill>
              </a:rPr>
              <a:t>BMP180 (for measuring pressure)</a:t>
            </a:r>
          </a:p>
          <a:p>
            <a:r>
              <a:rPr lang="en-IN" sz="1400" dirty="0" smtClean="0">
                <a:solidFill>
                  <a:schemeClr val="tx1"/>
                </a:solidFill>
              </a:rPr>
              <a:t>Sound Detection Sensor (for detecting sound)</a:t>
            </a:r>
          </a:p>
          <a:p>
            <a:r>
              <a:rPr lang="en-IN" sz="1400" dirty="0" smtClean="0">
                <a:solidFill>
                  <a:schemeClr val="tx1"/>
                </a:solidFill>
              </a:rPr>
              <a:t>Rain Detection Sensor (for detecting rain)</a:t>
            </a:r>
          </a:p>
          <a:p>
            <a:endParaRPr lang="en-IN" dirty="0"/>
          </a:p>
        </p:txBody>
      </p:sp>
      <p:pic>
        <p:nvPicPr>
          <p:cNvPr id="3074" name="Picture 2" descr="Amazon.com: Arduino Uno REV3 [A000066] : Electronic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88536" y="1188720"/>
            <a:ext cx="1530060" cy="112776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DHT11 SENSOR - IOTWEBPLANET.CO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20656" y="1188720"/>
            <a:ext cx="1080453" cy="1080453"/>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OLatus OL-SENSOR-MQ135 MQ-135 Air quality and hazardous gas detection  sensor alarm module for arduino : Amazon.in: Industrial &amp;amp; Scientific"/>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50516" y="1110153"/>
            <a:ext cx="1206327" cy="1206327"/>
          </a:xfrm>
          <a:prstGeom prst="rect">
            <a:avLst/>
          </a:prstGeom>
          <a:noFill/>
          <a:extLst>
            <a:ext uri="{909E8E84-426E-40DD-AFC4-6F175D3DCCD1}">
              <a14:hiddenFill xmlns:a14="http://schemas.microsoft.com/office/drawing/2010/main">
                <a:solidFill>
                  <a:srgbClr val="FFFFFF"/>
                </a:solidFill>
              </a14:hiddenFill>
            </a:ext>
          </a:extLst>
        </p:spPr>
      </p:pic>
      <p:sp>
        <p:nvSpPr>
          <p:cNvPr id="4" name="AutoShape 8" descr="MQ-131 OZONE GAS SENSOR MODULE (10-1000ppb) – Makestor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3084" name="Picture 12" descr="MQ-131 Ozone Gas Detection Sensor Modul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55714" y="2393965"/>
            <a:ext cx="1362882" cy="1362882"/>
          </a:xfrm>
          <a:prstGeom prst="rect">
            <a:avLst/>
          </a:prstGeom>
          <a:noFill/>
          <a:extLst>
            <a:ext uri="{909E8E84-426E-40DD-AFC4-6F175D3DCCD1}">
              <a14:hiddenFill xmlns:a14="http://schemas.microsoft.com/office/drawing/2010/main">
                <a:solidFill>
                  <a:srgbClr val="FFFFFF"/>
                </a:solidFill>
              </a14:hiddenFill>
            </a:ext>
          </a:extLst>
        </p:spPr>
      </p:pic>
      <p:pic>
        <p:nvPicPr>
          <p:cNvPr id="3085" name="Picture 1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92187" y="2393965"/>
            <a:ext cx="1128453" cy="11378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86" name="Picture 1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876098" y="2679292"/>
            <a:ext cx="1187069" cy="9051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88" name="Picture 16" descr="PM2.5 Air Particle/dust Sensor G5 PMS5003 Digital Output Module air  Purifier Air Quality Monitoring Dust Haze Tester: Amazon.com: Industrial &amp;amp;  Scientific"/>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790030" y="3756847"/>
            <a:ext cx="1297132" cy="1297132"/>
          </a:xfrm>
          <a:prstGeom prst="rect">
            <a:avLst/>
          </a:prstGeom>
          <a:noFill/>
          <a:extLst>
            <a:ext uri="{909E8E84-426E-40DD-AFC4-6F175D3DCCD1}">
              <a14:hiddenFill xmlns:a14="http://schemas.microsoft.com/office/drawing/2010/main">
                <a:solidFill>
                  <a:srgbClr val="FFFFFF"/>
                </a:solidFill>
              </a14:hiddenFill>
            </a:ext>
          </a:extLst>
        </p:spPr>
      </p:pic>
      <p:pic>
        <p:nvPicPr>
          <p:cNvPr id="3090" name="Picture 18" descr="DHRUV-PRO BMP180 Barometric Pressure Sensor Board Module Micro Controller  Board Electronic Hobby Kit Price in India - Buy DHRUV-PRO BMP180 Barometric  Pressure Sensor Board Module Micro Controller Board Electronic Hobby Kit  onlin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495355" y="3809799"/>
            <a:ext cx="1081959" cy="1081959"/>
          </a:xfrm>
          <a:prstGeom prst="rect">
            <a:avLst/>
          </a:prstGeom>
          <a:noFill/>
          <a:extLst>
            <a:ext uri="{909E8E84-426E-40DD-AFC4-6F175D3DCCD1}">
              <a14:hiddenFill xmlns:a14="http://schemas.microsoft.com/office/drawing/2010/main">
                <a:solidFill>
                  <a:srgbClr val="FFFFFF"/>
                </a:solidFill>
              </a14:hiddenFill>
            </a:ext>
          </a:extLst>
        </p:spPr>
      </p:pic>
      <p:pic>
        <p:nvPicPr>
          <p:cNvPr id="3092" name="Picture 20" descr="xcluma Sound Sensor Module Sound Detection Module UNO Other Mcu :  Amazon.in: Industrial &amp;amp; Scientific"/>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758777" y="3757744"/>
            <a:ext cx="1202044" cy="12020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8661428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13"/>
          <p:cNvSpPr txBox="1">
            <a:spLocks noGrp="1"/>
          </p:cNvSpPr>
          <p:nvPr>
            <p:ph type="title"/>
          </p:nvPr>
        </p:nvSpPr>
        <p:spPr>
          <a:xfrm>
            <a:off x="311700" y="311850"/>
            <a:ext cx="8520600" cy="572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chemeClr val="accent1"/>
              </a:buClr>
              <a:buSzPts val="2800"/>
              <a:buFont typeface="Trebuchet MS"/>
              <a:buNone/>
            </a:pPr>
            <a:r>
              <a:rPr lang="en" sz="2830" b="1" dirty="0">
                <a:solidFill>
                  <a:schemeClr val="accent2"/>
                </a:solidFill>
                <a:latin typeface="+mn-lt"/>
                <a:ea typeface="Times New Roman"/>
                <a:cs typeface="Times New Roman"/>
                <a:sym typeface="Times New Roman"/>
              </a:rPr>
              <a:t>Reference</a:t>
            </a:r>
            <a:endParaRPr sz="2830" b="1" dirty="0">
              <a:solidFill>
                <a:schemeClr val="accent2"/>
              </a:solidFill>
              <a:latin typeface="+mn-lt"/>
              <a:ea typeface="Times New Roman"/>
              <a:cs typeface="Times New Roman"/>
              <a:sym typeface="Times New Roman"/>
            </a:endParaRPr>
          </a:p>
        </p:txBody>
      </p:sp>
      <p:sp>
        <p:nvSpPr>
          <p:cNvPr id="195" name="Google Shape;195;p1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0" lvl="0" indent="0" algn="l" rtl="0">
              <a:spcBef>
                <a:spcPts val="0"/>
              </a:spcBef>
              <a:spcAft>
                <a:spcPts val="0"/>
              </a:spcAft>
              <a:buSzPts val="1800"/>
              <a:buNone/>
            </a:pPr>
            <a:r>
              <a:rPr lang="en" sz="1800" dirty="0" smtClean="0">
                <a:solidFill>
                  <a:schemeClr val="dk1"/>
                </a:solidFill>
                <a:latin typeface="+mn-lt"/>
                <a:ea typeface="Times New Roman"/>
                <a:cs typeface="Times New Roman"/>
                <a:sym typeface="Times New Roman"/>
              </a:rPr>
              <a:t>[1] K</a:t>
            </a:r>
            <a:r>
              <a:rPr lang="en" sz="1800" dirty="0">
                <a:solidFill>
                  <a:schemeClr val="dk1"/>
                </a:solidFill>
                <a:latin typeface="+mn-lt"/>
                <a:ea typeface="Times New Roman"/>
                <a:cs typeface="Times New Roman"/>
                <a:sym typeface="Times New Roman"/>
              </a:rPr>
              <a:t>. Cornelius, N. K. Kumar, S. Pradhan, P. Patel and N. Vinay, "An Efficient Tracking System for Air and Sound Pollution using IoT," 2020 6th International Conference on Advanced Computing and Communication Systems (ICACCS), 2020, pp. 22-25, doi: 10.1109/ICACCS48705.2020.9074301</a:t>
            </a:r>
            <a:r>
              <a:rPr lang="en" sz="1800" dirty="0" smtClean="0">
                <a:solidFill>
                  <a:schemeClr val="dk1"/>
                </a:solidFill>
                <a:latin typeface="+mn-lt"/>
                <a:ea typeface="Times New Roman"/>
                <a:cs typeface="Times New Roman"/>
                <a:sym typeface="Times New Roman"/>
              </a:rPr>
              <a:t>.</a:t>
            </a:r>
          </a:p>
          <a:p>
            <a:pPr marL="0" lvl="0" indent="0">
              <a:buNone/>
            </a:pPr>
            <a:r>
              <a:rPr lang="en-IN" dirty="0">
                <a:solidFill>
                  <a:schemeClr val="tx1"/>
                </a:solidFill>
                <a:latin typeface="+mn-lt"/>
                <a:cs typeface="Times New Roman" pitchFamily="18" charset="0"/>
              </a:rPr>
              <a:t>[2] </a:t>
            </a:r>
            <a:r>
              <a:rPr lang="en-IN" dirty="0" err="1">
                <a:solidFill>
                  <a:schemeClr val="tx1"/>
                </a:solidFill>
                <a:latin typeface="+mn-lt"/>
                <a:cs typeface="Times New Roman" pitchFamily="18" charset="0"/>
              </a:rPr>
              <a:t>Kinnera</a:t>
            </a:r>
            <a:r>
              <a:rPr lang="en-IN" dirty="0">
                <a:solidFill>
                  <a:schemeClr val="tx1"/>
                </a:solidFill>
                <a:latin typeface="+mn-lt"/>
                <a:cs typeface="Times New Roman" pitchFamily="18" charset="0"/>
              </a:rPr>
              <a:t>, </a:t>
            </a:r>
            <a:r>
              <a:rPr lang="en-IN" dirty="0" err="1">
                <a:solidFill>
                  <a:schemeClr val="tx1"/>
                </a:solidFill>
                <a:latin typeface="+mn-lt"/>
                <a:cs typeface="Times New Roman" pitchFamily="18" charset="0"/>
              </a:rPr>
              <a:t>Bharath</a:t>
            </a:r>
            <a:r>
              <a:rPr lang="en-IN" dirty="0">
                <a:solidFill>
                  <a:schemeClr val="tx1"/>
                </a:solidFill>
                <a:latin typeface="+mn-lt"/>
                <a:cs typeface="Times New Roman" pitchFamily="18" charset="0"/>
              </a:rPr>
              <a:t> Kumar </a:t>
            </a:r>
            <a:r>
              <a:rPr lang="en-IN" dirty="0" err="1">
                <a:solidFill>
                  <a:schemeClr val="tx1"/>
                </a:solidFill>
                <a:latin typeface="+mn-lt"/>
                <a:cs typeface="Times New Roman" pitchFamily="18" charset="0"/>
              </a:rPr>
              <a:t>Sai</a:t>
            </a:r>
            <a:r>
              <a:rPr lang="en-IN" dirty="0">
                <a:solidFill>
                  <a:schemeClr val="tx1"/>
                </a:solidFill>
                <a:latin typeface="+mn-lt"/>
                <a:cs typeface="Times New Roman" pitchFamily="18" charset="0"/>
              </a:rPr>
              <a:t> &amp; </a:t>
            </a:r>
            <a:r>
              <a:rPr lang="en-IN" dirty="0" err="1">
                <a:solidFill>
                  <a:schemeClr val="tx1"/>
                </a:solidFill>
                <a:latin typeface="+mn-lt"/>
                <a:cs typeface="Times New Roman" pitchFamily="18" charset="0"/>
              </a:rPr>
              <a:t>Subbareddy</a:t>
            </a:r>
            <a:r>
              <a:rPr lang="en-IN" dirty="0">
                <a:solidFill>
                  <a:schemeClr val="tx1"/>
                </a:solidFill>
                <a:latin typeface="+mn-lt"/>
                <a:cs typeface="Times New Roman" pitchFamily="18" charset="0"/>
              </a:rPr>
              <a:t>, </a:t>
            </a:r>
            <a:r>
              <a:rPr lang="en-IN" dirty="0" err="1">
                <a:solidFill>
                  <a:schemeClr val="tx1"/>
                </a:solidFill>
                <a:latin typeface="+mn-lt"/>
                <a:cs typeface="Times New Roman" pitchFamily="18" charset="0"/>
              </a:rPr>
              <a:t>Somula</a:t>
            </a:r>
            <a:r>
              <a:rPr lang="en-IN" dirty="0">
                <a:solidFill>
                  <a:schemeClr val="tx1"/>
                </a:solidFill>
                <a:latin typeface="+mn-lt"/>
                <a:cs typeface="Times New Roman" pitchFamily="18" charset="0"/>
              </a:rPr>
              <a:t> &amp; </a:t>
            </a:r>
            <a:r>
              <a:rPr lang="en-IN" dirty="0" err="1">
                <a:solidFill>
                  <a:schemeClr val="tx1"/>
                </a:solidFill>
                <a:latin typeface="+mn-lt"/>
                <a:cs typeface="Times New Roman" pitchFamily="18" charset="0"/>
              </a:rPr>
              <a:t>Luhach</a:t>
            </a:r>
            <a:r>
              <a:rPr lang="en-IN" dirty="0">
                <a:solidFill>
                  <a:schemeClr val="tx1"/>
                </a:solidFill>
                <a:latin typeface="+mn-lt"/>
                <a:cs typeface="Times New Roman" pitchFamily="18" charset="0"/>
              </a:rPr>
              <a:t>, </a:t>
            </a:r>
            <a:r>
              <a:rPr lang="en-IN" dirty="0" err="1">
                <a:solidFill>
                  <a:schemeClr val="tx1"/>
                </a:solidFill>
                <a:latin typeface="+mn-lt"/>
                <a:cs typeface="Times New Roman" pitchFamily="18" charset="0"/>
              </a:rPr>
              <a:t>Ashish</a:t>
            </a:r>
            <a:r>
              <a:rPr lang="en-IN" dirty="0">
                <a:solidFill>
                  <a:schemeClr val="tx1"/>
                </a:solidFill>
                <a:latin typeface="+mn-lt"/>
                <a:cs typeface="Times New Roman" pitchFamily="18" charset="0"/>
              </a:rPr>
              <a:t>. (2019). IOT based Air Quality Monitoring System Using MQ135 and MQ7 with Machine Learning Analysis. Scalable Computing: Practice and Experience. 20. 599-606. 10.12694/scpe.v20i4.1561</a:t>
            </a:r>
            <a:r>
              <a:rPr lang="en-IN" dirty="0">
                <a:solidFill>
                  <a:schemeClr val="tx1"/>
                </a:solidFill>
                <a:latin typeface="+mn-lt"/>
              </a:rPr>
              <a:t>.</a:t>
            </a:r>
            <a:endParaRPr sz="1800" dirty="0">
              <a:solidFill>
                <a:schemeClr val="tx1"/>
              </a:solidFill>
              <a:latin typeface="+mn-lt"/>
              <a:ea typeface="Times New Roman"/>
              <a:cs typeface="Times New Roman"/>
              <a:sym typeface="Times New Roman"/>
            </a:endParaRPr>
          </a:p>
          <a:p>
            <a:pPr marL="0" lvl="0" indent="0" algn="l" rtl="0">
              <a:spcBef>
                <a:spcPts val="1200"/>
              </a:spcBef>
              <a:spcAft>
                <a:spcPts val="1200"/>
              </a:spcAft>
              <a:buSzPts val="1800"/>
              <a:buNone/>
            </a:pPr>
            <a:endParaRPr sz="1800" dirty="0">
              <a:solidFill>
                <a:schemeClr val="tx1"/>
              </a:solidFill>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5"/>
          <p:cNvSpPr txBox="1">
            <a:spLocks noGrp="1"/>
          </p:cNvSpPr>
          <p:nvPr>
            <p:ph type="title"/>
          </p:nvPr>
        </p:nvSpPr>
        <p:spPr>
          <a:xfrm>
            <a:off x="311700" y="228600"/>
            <a:ext cx="8520600" cy="592667"/>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chemeClr val="accent1"/>
              </a:buClr>
              <a:buSzPts val="2800"/>
              <a:buFont typeface="Trebuchet MS"/>
              <a:buNone/>
            </a:pPr>
            <a:r>
              <a:rPr lang="en" sz="2830" b="1" dirty="0">
                <a:solidFill>
                  <a:schemeClr val="accent2"/>
                </a:solidFill>
                <a:latin typeface="Times New Roman"/>
                <a:ea typeface="Times New Roman"/>
                <a:cs typeface="Times New Roman"/>
                <a:sym typeface="Times New Roman"/>
              </a:rPr>
              <a:t>Introduction</a:t>
            </a:r>
            <a:endParaRPr sz="2830" b="1" dirty="0">
              <a:solidFill>
                <a:schemeClr val="accent2"/>
              </a:solidFill>
              <a:latin typeface="Times New Roman"/>
              <a:ea typeface="Times New Roman"/>
              <a:cs typeface="Times New Roman"/>
              <a:sym typeface="Times New Roman"/>
            </a:endParaRPr>
          </a:p>
        </p:txBody>
      </p:sp>
      <p:sp>
        <p:nvSpPr>
          <p:cNvPr id="71" name="Google Shape;71;p5"/>
          <p:cNvSpPr txBox="1">
            <a:spLocks noGrp="1"/>
          </p:cNvSpPr>
          <p:nvPr>
            <p:ph type="body" idx="1"/>
          </p:nvPr>
        </p:nvSpPr>
        <p:spPr>
          <a:xfrm>
            <a:off x="311700" y="821276"/>
            <a:ext cx="8520600" cy="3846600"/>
          </a:xfrm>
          <a:prstGeom prst="rect">
            <a:avLst/>
          </a:prstGeom>
          <a:noFill/>
          <a:ln>
            <a:noFill/>
          </a:ln>
        </p:spPr>
        <p:txBody>
          <a:bodyPr spcFirstLastPara="1" wrap="square" lIns="91425" tIns="91425" rIns="91425" bIns="91425" anchor="t" anchorCtr="0">
            <a:noAutofit/>
          </a:bodyPr>
          <a:lstStyle/>
          <a:p>
            <a:pPr marL="0" lvl="0" indent="0" algn="l" rtl="0">
              <a:spcBef>
                <a:spcPts val="1200"/>
              </a:spcBef>
              <a:spcAft>
                <a:spcPts val="0"/>
              </a:spcAft>
              <a:buClr>
                <a:schemeClr val="dk1"/>
              </a:buClr>
              <a:buSzPts val="1100"/>
              <a:buFont typeface="Arial"/>
              <a:buNone/>
            </a:pPr>
            <a:r>
              <a:rPr lang="en" sz="1800" dirty="0">
                <a:solidFill>
                  <a:schemeClr val="dk1"/>
                </a:solidFill>
                <a:latin typeface="+mn-lt"/>
                <a:ea typeface="Times New Roman"/>
                <a:cs typeface="Times New Roman"/>
                <a:sym typeface="Times New Roman"/>
              </a:rPr>
              <a:t>Project uses air sensors to detect the existence of poisonous gases and compounds in the atmosphere and continuously delivering this data. The sensors communicate with Arduino which precedes this data and delivers over the requisition.</a:t>
            </a:r>
            <a:endParaRPr sz="1800" dirty="0">
              <a:latin typeface="+mn-lt"/>
              <a:ea typeface="Times New Roman"/>
              <a:cs typeface="Times New Roman"/>
              <a:sym typeface="Times New Roman"/>
            </a:endParaRPr>
          </a:p>
          <a:p>
            <a:pPr marL="0" lvl="0" indent="0" algn="l" rtl="0">
              <a:spcBef>
                <a:spcPts val="1200"/>
              </a:spcBef>
              <a:spcAft>
                <a:spcPts val="0"/>
              </a:spcAft>
              <a:buClr>
                <a:schemeClr val="dk1"/>
              </a:buClr>
              <a:buSzPts val="1100"/>
              <a:buFont typeface="Arial"/>
              <a:buNone/>
            </a:pPr>
            <a:r>
              <a:rPr lang="en" sz="1800" dirty="0">
                <a:solidFill>
                  <a:schemeClr val="dk1"/>
                </a:solidFill>
                <a:latin typeface="+mn-lt"/>
                <a:ea typeface="Times New Roman"/>
                <a:cs typeface="Times New Roman"/>
                <a:sym typeface="Times New Roman"/>
              </a:rPr>
              <a:t>IoT technology support in developing a progress report of a device in a real-time environment. Internet of Things is an innovation that connects the sensors with the installed framework and enables the information from these sensors to go over the internet. </a:t>
            </a:r>
            <a:endParaRPr sz="1800" dirty="0">
              <a:latin typeface="+mn-lt"/>
              <a:ea typeface="Times New Roman"/>
              <a:cs typeface="Times New Roman"/>
              <a:sym typeface="Times New Roman"/>
            </a:endParaRPr>
          </a:p>
          <a:p>
            <a:pPr marL="0" lvl="0" indent="0" algn="l" rtl="0">
              <a:spcBef>
                <a:spcPts val="1200"/>
              </a:spcBef>
              <a:spcAft>
                <a:spcPts val="0"/>
              </a:spcAft>
              <a:buClr>
                <a:schemeClr val="dk1"/>
              </a:buClr>
              <a:buSzPts val="1100"/>
              <a:buFont typeface="Arial"/>
              <a:buNone/>
            </a:pPr>
            <a:r>
              <a:rPr lang="en" sz="1800" dirty="0">
                <a:solidFill>
                  <a:schemeClr val="dk1"/>
                </a:solidFill>
                <a:latin typeface="+mn-lt"/>
                <a:ea typeface="Times New Roman"/>
                <a:cs typeface="Times New Roman"/>
                <a:sym typeface="Times New Roman"/>
              </a:rPr>
              <a:t>With The help of emerging technology of machine learning, collected data will be trained into a model which predict the air quality for various chronic diseases like lung cancer, stroke, asthma, bronchitis, etc.</a:t>
            </a:r>
            <a:endParaRPr sz="1800" dirty="0">
              <a:latin typeface="+mn-lt"/>
              <a:ea typeface="Times New Roman"/>
              <a:cs typeface="Times New Roman"/>
              <a:sym typeface="Times New Roman"/>
            </a:endParaRPr>
          </a:p>
          <a:p>
            <a:pPr marL="0" lvl="0" indent="0" algn="l" rtl="0">
              <a:spcBef>
                <a:spcPts val="1200"/>
              </a:spcBef>
              <a:spcAft>
                <a:spcPts val="0"/>
              </a:spcAft>
              <a:buClr>
                <a:schemeClr val="dk1"/>
              </a:buClr>
              <a:buSzPts val="1100"/>
              <a:buFont typeface="Arial"/>
              <a:buNone/>
            </a:pPr>
            <a:endParaRPr sz="1600" dirty="0">
              <a:solidFill>
                <a:schemeClr val="dk1"/>
              </a:solidFill>
              <a:latin typeface="Arial"/>
              <a:ea typeface="Arial"/>
              <a:cs typeface="Arial"/>
              <a:sym typeface="Arial"/>
            </a:endParaRPr>
          </a:p>
          <a:p>
            <a:pPr marL="0" lvl="0" indent="0" algn="l" rtl="0">
              <a:lnSpc>
                <a:spcPct val="95000"/>
              </a:lnSpc>
              <a:spcBef>
                <a:spcPts val="0"/>
              </a:spcBef>
              <a:spcAft>
                <a:spcPts val="0"/>
              </a:spcAft>
              <a:buClr>
                <a:schemeClr val="dk1"/>
              </a:buClr>
              <a:buSzPts val="275"/>
              <a:buFont typeface="Arial"/>
              <a:buNone/>
            </a:pPr>
            <a:endParaRPr sz="1600" dirty="0">
              <a:solidFill>
                <a:schemeClr val="dk1"/>
              </a:solidFill>
              <a:highlight>
                <a:schemeClr val="lt1"/>
              </a:highlight>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g10e073808a5_1_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990"/>
              <a:buNone/>
            </a:pPr>
            <a:r>
              <a:rPr lang="en" sz="2820" b="1" dirty="0">
                <a:latin typeface="Times New Roman"/>
                <a:ea typeface="Times New Roman"/>
                <a:cs typeface="Times New Roman"/>
                <a:sym typeface="Times New Roman"/>
              </a:rPr>
              <a:t>Objectives</a:t>
            </a:r>
            <a:endParaRPr sz="2720" b="1" dirty="0">
              <a:latin typeface="Times New Roman"/>
              <a:ea typeface="Times New Roman"/>
              <a:cs typeface="Times New Roman"/>
              <a:sym typeface="Times New Roman"/>
            </a:endParaRPr>
          </a:p>
        </p:txBody>
      </p:sp>
      <p:sp>
        <p:nvSpPr>
          <p:cNvPr id="77" name="Google Shape;77;g10e073808a5_1_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lnSpc>
                <a:spcPct val="115000"/>
              </a:lnSpc>
              <a:spcBef>
                <a:spcPts val="0"/>
              </a:spcBef>
              <a:spcAft>
                <a:spcPts val="0"/>
              </a:spcAft>
              <a:buClr>
                <a:schemeClr val="dk1"/>
              </a:buClr>
              <a:buSzPts val="1800"/>
              <a:buChar char="●"/>
            </a:pPr>
            <a:r>
              <a:rPr lang="en" dirty="0">
                <a:solidFill>
                  <a:schemeClr val="dk1"/>
                </a:solidFill>
                <a:latin typeface="+mn-lt"/>
                <a:cs typeface="Times New Roman" pitchFamily="18" charset="0"/>
              </a:rPr>
              <a:t>Sensing the concentration of different pollutants in the weather with the help of various sensors.</a:t>
            </a:r>
            <a:endParaRPr dirty="0">
              <a:solidFill>
                <a:schemeClr val="dk1"/>
              </a:solidFill>
              <a:latin typeface="+mn-lt"/>
              <a:cs typeface="Times New Roman" pitchFamily="18" charset="0"/>
            </a:endParaRPr>
          </a:p>
          <a:p>
            <a:pPr marL="457200" lvl="0" indent="0" algn="l" rtl="0">
              <a:lnSpc>
                <a:spcPct val="115000"/>
              </a:lnSpc>
              <a:spcBef>
                <a:spcPts val="0"/>
              </a:spcBef>
              <a:spcAft>
                <a:spcPts val="0"/>
              </a:spcAft>
              <a:buNone/>
            </a:pPr>
            <a:endParaRPr dirty="0">
              <a:solidFill>
                <a:schemeClr val="dk1"/>
              </a:solidFill>
              <a:latin typeface="+mn-lt"/>
              <a:cs typeface="Times New Roman" pitchFamily="18" charset="0"/>
            </a:endParaRPr>
          </a:p>
          <a:p>
            <a:pPr marL="457200" lvl="0" indent="-342900" algn="l" rtl="0">
              <a:lnSpc>
                <a:spcPct val="115000"/>
              </a:lnSpc>
              <a:spcBef>
                <a:spcPts val="0"/>
              </a:spcBef>
              <a:spcAft>
                <a:spcPts val="0"/>
              </a:spcAft>
              <a:buClr>
                <a:schemeClr val="dk1"/>
              </a:buClr>
              <a:buSzPts val="1800"/>
              <a:buChar char="●"/>
            </a:pPr>
            <a:r>
              <a:rPr lang="en" dirty="0">
                <a:solidFill>
                  <a:schemeClr val="dk1"/>
                </a:solidFill>
                <a:latin typeface="+mn-lt"/>
                <a:cs typeface="Times New Roman" pitchFamily="18" charset="0"/>
              </a:rPr>
              <a:t>Storing the data gathered, in the data warehouse.</a:t>
            </a:r>
            <a:endParaRPr dirty="0">
              <a:solidFill>
                <a:schemeClr val="dk1"/>
              </a:solidFill>
              <a:latin typeface="+mn-lt"/>
              <a:cs typeface="Times New Roman" pitchFamily="18" charset="0"/>
            </a:endParaRPr>
          </a:p>
          <a:p>
            <a:pPr marL="457200" lvl="0" indent="0" algn="l" rtl="0">
              <a:lnSpc>
                <a:spcPct val="115000"/>
              </a:lnSpc>
              <a:spcBef>
                <a:spcPts val="0"/>
              </a:spcBef>
              <a:spcAft>
                <a:spcPts val="0"/>
              </a:spcAft>
              <a:buNone/>
            </a:pPr>
            <a:endParaRPr dirty="0">
              <a:solidFill>
                <a:schemeClr val="dk1"/>
              </a:solidFill>
              <a:latin typeface="+mn-lt"/>
              <a:cs typeface="Times New Roman" pitchFamily="18" charset="0"/>
            </a:endParaRPr>
          </a:p>
          <a:p>
            <a:pPr marL="457200" lvl="0" indent="-342900" algn="l" rtl="0">
              <a:lnSpc>
                <a:spcPct val="115000"/>
              </a:lnSpc>
              <a:spcBef>
                <a:spcPts val="0"/>
              </a:spcBef>
              <a:spcAft>
                <a:spcPts val="0"/>
              </a:spcAft>
              <a:buClr>
                <a:schemeClr val="dk1"/>
              </a:buClr>
              <a:buSzPts val="1800"/>
              <a:buChar char="●"/>
            </a:pPr>
            <a:r>
              <a:rPr lang="en" dirty="0">
                <a:solidFill>
                  <a:schemeClr val="dk1"/>
                </a:solidFill>
                <a:latin typeface="+mn-lt"/>
                <a:cs typeface="Times New Roman" pitchFamily="18" charset="0"/>
              </a:rPr>
              <a:t>Using the stored data values to predict </a:t>
            </a:r>
            <a:r>
              <a:rPr lang="en" dirty="0" smtClean="0">
                <a:solidFill>
                  <a:schemeClr val="dk1"/>
                </a:solidFill>
                <a:latin typeface="+mn-lt"/>
                <a:cs typeface="Times New Roman" pitchFamily="18" charset="0"/>
              </a:rPr>
              <a:t>PM2.5 (</a:t>
            </a:r>
            <a:r>
              <a:rPr lang="en" dirty="0">
                <a:solidFill>
                  <a:schemeClr val="dk1"/>
                </a:solidFill>
                <a:latin typeface="+mn-lt"/>
                <a:cs typeface="Times New Roman" pitchFamily="18" charset="0"/>
              </a:rPr>
              <a:t>Particulate Matter) concentration and get the AQI </a:t>
            </a:r>
            <a:r>
              <a:rPr lang="en" dirty="0" smtClean="0">
                <a:solidFill>
                  <a:schemeClr val="dk1"/>
                </a:solidFill>
                <a:latin typeface="+mn-lt"/>
                <a:cs typeface="Times New Roman" pitchFamily="18" charset="0"/>
              </a:rPr>
              <a:t>level and then even show what kind of diseases are prone to with such level of concentration.</a:t>
            </a:r>
            <a:endParaRPr dirty="0">
              <a:solidFill>
                <a:schemeClr val="dk1"/>
              </a:solidFill>
              <a:latin typeface="+mn-lt"/>
              <a:cs typeface="Times New Roman" pitchFamily="18" charset="0"/>
            </a:endParaRPr>
          </a:p>
          <a:p>
            <a:pPr marL="0" lvl="0" indent="0" algn="l" rtl="0">
              <a:spcBef>
                <a:spcPts val="0"/>
              </a:spcBef>
              <a:spcAft>
                <a:spcPts val="1200"/>
              </a:spcAft>
              <a:buNone/>
            </a:pPr>
            <a:endParaRPr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6"/>
          <p:cNvSpPr txBox="1">
            <a:spLocks noGrp="1"/>
          </p:cNvSpPr>
          <p:nvPr>
            <p:ph type="title"/>
          </p:nvPr>
        </p:nvSpPr>
        <p:spPr>
          <a:xfrm>
            <a:off x="311700" y="203200"/>
            <a:ext cx="8520600" cy="601133"/>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chemeClr val="accent1"/>
              </a:buClr>
              <a:buSzPts val="2800"/>
              <a:buFont typeface="Trebuchet MS"/>
              <a:buNone/>
            </a:pPr>
            <a:r>
              <a:rPr lang="en" sz="2800" b="1" dirty="0">
                <a:solidFill>
                  <a:schemeClr val="accent2"/>
                </a:solidFill>
                <a:latin typeface="Times New Roman"/>
                <a:ea typeface="Times New Roman"/>
                <a:cs typeface="Times New Roman"/>
                <a:sym typeface="Times New Roman"/>
              </a:rPr>
              <a:t>Literature Survey</a:t>
            </a:r>
            <a:endParaRPr sz="2800" b="1" dirty="0">
              <a:solidFill>
                <a:schemeClr val="accent2"/>
              </a:solidFill>
              <a:latin typeface="Times New Roman"/>
              <a:ea typeface="Times New Roman"/>
              <a:cs typeface="Times New Roman"/>
              <a:sym typeface="Times New Roman"/>
            </a:endParaRPr>
          </a:p>
        </p:txBody>
      </p:sp>
      <p:sp>
        <p:nvSpPr>
          <p:cNvPr id="83" name="Google Shape;83;p6"/>
          <p:cNvSpPr txBox="1">
            <a:spLocks noGrp="1"/>
          </p:cNvSpPr>
          <p:nvPr>
            <p:ph type="body" idx="1"/>
          </p:nvPr>
        </p:nvSpPr>
        <p:spPr>
          <a:xfrm>
            <a:off x="311700" y="876050"/>
            <a:ext cx="8520600" cy="4093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SzPts val="1800"/>
              <a:buNone/>
            </a:pPr>
            <a:endParaRPr sz="1800" dirty="0">
              <a:solidFill>
                <a:schemeClr val="dk1"/>
              </a:solidFill>
              <a:latin typeface="Times New Roman"/>
              <a:ea typeface="Times New Roman"/>
              <a:cs typeface="Times New Roman"/>
              <a:sym typeface="Times New Roman"/>
            </a:endParaRPr>
          </a:p>
          <a:p>
            <a:pPr marL="0" lvl="0" indent="0" algn="l" rtl="0">
              <a:spcBef>
                <a:spcPts val="0"/>
              </a:spcBef>
              <a:spcAft>
                <a:spcPts val="0"/>
              </a:spcAft>
              <a:buSzPts val="1800"/>
              <a:buNone/>
            </a:pPr>
            <a:endParaRPr sz="1800" dirty="0">
              <a:solidFill>
                <a:schemeClr val="dk1"/>
              </a:solidFill>
              <a:latin typeface="Times New Roman"/>
              <a:ea typeface="Times New Roman"/>
              <a:cs typeface="Times New Roman"/>
              <a:sym typeface="Times New Roman"/>
            </a:endParaRPr>
          </a:p>
        </p:txBody>
      </p:sp>
      <p:graphicFrame>
        <p:nvGraphicFramePr>
          <p:cNvPr id="3" name="Table 2"/>
          <p:cNvGraphicFramePr>
            <a:graphicFrameLocks noGrp="1"/>
          </p:cNvGraphicFramePr>
          <p:nvPr>
            <p:extLst>
              <p:ext uri="{D42A27DB-BD31-4B8C-83A1-F6EECF244321}">
                <p14:modId xmlns:p14="http://schemas.microsoft.com/office/powerpoint/2010/main" val="2250543362"/>
              </p:ext>
            </p:extLst>
          </p:nvPr>
        </p:nvGraphicFramePr>
        <p:xfrm>
          <a:off x="954446" y="803906"/>
          <a:ext cx="7288502" cy="3601014"/>
        </p:xfrm>
        <a:graphic>
          <a:graphicData uri="http://schemas.openxmlformats.org/drawingml/2006/table">
            <a:tbl>
              <a:tblPr firstRow="1" bandRow="1">
                <a:tableStyleId>{5C22544A-7EE6-4342-B048-85BDC9FD1C3A}</a:tableStyleId>
              </a:tblPr>
              <a:tblGrid>
                <a:gridCol w="3644251"/>
                <a:gridCol w="3644251"/>
              </a:tblGrid>
              <a:tr h="796854">
                <a:tc>
                  <a:txBody>
                    <a:bodyPr/>
                    <a:lstStyle/>
                    <a:p>
                      <a:pPr algn="ctr"/>
                      <a:endParaRPr lang="en-IN" dirty="0" smtClean="0"/>
                    </a:p>
                    <a:p>
                      <a:pPr algn="ctr"/>
                      <a:r>
                        <a:rPr lang="en-IN" dirty="0" smtClean="0"/>
                        <a:t>Work</a:t>
                      </a:r>
                      <a:endParaRPr lang="en-IN" dirty="0"/>
                    </a:p>
                  </a:txBody>
                  <a:tcPr/>
                </a:tc>
                <a:tc>
                  <a:txBody>
                    <a:bodyPr/>
                    <a:lstStyle/>
                    <a:p>
                      <a:endParaRPr lang="en-IN" dirty="0" smtClean="0"/>
                    </a:p>
                    <a:p>
                      <a:pPr algn="ctr"/>
                      <a:r>
                        <a:rPr lang="en-IN" dirty="0" smtClean="0"/>
                        <a:t>Summary</a:t>
                      </a:r>
                      <a:endParaRPr lang="en-IN" dirty="0"/>
                    </a:p>
                  </a:txBody>
                  <a:tcPr/>
                </a:tc>
              </a:tr>
              <a:tr h="796854">
                <a:tc>
                  <a:txBody>
                    <a:bodyPr/>
                    <a:lstStyle/>
                    <a:p>
                      <a:r>
                        <a:rPr lang="en-IN" sz="1200" b="0" i="0" u="none" strike="noStrike" cap="none" dirty="0" smtClean="0">
                          <a:solidFill>
                            <a:schemeClr val="dk1"/>
                          </a:solidFill>
                          <a:effectLst/>
                          <a:latin typeface="+mn-lt"/>
                          <a:ea typeface="+mn-ea"/>
                          <a:cs typeface="+mn-cs"/>
                          <a:sym typeface="Arial"/>
                        </a:rPr>
                        <a:t>K. Cornelius, N. K. Kumar, S. </a:t>
                      </a:r>
                      <a:r>
                        <a:rPr lang="en-IN" sz="1200" b="0" i="0" u="none" strike="noStrike" cap="none" dirty="0" err="1" smtClean="0">
                          <a:solidFill>
                            <a:schemeClr val="dk1"/>
                          </a:solidFill>
                          <a:effectLst/>
                          <a:latin typeface="+mn-lt"/>
                          <a:ea typeface="+mn-ea"/>
                          <a:cs typeface="+mn-cs"/>
                          <a:sym typeface="Arial"/>
                        </a:rPr>
                        <a:t>Pradhan</a:t>
                      </a:r>
                      <a:r>
                        <a:rPr lang="en-IN" sz="1200" b="0" i="0" u="none" strike="noStrike" cap="none" dirty="0" smtClean="0">
                          <a:solidFill>
                            <a:schemeClr val="dk1"/>
                          </a:solidFill>
                          <a:effectLst/>
                          <a:latin typeface="+mn-lt"/>
                          <a:ea typeface="+mn-ea"/>
                          <a:cs typeface="+mn-cs"/>
                          <a:sym typeface="Arial"/>
                        </a:rPr>
                        <a:t>, P. Patel and N. </a:t>
                      </a:r>
                      <a:r>
                        <a:rPr lang="en-IN" sz="1200" b="0" i="0" u="none" strike="noStrike" cap="none" dirty="0" err="1" smtClean="0">
                          <a:solidFill>
                            <a:schemeClr val="dk1"/>
                          </a:solidFill>
                          <a:effectLst/>
                          <a:latin typeface="+mn-lt"/>
                          <a:ea typeface="+mn-ea"/>
                          <a:cs typeface="+mn-cs"/>
                          <a:sym typeface="Arial"/>
                        </a:rPr>
                        <a:t>Vinay</a:t>
                      </a:r>
                      <a:r>
                        <a:rPr lang="en-IN" sz="1200" b="0" i="0" u="none" strike="noStrike" cap="none" dirty="0" smtClean="0">
                          <a:solidFill>
                            <a:schemeClr val="dk1"/>
                          </a:solidFill>
                          <a:effectLst/>
                          <a:latin typeface="+mn-lt"/>
                          <a:ea typeface="+mn-ea"/>
                          <a:cs typeface="+mn-cs"/>
                          <a:sym typeface="Arial"/>
                        </a:rPr>
                        <a:t>, "An Efficient Tracking System for Air and Sound Pollution using IoT," 2020 6th International Conference on Advanced Computing and Communication Systems </a:t>
                      </a:r>
                      <a:endParaRPr lang="en-IN" sz="1200"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200" b="0" i="0" u="none" strike="noStrike" cap="none" dirty="0" smtClean="0">
                          <a:solidFill>
                            <a:schemeClr val="dk1"/>
                          </a:solidFill>
                          <a:effectLst/>
                          <a:latin typeface="+mn-lt"/>
                          <a:ea typeface="+mn-ea"/>
                          <a:cs typeface="+mn-cs"/>
                          <a:sym typeface="Arial"/>
                        </a:rPr>
                        <a:t>In this paper [1] the authors are concentrating on the framework on which the air and sound pollution can be tracked and monitored and the proposed model gives a warning when a dangerous level is reached. The paper is focused more on the overall model of the monitoring system and less on the actual sensing technology.</a:t>
                      </a:r>
                    </a:p>
                    <a:p>
                      <a:endParaRPr lang="en-IN" sz="1200" dirty="0"/>
                    </a:p>
                  </a:txBody>
                  <a:tcPr/>
                </a:tc>
              </a:tr>
              <a:tr h="796854">
                <a:tc>
                  <a:txBody>
                    <a:bodyPr/>
                    <a:lstStyle/>
                    <a:p>
                      <a:r>
                        <a:rPr lang="en-IN" sz="1200" b="0" i="0" u="none" strike="noStrike" cap="none" dirty="0" err="1" smtClean="0">
                          <a:solidFill>
                            <a:schemeClr val="dk1"/>
                          </a:solidFill>
                          <a:effectLst/>
                          <a:latin typeface="+mn-lt"/>
                          <a:ea typeface="+mn-ea"/>
                          <a:cs typeface="+mn-cs"/>
                          <a:sym typeface="Arial"/>
                        </a:rPr>
                        <a:t>Kinnera</a:t>
                      </a:r>
                      <a:r>
                        <a:rPr lang="en-IN" sz="1200" b="0" i="0" u="none" strike="noStrike" cap="none" dirty="0" smtClean="0">
                          <a:solidFill>
                            <a:schemeClr val="dk1"/>
                          </a:solidFill>
                          <a:effectLst/>
                          <a:latin typeface="+mn-lt"/>
                          <a:ea typeface="+mn-ea"/>
                          <a:cs typeface="+mn-cs"/>
                          <a:sym typeface="Arial"/>
                        </a:rPr>
                        <a:t>, </a:t>
                      </a:r>
                      <a:r>
                        <a:rPr lang="en-IN" sz="1200" b="0" i="0" u="none" strike="noStrike" cap="none" dirty="0" err="1" smtClean="0">
                          <a:solidFill>
                            <a:schemeClr val="dk1"/>
                          </a:solidFill>
                          <a:effectLst/>
                          <a:latin typeface="+mn-lt"/>
                          <a:ea typeface="+mn-ea"/>
                          <a:cs typeface="+mn-cs"/>
                          <a:sym typeface="Arial"/>
                        </a:rPr>
                        <a:t>Bharath</a:t>
                      </a:r>
                      <a:r>
                        <a:rPr lang="en-IN" sz="1200" b="0" i="0" u="none" strike="noStrike" cap="none" dirty="0" smtClean="0">
                          <a:solidFill>
                            <a:schemeClr val="dk1"/>
                          </a:solidFill>
                          <a:effectLst/>
                          <a:latin typeface="+mn-lt"/>
                          <a:ea typeface="+mn-ea"/>
                          <a:cs typeface="+mn-cs"/>
                          <a:sym typeface="Arial"/>
                        </a:rPr>
                        <a:t> Kumar </a:t>
                      </a:r>
                      <a:r>
                        <a:rPr lang="en-IN" sz="1200" b="0" i="0" u="none" strike="noStrike" cap="none" dirty="0" err="1" smtClean="0">
                          <a:solidFill>
                            <a:schemeClr val="dk1"/>
                          </a:solidFill>
                          <a:effectLst/>
                          <a:latin typeface="+mn-lt"/>
                          <a:ea typeface="+mn-ea"/>
                          <a:cs typeface="+mn-cs"/>
                          <a:sym typeface="Arial"/>
                        </a:rPr>
                        <a:t>Sai</a:t>
                      </a:r>
                      <a:r>
                        <a:rPr lang="en-IN" sz="1200" b="0" i="0" u="none" strike="noStrike" cap="none" dirty="0" smtClean="0">
                          <a:solidFill>
                            <a:schemeClr val="dk1"/>
                          </a:solidFill>
                          <a:effectLst/>
                          <a:latin typeface="+mn-lt"/>
                          <a:ea typeface="+mn-ea"/>
                          <a:cs typeface="+mn-cs"/>
                          <a:sym typeface="Arial"/>
                        </a:rPr>
                        <a:t> &amp; </a:t>
                      </a:r>
                      <a:r>
                        <a:rPr lang="en-IN" sz="1200" b="0" i="0" u="none" strike="noStrike" cap="none" dirty="0" err="1" smtClean="0">
                          <a:solidFill>
                            <a:schemeClr val="dk1"/>
                          </a:solidFill>
                          <a:effectLst/>
                          <a:latin typeface="+mn-lt"/>
                          <a:ea typeface="+mn-ea"/>
                          <a:cs typeface="+mn-cs"/>
                          <a:sym typeface="Arial"/>
                        </a:rPr>
                        <a:t>Subbareddy</a:t>
                      </a:r>
                      <a:r>
                        <a:rPr lang="en-IN" sz="1200" b="0" i="0" u="none" strike="noStrike" cap="none" dirty="0" smtClean="0">
                          <a:solidFill>
                            <a:schemeClr val="dk1"/>
                          </a:solidFill>
                          <a:effectLst/>
                          <a:latin typeface="+mn-lt"/>
                          <a:ea typeface="+mn-ea"/>
                          <a:cs typeface="+mn-cs"/>
                          <a:sym typeface="Arial"/>
                        </a:rPr>
                        <a:t>, </a:t>
                      </a:r>
                      <a:r>
                        <a:rPr lang="en-IN" sz="1200" b="0" i="0" u="none" strike="noStrike" cap="none" dirty="0" err="1" smtClean="0">
                          <a:solidFill>
                            <a:schemeClr val="dk1"/>
                          </a:solidFill>
                          <a:effectLst/>
                          <a:latin typeface="+mn-lt"/>
                          <a:ea typeface="+mn-ea"/>
                          <a:cs typeface="+mn-cs"/>
                          <a:sym typeface="Arial"/>
                        </a:rPr>
                        <a:t>Somula</a:t>
                      </a:r>
                      <a:r>
                        <a:rPr lang="en-IN" sz="1200" b="0" i="0" u="none" strike="noStrike" cap="none" dirty="0" smtClean="0">
                          <a:solidFill>
                            <a:schemeClr val="dk1"/>
                          </a:solidFill>
                          <a:effectLst/>
                          <a:latin typeface="+mn-lt"/>
                          <a:ea typeface="+mn-ea"/>
                          <a:cs typeface="+mn-cs"/>
                          <a:sym typeface="Arial"/>
                        </a:rPr>
                        <a:t> &amp; </a:t>
                      </a:r>
                      <a:r>
                        <a:rPr lang="en-IN" sz="1200" b="0" i="0" u="none" strike="noStrike" cap="none" dirty="0" err="1" smtClean="0">
                          <a:solidFill>
                            <a:schemeClr val="dk1"/>
                          </a:solidFill>
                          <a:effectLst/>
                          <a:latin typeface="+mn-lt"/>
                          <a:ea typeface="+mn-ea"/>
                          <a:cs typeface="+mn-cs"/>
                          <a:sym typeface="Arial"/>
                        </a:rPr>
                        <a:t>Luhach</a:t>
                      </a:r>
                      <a:r>
                        <a:rPr lang="en-IN" sz="1200" b="0" i="0" u="none" strike="noStrike" cap="none" dirty="0" smtClean="0">
                          <a:solidFill>
                            <a:schemeClr val="dk1"/>
                          </a:solidFill>
                          <a:effectLst/>
                          <a:latin typeface="+mn-lt"/>
                          <a:ea typeface="+mn-ea"/>
                          <a:cs typeface="+mn-cs"/>
                          <a:sym typeface="Arial"/>
                        </a:rPr>
                        <a:t>, </a:t>
                      </a:r>
                      <a:r>
                        <a:rPr lang="en-IN" sz="1200" b="0" i="0" u="none" strike="noStrike" cap="none" dirty="0" err="1" smtClean="0">
                          <a:solidFill>
                            <a:schemeClr val="dk1"/>
                          </a:solidFill>
                          <a:effectLst/>
                          <a:latin typeface="+mn-lt"/>
                          <a:ea typeface="+mn-ea"/>
                          <a:cs typeface="+mn-cs"/>
                          <a:sym typeface="Arial"/>
                        </a:rPr>
                        <a:t>Ashish</a:t>
                      </a:r>
                      <a:r>
                        <a:rPr lang="en-IN" sz="1200" b="0" i="0" u="none" strike="noStrike" cap="none" dirty="0" smtClean="0">
                          <a:solidFill>
                            <a:schemeClr val="dk1"/>
                          </a:solidFill>
                          <a:effectLst/>
                          <a:latin typeface="+mn-lt"/>
                          <a:ea typeface="+mn-ea"/>
                          <a:cs typeface="+mn-cs"/>
                          <a:sym typeface="Arial"/>
                        </a:rPr>
                        <a:t>. (2019). IOT based Air Quality Monitoring System Using MQ135 and MQ7 with Machine Learning Analysis</a:t>
                      </a:r>
                      <a:endParaRPr lang="en-IN" sz="1200"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200" b="0" i="0" u="none" strike="noStrike" cap="none" dirty="0" smtClean="0">
                          <a:solidFill>
                            <a:schemeClr val="dk1"/>
                          </a:solidFill>
                          <a:effectLst/>
                          <a:latin typeface="+mn-lt"/>
                          <a:ea typeface="+mn-ea"/>
                          <a:cs typeface="+mn-cs"/>
                          <a:sym typeface="Arial"/>
                        </a:rPr>
                        <a:t>This paper is focused on air quality sensing using MQ-135 and MQ-7 sensors and then performing machine learning analysis to provide visual graphical data which can be viewed by the public on the </a:t>
                      </a:r>
                      <a:r>
                        <a:rPr lang="en-IN" sz="1200" b="0" i="0" u="none" strike="noStrike" cap="none" dirty="0" err="1" smtClean="0">
                          <a:solidFill>
                            <a:schemeClr val="dk1"/>
                          </a:solidFill>
                          <a:effectLst/>
                          <a:latin typeface="+mn-lt"/>
                          <a:ea typeface="+mn-ea"/>
                          <a:cs typeface="+mn-cs"/>
                          <a:sym typeface="Arial"/>
                        </a:rPr>
                        <a:t>ThingSpeak</a:t>
                      </a:r>
                      <a:r>
                        <a:rPr lang="en-IN" sz="1200" b="0" i="0" u="none" strike="noStrike" cap="none" dirty="0" smtClean="0">
                          <a:solidFill>
                            <a:schemeClr val="dk1"/>
                          </a:solidFill>
                          <a:effectLst/>
                          <a:latin typeface="+mn-lt"/>
                          <a:ea typeface="+mn-ea"/>
                          <a:cs typeface="+mn-cs"/>
                          <a:sym typeface="Arial"/>
                        </a:rPr>
                        <a:t> platform</a:t>
                      </a:r>
                      <a:r>
                        <a:rPr lang="en-IN" sz="1400" b="0" i="0" u="none" strike="noStrike" cap="none" dirty="0" smtClean="0">
                          <a:solidFill>
                            <a:schemeClr val="dk1"/>
                          </a:solidFill>
                          <a:effectLst/>
                          <a:latin typeface="+mn-lt"/>
                          <a:ea typeface="+mn-ea"/>
                          <a:cs typeface="+mn-cs"/>
                          <a:sym typeface="Arial"/>
                        </a:rPr>
                        <a:t>. </a:t>
                      </a:r>
                      <a:r>
                        <a:rPr lang="en-IN" sz="1200" b="0" i="0" u="none" strike="noStrike" cap="none" dirty="0" smtClean="0">
                          <a:solidFill>
                            <a:schemeClr val="dk1"/>
                          </a:solidFill>
                          <a:effectLst/>
                          <a:latin typeface="+mn-lt"/>
                          <a:ea typeface="+mn-ea"/>
                          <a:cs typeface="+mn-cs"/>
                          <a:sym typeface="Arial"/>
                        </a:rPr>
                        <a:t>[2]  </a:t>
                      </a:r>
                    </a:p>
                    <a:p>
                      <a:endParaRPr lang="en-IN" dirty="0"/>
                    </a:p>
                  </a:txBody>
                  <a:tcPr/>
                </a:tc>
              </a:tr>
            </a:tbl>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latin typeface="+mn-lt"/>
                <a:cs typeface="Times New Roman" pitchFamily="18" charset="0"/>
              </a:rPr>
              <a:t>Continued…</a:t>
            </a:r>
            <a:endParaRPr lang="en-IN" dirty="0">
              <a:latin typeface="+mn-lt"/>
              <a:cs typeface="Times New Roman" pitchFamily="18" charset="0"/>
            </a:endParaRPr>
          </a:p>
        </p:txBody>
      </p:sp>
      <p:sp>
        <p:nvSpPr>
          <p:cNvPr id="3" name="Text Placeholder 2"/>
          <p:cNvSpPr>
            <a:spLocks noGrp="1"/>
          </p:cNvSpPr>
          <p:nvPr>
            <p:ph type="body" idx="1"/>
          </p:nvPr>
        </p:nvSpPr>
        <p:spPr/>
        <p:txBody>
          <a:bodyPr>
            <a:normAutofit fontScale="92500" lnSpcReduction="20000"/>
          </a:bodyPr>
          <a:lstStyle/>
          <a:p>
            <a:r>
              <a:rPr lang="en-IN" dirty="0" smtClean="0">
                <a:latin typeface="+mn-lt"/>
                <a:cs typeface="Times New Roman" pitchFamily="18" charset="0"/>
              </a:rPr>
              <a:t>Upon surveying various papers our team reached the conclusion that though there are many papers published concerning to IoT based air quality monitoring system they have not been thorough and detailed about all the gases that contribute to air pollution. </a:t>
            </a:r>
          </a:p>
          <a:p>
            <a:r>
              <a:rPr lang="en-IN" dirty="0" smtClean="0">
                <a:latin typeface="+mn-lt"/>
                <a:cs typeface="Times New Roman" pitchFamily="18" charset="0"/>
              </a:rPr>
              <a:t>Our project aims to not only give a detailed insight on the various gases and particulate matter and their concentrations in the environment but also perform machine learning analysis on the data collected through variety of sensors to predict the AQI (Air Quality Index) level in the atmosphere.</a:t>
            </a:r>
          </a:p>
          <a:p>
            <a:r>
              <a:rPr lang="en-IN" dirty="0" smtClean="0">
                <a:latin typeface="+mn-lt"/>
                <a:cs typeface="Times New Roman" pitchFamily="18" charset="0"/>
              </a:rPr>
              <a:t>The project will also co relate various environmental conditions like temperature, humidity, pressure, sound </a:t>
            </a:r>
            <a:r>
              <a:rPr lang="en-IN" dirty="0" err="1" smtClean="0">
                <a:latin typeface="+mn-lt"/>
                <a:cs typeface="Times New Roman" pitchFamily="18" charset="0"/>
              </a:rPr>
              <a:t>etc</a:t>
            </a:r>
            <a:r>
              <a:rPr lang="en-IN" dirty="0" smtClean="0">
                <a:latin typeface="+mn-lt"/>
                <a:cs typeface="Times New Roman" pitchFamily="18" charset="0"/>
              </a:rPr>
              <a:t> with the concentration of the pollutants.</a:t>
            </a:r>
          </a:p>
          <a:p>
            <a:r>
              <a:rPr lang="en-IN" dirty="0" smtClean="0">
                <a:latin typeface="+mn-lt"/>
                <a:cs typeface="Times New Roman" pitchFamily="18" charset="0"/>
              </a:rPr>
              <a:t>Lastly the gathered data can eventually tell us what kind of diseases are likely to be caused with prolonged exposure to such levels of concentration.</a:t>
            </a:r>
            <a:endParaRPr lang="en-IN" dirty="0">
              <a:latin typeface="+mn-lt"/>
              <a:cs typeface="Times New Roman" pitchFamily="18" charset="0"/>
            </a:endParaRPr>
          </a:p>
        </p:txBody>
      </p:sp>
    </p:spTree>
    <p:extLst>
      <p:ext uri="{BB962C8B-B14F-4D97-AF65-F5344CB8AC3E}">
        <p14:creationId xmlns:p14="http://schemas.microsoft.com/office/powerpoint/2010/main" val="232949923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11700" y="445024"/>
            <a:ext cx="8520600" cy="729679"/>
          </a:xfrm>
        </p:spPr>
        <p:txBody>
          <a:bodyPr>
            <a:normAutofit fontScale="90000"/>
          </a:bodyPr>
          <a:lstStyle/>
          <a:p>
            <a:pPr algn="ctr"/>
            <a:r>
              <a:rPr lang="en-IN" sz="2000" dirty="0" smtClean="0">
                <a:latin typeface="Times New Roman" pitchFamily="18" charset="0"/>
                <a:cs typeface="Times New Roman" pitchFamily="18" charset="0"/>
              </a:rPr>
              <a:t>Table concerning various air </a:t>
            </a:r>
            <a:r>
              <a:rPr lang="en-IN" sz="2000" dirty="0" err="1" smtClean="0">
                <a:latin typeface="Times New Roman" pitchFamily="18" charset="0"/>
                <a:cs typeface="Times New Roman" pitchFamily="18" charset="0"/>
              </a:rPr>
              <a:t>pollutants,their</a:t>
            </a:r>
            <a:r>
              <a:rPr lang="en-IN" sz="2000" dirty="0" smtClean="0">
                <a:latin typeface="Times New Roman" pitchFamily="18" charset="0"/>
                <a:cs typeface="Times New Roman" pitchFamily="18" charset="0"/>
              </a:rPr>
              <a:t> sources and effects and the AQI level standards in India</a:t>
            </a:r>
            <a:endParaRPr lang="en-IN" sz="2000" dirty="0">
              <a:latin typeface="Times New Roman" pitchFamily="18" charset="0"/>
              <a:cs typeface="Times New Roman" pitchFamily="18" charset="0"/>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0087" y="1254798"/>
            <a:ext cx="3454151" cy="3417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Google Shape;89;g10a4f408a0f_1_40"/>
          <p:cNvPicPr preferRelativeResize="0"/>
          <p:nvPr/>
        </p:nvPicPr>
        <p:blipFill>
          <a:blip r:embed="rId3">
            <a:alphaModFix/>
          </a:blip>
          <a:stretch>
            <a:fillRect/>
          </a:stretch>
        </p:blipFill>
        <p:spPr>
          <a:xfrm>
            <a:off x="4899048" y="1468380"/>
            <a:ext cx="3690972" cy="2990154"/>
          </a:xfrm>
          <a:prstGeom prst="rect">
            <a:avLst/>
          </a:prstGeom>
          <a:noFill/>
          <a:ln>
            <a:noFill/>
          </a:ln>
        </p:spPr>
      </p:pic>
    </p:spTree>
    <p:extLst>
      <p:ext uri="{BB962C8B-B14F-4D97-AF65-F5344CB8AC3E}">
        <p14:creationId xmlns:p14="http://schemas.microsoft.com/office/powerpoint/2010/main" val="156285608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g10a4f408a0f_1_46"/>
          <p:cNvSpPr txBox="1">
            <a:spLocks noGrp="1"/>
          </p:cNvSpPr>
          <p:nvPr>
            <p:ph type="body" idx="1"/>
          </p:nvPr>
        </p:nvSpPr>
        <p:spPr>
          <a:xfrm>
            <a:off x="212275" y="95175"/>
            <a:ext cx="8520600" cy="4522167"/>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SzPts val="1800"/>
              <a:buNone/>
            </a:pPr>
            <a:endParaRPr lang="en" sz="1800" dirty="0" smtClean="0">
              <a:solidFill>
                <a:schemeClr val="dk1"/>
              </a:solidFill>
              <a:latin typeface="+mn-lt"/>
              <a:ea typeface="Times New Roman"/>
              <a:cs typeface="Times New Roman"/>
              <a:sym typeface="Times New Roman"/>
            </a:endParaRPr>
          </a:p>
          <a:p>
            <a:pPr marL="0" lvl="0" indent="0" algn="l" rtl="0">
              <a:spcBef>
                <a:spcPts val="0"/>
              </a:spcBef>
              <a:spcAft>
                <a:spcPts val="0"/>
              </a:spcAft>
              <a:buSzPts val="1800"/>
              <a:buNone/>
            </a:pPr>
            <a:r>
              <a:rPr lang="en" sz="1800" dirty="0" smtClean="0">
                <a:solidFill>
                  <a:schemeClr val="dk1"/>
                </a:solidFill>
                <a:latin typeface="+mn-lt"/>
                <a:ea typeface="Times New Roman"/>
                <a:cs typeface="Times New Roman"/>
                <a:sym typeface="Times New Roman"/>
              </a:rPr>
              <a:t>As </a:t>
            </a:r>
            <a:r>
              <a:rPr lang="en" sz="1800" dirty="0">
                <a:solidFill>
                  <a:schemeClr val="dk1"/>
                </a:solidFill>
                <a:latin typeface="+mn-lt"/>
                <a:ea typeface="Times New Roman"/>
                <a:cs typeface="Times New Roman"/>
                <a:sym typeface="Times New Roman"/>
              </a:rPr>
              <a:t>shown in previous table by Central Pollution Control Board,  it explains about the Air Quality Index ranges. </a:t>
            </a:r>
            <a:endParaRPr sz="1800" dirty="0">
              <a:solidFill>
                <a:schemeClr val="dk1"/>
              </a:solidFill>
              <a:latin typeface="+mn-lt"/>
              <a:ea typeface="Times New Roman"/>
              <a:cs typeface="Times New Roman"/>
              <a:sym typeface="Times New Roman"/>
            </a:endParaRPr>
          </a:p>
          <a:p>
            <a:pPr marL="0" lvl="0" indent="0" algn="l" rtl="0">
              <a:spcBef>
                <a:spcPts val="0"/>
              </a:spcBef>
              <a:spcAft>
                <a:spcPts val="0"/>
              </a:spcAft>
              <a:buSzPts val="1800"/>
              <a:buNone/>
            </a:pPr>
            <a:endParaRPr sz="1800" dirty="0">
              <a:solidFill>
                <a:schemeClr val="dk1"/>
              </a:solidFill>
              <a:latin typeface="+mn-lt"/>
              <a:ea typeface="Times New Roman"/>
              <a:cs typeface="Times New Roman"/>
              <a:sym typeface="Times New Roman"/>
            </a:endParaRPr>
          </a:p>
          <a:p>
            <a:pPr marL="457200" lvl="0" indent="-342900" algn="l" rtl="0">
              <a:spcBef>
                <a:spcPts val="0"/>
              </a:spcBef>
              <a:spcAft>
                <a:spcPts val="0"/>
              </a:spcAft>
              <a:buClr>
                <a:schemeClr val="dk1"/>
              </a:buClr>
              <a:buSzPts val="1800"/>
              <a:buFont typeface="Times New Roman"/>
              <a:buChar char="●"/>
            </a:pPr>
            <a:r>
              <a:rPr lang="en" sz="1800" dirty="0">
                <a:solidFill>
                  <a:schemeClr val="dk1"/>
                </a:solidFill>
                <a:latin typeface="+mn-lt"/>
                <a:ea typeface="Times New Roman"/>
                <a:cs typeface="Times New Roman"/>
                <a:sym typeface="Times New Roman"/>
              </a:rPr>
              <a:t>Firstly, </a:t>
            </a:r>
            <a:r>
              <a:rPr lang="en" sz="1800" b="1" dirty="0">
                <a:solidFill>
                  <a:srgbClr val="1D5003"/>
                </a:solidFill>
                <a:latin typeface="+mn-lt"/>
                <a:ea typeface="Times New Roman"/>
                <a:cs typeface="Times New Roman"/>
                <a:sym typeface="Times New Roman"/>
              </a:rPr>
              <a:t>0-50</a:t>
            </a:r>
            <a:r>
              <a:rPr lang="en" sz="1800" dirty="0">
                <a:solidFill>
                  <a:schemeClr val="dk1"/>
                </a:solidFill>
                <a:latin typeface="+mn-lt"/>
                <a:ea typeface="Times New Roman"/>
                <a:cs typeface="Times New Roman"/>
                <a:sym typeface="Times New Roman"/>
              </a:rPr>
              <a:t> PPM can be considered completely safe. </a:t>
            </a:r>
            <a:endParaRPr lang="en" dirty="0">
              <a:solidFill>
                <a:schemeClr val="dk1"/>
              </a:solidFill>
              <a:latin typeface="+mn-lt"/>
              <a:ea typeface="Times New Roman"/>
              <a:cs typeface="Times New Roman"/>
              <a:sym typeface="Times New Roman"/>
            </a:endParaRPr>
          </a:p>
          <a:p>
            <a:pPr marL="457200" lvl="0" indent="-342900" algn="l" rtl="0">
              <a:spcBef>
                <a:spcPts val="0"/>
              </a:spcBef>
              <a:spcAft>
                <a:spcPts val="0"/>
              </a:spcAft>
              <a:buClr>
                <a:schemeClr val="dk1"/>
              </a:buClr>
              <a:buSzPts val="1800"/>
              <a:buFont typeface="Times New Roman"/>
              <a:buChar char="●"/>
            </a:pPr>
            <a:r>
              <a:rPr lang="en" sz="1800" b="1" dirty="0" smtClean="0">
                <a:solidFill>
                  <a:srgbClr val="3F7818"/>
                </a:solidFill>
                <a:latin typeface="+mn-lt"/>
                <a:ea typeface="Times New Roman"/>
                <a:cs typeface="Times New Roman"/>
                <a:sym typeface="Times New Roman"/>
              </a:rPr>
              <a:t>51-100</a:t>
            </a:r>
            <a:r>
              <a:rPr lang="en" sz="1800" dirty="0" smtClean="0">
                <a:solidFill>
                  <a:schemeClr val="dk1"/>
                </a:solidFill>
                <a:latin typeface="+mn-lt"/>
                <a:ea typeface="Times New Roman"/>
                <a:cs typeface="Times New Roman"/>
                <a:sym typeface="Times New Roman"/>
              </a:rPr>
              <a:t> </a:t>
            </a:r>
            <a:r>
              <a:rPr lang="en" sz="1800" dirty="0">
                <a:solidFill>
                  <a:schemeClr val="dk1"/>
                </a:solidFill>
                <a:latin typeface="+mn-lt"/>
                <a:ea typeface="Times New Roman"/>
                <a:cs typeface="Times New Roman"/>
                <a:sym typeface="Times New Roman"/>
              </a:rPr>
              <a:t>PPM can be considered as Moderate where this could be usually observed at traffic areas. </a:t>
            </a:r>
            <a:endParaRPr lang="en" dirty="0">
              <a:solidFill>
                <a:schemeClr val="dk1"/>
              </a:solidFill>
              <a:latin typeface="+mn-lt"/>
              <a:ea typeface="Times New Roman"/>
              <a:cs typeface="Times New Roman"/>
              <a:sym typeface="Times New Roman"/>
            </a:endParaRPr>
          </a:p>
          <a:p>
            <a:pPr marL="457200" lvl="0" indent="-342900" algn="l" rtl="0">
              <a:spcBef>
                <a:spcPts val="0"/>
              </a:spcBef>
              <a:spcAft>
                <a:spcPts val="0"/>
              </a:spcAft>
              <a:buClr>
                <a:schemeClr val="dk1"/>
              </a:buClr>
              <a:buSzPts val="1800"/>
              <a:buFont typeface="Times New Roman"/>
              <a:buChar char="●"/>
            </a:pPr>
            <a:r>
              <a:rPr lang="en" sz="1800" b="1" dirty="0" smtClean="0">
                <a:solidFill>
                  <a:srgbClr val="BF9000"/>
                </a:solidFill>
                <a:latin typeface="+mn-lt"/>
                <a:ea typeface="Times New Roman"/>
                <a:cs typeface="Times New Roman"/>
                <a:sym typeface="Times New Roman"/>
              </a:rPr>
              <a:t>100- </a:t>
            </a:r>
            <a:r>
              <a:rPr lang="en" sz="1800" b="1" dirty="0">
                <a:solidFill>
                  <a:srgbClr val="BF9000"/>
                </a:solidFill>
                <a:latin typeface="+mn-lt"/>
                <a:ea typeface="Times New Roman"/>
                <a:cs typeface="Times New Roman"/>
                <a:sym typeface="Times New Roman"/>
              </a:rPr>
              <a:t>200</a:t>
            </a:r>
            <a:r>
              <a:rPr lang="en" sz="1800" dirty="0">
                <a:solidFill>
                  <a:schemeClr val="dk1"/>
                </a:solidFill>
                <a:latin typeface="+mn-lt"/>
                <a:ea typeface="Times New Roman"/>
                <a:cs typeface="Times New Roman"/>
                <a:sym typeface="Times New Roman"/>
              </a:rPr>
              <a:t> PPM can be considered slightly unhealthy, only for sensitive </a:t>
            </a:r>
            <a:r>
              <a:rPr lang="en" sz="1800" dirty="0" smtClean="0">
                <a:solidFill>
                  <a:schemeClr val="dk1"/>
                </a:solidFill>
                <a:latin typeface="+mn-lt"/>
                <a:ea typeface="Times New Roman"/>
                <a:cs typeface="Times New Roman"/>
                <a:sym typeface="Times New Roman"/>
              </a:rPr>
              <a:t>groups.</a:t>
            </a:r>
          </a:p>
          <a:p>
            <a:pPr marL="457200" lvl="0" indent="-342900" algn="l" rtl="0">
              <a:spcBef>
                <a:spcPts val="0"/>
              </a:spcBef>
              <a:spcAft>
                <a:spcPts val="0"/>
              </a:spcAft>
              <a:buClr>
                <a:schemeClr val="dk1"/>
              </a:buClr>
              <a:buSzPts val="1800"/>
              <a:buFont typeface="Times New Roman"/>
              <a:buChar char="●"/>
            </a:pPr>
            <a:r>
              <a:rPr lang="en" sz="1800" b="1" dirty="0" smtClean="0">
                <a:solidFill>
                  <a:srgbClr val="CC0000"/>
                </a:solidFill>
                <a:latin typeface="+mn-lt"/>
                <a:ea typeface="Times New Roman"/>
                <a:cs typeface="Times New Roman"/>
                <a:sym typeface="Times New Roman"/>
              </a:rPr>
              <a:t>201-300</a:t>
            </a:r>
            <a:r>
              <a:rPr lang="en" sz="1800" dirty="0" smtClean="0">
                <a:solidFill>
                  <a:schemeClr val="dk1"/>
                </a:solidFill>
                <a:latin typeface="+mn-lt"/>
                <a:ea typeface="Times New Roman"/>
                <a:cs typeface="Times New Roman"/>
                <a:sym typeface="Times New Roman"/>
              </a:rPr>
              <a:t> </a:t>
            </a:r>
            <a:r>
              <a:rPr lang="en" sz="1800" dirty="0">
                <a:solidFill>
                  <a:schemeClr val="dk1"/>
                </a:solidFill>
                <a:latin typeface="+mn-lt"/>
                <a:ea typeface="Times New Roman"/>
                <a:cs typeface="Times New Roman"/>
                <a:sym typeface="Times New Roman"/>
              </a:rPr>
              <a:t>PPM is completely unhealthy for all age groups. </a:t>
            </a:r>
            <a:endParaRPr lang="en" dirty="0">
              <a:solidFill>
                <a:schemeClr val="dk1"/>
              </a:solidFill>
              <a:latin typeface="+mn-lt"/>
              <a:ea typeface="Times New Roman"/>
              <a:cs typeface="Times New Roman"/>
              <a:sym typeface="Times New Roman"/>
            </a:endParaRPr>
          </a:p>
          <a:p>
            <a:pPr marL="457200" lvl="0" indent="-342900" algn="l" rtl="0">
              <a:spcBef>
                <a:spcPts val="0"/>
              </a:spcBef>
              <a:spcAft>
                <a:spcPts val="0"/>
              </a:spcAft>
              <a:buClr>
                <a:schemeClr val="dk1"/>
              </a:buClr>
              <a:buSzPts val="1800"/>
              <a:buFont typeface="Times New Roman"/>
              <a:buChar char="●"/>
            </a:pPr>
            <a:r>
              <a:rPr lang="en" sz="1800" b="1" dirty="0" smtClean="0">
                <a:solidFill>
                  <a:srgbClr val="660000"/>
                </a:solidFill>
                <a:latin typeface="+mn-lt"/>
                <a:ea typeface="Times New Roman"/>
                <a:cs typeface="Times New Roman"/>
                <a:sym typeface="Times New Roman"/>
              </a:rPr>
              <a:t>301-400 </a:t>
            </a:r>
            <a:r>
              <a:rPr lang="en" sz="1800" dirty="0">
                <a:solidFill>
                  <a:schemeClr val="dk1"/>
                </a:solidFill>
                <a:latin typeface="+mn-lt"/>
                <a:ea typeface="Times New Roman"/>
                <a:cs typeface="Times New Roman"/>
                <a:sym typeface="Times New Roman"/>
              </a:rPr>
              <a:t>PPM is quite harmful, where India capital New Delhi falls in this range</a:t>
            </a:r>
            <a:r>
              <a:rPr lang="en" sz="1800" dirty="0" smtClean="0">
                <a:solidFill>
                  <a:schemeClr val="dk1"/>
                </a:solidFill>
                <a:latin typeface="+mn-lt"/>
                <a:ea typeface="Times New Roman"/>
                <a:cs typeface="Times New Roman"/>
                <a:sym typeface="Times New Roman"/>
              </a:rPr>
              <a:t>.</a:t>
            </a:r>
          </a:p>
          <a:p>
            <a:pPr marL="457200" lvl="0" indent="-342900" algn="l" rtl="0">
              <a:spcBef>
                <a:spcPts val="0"/>
              </a:spcBef>
              <a:spcAft>
                <a:spcPts val="0"/>
              </a:spcAft>
              <a:buClr>
                <a:schemeClr val="dk1"/>
              </a:buClr>
              <a:buSzPts val="1800"/>
              <a:buFont typeface="Times New Roman"/>
              <a:buChar char="●"/>
            </a:pPr>
            <a:r>
              <a:rPr lang="en" sz="1800" b="1" dirty="0" smtClean="0">
                <a:solidFill>
                  <a:srgbClr val="270101"/>
                </a:solidFill>
                <a:latin typeface="+mn-lt"/>
                <a:ea typeface="Times New Roman"/>
                <a:cs typeface="Times New Roman"/>
                <a:sym typeface="Times New Roman"/>
              </a:rPr>
              <a:t>401-500</a:t>
            </a:r>
            <a:r>
              <a:rPr lang="en" sz="1800" dirty="0" smtClean="0">
                <a:solidFill>
                  <a:schemeClr val="dk1"/>
                </a:solidFill>
                <a:latin typeface="+mn-lt"/>
                <a:ea typeface="Times New Roman"/>
                <a:cs typeface="Times New Roman"/>
                <a:sym typeface="Times New Roman"/>
              </a:rPr>
              <a:t> </a:t>
            </a:r>
            <a:r>
              <a:rPr lang="en" sz="1800" dirty="0">
                <a:solidFill>
                  <a:schemeClr val="dk1"/>
                </a:solidFill>
                <a:latin typeface="+mn-lt"/>
                <a:ea typeface="Times New Roman"/>
                <a:cs typeface="Times New Roman"/>
                <a:sym typeface="Times New Roman"/>
              </a:rPr>
              <a:t>PPM is very rare and it very hazardous, found mainly near coal mines</a:t>
            </a:r>
            <a:r>
              <a:rPr lang="en" sz="1800" dirty="0" smtClean="0">
                <a:solidFill>
                  <a:schemeClr val="dk1"/>
                </a:solidFill>
                <a:latin typeface="+mn-lt"/>
                <a:ea typeface="Times New Roman"/>
                <a:cs typeface="Times New Roman"/>
                <a:sym typeface="Times New Roman"/>
              </a:rPr>
              <a:t>.</a:t>
            </a:r>
            <a:endParaRPr sz="1800" dirty="0">
              <a:latin typeface="+mn-lt"/>
              <a:ea typeface="Times New Roman"/>
              <a:cs typeface="Times New Roman"/>
              <a:sym typeface="Times New Roman"/>
            </a:endParaRPr>
          </a:p>
          <a:p>
            <a:pPr marL="0" lvl="0" indent="0" algn="l" rtl="0">
              <a:spcBef>
                <a:spcPts val="0"/>
              </a:spcBef>
              <a:spcAft>
                <a:spcPts val="0"/>
              </a:spcAft>
              <a:buSzPts val="1800"/>
              <a:buNone/>
            </a:pPr>
            <a:endParaRPr sz="1800" dirty="0">
              <a:solidFill>
                <a:schemeClr val="dk1"/>
              </a:solidFill>
              <a:latin typeface="Times New Roman"/>
              <a:ea typeface="Times New Roman"/>
              <a:cs typeface="Times New Roman"/>
              <a:sym typeface="Times New Roman"/>
            </a:endParaRPr>
          </a:p>
          <a:p>
            <a:pPr marL="0" lvl="0" indent="0" algn="l" rtl="0">
              <a:spcBef>
                <a:spcPts val="0"/>
              </a:spcBef>
              <a:spcAft>
                <a:spcPts val="0"/>
              </a:spcAft>
              <a:buSzPts val="1800"/>
              <a:buNone/>
            </a:pPr>
            <a:endParaRPr sz="1800" dirty="0">
              <a:solidFill>
                <a:schemeClr val="dk1"/>
              </a:solidFill>
              <a:latin typeface="Times New Roman"/>
              <a:ea typeface="Times New Roman"/>
              <a:cs typeface="Times New Roman"/>
              <a:sym typeface="Times New Roman"/>
            </a:endParaRPr>
          </a:p>
          <a:p>
            <a:pPr marL="0" lvl="0" indent="0" algn="l" rtl="0">
              <a:spcBef>
                <a:spcPts val="0"/>
              </a:spcBef>
              <a:spcAft>
                <a:spcPts val="0"/>
              </a:spcAft>
              <a:buSzPts val="1800"/>
              <a:buNone/>
            </a:pPr>
            <a:endParaRPr sz="1800" dirty="0">
              <a:solidFill>
                <a:schemeClr val="dk1"/>
              </a:solidFill>
              <a:latin typeface="Times New Roman"/>
              <a:ea typeface="Times New Roman"/>
              <a:cs typeface="Times New Roman"/>
              <a:sym typeface="Times New Roman"/>
            </a:endParaRPr>
          </a:p>
          <a:p>
            <a:pPr marL="0" lvl="0" indent="0" algn="l" rtl="0">
              <a:spcBef>
                <a:spcPts val="0"/>
              </a:spcBef>
              <a:spcAft>
                <a:spcPts val="0"/>
              </a:spcAft>
              <a:buSzPts val="1800"/>
              <a:buNone/>
            </a:pPr>
            <a:endParaRPr sz="1800" dirty="0">
              <a:solidFill>
                <a:schemeClr val="dk1"/>
              </a:solidFill>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g10a4f408a0f_1_31"/>
          <p:cNvSpPr txBox="1">
            <a:spLocks noGrp="1"/>
          </p:cNvSpPr>
          <p:nvPr>
            <p:ph type="body" idx="1"/>
          </p:nvPr>
        </p:nvSpPr>
        <p:spPr>
          <a:xfrm>
            <a:off x="311700" y="97375"/>
            <a:ext cx="8520600" cy="4810500"/>
          </a:xfrm>
          <a:prstGeom prst="rect">
            <a:avLst/>
          </a:prstGeom>
          <a:noFill/>
          <a:ln>
            <a:noFill/>
          </a:ln>
        </p:spPr>
        <p:txBody>
          <a:bodyPr spcFirstLastPara="1" wrap="square" lIns="91425" tIns="91425" rIns="91425" bIns="91425" anchor="t" anchorCtr="0">
            <a:noAutofit/>
          </a:bodyPr>
          <a:lstStyle/>
          <a:p>
            <a:pPr marL="101600" lvl="0" indent="0" algn="ctr" rtl="0">
              <a:spcBef>
                <a:spcPts val="1200"/>
              </a:spcBef>
              <a:spcAft>
                <a:spcPts val="0"/>
              </a:spcAft>
              <a:buClr>
                <a:schemeClr val="dk2"/>
              </a:buClr>
              <a:buSzPts val="2000"/>
              <a:buNone/>
            </a:pPr>
            <a:r>
              <a:rPr lang="en" sz="2800" b="1" dirty="0" smtClean="0">
                <a:solidFill>
                  <a:schemeClr val="dk2"/>
                </a:solidFill>
                <a:latin typeface="Times New Roman"/>
                <a:ea typeface="Times New Roman"/>
                <a:cs typeface="Times New Roman"/>
                <a:sym typeface="Times New Roman"/>
              </a:rPr>
              <a:t>Sensors</a:t>
            </a:r>
            <a:endParaRPr lang="en" sz="2800" b="1" dirty="0">
              <a:latin typeface="Times New Roman"/>
              <a:ea typeface="Times New Roman"/>
              <a:cs typeface="Times New Roman"/>
              <a:sym typeface="Times New Roman"/>
            </a:endParaRPr>
          </a:p>
          <a:p>
            <a:pPr marL="101600" lvl="0" indent="0" rtl="0">
              <a:spcBef>
                <a:spcPts val="1200"/>
              </a:spcBef>
              <a:spcAft>
                <a:spcPts val="0"/>
              </a:spcAft>
              <a:buClr>
                <a:schemeClr val="dk2"/>
              </a:buClr>
              <a:buSzPts val="2000"/>
              <a:buNone/>
            </a:pPr>
            <a:r>
              <a:rPr lang="en" sz="1800" dirty="0" smtClean="0">
                <a:solidFill>
                  <a:schemeClr val="dk1"/>
                </a:solidFill>
                <a:latin typeface="Times New Roman"/>
                <a:ea typeface="Times New Roman"/>
                <a:cs typeface="Times New Roman"/>
                <a:sym typeface="Times New Roman"/>
              </a:rPr>
              <a:t>A </a:t>
            </a:r>
            <a:r>
              <a:rPr lang="en" sz="1800" dirty="0">
                <a:solidFill>
                  <a:schemeClr val="dk1"/>
                </a:solidFill>
                <a:latin typeface="Times New Roman"/>
                <a:ea typeface="Times New Roman"/>
                <a:cs typeface="Times New Roman"/>
                <a:sym typeface="Times New Roman"/>
              </a:rPr>
              <a:t>sensor is a device that produces an output signal for the purpose of sensing of a physical phenomenon. It is a device, module, machine, or subsystem that detects events or changes in its environment and sends the information to other </a:t>
            </a:r>
            <a:r>
              <a:rPr lang="en" sz="1800" dirty="0" smtClean="0">
                <a:solidFill>
                  <a:schemeClr val="dk1"/>
                </a:solidFill>
                <a:latin typeface="Times New Roman"/>
                <a:ea typeface="Times New Roman"/>
                <a:cs typeface="Times New Roman"/>
                <a:sym typeface="Times New Roman"/>
              </a:rPr>
              <a:t>electronics.</a:t>
            </a:r>
            <a:endParaRPr lang="en" dirty="0">
              <a:solidFill>
                <a:schemeClr val="dk1"/>
              </a:solidFill>
              <a:latin typeface="Times New Roman"/>
              <a:ea typeface="Times New Roman"/>
              <a:cs typeface="Times New Roman"/>
              <a:sym typeface="Times New Roman"/>
            </a:endParaRPr>
          </a:p>
          <a:p>
            <a:pPr marL="101600" lvl="0" indent="0" rtl="0">
              <a:spcBef>
                <a:spcPts val="1200"/>
              </a:spcBef>
              <a:spcAft>
                <a:spcPts val="0"/>
              </a:spcAft>
              <a:buClr>
                <a:schemeClr val="dk2"/>
              </a:buClr>
              <a:buSzPts val="2000"/>
              <a:buNone/>
            </a:pPr>
            <a:r>
              <a:rPr lang="en" sz="1800" b="1" dirty="0" smtClean="0">
                <a:solidFill>
                  <a:schemeClr val="dk1"/>
                </a:solidFill>
                <a:latin typeface="Times New Roman"/>
                <a:ea typeface="Times New Roman"/>
                <a:cs typeface="Times New Roman"/>
                <a:sym typeface="Times New Roman"/>
              </a:rPr>
              <a:t>Temperature </a:t>
            </a:r>
            <a:r>
              <a:rPr lang="en" sz="1800" b="1" dirty="0">
                <a:solidFill>
                  <a:schemeClr val="dk1"/>
                </a:solidFill>
                <a:latin typeface="Times New Roman"/>
                <a:ea typeface="Times New Roman"/>
                <a:cs typeface="Times New Roman"/>
                <a:sym typeface="Times New Roman"/>
              </a:rPr>
              <a:t>sensor </a:t>
            </a:r>
            <a:r>
              <a:rPr lang="en" sz="1800" dirty="0">
                <a:solidFill>
                  <a:schemeClr val="dk1"/>
                </a:solidFill>
                <a:latin typeface="Times New Roman"/>
                <a:ea typeface="Times New Roman"/>
                <a:cs typeface="Times New Roman"/>
                <a:sym typeface="Times New Roman"/>
              </a:rPr>
              <a:t>: A temperature sensor is a device used to </a:t>
            </a:r>
            <a:r>
              <a:rPr lang="en" sz="1800" dirty="0" smtClean="0">
                <a:solidFill>
                  <a:schemeClr val="dk1"/>
                </a:solidFill>
                <a:latin typeface="Times New Roman"/>
                <a:ea typeface="Times New Roman"/>
                <a:cs typeface="Times New Roman"/>
                <a:sym typeface="Times New Roman"/>
              </a:rPr>
              <a:t>measure</a:t>
            </a:r>
            <a:r>
              <a:rPr lang="en" dirty="0">
                <a:solidFill>
                  <a:schemeClr val="dk1"/>
                </a:solidFill>
                <a:latin typeface="Times New Roman"/>
                <a:ea typeface="Times New Roman"/>
                <a:cs typeface="Times New Roman"/>
                <a:sym typeface="Times New Roman"/>
              </a:rPr>
              <a:t> </a:t>
            </a:r>
            <a:r>
              <a:rPr lang="en" sz="1800" dirty="0" smtClean="0">
                <a:solidFill>
                  <a:schemeClr val="dk1"/>
                </a:solidFill>
                <a:latin typeface="Times New Roman"/>
                <a:ea typeface="Times New Roman"/>
                <a:cs typeface="Times New Roman"/>
                <a:sym typeface="Times New Roman"/>
              </a:rPr>
              <a:t>temperature</a:t>
            </a:r>
            <a:r>
              <a:rPr lang="en" sz="1800" dirty="0">
                <a:solidFill>
                  <a:schemeClr val="dk1"/>
                </a:solidFill>
                <a:latin typeface="Times New Roman"/>
                <a:ea typeface="Times New Roman"/>
                <a:cs typeface="Times New Roman"/>
                <a:sym typeface="Times New Roman"/>
              </a:rPr>
              <a:t>. </a:t>
            </a:r>
            <a:r>
              <a:rPr lang="en" sz="1800" dirty="0" smtClean="0">
                <a:solidFill>
                  <a:schemeClr val="dk1"/>
                </a:solidFill>
                <a:latin typeface="Times New Roman"/>
                <a:ea typeface="Times New Roman"/>
                <a:cs typeface="Times New Roman"/>
                <a:sym typeface="Times New Roman"/>
              </a:rPr>
              <a:t>              This </a:t>
            </a:r>
            <a:r>
              <a:rPr lang="en" sz="1800" dirty="0">
                <a:solidFill>
                  <a:schemeClr val="dk1"/>
                </a:solidFill>
                <a:latin typeface="Times New Roman"/>
                <a:ea typeface="Times New Roman"/>
                <a:cs typeface="Times New Roman"/>
                <a:sym typeface="Times New Roman"/>
              </a:rPr>
              <a:t>can be air temperature, liquid </a:t>
            </a:r>
            <a:r>
              <a:rPr lang="en" sz="1800" dirty="0" smtClean="0">
                <a:solidFill>
                  <a:schemeClr val="dk1"/>
                </a:solidFill>
                <a:latin typeface="Times New Roman"/>
                <a:ea typeface="Times New Roman"/>
                <a:cs typeface="Times New Roman"/>
                <a:sym typeface="Times New Roman"/>
              </a:rPr>
              <a:t>temperature </a:t>
            </a:r>
            <a:r>
              <a:rPr lang="en" sz="1800" dirty="0">
                <a:solidFill>
                  <a:schemeClr val="dk1"/>
                </a:solidFill>
                <a:latin typeface="Times New Roman"/>
                <a:ea typeface="Times New Roman"/>
                <a:cs typeface="Times New Roman"/>
                <a:sym typeface="Times New Roman"/>
              </a:rPr>
              <a:t>or the temperature of solid matter</a:t>
            </a:r>
            <a:r>
              <a:rPr lang="en" sz="1800" dirty="0" smtClean="0">
                <a:solidFill>
                  <a:schemeClr val="dk1"/>
                </a:solidFill>
                <a:latin typeface="Times New Roman"/>
                <a:ea typeface="Times New Roman"/>
                <a:cs typeface="Times New Roman"/>
                <a:sym typeface="Times New Roman"/>
              </a:rPr>
              <a:t>.</a:t>
            </a:r>
            <a:r>
              <a:rPr lang="en" sz="1800" dirty="0">
                <a:solidFill>
                  <a:schemeClr val="dk1"/>
                </a:solidFill>
                <a:latin typeface="Times New Roman"/>
                <a:ea typeface="Times New Roman"/>
                <a:cs typeface="Times New Roman"/>
                <a:sym typeface="Times New Roman"/>
              </a:rPr>
              <a:t/>
            </a:r>
            <a:br>
              <a:rPr lang="en" sz="1800" dirty="0">
                <a:solidFill>
                  <a:schemeClr val="dk1"/>
                </a:solidFill>
                <a:latin typeface="Times New Roman"/>
                <a:ea typeface="Times New Roman"/>
                <a:cs typeface="Times New Roman"/>
                <a:sym typeface="Times New Roman"/>
              </a:rPr>
            </a:br>
            <a:r>
              <a:rPr lang="en" sz="1800" b="1" dirty="0" smtClean="0">
                <a:solidFill>
                  <a:schemeClr val="dk1"/>
                </a:solidFill>
                <a:latin typeface="Times New Roman"/>
                <a:ea typeface="Times New Roman"/>
                <a:cs typeface="Times New Roman"/>
                <a:sym typeface="Times New Roman"/>
              </a:rPr>
              <a:t>Gas </a:t>
            </a:r>
            <a:r>
              <a:rPr lang="en" sz="1800" b="1" dirty="0">
                <a:solidFill>
                  <a:schemeClr val="dk1"/>
                </a:solidFill>
                <a:latin typeface="Times New Roman"/>
                <a:ea typeface="Times New Roman"/>
                <a:cs typeface="Times New Roman"/>
                <a:sym typeface="Times New Roman"/>
              </a:rPr>
              <a:t>sensor </a:t>
            </a:r>
            <a:r>
              <a:rPr lang="en" sz="1800" dirty="0">
                <a:solidFill>
                  <a:schemeClr val="dk1"/>
                </a:solidFill>
                <a:latin typeface="Times New Roman"/>
                <a:ea typeface="Times New Roman"/>
                <a:cs typeface="Times New Roman"/>
                <a:sym typeface="Times New Roman"/>
              </a:rPr>
              <a:t>: Gas sensors (also known as gas detectors) are </a:t>
            </a:r>
            <a:r>
              <a:rPr lang="en" sz="1800" dirty="0" smtClean="0">
                <a:solidFill>
                  <a:schemeClr val="dk1"/>
                </a:solidFill>
                <a:latin typeface="Times New Roman"/>
                <a:ea typeface="Times New Roman"/>
                <a:cs typeface="Times New Roman"/>
                <a:sym typeface="Times New Roman"/>
              </a:rPr>
              <a:t>electronic</a:t>
            </a:r>
            <a:r>
              <a:rPr lang="en" dirty="0">
                <a:solidFill>
                  <a:schemeClr val="dk1"/>
                </a:solidFill>
                <a:latin typeface="Times New Roman"/>
                <a:ea typeface="Times New Roman"/>
                <a:cs typeface="Times New Roman"/>
                <a:sym typeface="Times New Roman"/>
              </a:rPr>
              <a:t> </a:t>
            </a:r>
            <a:r>
              <a:rPr lang="en" sz="1800" dirty="0" smtClean="0">
                <a:solidFill>
                  <a:schemeClr val="dk1"/>
                </a:solidFill>
                <a:latin typeface="Times New Roman"/>
                <a:ea typeface="Times New Roman"/>
                <a:cs typeface="Times New Roman"/>
                <a:sym typeface="Times New Roman"/>
              </a:rPr>
              <a:t>devices </a:t>
            </a:r>
            <a:r>
              <a:rPr lang="en" sz="1800" dirty="0">
                <a:solidFill>
                  <a:schemeClr val="dk1"/>
                </a:solidFill>
                <a:latin typeface="Times New Roman"/>
                <a:ea typeface="Times New Roman"/>
                <a:cs typeface="Times New Roman"/>
                <a:sym typeface="Times New Roman"/>
              </a:rPr>
              <a:t>that detect and identify different types of gases.</a:t>
            </a:r>
            <a:br>
              <a:rPr lang="en" sz="1800" dirty="0">
                <a:solidFill>
                  <a:schemeClr val="dk1"/>
                </a:solidFill>
                <a:latin typeface="Times New Roman"/>
                <a:ea typeface="Times New Roman"/>
                <a:cs typeface="Times New Roman"/>
                <a:sym typeface="Times New Roman"/>
              </a:rPr>
            </a:br>
            <a:r>
              <a:rPr lang="en" sz="1800" b="1" dirty="0" smtClean="0">
                <a:solidFill>
                  <a:schemeClr val="dk1"/>
                </a:solidFill>
                <a:latin typeface="Times New Roman"/>
                <a:ea typeface="Times New Roman"/>
                <a:cs typeface="Times New Roman"/>
                <a:sym typeface="Times New Roman"/>
              </a:rPr>
              <a:t>Humidity </a:t>
            </a:r>
            <a:r>
              <a:rPr lang="en" sz="1800" b="1" dirty="0">
                <a:solidFill>
                  <a:schemeClr val="dk1"/>
                </a:solidFill>
                <a:latin typeface="Times New Roman"/>
                <a:ea typeface="Times New Roman"/>
                <a:cs typeface="Times New Roman"/>
                <a:sym typeface="Times New Roman"/>
              </a:rPr>
              <a:t>sensor </a:t>
            </a:r>
            <a:r>
              <a:rPr lang="en" sz="1800" dirty="0">
                <a:solidFill>
                  <a:schemeClr val="dk1"/>
                </a:solidFill>
                <a:latin typeface="Times New Roman"/>
                <a:ea typeface="Times New Roman"/>
                <a:cs typeface="Times New Roman"/>
                <a:sym typeface="Times New Roman"/>
              </a:rPr>
              <a:t>: A humidity sensor is an electronic device that </a:t>
            </a:r>
            <a:r>
              <a:rPr lang="en" sz="1800" dirty="0" smtClean="0">
                <a:solidFill>
                  <a:schemeClr val="dk1"/>
                </a:solidFill>
                <a:latin typeface="Times New Roman"/>
                <a:ea typeface="Times New Roman"/>
                <a:cs typeface="Times New Roman"/>
                <a:sym typeface="Times New Roman"/>
              </a:rPr>
              <a:t>measures </a:t>
            </a:r>
            <a:r>
              <a:rPr lang="en" sz="1800" dirty="0">
                <a:solidFill>
                  <a:schemeClr val="dk1"/>
                </a:solidFill>
                <a:latin typeface="Times New Roman"/>
                <a:ea typeface="Times New Roman"/>
                <a:cs typeface="Times New Roman"/>
                <a:sym typeface="Times New Roman"/>
              </a:rPr>
              <a:t>the humidity in its environment and </a:t>
            </a:r>
            <a:r>
              <a:rPr lang="en" sz="1800" dirty="0" smtClean="0">
                <a:solidFill>
                  <a:schemeClr val="dk1"/>
                </a:solidFill>
                <a:latin typeface="Times New Roman"/>
                <a:ea typeface="Times New Roman"/>
                <a:cs typeface="Times New Roman"/>
                <a:sym typeface="Times New Roman"/>
              </a:rPr>
              <a:t>converts </a:t>
            </a:r>
            <a:r>
              <a:rPr lang="en" sz="1800" dirty="0">
                <a:solidFill>
                  <a:schemeClr val="dk1"/>
                </a:solidFill>
                <a:latin typeface="Times New Roman"/>
                <a:ea typeface="Times New Roman"/>
                <a:cs typeface="Times New Roman"/>
                <a:sym typeface="Times New Roman"/>
              </a:rPr>
              <a:t>it into a corresponding electrical signal.</a:t>
            </a:r>
            <a:br>
              <a:rPr lang="en" sz="1800" dirty="0">
                <a:solidFill>
                  <a:schemeClr val="dk1"/>
                </a:solidFill>
                <a:latin typeface="Times New Roman"/>
                <a:ea typeface="Times New Roman"/>
                <a:cs typeface="Times New Roman"/>
                <a:sym typeface="Times New Roman"/>
              </a:rPr>
            </a:br>
            <a:r>
              <a:rPr lang="en" dirty="0">
                <a:solidFill>
                  <a:schemeClr val="dk1"/>
                </a:solidFill>
                <a:latin typeface="Times New Roman"/>
                <a:ea typeface="Times New Roman"/>
                <a:cs typeface="Times New Roman"/>
                <a:sym typeface="Times New Roman"/>
              </a:rPr>
              <a:t>Pressure sensor : A pressure sensor consists of a </a:t>
            </a:r>
            <a:r>
              <a:rPr lang="en" dirty="0" smtClean="0">
                <a:solidFill>
                  <a:schemeClr val="dk1"/>
                </a:solidFill>
                <a:latin typeface="Times New Roman"/>
                <a:ea typeface="Times New Roman"/>
                <a:cs typeface="Times New Roman"/>
                <a:sym typeface="Times New Roman"/>
              </a:rPr>
              <a:t>pressure-sensing element </a:t>
            </a:r>
            <a:r>
              <a:rPr lang="en" dirty="0">
                <a:solidFill>
                  <a:schemeClr val="dk1"/>
                </a:solidFill>
                <a:latin typeface="Times New Roman"/>
                <a:ea typeface="Times New Roman"/>
                <a:cs typeface="Times New Roman"/>
                <a:sym typeface="Times New Roman"/>
              </a:rPr>
              <a:t>which can determine the </a:t>
            </a:r>
            <a:r>
              <a:rPr lang="en" dirty="0" smtClean="0">
                <a:solidFill>
                  <a:schemeClr val="dk1"/>
                </a:solidFill>
                <a:latin typeface="Times New Roman"/>
                <a:ea typeface="Times New Roman"/>
                <a:cs typeface="Times New Roman"/>
                <a:sym typeface="Times New Roman"/>
              </a:rPr>
              <a:t>pressure being applied </a:t>
            </a:r>
            <a:r>
              <a:rPr lang="en" dirty="0">
                <a:solidFill>
                  <a:schemeClr val="dk1"/>
                </a:solidFill>
                <a:latin typeface="Times New Roman"/>
                <a:ea typeface="Times New Roman"/>
                <a:cs typeface="Times New Roman"/>
                <a:sym typeface="Times New Roman"/>
              </a:rPr>
              <a:t>and components to convert the</a:t>
            </a:r>
            <a:endParaRPr sz="1800" dirty="0">
              <a:solidFill>
                <a:schemeClr val="dk1"/>
              </a:solidFill>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Slipstream</Template>
  <TotalTime>171</TotalTime>
  <Words>1620</Words>
  <Application>Microsoft Office PowerPoint</Application>
  <PresentationFormat>On-screen Show (16:9)</PresentationFormat>
  <Paragraphs>124</Paragraphs>
  <Slides>22</Slides>
  <Notes>18</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Simple Light</vt:lpstr>
      <vt:lpstr>Guide       :   Shweta GN Co-Guide :   Rajesh N</vt:lpstr>
      <vt:lpstr>Abstract</vt:lpstr>
      <vt:lpstr>Introduction</vt:lpstr>
      <vt:lpstr>Objectives</vt:lpstr>
      <vt:lpstr>Literature Survey</vt:lpstr>
      <vt:lpstr>Continued…</vt:lpstr>
      <vt:lpstr>Table concerning various air pollutants,their sources and effects and the AQI level standards in India</vt:lpstr>
      <vt:lpstr>PowerPoint Presentation</vt:lpstr>
      <vt:lpstr>PowerPoint Presentation</vt:lpstr>
      <vt:lpstr>Continued…</vt:lpstr>
      <vt:lpstr>Relation Between PM2.5 and AQI</vt:lpstr>
      <vt:lpstr>PowerPoint Presentation</vt:lpstr>
      <vt:lpstr>PowerPoint Presentation</vt:lpstr>
      <vt:lpstr>Proposed System</vt:lpstr>
      <vt:lpstr>PowerPoint Presentation</vt:lpstr>
      <vt:lpstr>Design and Data Flow Diagram</vt:lpstr>
      <vt:lpstr>Phase 1 - Data Collection data Flow Diagram</vt:lpstr>
      <vt:lpstr>Phase 2 - Model Formation</vt:lpstr>
      <vt:lpstr>Phase 3 - UI Design</vt:lpstr>
      <vt:lpstr>Requirements</vt:lpstr>
      <vt:lpstr>Additional Hardware Required</vt:lpstr>
      <vt:lpstr>Reference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By :</dc:title>
  <cp:lastModifiedBy>Vaibhav</cp:lastModifiedBy>
  <cp:revision>14</cp:revision>
  <dcterms:modified xsi:type="dcterms:W3CDTF">2022-02-06T22:39:23Z</dcterms:modified>
</cp:coreProperties>
</file>