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77" r:id="rId7"/>
    <p:sldId id="278" r:id="rId8"/>
    <p:sldId id="262" r:id="rId9"/>
    <p:sldId id="263" r:id="rId10"/>
    <p:sldId id="279"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y/2J7UUeIi1zSLH86HjEC1lEp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8264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a4f408a0f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a4f408a0f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0e073808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0e073808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073808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e073808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e073808a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e073808a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e073808a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e073808a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e073808a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e073808a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a4f408a0f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0a4f408a0f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a4f408a0f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10a4f408a0f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b746ba5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b746ba5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0b79bb9116_1_4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10b79bb9116_1_4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10b79bb9116_1_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0b79bb9116_1_8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0b79bb9116_1_8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10b79bb9116_1_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b79bb9116_1_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10b79bb9116_1_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10b79bb9116_1_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0b79bb9116_1_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10b79bb9116_1_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10b79bb9116_1_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0b79bb9116_1_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10b79bb9116_1_6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10b79bb9116_1_6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10b79bb9116_1_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0b79bb9116_1_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10b79bb9116_1_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0b79bb9116_1_6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10b79bb9116_1_6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10b79bb9116_1_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0b79bb9116_1_7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10b79bb9116_1_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0b79bb9116_1_7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10b79bb9116_1_7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10b79bb9116_1_7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10b79bb9116_1_7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10b79bb9116_1_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0b79bb9116_1_8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10b79bb9116_1_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b79bb9116_1_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10b79bb9116_1_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10b79bb9116_1_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FF2"/>
        </a:solid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044600" y="1941450"/>
            <a:ext cx="7054800" cy="1260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2"/>
              </a:buClr>
              <a:buSzPts val="5400"/>
              <a:buFont typeface="Calibri"/>
              <a:buNone/>
            </a:pPr>
            <a:r>
              <a:rPr lang="en" sz="4600" dirty="0">
                <a:solidFill>
                  <a:srgbClr val="274E13"/>
                </a:solidFill>
                <a:latin typeface="Times New Roman"/>
                <a:ea typeface="Times New Roman"/>
                <a:cs typeface="Times New Roman"/>
                <a:sym typeface="Times New Roman"/>
              </a:rPr>
              <a:t>Prediction and Monitoring of Pollutants using IoT</a:t>
            </a:r>
            <a:endParaRPr sz="4600" dirty="0">
              <a:solidFill>
                <a:srgbClr val="274E13"/>
              </a:solidFill>
              <a:latin typeface="Times New Roman"/>
              <a:ea typeface="Times New Roman"/>
              <a:cs typeface="Times New Roman"/>
              <a:sym typeface="Times New Roman"/>
            </a:endParaRPr>
          </a:p>
        </p:txBody>
      </p:sp>
      <p:pic>
        <p:nvPicPr>
          <p:cNvPr id="55" name="Google Shape;55;p1"/>
          <p:cNvPicPr preferRelativeResize="0"/>
          <p:nvPr/>
        </p:nvPicPr>
        <p:blipFill rotWithShape="1">
          <a:blip r:embed="rId3">
            <a:alphaModFix/>
          </a:blip>
          <a:srcRect l="25003" t="8181" r="22991" b="8506"/>
          <a:stretch/>
        </p:blipFill>
        <p:spPr>
          <a:xfrm>
            <a:off x="3681949" y="51225"/>
            <a:ext cx="1780125" cy="1683825"/>
          </a:xfrm>
          <a:prstGeom prst="rect">
            <a:avLst/>
          </a:prstGeom>
          <a:noFill/>
          <a:ln>
            <a:noFill/>
          </a:ln>
        </p:spPr>
      </p:pic>
      <p:sp>
        <p:nvSpPr>
          <p:cNvPr id="56" name="Google Shape;56;p1"/>
          <p:cNvSpPr txBox="1">
            <a:spLocks noGrp="1"/>
          </p:cNvSpPr>
          <p:nvPr>
            <p:ph type="ctrTitle"/>
          </p:nvPr>
        </p:nvSpPr>
        <p:spPr>
          <a:xfrm>
            <a:off x="177775" y="3422275"/>
            <a:ext cx="1102800" cy="41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880"/>
              <a:buFont typeface="Trebuchet MS"/>
              <a:buNone/>
            </a:pPr>
            <a:r>
              <a:rPr lang="en" sz="1800">
                <a:solidFill>
                  <a:srgbClr val="0C343D"/>
                </a:solidFill>
                <a:latin typeface="Times New Roman"/>
                <a:ea typeface="Times New Roman"/>
                <a:cs typeface="Times New Roman"/>
                <a:sym typeface="Times New Roman"/>
              </a:rPr>
              <a:t>By :</a:t>
            </a:r>
            <a:endParaRPr sz="1800">
              <a:solidFill>
                <a:srgbClr val="0C343D"/>
              </a:solidFill>
              <a:latin typeface="Times New Roman"/>
              <a:ea typeface="Times New Roman"/>
              <a:cs typeface="Times New Roman"/>
              <a:sym typeface="Times New Roman"/>
            </a:endParaRPr>
          </a:p>
        </p:txBody>
      </p:sp>
      <p:sp>
        <p:nvSpPr>
          <p:cNvPr id="57" name="Google Shape;57;p1"/>
          <p:cNvSpPr txBox="1"/>
          <p:nvPr/>
        </p:nvSpPr>
        <p:spPr>
          <a:xfrm>
            <a:off x="1044600" y="3616950"/>
            <a:ext cx="2982000" cy="1293000"/>
          </a:xfrm>
          <a:prstGeom prst="rect">
            <a:avLst/>
          </a:prstGeom>
          <a:noFill/>
          <a:ln>
            <a:noFill/>
          </a:ln>
        </p:spPr>
        <p:txBody>
          <a:bodyPr spcFirstLastPara="1" wrap="square" lIns="91425" tIns="91425" rIns="91425" bIns="91425" anchor="t" anchorCtr="0">
            <a:spAutoFit/>
          </a:bodyPr>
          <a:lstStyle/>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1. Rituraj</a:t>
            </a:r>
            <a:endParaRPr sz="1800">
              <a:solidFill>
                <a:srgbClr val="0C343D"/>
              </a:solidFill>
              <a:latin typeface="Times New Roman"/>
              <a:ea typeface="Times New Roman"/>
              <a:cs typeface="Times New Roman"/>
              <a:sym typeface="Times New Roman"/>
            </a:endParaRPr>
          </a:p>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2. Abhinav Kumar</a:t>
            </a:r>
            <a:endParaRPr sz="1800">
              <a:solidFill>
                <a:srgbClr val="0C343D"/>
              </a:solidFill>
              <a:latin typeface="Times New Roman"/>
              <a:ea typeface="Times New Roman"/>
              <a:cs typeface="Times New Roman"/>
              <a:sym typeface="Times New Roman"/>
            </a:endParaRPr>
          </a:p>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3. Vaibhav Katiyar</a:t>
            </a:r>
            <a:endParaRPr sz="1800">
              <a:solidFill>
                <a:srgbClr val="0C343D"/>
              </a:solidFill>
              <a:latin typeface="Times New Roman"/>
              <a:ea typeface="Times New Roman"/>
              <a:cs typeface="Times New Roman"/>
              <a:sym typeface="Times New Roman"/>
            </a:endParaRPr>
          </a:p>
          <a:p>
            <a:pPr marL="139700" lvl="0" indent="0" algn="l" rtl="0">
              <a:spcBef>
                <a:spcPts val="0"/>
              </a:spcBef>
              <a:spcAft>
                <a:spcPts val="0"/>
              </a:spcAft>
              <a:buNone/>
            </a:pPr>
            <a:r>
              <a:rPr lang="en" sz="1800">
                <a:solidFill>
                  <a:srgbClr val="0C343D"/>
                </a:solidFill>
                <a:latin typeface="Times New Roman"/>
                <a:ea typeface="Times New Roman"/>
                <a:cs typeface="Times New Roman"/>
                <a:sym typeface="Times New Roman"/>
              </a:rPr>
              <a:t>4. Siddhant Kumar Jaiswal</a:t>
            </a:r>
            <a:endParaRPr sz="1800">
              <a:solidFill>
                <a:srgbClr val="0C343D"/>
              </a:solidFill>
              <a:latin typeface="Times New Roman"/>
              <a:ea typeface="Times New Roman"/>
              <a:cs typeface="Times New Roman"/>
              <a:sym typeface="Times New Roman"/>
            </a:endParaRPr>
          </a:p>
        </p:txBody>
      </p:sp>
      <p:sp>
        <p:nvSpPr>
          <p:cNvPr id="58" name="Google Shape;58;p1"/>
          <p:cNvSpPr txBox="1">
            <a:spLocks noGrp="1"/>
          </p:cNvSpPr>
          <p:nvPr>
            <p:ph type="ctrTitle"/>
          </p:nvPr>
        </p:nvSpPr>
        <p:spPr>
          <a:xfrm>
            <a:off x="5799275" y="3616950"/>
            <a:ext cx="2889600" cy="68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880"/>
              <a:buFont typeface="Trebuchet MS"/>
              <a:buNone/>
            </a:pPr>
            <a:r>
              <a:rPr lang="en" sz="1900">
                <a:solidFill>
                  <a:srgbClr val="051619"/>
                </a:solidFill>
                <a:latin typeface="Times New Roman"/>
                <a:ea typeface="Times New Roman"/>
                <a:cs typeface="Times New Roman"/>
                <a:sym typeface="Times New Roman"/>
              </a:rPr>
              <a:t>Guide       :   Shweta GN</a:t>
            </a:r>
            <a:br>
              <a:rPr lang="en" sz="1900">
                <a:solidFill>
                  <a:srgbClr val="051619"/>
                </a:solidFill>
                <a:latin typeface="Times New Roman"/>
                <a:ea typeface="Times New Roman"/>
                <a:cs typeface="Times New Roman"/>
                <a:sym typeface="Times New Roman"/>
              </a:rPr>
            </a:br>
            <a:r>
              <a:rPr lang="en" sz="1900">
                <a:solidFill>
                  <a:srgbClr val="051619"/>
                </a:solidFill>
                <a:latin typeface="Times New Roman"/>
                <a:ea typeface="Times New Roman"/>
                <a:cs typeface="Times New Roman"/>
                <a:sym typeface="Times New Roman"/>
              </a:rPr>
              <a:t>Co-Guide :   Rajesh N</a:t>
            </a:r>
            <a:endParaRPr sz="1900">
              <a:solidFill>
                <a:srgbClr val="051619"/>
              </a:solidFill>
              <a:latin typeface="Times New Roman"/>
              <a:ea typeface="Times New Roman"/>
              <a:cs typeface="Times New Roman"/>
              <a:sym typeface="Times New Roman"/>
            </a:endParaRPr>
          </a:p>
        </p:txBody>
      </p:sp>
      <p:pic>
        <p:nvPicPr>
          <p:cNvPr id="59" name="Google Shape;59;p1"/>
          <p:cNvPicPr preferRelativeResize="0"/>
          <p:nvPr/>
        </p:nvPicPr>
        <p:blipFill>
          <a:blip r:embed="rId4">
            <a:alphaModFix amt="20000"/>
          </a:blip>
          <a:stretch>
            <a:fillRect/>
          </a:stretch>
        </p:blipFill>
        <p:spPr>
          <a:xfrm>
            <a:off x="5963325" y="3202050"/>
            <a:ext cx="1931150" cy="1754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655320"/>
            <a:ext cx="8520600" cy="4377659"/>
          </a:xfrm>
        </p:spPr>
        <p:txBody>
          <a:bodyPr>
            <a:normAutofit/>
          </a:bodyPr>
          <a:lstStyle/>
          <a:p>
            <a:pPr marL="114300" indent="0">
              <a:lnSpc>
                <a:spcPct val="150000"/>
              </a:lnSpc>
              <a:buNone/>
            </a:pPr>
            <a:r>
              <a:rPr lang="en-US" b="1" dirty="0">
                <a:solidFill>
                  <a:schemeClr val="tx1"/>
                </a:solidFill>
                <a:latin typeface="Times New Roman" pitchFamily="18" charset="0"/>
                <a:cs typeface="Times New Roman" pitchFamily="18" charset="0"/>
              </a:rPr>
              <a:t>PM 2.5 Sensor </a:t>
            </a:r>
            <a:r>
              <a:rPr lang="en-US" dirty="0">
                <a:solidFill>
                  <a:schemeClr val="tx1"/>
                </a:solidFill>
                <a:latin typeface="Times New Roman" pitchFamily="18" charset="0"/>
                <a:cs typeface="Times New Roman" pitchFamily="18" charset="0"/>
              </a:rPr>
              <a:t>: Used for detecting PM10 and PM2.5 levels in air. </a:t>
            </a:r>
          </a:p>
          <a:p>
            <a:pPr marL="114300" indent="0">
              <a:lnSpc>
                <a:spcPct val="150000"/>
              </a:lnSpc>
              <a:buNone/>
            </a:pPr>
            <a:r>
              <a:rPr lang="en-US" b="1" dirty="0">
                <a:solidFill>
                  <a:schemeClr val="tx1"/>
                </a:solidFill>
                <a:latin typeface="Times New Roman" pitchFamily="18" charset="0"/>
                <a:cs typeface="Times New Roman" pitchFamily="18" charset="0"/>
              </a:rPr>
              <a:t>Ammonia Sensor: </a:t>
            </a:r>
            <a:r>
              <a:rPr lang="en-US" dirty="0">
                <a:solidFill>
                  <a:schemeClr val="tx1"/>
                </a:solidFill>
                <a:latin typeface="Times New Roman" pitchFamily="18" charset="0"/>
                <a:cs typeface="Times New Roman" pitchFamily="18" charset="0"/>
              </a:rPr>
              <a:t>It is used to detect concentration of ammonia in the atmosphere.</a:t>
            </a:r>
          </a:p>
          <a:p>
            <a:pPr marL="114300" indent="0">
              <a:lnSpc>
                <a:spcPct val="150000"/>
              </a:lnSpc>
              <a:buNone/>
            </a:pPr>
            <a:r>
              <a:rPr lang="en-US" b="1" dirty="0">
                <a:solidFill>
                  <a:schemeClr val="tx1"/>
                </a:solidFill>
                <a:latin typeface="Times New Roman" pitchFamily="18" charset="0"/>
                <a:cs typeface="Times New Roman" pitchFamily="18" charset="0"/>
              </a:rPr>
              <a:t>CO Sensor</a:t>
            </a:r>
            <a:r>
              <a:rPr lang="en-US" dirty="0">
                <a:solidFill>
                  <a:schemeClr val="tx1"/>
                </a:solidFill>
                <a:latin typeface="Times New Roman" pitchFamily="18" charset="0"/>
                <a:cs typeface="Times New Roman" pitchFamily="18" charset="0"/>
              </a:rPr>
              <a:t>: It is used to measure carbon monoxide in the atmosphere</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4803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b746ba5ad_1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Relation Between PM2.5 and AQI</a:t>
            </a:r>
            <a:endParaRPr b="1" dirty="0">
              <a:latin typeface="Times New Roman" panose="02020603050405020304" pitchFamily="18" charset="0"/>
              <a:cs typeface="Times New Roman" panose="02020603050405020304" pitchFamily="18" charset="0"/>
            </a:endParaRPr>
          </a:p>
        </p:txBody>
      </p:sp>
      <p:sp>
        <p:nvSpPr>
          <p:cNvPr id="118" name="Google Shape;118;g10b746ba5ad_1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AQI is directly proportional i.e increase with increase in PM2.5 concentration level.</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endParaRPr dirty="0">
              <a:solidFill>
                <a:schemeClr val="tx1"/>
              </a:solidFill>
              <a:latin typeface="Times New Roman" panose="02020603050405020304" pitchFamily="18" charset="0"/>
              <a:cs typeface="Times New Roman" panose="02020603050405020304" pitchFamily="18" charset="0"/>
            </a:endParaRPr>
          </a:p>
        </p:txBody>
      </p:sp>
      <p:pic>
        <p:nvPicPr>
          <p:cNvPr id="119" name="Google Shape;119;g10b746ba5ad_1_0"/>
          <p:cNvPicPr preferRelativeResize="0"/>
          <p:nvPr/>
        </p:nvPicPr>
        <p:blipFill>
          <a:blip r:embed="rId3">
            <a:alphaModFix/>
          </a:blip>
          <a:stretch>
            <a:fillRect/>
          </a:stretch>
        </p:blipFill>
        <p:spPr>
          <a:xfrm>
            <a:off x="2174127" y="1743769"/>
            <a:ext cx="4942051" cy="287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p:nvPr/>
        </p:nvSpPr>
        <p:spPr>
          <a:xfrm>
            <a:off x="309675" y="1174000"/>
            <a:ext cx="966900" cy="116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Sensors</a:t>
            </a:r>
            <a:endParaRPr sz="1400" b="0" i="0" u="none" strike="noStrike" cap="none">
              <a:solidFill>
                <a:srgbClr val="000000"/>
              </a:solidFill>
              <a:latin typeface="Arial"/>
              <a:ea typeface="Arial"/>
              <a:cs typeface="Arial"/>
              <a:sym typeface="Arial"/>
            </a:endParaRPr>
          </a:p>
        </p:txBody>
      </p:sp>
      <p:sp>
        <p:nvSpPr>
          <p:cNvPr id="125" name="Google Shape;125;p7"/>
          <p:cNvSpPr/>
          <p:nvPr/>
        </p:nvSpPr>
        <p:spPr>
          <a:xfrm>
            <a:off x="1882375" y="1135300"/>
            <a:ext cx="966900" cy="116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ADC</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3442200" y="941925"/>
            <a:ext cx="2320500" cy="386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Server</a:t>
            </a: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3668850" y="2562975"/>
            <a:ext cx="1867200" cy="62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Web Service</a:t>
            </a: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4022400" y="1225600"/>
            <a:ext cx="1160100" cy="10569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Database</a:t>
            </a: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6896975" y="1249788"/>
            <a:ext cx="1495500" cy="116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Web Browser</a:t>
            </a:r>
            <a:endParaRPr sz="1400" b="0" i="0" u="none" strike="noStrike" cap="none">
              <a:solidFill>
                <a:srgbClr val="000000"/>
              </a:solidFill>
              <a:latin typeface="Arial"/>
              <a:ea typeface="Arial"/>
              <a:cs typeface="Arial"/>
              <a:sym typeface="Arial"/>
            </a:endParaRPr>
          </a:p>
        </p:txBody>
      </p:sp>
      <p:sp>
        <p:nvSpPr>
          <p:cNvPr id="130" name="Google Shape;130;p7"/>
          <p:cNvSpPr/>
          <p:nvPr/>
        </p:nvSpPr>
        <p:spPr>
          <a:xfrm>
            <a:off x="1276500" y="1754075"/>
            <a:ext cx="606000" cy="5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7"/>
          <p:cNvSpPr/>
          <p:nvPr/>
        </p:nvSpPr>
        <p:spPr>
          <a:xfrm>
            <a:off x="2874975" y="1728250"/>
            <a:ext cx="606000" cy="51600"/>
          </a:xfrm>
          <a:prstGeom prst="rightArrow">
            <a:avLst>
              <a:gd name="adj1" fmla="val 49903"/>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
          <p:cNvSpPr/>
          <p:nvPr/>
        </p:nvSpPr>
        <p:spPr>
          <a:xfrm>
            <a:off x="6896975" y="2824025"/>
            <a:ext cx="1495500" cy="97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Other          Web-based  Device</a:t>
            </a:r>
            <a:endParaRPr sz="1400" b="0" i="0" u="none" strike="noStrike" cap="none">
              <a:solidFill>
                <a:srgbClr val="000000"/>
              </a:solidFill>
              <a:latin typeface="Arial"/>
              <a:ea typeface="Arial"/>
              <a:cs typeface="Arial"/>
              <a:sym typeface="Arial"/>
            </a:endParaRPr>
          </a:p>
        </p:txBody>
      </p:sp>
      <p:sp>
        <p:nvSpPr>
          <p:cNvPr id="133" name="Google Shape;133;p7"/>
          <p:cNvSpPr/>
          <p:nvPr/>
        </p:nvSpPr>
        <p:spPr>
          <a:xfrm>
            <a:off x="5788350" y="3300950"/>
            <a:ext cx="1095600" cy="5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a:off x="5762575" y="1689575"/>
            <a:ext cx="1095600" cy="5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txBox="1"/>
          <p:nvPr/>
        </p:nvSpPr>
        <p:spPr>
          <a:xfrm>
            <a:off x="322574" y="220050"/>
            <a:ext cx="85167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2800" b="1" i="0" u="none" strike="noStrike" cap="none" dirty="0">
                <a:solidFill>
                  <a:schemeClr val="accent2"/>
                </a:solidFill>
                <a:latin typeface="Times New Roman"/>
                <a:ea typeface="Times New Roman"/>
                <a:cs typeface="Times New Roman"/>
                <a:sym typeface="Times New Roman"/>
              </a:rPr>
              <a:t>Existing System</a:t>
            </a:r>
            <a:endParaRPr sz="2800" b="1" i="0" u="none" strike="noStrike" cap="none" dirty="0">
              <a:solidFill>
                <a:schemeClr val="accent2"/>
              </a:solidFill>
              <a:latin typeface="Times New Roman"/>
              <a:ea typeface="Times New Roman"/>
              <a:cs typeface="Times New Roman"/>
              <a:sym typeface="Times New Roman"/>
            </a:endParaRPr>
          </a:p>
        </p:txBody>
      </p:sp>
      <p:sp>
        <p:nvSpPr>
          <p:cNvPr id="136" name="Google Shape;136;p7"/>
          <p:cNvSpPr txBox="1"/>
          <p:nvPr/>
        </p:nvSpPr>
        <p:spPr>
          <a:xfrm>
            <a:off x="1358450" y="2359925"/>
            <a:ext cx="1926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400"/>
              <a:buFont typeface="Arial"/>
              <a:buNone/>
            </a:pPr>
            <a:r>
              <a:rPr lang="en" sz="1200">
                <a:solidFill>
                  <a:schemeClr val="dk1"/>
                </a:solidFill>
                <a:latin typeface="Times New Roman"/>
                <a:ea typeface="Times New Roman"/>
                <a:cs typeface="Times New Roman"/>
                <a:sym typeface="Times New Roman"/>
              </a:rPr>
              <a:t>(analog-to-digital converter)</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0a4f408a0f_1_59"/>
          <p:cNvSpPr txBox="1">
            <a:spLocks noGrp="1"/>
          </p:cNvSpPr>
          <p:nvPr>
            <p:ph type="body" idx="1"/>
          </p:nvPr>
        </p:nvSpPr>
        <p:spPr>
          <a:xfrm>
            <a:off x="311700" y="863550"/>
            <a:ext cx="8604000" cy="3795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Sensors takes input from the environment.</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latin typeface="Times New Roman"/>
                <a:ea typeface="Times New Roman"/>
                <a:cs typeface="Times New Roman"/>
                <a:sym typeface="Times New Roman"/>
              </a:rPr>
              <a:t>The input is in the form of analog so </a:t>
            </a:r>
            <a:r>
              <a:rPr lang="en" b="1" dirty="0">
                <a:solidFill>
                  <a:schemeClr val="dk1"/>
                </a:solidFill>
                <a:latin typeface="Times New Roman"/>
                <a:ea typeface="Times New Roman"/>
                <a:cs typeface="Times New Roman"/>
                <a:sym typeface="Times New Roman"/>
              </a:rPr>
              <a:t>ADC</a:t>
            </a:r>
            <a:r>
              <a:rPr lang="en" dirty="0">
                <a:solidFill>
                  <a:schemeClr val="dk1"/>
                </a:solidFill>
                <a:latin typeface="Times New Roman"/>
                <a:ea typeface="Times New Roman"/>
                <a:cs typeface="Times New Roman"/>
                <a:sym typeface="Times New Roman"/>
              </a:rPr>
              <a:t>(Analog-to-Digital Converter)</a:t>
            </a:r>
            <a:r>
              <a:rPr lang="en" b="1" dirty="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is used to convert it into digital form.</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The digital data is then store into the Data Warehouse.</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This data can be accessed by different web services and servers using APIs.</a:t>
            </a:r>
            <a:endParaRPr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Arial"/>
              <a:buChar char="●"/>
            </a:pPr>
            <a:r>
              <a:rPr lang="en" dirty="0">
                <a:solidFill>
                  <a:schemeClr val="dk1"/>
                </a:solidFill>
                <a:latin typeface="Times New Roman"/>
                <a:ea typeface="Times New Roman"/>
                <a:cs typeface="Times New Roman"/>
                <a:sym typeface="Times New Roman"/>
              </a:rPr>
              <a:t>When some client request the data then server fetch it from the warehouse and deliver it to the client.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311700" y="171027"/>
            <a:ext cx="8520600" cy="6011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00" b="1">
                <a:solidFill>
                  <a:schemeClr val="accent2"/>
                </a:solidFill>
                <a:latin typeface="Times New Roman"/>
                <a:ea typeface="Times New Roman"/>
                <a:cs typeface="Times New Roman"/>
                <a:sym typeface="Times New Roman"/>
              </a:rPr>
              <a:t>Proposed System</a:t>
            </a:r>
            <a:endParaRPr sz="2800" b="1">
              <a:solidFill>
                <a:schemeClr val="accent2"/>
              </a:solidFill>
              <a:latin typeface="Times New Roman"/>
              <a:ea typeface="Times New Roman"/>
              <a:cs typeface="Times New Roman"/>
              <a:sym typeface="Times New Roman"/>
            </a:endParaRPr>
          </a:p>
        </p:txBody>
      </p:sp>
      <p:sp>
        <p:nvSpPr>
          <p:cNvPr id="147" name="Google Shape;147;p8"/>
          <p:cNvSpPr txBox="1">
            <a:spLocks noGrp="1"/>
          </p:cNvSpPr>
          <p:nvPr>
            <p:ph type="body" idx="1"/>
          </p:nvPr>
        </p:nvSpPr>
        <p:spPr>
          <a:xfrm>
            <a:off x="311700" y="880533"/>
            <a:ext cx="8520600" cy="4165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800"/>
              <a:buNone/>
            </a:pPr>
            <a:r>
              <a:rPr lang="en" sz="1800" dirty="0">
                <a:solidFill>
                  <a:schemeClr val="dk1"/>
                </a:solidFill>
                <a:latin typeface="Times New Roman"/>
                <a:ea typeface="Times New Roman"/>
                <a:cs typeface="Times New Roman"/>
                <a:sym typeface="Times New Roman"/>
              </a:rPr>
              <a:t>The proposed model is for </a:t>
            </a:r>
            <a:r>
              <a:rPr lang="en" dirty="0">
                <a:solidFill>
                  <a:schemeClr val="dk1"/>
                </a:solidFill>
                <a:latin typeface="Times New Roman"/>
                <a:ea typeface="Times New Roman"/>
                <a:cs typeface="Times New Roman"/>
                <a:sym typeface="Times New Roman"/>
              </a:rPr>
              <a:t>detecting </a:t>
            </a:r>
            <a:r>
              <a:rPr lang="en" sz="1800" dirty="0">
                <a:solidFill>
                  <a:schemeClr val="dk1"/>
                </a:solidFill>
                <a:latin typeface="Times New Roman"/>
                <a:ea typeface="Times New Roman"/>
                <a:cs typeface="Times New Roman"/>
                <a:sym typeface="Times New Roman"/>
              </a:rPr>
              <a:t>the AQI level of the </a:t>
            </a:r>
          </a:p>
          <a:p>
            <a:pPr marL="0" lvl="0" indent="0" algn="just" rtl="0">
              <a:spcBef>
                <a:spcPts val="0"/>
              </a:spcBef>
              <a:spcAft>
                <a:spcPts val="0"/>
              </a:spcAft>
              <a:buSzPts val="1800"/>
              <a:buNone/>
            </a:pPr>
            <a:endParaRPr lang="en"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SzPts val="1800"/>
              <a:buNone/>
            </a:pPr>
            <a:r>
              <a:rPr lang="en" sz="1800" dirty="0">
                <a:solidFill>
                  <a:schemeClr val="dk1"/>
                </a:solidFill>
                <a:latin typeface="Times New Roman"/>
                <a:ea typeface="Times New Roman"/>
                <a:cs typeface="Times New Roman"/>
                <a:sym typeface="Times New Roman"/>
              </a:rPr>
              <a:t>Our System consist of Different Phases/Levels -</a:t>
            </a:r>
            <a:endParaRPr sz="1800" dirty="0">
              <a:solidFill>
                <a:schemeClr val="dk1"/>
              </a:solidFill>
              <a:latin typeface="Times New Roman"/>
              <a:ea typeface="Times New Roman"/>
              <a:cs typeface="Times New Roman"/>
              <a:sym typeface="Times New Roman"/>
            </a:endParaRPr>
          </a:p>
          <a:p>
            <a:pPr marL="285750" lvl="0" indent="-285750" algn="just" rtl="0">
              <a:spcBef>
                <a:spcPts val="120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At Level 1, Sensors for Temperature, Gas, Humidity, Ammonia, Carbon monoxide and Pressure will give appropriate data.</a:t>
            </a:r>
            <a:endParaRPr sz="1800" dirty="0">
              <a:latin typeface="Times New Roman"/>
              <a:ea typeface="Times New Roman"/>
              <a:cs typeface="Times New Roman"/>
              <a:sym typeface="Times New Roman"/>
            </a:endParaRPr>
          </a:p>
          <a:p>
            <a:pPr marL="285750" lvl="0" indent="-285750" algn="just" rtl="0">
              <a:spcBef>
                <a:spcPts val="120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At Level 2, All the gathered data through these sensors will be </a:t>
            </a:r>
            <a:r>
              <a:rPr lang="en" dirty="0">
                <a:solidFill>
                  <a:schemeClr val="dk1"/>
                </a:solidFill>
                <a:latin typeface="Times New Roman"/>
                <a:ea typeface="Times New Roman"/>
                <a:cs typeface="Times New Roman"/>
                <a:sym typeface="Times New Roman"/>
              </a:rPr>
              <a:t>collected </a:t>
            </a:r>
            <a:r>
              <a:rPr lang="en" sz="1800" dirty="0">
                <a:solidFill>
                  <a:schemeClr val="dk1"/>
                </a:solidFill>
                <a:latin typeface="Times New Roman"/>
                <a:ea typeface="Times New Roman"/>
                <a:cs typeface="Times New Roman"/>
                <a:sym typeface="Times New Roman"/>
              </a:rPr>
              <a:t>using Arduino.</a:t>
            </a:r>
            <a:endParaRPr sz="1800" dirty="0">
              <a:solidFill>
                <a:schemeClr val="dk1"/>
              </a:solidFill>
              <a:latin typeface="Times New Roman"/>
              <a:ea typeface="Times New Roman"/>
              <a:cs typeface="Times New Roman"/>
              <a:sym typeface="Times New Roman"/>
            </a:endParaRPr>
          </a:p>
          <a:p>
            <a:pPr marL="285750" lvl="0" indent="-285750" algn="just" rtl="0">
              <a:spcBef>
                <a:spcPts val="120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At Level 3, Data will be stored in the ThinkSpeak server and will be provided for future usage.</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body" idx="1"/>
          </p:nvPr>
        </p:nvSpPr>
        <p:spPr>
          <a:xfrm>
            <a:off x="311700" y="717125"/>
            <a:ext cx="8520600" cy="3801300"/>
          </a:xfrm>
          <a:prstGeom prst="rect">
            <a:avLst/>
          </a:prstGeom>
          <a:noFill/>
          <a:ln>
            <a:noFill/>
          </a:ln>
        </p:spPr>
        <p:txBody>
          <a:bodyPr spcFirstLastPara="1" wrap="square" lIns="91425" tIns="91425" rIns="91425" bIns="91425" anchor="t" anchorCtr="0">
            <a:normAutofit/>
          </a:bodyPr>
          <a:lstStyle/>
          <a:p>
            <a:pPr marL="285750" lvl="0" indent="-298450" algn="just" rtl="0">
              <a:lnSpc>
                <a:spcPct val="150000"/>
              </a:lnSpc>
              <a:spcBef>
                <a:spcPts val="0"/>
              </a:spcBef>
              <a:spcAft>
                <a:spcPts val="0"/>
              </a:spcAft>
              <a:buSzPts val="2000"/>
              <a:buFont typeface="Times New Roman"/>
              <a:buChar char="▪"/>
            </a:pPr>
            <a:r>
              <a:rPr lang="en" sz="1800" dirty="0">
                <a:solidFill>
                  <a:schemeClr val="dk1"/>
                </a:solidFill>
                <a:latin typeface="Times New Roman"/>
                <a:ea typeface="Times New Roman"/>
                <a:cs typeface="Times New Roman"/>
                <a:sym typeface="Times New Roman"/>
              </a:rPr>
              <a:t>At Level 4, All the gathered data will be used to train the model using various regression techniques like Linear Regression, Random Forest Regression, KNN regression, Decision Tree Regression technique.</a:t>
            </a:r>
            <a:endParaRPr sz="1800" dirty="0">
              <a:solidFill>
                <a:schemeClr val="dk1"/>
              </a:solidFill>
              <a:latin typeface="Times New Roman"/>
              <a:ea typeface="Times New Roman"/>
              <a:cs typeface="Times New Roman"/>
              <a:sym typeface="Times New Roman"/>
            </a:endParaRPr>
          </a:p>
          <a:p>
            <a:pPr marL="285750" lvl="0" indent="-298450" algn="just" rtl="0">
              <a:lnSpc>
                <a:spcPct val="150000"/>
              </a:lnSpc>
              <a:spcBef>
                <a:spcPts val="1200"/>
              </a:spcBef>
              <a:spcAft>
                <a:spcPts val="0"/>
              </a:spcAft>
              <a:buSzPts val="2000"/>
              <a:buFont typeface="Times New Roman"/>
              <a:buChar char="▪"/>
            </a:pPr>
            <a:r>
              <a:rPr lang="en" sz="1800" dirty="0">
                <a:solidFill>
                  <a:schemeClr val="dk1"/>
                </a:solidFill>
                <a:latin typeface="Times New Roman"/>
                <a:ea typeface="Times New Roman"/>
                <a:cs typeface="Times New Roman"/>
                <a:sym typeface="Times New Roman"/>
              </a:rPr>
              <a:t>At Level 5, the model with best accuracy will be chosen out of all to ultimately predict </a:t>
            </a:r>
            <a:endParaRPr sz="1800" dirty="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sz="1800" dirty="0">
                <a:solidFill>
                  <a:schemeClr val="dk1"/>
                </a:solidFill>
                <a:latin typeface="Times New Roman"/>
                <a:ea typeface="Times New Roman"/>
                <a:cs typeface="Times New Roman"/>
                <a:sym typeface="Times New Roman"/>
              </a:rPr>
              <a:t>     AQI Level and give result for different weather conditions.</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264400" y="-83875"/>
            <a:ext cx="8520600" cy="7128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Clr>
                <a:schemeClr val="accent1"/>
              </a:buClr>
              <a:buSzPts val="3111"/>
              <a:buFont typeface="Trebuchet MS"/>
              <a:buNone/>
            </a:pPr>
            <a:r>
              <a:rPr lang="en" sz="2800" b="1">
                <a:solidFill>
                  <a:schemeClr val="accent2"/>
                </a:solidFill>
                <a:latin typeface="Times New Roman"/>
                <a:ea typeface="Times New Roman"/>
                <a:cs typeface="Times New Roman"/>
                <a:sym typeface="Times New Roman"/>
              </a:rPr>
              <a:t>Design and Data Flow Diagram</a:t>
            </a:r>
            <a:endParaRPr sz="2800" b="1">
              <a:solidFill>
                <a:schemeClr val="accent2"/>
              </a:solidFill>
              <a:latin typeface="Times New Roman"/>
              <a:ea typeface="Times New Roman"/>
              <a:cs typeface="Times New Roman"/>
              <a:sym typeface="Times New Roman"/>
            </a:endParaRPr>
          </a:p>
        </p:txBody>
      </p:sp>
      <p:pic>
        <p:nvPicPr>
          <p:cNvPr id="159" name="Google Shape;159;p12"/>
          <p:cNvPicPr preferRelativeResize="0"/>
          <p:nvPr/>
        </p:nvPicPr>
        <p:blipFill>
          <a:blip r:embed="rId3">
            <a:alphaModFix/>
          </a:blip>
          <a:stretch>
            <a:fillRect/>
          </a:stretch>
        </p:blipFill>
        <p:spPr>
          <a:xfrm>
            <a:off x="2672975" y="942625"/>
            <a:ext cx="604350" cy="161900"/>
          </a:xfrm>
          <a:prstGeom prst="rect">
            <a:avLst/>
          </a:prstGeom>
          <a:noFill/>
          <a:ln>
            <a:noFill/>
          </a:ln>
        </p:spPr>
      </p:pic>
      <p:pic>
        <p:nvPicPr>
          <p:cNvPr id="1028" name="Picture 4">
            <a:extLst>
              <a:ext uri="{FF2B5EF4-FFF2-40B4-BE49-F238E27FC236}">
                <a16:creationId xmlns:a16="http://schemas.microsoft.com/office/drawing/2014/main" id="{BC75A568-8D4C-AE73-AFCD-B82613B414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34" y="628925"/>
            <a:ext cx="7800230" cy="42768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0e073808a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Phase 1 - Data Collection data Flow Diagram</a:t>
            </a:r>
            <a:endParaRPr b="1" dirty="0">
              <a:latin typeface="Times New Roman" panose="02020603050405020304" pitchFamily="18" charset="0"/>
              <a:cs typeface="Times New Roman" panose="02020603050405020304" pitchFamily="18" charset="0"/>
            </a:endParaRPr>
          </a:p>
        </p:txBody>
      </p:sp>
      <p:sp>
        <p:nvSpPr>
          <p:cNvPr id="166" name="Google Shape;166;g10e073808a5_0_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68" name="Google Shape;168;g10e073808a5_0_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dirty="0">
                <a:solidFill>
                  <a:schemeClr val="dk1"/>
                </a:solidFill>
                <a:latin typeface="Times New Roman" panose="02020603050405020304" pitchFamily="18" charset="0"/>
                <a:cs typeface="Times New Roman" panose="02020603050405020304" pitchFamily="18" charset="0"/>
              </a:rPr>
              <a:t>In this Phase, all the data will be collected from different sensors that will be contributing towards predicting AQI level. The collected data will be stored in from Arduino to the ThinkSpeak server.</a:t>
            </a:r>
            <a:endParaRPr dirty="0">
              <a:solidFill>
                <a:schemeClr val="dk1"/>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B06EB08D-B0A7-981B-815F-DD585F38C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73426"/>
            <a:ext cx="4890052" cy="3630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0e073808a5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b="1" dirty="0">
                <a:latin typeface="Times New Roman" panose="02020603050405020304" pitchFamily="18" charset="0"/>
                <a:cs typeface="Times New Roman" panose="02020603050405020304" pitchFamily="18" charset="0"/>
              </a:rPr>
              <a:t>Phase 2 - Model Formation</a:t>
            </a:r>
            <a:endParaRPr b="1" dirty="0">
              <a:latin typeface="Times New Roman" panose="02020603050405020304" pitchFamily="18" charset="0"/>
              <a:cs typeface="Times New Roman" panose="02020603050405020304" pitchFamily="18" charset="0"/>
            </a:endParaRPr>
          </a:p>
        </p:txBody>
      </p:sp>
      <p:sp>
        <p:nvSpPr>
          <p:cNvPr id="174" name="Google Shape;174;g10e073808a5_0_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5" name="Google Shape;175;g10e073808a5_0_7"/>
          <p:cNvSpPr txBox="1">
            <a:spLocks noGrp="1"/>
          </p:cNvSpPr>
          <p:nvPr>
            <p:ph type="body" idx="2"/>
          </p:nvPr>
        </p:nvSpPr>
        <p:spPr>
          <a:xfrm>
            <a:off x="4767356" y="1084525"/>
            <a:ext cx="39999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dirty="0">
                <a:solidFill>
                  <a:schemeClr val="dk1"/>
                </a:solidFill>
                <a:latin typeface="Times New Roman" panose="02020603050405020304" pitchFamily="18" charset="0"/>
                <a:cs typeface="Times New Roman" panose="02020603050405020304" pitchFamily="18" charset="0"/>
              </a:rPr>
              <a:t>The collected data will be trained by taking 30% dataset as test cases and 70% of dataset for training the model using Regression Analysis.</a:t>
            </a:r>
            <a:endParaRPr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1200"/>
              </a:spcAft>
              <a:buNone/>
            </a:pPr>
            <a:r>
              <a:rPr lang="en" dirty="0">
                <a:solidFill>
                  <a:schemeClr val="dk1"/>
                </a:solidFill>
                <a:latin typeface="Times New Roman" panose="02020603050405020304" pitchFamily="18" charset="0"/>
                <a:cs typeface="Times New Roman" panose="02020603050405020304" pitchFamily="18" charset="0"/>
              </a:rPr>
              <a:t>From This Model Design Features that is been extracted as X are different types of gases like NO,NH3,CO etc. and variable Y is the prediction value which will be PM2.5 concentration.</a:t>
            </a:r>
            <a:endParaRPr dirty="0">
              <a:solidFill>
                <a:schemeClr val="dk1"/>
              </a:solidFill>
              <a:latin typeface="Times New Roman" panose="02020603050405020304" pitchFamily="18" charset="0"/>
              <a:cs typeface="Times New Roman" panose="02020603050405020304" pitchFamily="18" charset="0"/>
            </a:endParaRPr>
          </a:p>
        </p:txBody>
      </p:sp>
      <p:pic>
        <p:nvPicPr>
          <p:cNvPr id="176" name="Google Shape;176;g10e073808a5_0_7"/>
          <p:cNvPicPr preferRelativeResize="0"/>
          <p:nvPr/>
        </p:nvPicPr>
        <p:blipFill>
          <a:blip r:embed="rId3">
            <a:alphaModFix/>
          </a:blip>
          <a:stretch>
            <a:fillRect/>
          </a:stretch>
        </p:blipFill>
        <p:spPr>
          <a:xfrm>
            <a:off x="311696" y="1075050"/>
            <a:ext cx="4064950" cy="376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0e073808a5_0_16"/>
          <p:cNvSpPr txBox="1">
            <a:spLocks noGrp="1"/>
          </p:cNvSpPr>
          <p:nvPr>
            <p:ph type="title"/>
          </p:nvPr>
        </p:nvSpPr>
        <p:spPr>
          <a:xfrm>
            <a:off x="311700" y="155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Phase 3 - UI Design</a:t>
            </a:r>
            <a:endParaRPr b="1" dirty="0">
              <a:latin typeface="Times New Roman" panose="02020603050405020304" pitchFamily="18" charset="0"/>
              <a:cs typeface="Times New Roman" panose="02020603050405020304" pitchFamily="18" charset="0"/>
            </a:endParaRPr>
          </a:p>
        </p:txBody>
      </p:sp>
      <p:sp>
        <p:nvSpPr>
          <p:cNvPr id="182" name="Google Shape;182;g10e073808a5_0_16"/>
          <p:cNvSpPr txBox="1">
            <a:spLocks noGrp="1"/>
          </p:cNvSpPr>
          <p:nvPr>
            <p:ph type="body" idx="2"/>
          </p:nvPr>
        </p:nvSpPr>
        <p:spPr>
          <a:xfrm>
            <a:off x="4832400" y="913000"/>
            <a:ext cx="3999900" cy="34164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1200"/>
              </a:spcAft>
              <a:buNone/>
            </a:pPr>
            <a:r>
              <a:rPr lang="en" dirty="0">
                <a:solidFill>
                  <a:schemeClr val="dk1"/>
                </a:solidFill>
                <a:latin typeface="Times New Roman" panose="02020603050405020304" pitchFamily="18" charset="0"/>
                <a:cs typeface="Times New Roman" panose="02020603050405020304" pitchFamily="18" charset="0"/>
              </a:rPr>
              <a:t>A web Interface is displayed to the users if they want to check the AQI variations with pollutant concentration like Humidity, CO, NH3, Temperature etc they can manually enter the data and the data should be valid, the valid ranges of concentration is given then the trained model will predict the PM 2.5 and AQI. If the user wants to get the real time value of PM2.5 and AQI from the environment, then the real time data will be extracted from the database and predict the PM2.5 and AQI.</a:t>
            </a:r>
            <a:endParaRPr dirty="0">
              <a:solidFill>
                <a:schemeClr val="dk1"/>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01818A17-1A50-399B-4586-EEE6B90FE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40" y="728450"/>
            <a:ext cx="4187480" cy="42095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10e073808a5_1_1"/>
          <p:cNvSpPr txBox="1">
            <a:spLocks noGrp="1"/>
          </p:cNvSpPr>
          <p:nvPr>
            <p:ph type="ctrTitle"/>
          </p:nvPr>
        </p:nvSpPr>
        <p:spPr>
          <a:xfrm>
            <a:off x="476700" y="0"/>
            <a:ext cx="819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800" b="1">
                <a:latin typeface="Times New Roman"/>
                <a:ea typeface="Times New Roman"/>
                <a:cs typeface="Times New Roman"/>
                <a:sym typeface="Times New Roman"/>
              </a:rPr>
              <a:t>Abstract</a:t>
            </a:r>
            <a:endParaRPr sz="2800" b="1">
              <a:latin typeface="Times New Roman"/>
              <a:ea typeface="Times New Roman"/>
              <a:cs typeface="Times New Roman"/>
              <a:sym typeface="Times New Roman"/>
            </a:endParaRPr>
          </a:p>
        </p:txBody>
      </p:sp>
      <p:sp>
        <p:nvSpPr>
          <p:cNvPr id="65" name="Google Shape;65;g10e073808a5_1_1"/>
          <p:cNvSpPr txBox="1">
            <a:spLocks noGrp="1"/>
          </p:cNvSpPr>
          <p:nvPr>
            <p:ph type="subTitle" idx="1"/>
          </p:nvPr>
        </p:nvSpPr>
        <p:spPr>
          <a:xfrm>
            <a:off x="262150" y="913000"/>
            <a:ext cx="8650800" cy="4004400"/>
          </a:xfrm>
          <a:prstGeom prst="rect">
            <a:avLst/>
          </a:prstGeom>
        </p:spPr>
        <p:txBody>
          <a:bodyPr spcFirstLastPara="1" wrap="square" lIns="91425" tIns="91425" rIns="91425" bIns="91425" anchor="t" anchorCtr="0">
            <a:normAutofit/>
          </a:bodyPr>
          <a:lstStyle/>
          <a:p>
            <a:pPr marL="0" lvl="0" indent="0" algn="just" rtl="0">
              <a:lnSpc>
                <a:spcPct val="90000"/>
              </a:lnSpc>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Urbanization, industrialization, and regional economic integration have developed rapidly in the world in recent years. Air pollution has attracted more and more attention. Air pollution is composed of harmful gases and particulate matter. However, PM2.5 is the main particulate matter in air pollution.</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We will be collecting data using sensors like Temperature Sensors, Humidity Sensors, Gas Sensors. Gas sensors will give different concentration of gases in the atmosphere which will ultimately predict AQI(Air quality Index) level.</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From that AQI level, we can predict the different respiratory diseases as when the concentration increases more than 200 ppm, it starts affecting the lungs, leading to diseases like asthma and lung cancer. The other parameters like temperature, humidity and pressure also affects the AQI level.</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311700" y="30157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Arial"/>
              <a:buNone/>
            </a:pPr>
            <a:r>
              <a:rPr lang="en" sz="2830" b="1">
                <a:solidFill>
                  <a:schemeClr val="accent2"/>
                </a:solidFill>
                <a:latin typeface="Times New Roman"/>
                <a:ea typeface="Times New Roman"/>
                <a:cs typeface="Times New Roman"/>
                <a:sym typeface="Times New Roman"/>
              </a:rPr>
              <a:t>Requirements</a:t>
            </a:r>
            <a:endParaRPr sz="2830" b="1">
              <a:solidFill>
                <a:schemeClr val="accent2"/>
              </a:solidFill>
              <a:latin typeface="Times New Roman"/>
              <a:ea typeface="Times New Roman"/>
              <a:cs typeface="Times New Roman"/>
              <a:sym typeface="Times New Roman"/>
            </a:endParaRPr>
          </a:p>
        </p:txBody>
      </p:sp>
      <p:sp>
        <p:nvSpPr>
          <p:cNvPr id="189" name="Google Shape;189;p11"/>
          <p:cNvSpPr txBox="1">
            <a:spLocks noGrp="1"/>
          </p:cNvSpPr>
          <p:nvPr>
            <p:ph type="body" idx="1"/>
          </p:nvPr>
        </p:nvSpPr>
        <p:spPr>
          <a:xfrm>
            <a:off x="311700" y="874275"/>
            <a:ext cx="7811700" cy="3745200"/>
          </a:xfrm>
          <a:prstGeom prst="rect">
            <a:avLst/>
          </a:prstGeom>
          <a:noFill/>
          <a:ln>
            <a:noFill/>
          </a:ln>
        </p:spPr>
        <p:txBody>
          <a:bodyPr spcFirstLastPara="1" wrap="square" lIns="91425" tIns="91425" rIns="91425" bIns="91425" anchor="t" anchorCtr="0">
            <a:noAutofit/>
          </a:bodyPr>
          <a:lstStyle/>
          <a:p>
            <a:pPr algn="just">
              <a:lnSpc>
                <a:spcPct val="170000"/>
              </a:lnSpc>
            </a:pPr>
            <a:r>
              <a:rPr lang="en" sz="1400" b="1" dirty="0">
                <a:solidFill>
                  <a:schemeClr val="dk1"/>
                </a:solidFill>
                <a:latin typeface="Times New Roman"/>
                <a:ea typeface="Times New Roman"/>
                <a:cs typeface="Times New Roman"/>
                <a:sym typeface="Times New Roman"/>
              </a:rPr>
              <a:t>Software requirements: </a:t>
            </a:r>
          </a:p>
          <a:p>
            <a:pPr marL="114300" indent="0" algn="just">
              <a:lnSpc>
                <a:spcPct val="170000"/>
              </a:lnSpc>
              <a:buNone/>
            </a:pPr>
            <a:r>
              <a:rPr lang="en" sz="1200" b="1" i="0" u="none" strike="noStrike" baseline="0" dirty="0">
                <a:solidFill>
                  <a:schemeClr val="dk1"/>
                </a:solidFill>
                <a:latin typeface="Times New Roman"/>
                <a:cs typeface="Times New Roman"/>
                <a:sym typeface="Times New Roman"/>
              </a:rPr>
              <a:t>	</a:t>
            </a:r>
            <a:r>
              <a:rPr lang="en-US" sz="1400" b="0" i="0" u="none" strike="noStrike" baseline="0" dirty="0">
                <a:solidFill>
                  <a:schemeClr val="tx1"/>
                </a:solidFill>
                <a:latin typeface="Times New Roman" panose="02020603050405020304" pitchFamily="18" charset="0"/>
                <a:cs typeface="Times New Roman" panose="02020603050405020304" pitchFamily="18" charset="0"/>
              </a:rPr>
              <a:t>Operating System : Windows 7 or above / Linux / Mac</a:t>
            </a:r>
          </a:p>
          <a:p>
            <a:pPr marL="114300" indent="0" algn="just">
              <a:lnSpc>
                <a:spcPct val="170000"/>
              </a:lnSpc>
              <a:buNone/>
            </a:pPr>
            <a:r>
              <a:rPr lang="en-IN" sz="1400" b="0" i="0" u="none" strike="noStrike" baseline="0" dirty="0">
                <a:solidFill>
                  <a:schemeClr val="tx1"/>
                </a:solidFill>
                <a:latin typeface="Times New Roman" panose="02020603050405020304" pitchFamily="18" charset="0"/>
                <a:cs typeface="Times New Roman" panose="02020603050405020304" pitchFamily="18" charset="0"/>
              </a:rPr>
              <a:t>	Software : Proteus 8</a:t>
            </a:r>
          </a:p>
          <a:p>
            <a:pPr marL="114300" indent="0" algn="just">
              <a:lnSpc>
                <a:spcPct val="170000"/>
              </a:lnSpc>
              <a:buNone/>
            </a:pPr>
            <a:r>
              <a:rPr lang="en-IN" sz="1400" b="0" i="0" u="none" strike="noStrike" baseline="0" dirty="0">
                <a:solidFill>
                  <a:schemeClr val="tx1"/>
                </a:solidFill>
                <a:latin typeface="Times New Roman" panose="02020603050405020304" pitchFamily="18" charset="0"/>
                <a:cs typeface="Times New Roman" panose="02020603050405020304" pitchFamily="18" charset="0"/>
              </a:rPr>
              <a:t>	Programming Languages : Python, Sketch</a:t>
            </a:r>
            <a:endParaRPr lang="en-IN" sz="1400" i="0" u="none" strike="noStrike" baseline="0" dirty="0">
              <a:solidFill>
                <a:schemeClr val="tx1"/>
              </a:solidFill>
              <a:latin typeface="Times New Roman" panose="02020603050405020304" pitchFamily="18" charset="0"/>
              <a:cs typeface="Times New Roman" panose="02020603050405020304" pitchFamily="18" charset="0"/>
              <a:sym typeface="Times New Roman"/>
            </a:endParaRPr>
          </a:p>
          <a:p>
            <a:pPr algn="just">
              <a:lnSpc>
                <a:spcPct val="170000"/>
              </a:lnSpc>
            </a:pPr>
            <a:r>
              <a:rPr lang="en" sz="1400" b="1" dirty="0">
                <a:solidFill>
                  <a:schemeClr val="dk1"/>
                </a:solidFill>
                <a:latin typeface="Times New Roman"/>
                <a:ea typeface="Times New Roman"/>
                <a:cs typeface="Times New Roman"/>
                <a:sym typeface="Times New Roman"/>
              </a:rPr>
              <a:t>Hardware Requirements</a:t>
            </a:r>
            <a:r>
              <a:rPr lang="en" sz="1200" b="1" dirty="0">
                <a:solidFill>
                  <a:schemeClr val="dk1"/>
                </a:solidFill>
                <a:latin typeface="Times New Roman"/>
                <a:ea typeface="Times New Roman"/>
                <a:cs typeface="Times New Roman"/>
                <a:sym typeface="Times New Roman"/>
              </a:rPr>
              <a:t>:</a:t>
            </a:r>
          </a:p>
          <a:p>
            <a:pPr marL="0" lvl="0" indent="0" algn="just" rtl="0">
              <a:lnSpc>
                <a:spcPct val="150000"/>
              </a:lnSpc>
              <a:spcBef>
                <a:spcPts val="1200"/>
              </a:spcBef>
              <a:spcAft>
                <a:spcPts val="0"/>
              </a:spcAft>
              <a:buClr>
                <a:schemeClr val="dk1"/>
              </a:buClr>
              <a:buSzPts val="1100"/>
              <a:buFont typeface="Arial"/>
              <a:buNone/>
            </a:pPr>
            <a:r>
              <a:rPr lang="en-US" sz="1200" dirty="0">
                <a:latin typeface="TimesNewRomanPSMT"/>
              </a:rPr>
              <a:t>	</a:t>
            </a:r>
            <a:r>
              <a:rPr lang="en-US" sz="1400" b="0" i="0" u="none" strike="noStrike" baseline="0" dirty="0">
                <a:solidFill>
                  <a:schemeClr val="tx1"/>
                </a:solidFill>
                <a:latin typeface="Times New Roman" panose="02020603050405020304" pitchFamily="18" charset="0"/>
                <a:cs typeface="Times New Roman" panose="02020603050405020304" pitchFamily="18" charset="0"/>
              </a:rPr>
              <a:t>Hard Disk : 8 GB or more</a:t>
            </a:r>
          </a:p>
          <a:p>
            <a:pPr marL="114300" indent="0" algn="just">
              <a:lnSpc>
                <a:spcPct val="150000"/>
              </a:lnSpc>
              <a:buNone/>
            </a:pPr>
            <a:r>
              <a:rPr lang="en-US" sz="1400" b="0" i="0" u="none" strike="noStrike" baseline="0" dirty="0">
                <a:solidFill>
                  <a:schemeClr val="tx1"/>
                </a:solidFill>
                <a:latin typeface="Times New Roman" panose="02020603050405020304" pitchFamily="18" charset="0"/>
                <a:cs typeface="Times New Roman" panose="02020603050405020304" pitchFamily="18" charset="0"/>
              </a:rPr>
              <a:t>	Ram : 4 GB RAM and above</a:t>
            </a:r>
          </a:p>
          <a:p>
            <a:pPr marL="114300" indent="0" algn="just">
              <a:lnSpc>
                <a:spcPct val="150000"/>
              </a:lnSpc>
              <a:buNone/>
            </a:pPr>
            <a:r>
              <a:rPr lang="en-US" sz="1400" b="0" i="0" u="none" strike="noStrike" baseline="0" dirty="0">
                <a:solidFill>
                  <a:schemeClr val="tx1"/>
                </a:solidFill>
                <a:latin typeface="Times New Roman" panose="02020603050405020304" pitchFamily="18" charset="0"/>
                <a:cs typeface="Times New Roman" panose="02020603050405020304" pitchFamily="18" charset="0"/>
              </a:rPr>
              <a:t>	Processor : Intel i5 and above</a:t>
            </a:r>
          </a:p>
          <a:p>
            <a:pPr marL="114300" indent="0" algn="just">
              <a:lnSpc>
                <a:spcPct val="150000"/>
              </a:lnSpc>
              <a:buNone/>
            </a:pPr>
            <a:r>
              <a:rPr lang="en-IN" sz="1400" b="0" i="0" u="none" strike="noStrike" baseline="0" dirty="0">
                <a:solidFill>
                  <a:schemeClr val="tx1"/>
                </a:solidFill>
                <a:latin typeface="Times New Roman" panose="02020603050405020304" pitchFamily="18" charset="0"/>
                <a:cs typeface="Times New Roman" panose="02020603050405020304" pitchFamily="18" charset="0"/>
              </a:rPr>
              <a:t>	Microcontroller : Arduino Uno</a:t>
            </a:r>
          </a:p>
          <a:p>
            <a:pPr marL="114300" indent="0" algn="just">
              <a:lnSpc>
                <a:spcPct val="150000"/>
              </a:lnSpc>
              <a:buNone/>
            </a:pPr>
            <a:r>
              <a:rPr lang="en-US" sz="1400" b="0" i="0" u="none" strike="noStrike" baseline="0" dirty="0">
                <a:solidFill>
                  <a:schemeClr val="tx1"/>
                </a:solidFill>
                <a:latin typeface="Times New Roman" panose="02020603050405020304" pitchFamily="18" charset="0"/>
                <a:cs typeface="Times New Roman" panose="02020603050405020304" pitchFamily="18" charset="0"/>
              </a:rPr>
              <a:t>	Processor Speed : 1.5 GHz or higher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362738"/>
            <a:ext cx="5023561" cy="583193"/>
          </a:xfrm>
        </p:spPr>
        <p:txBody>
          <a:bodyPr>
            <a:normAutofit/>
          </a:bodyPr>
          <a:lstStyle/>
          <a:p>
            <a:r>
              <a:rPr lang="en-IN" dirty="0"/>
              <a:t>Additional Hardware Required</a:t>
            </a:r>
          </a:p>
        </p:txBody>
      </p:sp>
      <p:sp>
        <p:nvSpPr>
          <p:cNvPr id="3" name="Text Placeholder 2"/>
          <p:cNvSpPr>
            <a:spLocks noGrp="1"/>
          </p:cNvSpPr>
          <p:nvPr>
            <p:ph type="body" idx="1"/>
          </p:nvPr>
        </p:nvSpPr>
        <p:spPr>
          <a:xfrm>
            <a:off x="311699" y="1389599"/>
            <a:ext cx="4222515" cy="3484681"/>
          </a:xfrm>
        </p:spPr>
        <p:txBody>
          <a:bodyPr>
            <a:normAutofit/>
          </a:bodyPr>
          <a:lstStyle/>
          <a:p>
            <a:r>
              <a:rPr lang="en-IN" sz="1400" dirty="0" err="1">
                <a:solidFill>
                  <a:schemeClr val="tx1"/>
                </a:solidFill>
              </a:rPr>
              <a:t>Arduino</a:t>
            </a:r>
            <a:r>
              <a:rPr lang="en-IN" sz="1400" dirty="0">
                <a:solidFill>
                  <a:schemeClr val="tx1"/>
                </a:solidFill>
              </a:rPr>
              <a:t> Uno</a:t>
            </a:r>
          </a:p>
          <a:p>
            <a:r>
              <a:rPr lang="en-IN" sz="1400" dirty="0">
                <a:solidFill>
                  <a:schemeClr val="tx1"/>
                </a:solidFill>
              </a:rPr>
              <a:t>DHT11 Sensor (Temperature and Humidity Sensor)</a:t>
            </a:r>
          </a:p>
          <a:p>
            <a:r>
              <a:rPr lang="en-IN" sz="1400" dirty="0">
                <a:solidFill>
                  <a:schemeClr val="tx1"/>
                </a:solidFill>
              </a:rPr>
              <a:t>MQ135 Sensor(for detection of methane, ammonia, NOx, benzene)</a:t>
            </a:r>
          </a:p>
          <a:p>
            <a:r>
              <a:rPr lang="en-IN" sz="1400" dirty="0">
                <a:solidFill>
                  <a:schemeClr val="tx1"/>
                </a:solidFill>
              </a:rPr>
              <a:t>MQ137 Sensor (for detection of ammonia gas)</a:t>
            </a:r>
          </a:p>
          <a:p>
            <a:r>
              <a:rPr lang="en-IN" sz="1400" dirty="0">
                <a:solidFill>
                  <a:schemeClr val="tx1"/>
                </a:solidFill>
              </a:rPr>
              <a:t>MQ7 Sensor (for detection of CO gas)</a:t>
            </a:r>
          </a:p>
          <a:p>
            <a:r>
              <a:rPr lang="en-IN" sz="1400" dirty="0">
                <a:solidFill>
                  <a:schemeClr val="tx1"/>
                </a:solidFill>
              </a:rPr>
              <a:t>PMS5003 Sensor (for detection of PM2.5 )</a:t>
            </a:r>
          </a:p>
          <a:p>
            <a:r>
              <a:rPr lang="en-IN" sz="1400" dirty="0">
                <a:solidFill>
                  <a:schemeClr val="tx1"/>
                </a:solidFill>
              </a:rPr>
              <a:t>ESP8266 (</a:t>
            </a:r>
            <a:r>
              <a:rPr lang="en-IN" sz="1400" dirty="0" err="1">
                <a:solidFill>
                  <a:schemeClr val="tx1"/>
                </a:solidFill>
              </a:rPr>
              <a:t>Wifi</a:t>
            </a:r>
            <a:r>
              <a:rPr lang="en-IN" sz="1400" dirty="0">
                <a:solidFill>
                  <a:schemeClr val="tx1"/>
                </a:solidFill>
              </a:rPr>
              <a:t> Module) </a:t>
            </a:r>
          </a:p>
          <a:p>
            <a:r>
              <a:rPr lang="en-IN" sz="1400" dirty="0">
                <a:solidFill>
                  <a:schemeClr val="tx1"/>
                </a:solidFill>
              </a:rPr>
              <a:t>Breadboard</a:t>
            </a:r>
          </a:p>
          <a:p>
            <a:r>
              <a:rPr lang="en-IN" sz="1400" dirty="0">
                <a:solidFill>
                  <a:schemeClr val="tx1"/>
                </a:solidFill>
              </a:rPr>
              <a:t>Jumper Wires</a:t>
            </a:r>
          </a:p>
          <a:p>
            <a:pPr marL="152400" indent="0">
              <a:buNone/>
            </a:pPr>
            <a:endParaRPr lang="en-IN" dirty="0"/>
          </a:p>
        </p:txBody>
      </p:sp>
      <p:pic>
        <p:nvPicPr>
          <p:cNvPr id="3074" name="Picture 2" descr="Amazon.com: Arduino Uno REV3 [A000066] : Electron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536" y="1188720"/>
            <a:ext cx="1530060" cy="11277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HT11 SENSOR - IOTWEBPLANET.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656" y="1188720"/>
            <a:ext cx="1080453" cy="10804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Latus OL-SENSOR-MQ135 MQ-135 Air quality and hazardous gas detection  sensor alarm module for arduino : Amazon.in: Industrial &amp;amp; Scientif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0516" y="1110153"/>
            <a:ext cx="1206327" cy="120632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MQ-131 OZONE GAS SENSOR MODULE (10-1000ppb) – Makest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2187" y="2393965"/>
            <a:ext cx="1128453" cy="1137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6098" y="2679292"/>
            <a:ext cx="1187069" cy="90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8" name="Picture 16" descr="PM2.5 Air Particle/dust Sensor G5 PMS5003 Digital Output Module air  Purifier Air Quality Monitoring Dust Haze Tester: Amazon.com: Industrial &amp;amp;  Scientif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6061" y="3756847"/>
            <a:ext cx="1297132" cy="12971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iFi Module - ESP8266 (4MB Flash) - WRL-17146 - SparkFun Electronics">
            <a:extLst>
              <a:ext uri="{FF2B5EF4-FFF2-40B4-BE49-F238E27FC236}">
                <a16:creationId xmlns:a16="http://schemas.microsoft.com/office/drawing/2014/main" id="{F77FC362-AAA8-5402-A6B5-640A74EAAC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8330" y="3656614"/>
            <a:ext cx="1332186" cy="13321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derless Breadboard with 400 Points at Rs 60/piece | Breadboards | ID:  20781686788">
            <a:extLst>
              <a:ext uri="{FF2B5EF4-FFF2-40B4-BE49-F238E27FC236}">
                <a16:creationId xmlns:a16="http://schemas.microsoft.com/office/drawing/2014/main" id="{109A3D9E-C322-661F-81AB-54855F180E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0515" y="3719543"/>
            <a:ext cx="1206327" cy="12063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umper Wire Male to Female(40 Pcs) : Amazon.in: Industrial &amp; Scientific">
            <a:extLst>
              <a:ext uri="{FF2B5EF4-FFF2-40B4-BE49-F238E27FC236}">
                <a16:creationId xmlns:a16="http://schemas.microsoft.com/office/drawing/2014/main" id="{09B9F095-3350-11D7-5BE5-6B8F873893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5759" y="2640101"/>
            <a:ext cx="1075613" cy="79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4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311700" y="31185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30" b="1" dirty="0">
                <a:solidFill>
                  <a:schemeClr val="accent2"/>
                </a:solidFill>
                <a:latin typeface="+mn-lt"/>
                <a:ea typeface="Times New Roman"/>
                <a:cs typeface="Times New Roman"/>
                <a:sym typeface="Times New Roman"/>
              </a:rPr>
              <a:t>Reference</a:t>
            </a:r>
            <a:endParaRPr sz="2830" b="1" dirty="0">
              <a:solidFill>
                <a:schemeClr val="accent2"/>
              </a:solidFill>
              <a:latin typeface="+mn-lt"/>
              <a:ea typeface="Times New Roman"/>
              <a:cs typeface="Times New Roman"/>
              <a:sym typeface="Times New Roman"/>
            </a:endParaRPr>
          </a:p>
        </p:txBody>
      </p:sp>
      <p:sp>
        <p:nvSpPr>
          <p:cNvPr id="195" name="Google Shape;19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 sz="1800" dirty="0">
                <a:solidFill>
                  <a:schemeClr val="dk1"/>
                </a:solidFill>
                <a:latin typeface="+mn-lt"/>
                <a:ea typeface="Times New Roman"/>
                <a:cs typeface="Times New Roman"/>
                <a:sym typeface="Times New Roman"/>
              </a:rPr>
              <a:t>[1] K. Cornelius, N. K. Kumar, S. Pradhan, P. Patel and N. Vinay, "An Efficient Tracking System for Air and Sound Pollution using IoT," 2020 6th International Conference on Advanced Computing and Communication Systems (ICACCS), 2020, pp. 22-25, doi: 10.1109/ICACCS48705.2020.9074301.</a:t>
            </a:r>
          </a:p>
          <a:p>
            <a:pPr marL="0" lvl="0" indent="0">
              <a:buNone/>
            </a:pPr>
            <a:r>
              <a:rPr lang="en-IN" dirty="0">
                <a:solidFill>
                  <a:schemeClr val="tx1"/>
                </a:solidFill>
                <a:latin typeface="+mn-lt"/>
                <a:cs typeface="Times New Roman" pitchFamily="18" charset="0"/>
              </a:rPr>
              <a:t>[2] </a:t>
            </a:r>
            <a:r>
              <a:rPr lang="en-IN" dirty="0" err="1">
                <a:solidFill>
                  <a:schemeClr val="tx1"/>
                </a:solidFill>
                <a:latin typeface="+mn-lt"/>
                <a:cs typeface="Times New Roman" pitchFamily="18" charset="0"/>
              </a:rPr>
              <a:t>Kinnera</a:t>
            </a:r>
            <a:r>
              <a:rPr lang="en-IN" dirty="0">
                <a:solidFill>
                  <a:schemeClr val="tx1"/>
                </a:solidFill>
                <a:latin typeface="+mn-lt"/>
                <a:cs typeface="Times New Roman" pitchFamily="18" charset="0"/>
              </a:rPr>
              <a:t>, </a:t>
            </a:r>
            <a:r>
              <a:rPr lang="en-IN" dirty="0" err="1">
                <a:solidFill>
                  <a:schemeClr val="tx1"/>
                </a:solidFill>
                <a:latin typeface="+mn-lt"/>
                <a:cs typeface="Times New Roman" pitchFamily="18" charset="0"/>
              </a:rPr>
              <a:t>Bharath</a:t>
            </a:r>
            <a:r>
              <a:rPr lang="en-IN" dirty="0">
                <a:solidFill>
                  <a:schemeClr val="tx1"/>
                </a:solidFill>
                <a:latin typeface="+mn-lt"/>
                <a:cs typeface="Times New Roman" pitchFamily="18" charset="0"/>
              </a:rPr>
              <a:t> Kumar </a:t>
            </a:r>
            <a:r>
              <a:rPr lang="en-IN" dirty="0" err="1">
                <a:solidFill>
                  <a:schemeClr val="tx1"/>
                </a:solidFill>
                <a:latin typeface="+mn-lt"/>
                <a:cs typeface="Times New Roman" pitchFamily="18" charset="0"/>
              </a:rPr>
              <a:t>Sai</a:t>
            </a:r>
            <a:r>
              <a:rPr lang="en-IN" dirty="0">
                <a:solidFill>
                  <a:schemeClr val="tx1"/>
                </a:solidFill>
                <a:latin typeface="+mn-lt"/>
                <a:cs typeface="Times New Roman" pitchFamily="18" charset="0"/>
              </a:rPr>
              <a:t> &amp; </a:t>
            </a:r>
            <a:r>
              <a:rPr lang="en-IN" dirty="0" err="1">
                <a:solidFill>
                  <a:schemeClr val="tx1"/>
                </a:solidFill>
                <a:latin typeface="+mn-lt"/>
                <a:cs typeface="Times New Roman" pitchFamily="18" charset="0"/>
              </a:rPr>
              <a:t>Subbareddy</a:t>
            </a:r>
            <a:r>
              <a:rPr lang="en-IN" dirty="0">
                <a:solidFill>
                  <a:schemeClr val="tx1"/>
                </a:solidFill>
                <a:latin typeface="+mn-lt"/>
                <a:cs typeface="Times New Roman" pitchFamily="18" charset="0"/>
              </a:rPr>
              <a:t>, </a:t>
            </a:r>
            <a:r>
              <a:rPr lang="en-IN" dirty="0" err="1">
                <a:solidFill>
                  <a:schemeClr val="tx1"/>
                </a:solidFill>
                <a:latin typeface="+mn-lt"/>
                <a:cs typeface="Times New Roman" pitchFamily="18" charset="0"/>
              </a:rPr>
              <a:t>Somula</a:t>
            </a:r>
            <a:r>
              <a:rPr lang="en-IN" dirty="0">
                <a:solidFill>
                  <a:schemeClr val="tx1"/>
                </a:solidFill>
                <a:latin typeface="+mn-lt"/>
                <a:cs typeface="Times New Roman" pitchFamily="18" charset="0"/>
              </a:rPr>
              <a:t> &amp; </a:t>
            </a:r>
            <a:r>
              <a:rPr lang="en-IN" dirty="0" err="1">
                <a:solidFill>
                  <a:schemeClr val="tx1"/>
                </a:solidFill>
                <a:latin typeface="+mn-lt"/>
                <a:cs typeface="Times New Roman" pitchFamily="18" charset="0"/>
              </a:rPr>
              <a:t>Luhach</a:t>
            </a:r>
            <a:r>
              <a:rPr lang="en-IN" dirty="0">
                <a:solidFill>
                  <a:schemeClr val="tx1"/>
                </a:solidFill>
                <a:latin typeface="+mn-lt"/>
                <a:cs typeface="Times New Roman" pitchFamily="18" charset="0"/>
              </a:rPr>
              <a:t>, </a:t>
            </a:r>
            <a:r>
              <a:rPr lang="en-IN" dirty="0" err="1">
                <a:solidFill>
                  <a:schemeClr val="tx1"/>
                </a:solidFill>
                <a:latin typeface="+mn-lt"/>
                <a:cs typeface="Times New Roman" pitchFamily="18" charset="0"/>
              </a:rPr>
              <a:t>Ashish</a:t>
            </a:r>
            <a:r>
              <a:rPr lang="en-IN" dirty="0">
                <a:solidFill>
                  <a:schemeClr val="tx1"/>
                </a:solidFill>
                <a:latin typeface="+mn-lt"/>
                <a:cs typeface="Times New Roman" pitchFamily="18" charset="0"/>
              </a:rPr>
              <a:t>. (2019). IOT based Air Quality Monitoring System Using MQ135 and MQ7 with Machine Learning Analysis. Scalable Computing: Practice and Experience. 20. 599-606. 10.12694/scpe.v20i4.1561</a:t>
            </a:r>
            <a:r>
              <a:rPr lang="en-IN" dirty="0">
                <a:solidFill>
                  <a:schemeClr val="tx1"/>
                </a:solidFill>
                <a:latin typeface="+mn-lt"/>
              </a:rPr>
              <a:t>.</a:t>
            </a:r>
            <a:endParaRPr sz="1800" dirty="0">
              <a:solidFill>
                <a:schemeClr val="tx1"/>
              </a:solidFill>
              <a:latin typeface="+mn-lt"/>
              <a:ea typeface="Times New Roman"/>
              <a:cs typeface="Times New Roman"/>
              <a:sym typeface="Times New Roman"/>
            </a:endParaRPr>
          </a:p>
          <a:p>
            <a:pPr marL="0" lvl="0" indent="0" algn="l" rtl="0">
              <a:spcBef>
                <a:spcPts val="1200"/>
              </a:spcBef>
              <a:spcAft>
                <a:spcPts val="1200"/>
              </a:spcAft>
              <a:buSzPts val="1800"/>
              <a:buNone/>
            </a:pPr>
            <a:endParaRPr sz="18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311700" y="228600"/>
            <a:ext cx="8520600" cy="5926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30" b="1" dirty="0">
                <a:solidFill>
                  <a:schemeClr val="accent2"/>
                </a:solidFill>
                <a:latin typeface="Times New Roman"/>
                <a:ea typeface="Times New Roman"/>
                <a:cs typeface="Times New Roman"/>
                <a:sym typeface="Times New Roman"/>
              </a:rPr>
              <a:t>Introduction</a:t>
            </a:r>
            <a:endParaRPr sz="2830" b="1" dirty="0">
              <a:solidFill>
                <a:schemeClr val="accent2"/>
              </a:solidFill>
              <a:latin typeface="Times New Roman"/>
              <a:ea typeface="Times New Roman"/>
              <a:cs typeface="Times New Roman"/>
              <a:sym typeface="Times New Roman"/>
            </a:endParaRPr>
          </a:p>
        </p:txBody>
      </p:sp>
      <p:sp>
        <p:nvSpPr>
          <p:cNvPr id="71" name="Google Shape;71;p5"/>
          <p:cNvSpPr txBox="1">
            <a:spLocks noGrp="1"/>
          </p:cNvSpPr>
          <p:nvPr>
            <p:ph type="body" idx="1"/>
          </p:nvPr>
        </p:nvSpPr>
        <p:spPr>
          <a:xfrm>
            <a:off x="311700" y="821276"/>
            <a:ext cx="8520600" cy="38466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Project uses air sensors to detect the existence of poisonous gases and compounds in the atmosphere and continuously delivering this data. The sensors communicate with Arduino which precedes this data and delivers over the requisition.</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IoT technology support in developing a progress report of a device in a real-time environment. Internet of Things is an innovation that connects the sensors with the installed framework and enables the information from these sensors to go over the internet. </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1200"/>
              </a:spcBef>
              <a:spcAft>
                <a:spcPts val="0"/>
              </a:spcAft>
              <a:buClr>
                <a:schemeClr val="dk1"/>
              </a:buClr>
              <a:buSzPts val="1100"/>
              <a:buFont typeface="Arial"/>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With the help of emerging technology of machine learning, collected data will be trained into a model which predict the PM2.5 concentration and air quality index.</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1200"/>
              </a:spcBef>
              <a:spcAft>
                <a:spcPts val="0"/>
              </a:spcAft>
              <a:buClr>
                <a:schemeClr val="dk1"/>
              </a:buClr>
              <a:buSzPts val="1100"/>
              <a:buFont typeface="Arial"/>
              <a:buNone/>
            </a:pPr>
            <a:endParaRPr sz="1600" dirty="0">
              <a:solidFill>
                <a:schemeClr val="dk1"/>
              </a:solidFill>
              <a:latin typeface="Times New Roman" panose="02020603050405020304" pitchFamily="18" charset="0"/>
              <a:cs typeface="Times New Roman" panose="02020603050405020304" pitchFamily="18" charset="0"/>
              <a:sym typeface="Arial"/>
            </a:endParaRPr>
          </a:p>
          <a:p>
            <a:pPr marL="0" lvl="0" indent="0" algn="just" rtl="0">
              <a:lnSpc>
                <a:spcPct val="95000"/>
              </a:lnSpc>
              <a:spcBef>
                <a:spcPts val="0"/>
              </a:spcBef>
              <a:spcAft>
                <a:spcPts val="0"/>
              </a:spcAft>
              <a:buClr>
                <a:schemeClr val="dk1"/>
              </a:buClr>
              <a:buSzPts val="275"/>
              <a:buFont typeface="Arial"/>
              <a:buNone/>
            </a:pPr>
            <a:endParaRPr sz="1600" dirty="0">
              <a:solidFill>
                <a:schemeClr val="dk1"/>
              </a:solidFill>
              <a:highlight>
                <a:schemeClr val="lt1"/>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10e073808a5_1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b="1" dirty="0">
                <a:latin typeface="Times New Roman"/>
                <a:ea typeface="Times New Roman"/>
                <a:cs typeface="Times New Roman"/>
                <a:sym typeface="Times New Roman"/>
              </a:rPr>
              <a:t>Objectives</a:t>
            </a:r>
            <a:endParaRPr sz="2720" b="1" dirty="0">
              <a:latin typeface="Times New Roman"/>
              <a:ea typeface="Times New Roman"/>
              <a:cs typeface="Times New Roman"/>
              <a:sym typeface="Times New Roman"/>
            </a:endParaRPr>
          </a:p>
        </p:txBody>
      </p:sp>
      <p:sp>
        <p:nvSpPr>
          <p:cNvPr id="77" name="Google Shape;77;g10e073808a5_1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n" dirty="0">
                <a:solidFill>
                  <a:schemeClr val="dk1"/>
                </a:solidFill>
                <a:latin typeface="Times New Roman" panose="02020603050405020304" pitchFamily="18" charset="0"/>
                <a:cs typeface="Times New Roman" panose="02020603050405020304" pitchFamily="18" charset="0"/>
              </a:rPr>
              <a:t>Sensing the concentration of different pollutants in the weather with the help of various sensors.</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Clr>
                <a:schemeClr val="dk1"/>
              </a:buClr>
              <a:buSzPts val="1800"/>
              <a:buChar char="●"/>
            </a:pPr>
            <a:r>
              <a:rPr lang="en" dirty="0">
                <a:solidFill>
                  <a:schemeClr val="dk1"/>
                </a:solidFill>
                <a:latin typeface="Times New Roman" panose="02020603050405020304" pitchFamily="18" charset="0"/>
                <a:cs typeface="Times New Roman" panose="02020603050405020304" pitchFamily="18" charset="0"/>
              </a:rPr>
              <a:t>Storing the data gathered, in the data warehouse.</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Clr>
                <a:schemeClr val="dk1"/>
              </a:buClr>
              <a:buSzPts val="1800"/>
              <a:buChar char="●"/>
            </a:pPr>
            <a:r>
              <a:rPr lang="en" dirty="0">
                <a:solidFill>
                  <a:schemeClr val="dk1"/>
                </a:solidFill>
                <a:latin typeface="Times New Roman" panose="02020603050405020304" pitchFamily="18" charset="0"/>
                <a:cs typeface="Times New Roman" panose="02020603050405020304" pitchFamily="18" charset="0"/>
              </a:rPr>
              <a:t>Using the stored data values to predict PM2.5 (Particulate Matter) concentration and get the AQI level</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311700" y="203200"/>
            <a:ext cx="8520600" cy="6011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2800"/>
              <a:buFont typeface="Trebuchet MS"/>
              <a:buNone/>
            </a:pPr>
            <a:r>
              <a:rPr lang="en" sz="2800" b="1" dirty="0">
                <a:solidFill>
                  <a:schemeClr val="accent2"/>
                </a:solidFill>
                <a:latin typeface="Times New Roman"/>
                <a:ea typeface="Times New Roman"/>
                <a:cs typeface="Times New Roman"/>
                <a:sym typeface="Times New Roman"/>
              </a:rPr>
              <a:t>Literature Survey</a:t>
            </a:r>
            <a:endParaRPr sz="2800" b="1" dirty="0">
              <a:solidFill>
                <a:schemeClr val="accent2"/>
              </a:solidFill>
              <a:latin typeface="Times New Roman"/>
              <a:ea typeface="Times New Roman"/>
              <a:cs typeface="Times New Roman"/>
              <a:sym typeface="Times New Roman"/>
            </a:endParaRPr>
          </a:p>
        </p:txBody>
      </p:sp>
      <p:sp>
        <p:nvSpPr>
          <p:cNvPr id="83" name="Google Shape;83;p6"/>
          <p:cNvSpPr txBox="1">
            <a:spLocks noGrp="1"/>
          </p:cNvSpPr>
          <p:nvPr>
            <p:ph type="body" idx="1"/>
          </p:nvPr>
        </p:nvSpPr>
        <p:spPr>
          <a:xfrm>
            <a:off x="311700" y="876050"/>
            <a:ext cx="8520600" cy="40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800"/>
              <a:buNone/>
            </a:pPr>
            <a:endParaRPr sz="1800"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1117440507"/>
              </p:ext>
            </p:extLst>
          </p:nvPr>
        </p:nvGraphicFramePr>
        <p:xfrm>
          <a:off x="954446" y="803906"/>
          <a:ext cx="7288502" cy="3357174"/>
        </p:xfrm>
        <a:graphic>
          <a:graphicData uri="http://schemas.openxmlformats.org/drawingml/2006/table">
            <a:tbl>
              <a:tblPr firstRow="1" bandRow="1">
                <a:tableStyleId>{5C22544A-7EE6-4342-B048-85BDC9FD1C3A}</a:tableStyleId>
              </a:tblPr>
              <a:tblGrid>
                <a:gridCol w="3644251">
                  <a:extLst>
                    <a:ext uri="{9D8B030D-6E8A-4147-A177-3AD203B41FA5}">
                      <a16:colId xmlns:a16="http://schemas.microsoft.com/office/drawing/2014/main" val="20000"/>
                    </a:ext>
                  </a:extLst>
                </a:gridCol>
                <a:gridCol w="3644251">
                  <a:extLst>
                    <a:ext uri="{9D8B030D-6E8A-4147-A177-3AD203B41FA5}">
                      <a16:colId xmlns:a16="http://schemas.microsoft.com/office/drawing/2014/main" val="20001"/>
                    </a:ext>
                  </a:extLst>
                </a:gridCol>
              </a:tblGrid>
              <a:tr h="796854">
                <a:tc>
                  <a:txBody>
                    <a:bodyPr/>
                    <a:lstStyle/>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Work</a:t>
                      </a:r>
                    </a:p>
                  </a:txBody>
                  <a:tcPr/>
                </a:tc>
                <a:tc>
                  <a:txBody>
                    <a:bodyPr/>
                    <a:lstStyle/>
                    <a:p>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10000"/>
                  </a:ext>
                </a:extLst>
              </a:tr>
              <a:tr h="796854">
                <a:tc>
                  <a:txBody>
                    <a:bodyPr/>
                    <a:lstStyle/>
                    <a:p>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 Cornelius, N. K. Kumar, S.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Pradhan</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P. Patel and N.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Vinay</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"An Efficient Tracking System for Air and Sound Pollution using IoT," 2020 6th International Conference on Advanced Computing and Communication Systems </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 this paper [1] the authors are concentrating on the framework on which the air and sound pollution can be tracked and monitored and the proposed model gives a warning when a dangerous level is reached. The paper is focused more on the overall model of the monitoring system and less on the actual sensing technology.</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96854">
                <a:tc>
                  <a:txBody>
                    <a:bodyPr/>
                    <a:lstStyle/>
                    <a:p>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Kinnera</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Bharath</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Kumar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Sai</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&amp;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Subbareddy</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Somula</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&amp;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Luhach</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Ashish</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(2019). IOT based Air Quality Monitoring System Using MQ135 and MQ7 with Machine Learning Analysis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paper is focused on air quality sensing using MQ-135 and MQ-7 sensors and then performing machine learning analysis to provide visual graphical data which can be viewed by the public on the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ThingSpeak</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platform. [2]  </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mn-lt"/>
                <a:cs typeface="Times New Roman" pitchFamily="18" charset="0"/>
              </a:rPr>
              <a:t>Continued…</a:t>
            </a:r>
          </a:p>
        </p:txBody>
      </p:sp>
      <p:sp>
        <p:nvSpPr>
          <p:cNvPr id="3" name="Text Placeholder 2"/>
          <p:cNvSpPr>
            <a:spLocks noGrp="1"/>
          </p:cNvSpPr>
          <p:nvPr>
            <p:ph type="body" idx="1"/>
          </p:nvPr>
        </p:nvSpPr>
        <p:spPr/>
        <p:txBody>
          <a:bodyPr>
            <a:normAutofit/>
          </a:bodyPr>
          <a:lstStyle/>
          <a:p>
            <a:pPr algn="just"/>
            <a:r>
              <a:rPr lang="en-IN" dirty="0">
                <a:solidFill>
                  <a:schemeClr val="tx1"/>
                </a:solidFill>
                <a:latin typeface="Times New Roman" panose="02020603050405020304" pitchFamily="18" charset="0"/>
                <a:cs typeface="Times New Roman" panose="02020603050405020304" pitchFamily="18" charset="0"/>
              </a:rPr>
              <a:t>Upon surveying various papers our team reached the conclusion that though there are many papers published concerning to IoT based air quality monitoring system they have not been thorough and detailed about all the gases that contribute to air pollution. </a:t>
            </a:r>
          </a:p>
          <a:p>
            <a:pPr algn="just"/>
            <a:r>
              <a:rPr lang="en-IN" dirty="0">
                <a:solidFill>
                  <a:schemeClr val="tx1"/>
                </a:solidFill>
                <a:latin typeface="Times New Roman" panose="02020603050405020304" pitchFamily="18" charset="0"/>
                <a:cs typeface="Times New Roman" panose="02020603050405020304" pitchFamily="18" charset="0"/>
              </a:rPr>
              <a:t>Our project aims to not only give a detailed insight on the various gases and particulate matter and their concentrations in the environment but also perform machine learning analysis on the data collected through variety of sensors to predict the AQI (Air Quality Index) level in the atmosphere.</a:t>
            </a:r>
          </a:p>
          <a:p>
            <a:pPr algn="just"/>
            <a:r>
              <a:rPr lang="en-IN" dirty="0">
                <a:solidFill>
                  <a:schemeClr val="tx1"/>
                </a:solidFill>
                <a:latin typeface="Times New Roman" panose="02020603050405020304" pitchFamily="18" charset="0"/>
                <a:cs typeface="Times New Roman" panose="02020603050405020304" pitchFamily="18" charset="0"/>
              </a:rPr>
              <a:t>The project will also co relate various environmental conditions like temperature, humidity, pressure, etc. with the concentration of the pollutants.</a:t>
            </a:r>
          </a:p>
        </p:txBody>
      </p:sp>
    </p:spTree>
    <p:extLst>
      <p:ext uri="{BB962C8B-B14F-4D97-AF65-F5344CB8AC3E}">
        <p14:creationId xmlns:p14="http://schemas.microsoft.com/office/powerpoint/2010/main" val="232949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445024"/>
            <a:ext cx="8520600" cy="729679"/>
          </a:xfrm>
        </p:spPr>
        <p:txBody>
          <a:bodyPr>
            <a:normAutofit fontScale="90000"/>
          </a:bodyPr>
          <a:lstStyle/>
          <a:p>
            <a:pPr algn="ctr"/>
            <a:r>
              <a:rPr lang="en-IN" sz="2000" dirty="0">
                <a:latin typeface="Times New Roman" pitchFamily="18" charset="0"/>
                <a:cs typeface="Times New Roman" pitchFamily="18" charset="0"/>
              </a:rPr>
              <a:t>Table concerning various air pollutants, their sources and effects and the AQI level standards in India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 y="1254798"/>
            <a:ext cx="3454151" cy="341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Google Shape;89;g10a4f408a0f_1_40"/>
          <p:cNvPicPr preferRelativeResize="0"/>
          <p:nvPr/>
        </p:nvPicPr>
        <p:blipFill>
          <a:blip r:embed="rId3">
            <a:alphaModFix/>
          </a:blip>
          <a:stretch>
            <a:fillRect/>
          </a:stretch>
        </p:blipFill>
        <p:spPr>
          <a:xfrm>
            <a:off x="4899048" y="1468380"/>
            <a:ext cx="3690972" cy="2990154"/>
          </a:xfrm>
          <a:prstGeom prst="rect">
            <a:avLst/>
          </a:prstGeom>
          <a:noFill/>
          <a:ln>
            <a:noFill/>
          </a:ln>
        </p:spPr>
      </p:pic>
    </p:spTree>
    <p:extLst>
      <p:ext uri="{BB962C8B-B14F-4D97-AF65-F5344CB8AC3E}">
        <p14:creationId xmlns:p14="http://schemas.microsoft.com/office/powerpoint/2010/main" val="156285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10a4f408a0f_1_46"/>
          <p:cNvSpPr txBox="1">
            <a:spLocks noGrp="1"/>
          </p:cNvSpPr>
          <p:nvPr>
            <p:ph type="body" idx="1"/>
          </p:nvPr>
        </p:nvSpPr>
        <p:spPr>
          <a:xfrm>
            <a:off x="212275" y="95175"/>
            <a:ext cx="8520600" cy="452216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800"/>
              <a:buNone/>
            </a:pPr>
            <a:endPar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As shown in previous table by Central Pollution Control Board,  it explains about the Air Quality Index ranges. </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spcBef>
                <a:spcPts val="0"/>
              </a:spcBef>
              <a:spcAft>
                <a:spcPts val="0"/>
              </a:spcAft>
              <a:buClr>
                <a:schemeClr val="dk1"/>
              </a:buClr>
              <a:buSzPts val="1800"/>
              <a:buFont typeface="Times New Roman"/>
              <a:buChar char="●"/>
            </a:pP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Firstly, </a:t>
            </a:r>
            <a:r>
              <a:rPr lang="en" sz="1800" b="1" dirty="0">
                <a:solidFill>
                  <a:srgbClr val="1D5003"/>
                </a:solidFill>
                <a:latin typeface="Times New Roman" panose="02020603050405020304" pitchFamily="18" charset="0"/>
                <a:ea typeface="Times New Roman"/>
                <a:cs typeface="Times New Roman" panose="02020603050405020304" pitchFamily="18" charset="0"/>
                <a:sym typeface="Times New Roman"/>
              </a:rPr>
              <a:t>0-50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can be considered completely safe. </a:t>
            </a:r>
            <a:endParaRPr lang="en"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spcBef>
                <a:spcPts val="0"/>
              </a:spcBef>
              <a:spcAft>
                <a:spcPts val="0"/>
              </a:spcAft>
              <a:buClr>
                <a:schemeClr val="dk1"/>
              </a:buClr>
              <a:buSzPts val="1800"/>
              <a:buFont typeface="Times New Roman"/>
              <a:buChar char="●"/>
            </a:pPr>
            <a:r>
              <a:rPr lang="en" sz="1800" b="1" dirty="0">
                <a:solidFill>
                  <a:srgbClr val="3F7818"/>
                </a:solidFill>
                <a:latin typeface="Times New Roman" panose="02020603050405020304" pitchFamily="18" charset="0"/>
                <a:ea typeface="Times New Roman"/>
                <a:cs typeface="Times New Roman" panose="02020603050405020304" pitchFamily="18" charset="0"/>
                <a:sym typeface="Times New Roman"/>
              </a:rPr>
              <a:t>51-100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can be considered as Moderate where this could be usually observed at traffic areas. </a:t>
            </a:r>
            <a:endParaRPr lang="en"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spcBef>
                <a:spcPts val="0"/>
              </a:spcBef>
              <a:spcAft>
                <a:spcPts val="0"/>
              </a:spcAft>
              <a:buClr>
                <a:schemeClr val="dk1"/>
              </a:buClr>
              <a:buSzPts val="1800"/>
              <a:buFont typeface="Times New Roman"/>
              <a:buChar char="●"/>
            </a:pPr>
            <a:r>
              <a:rPr lang="en" sz="1800" b="1" dirty="0">
                <a:solidFill>
                  <a:srgbClr val="BF9000"/>
                </a:solidFill>
                <a:latin typeface="Times New Roman" panose="02020603050405020304" pitchFamily="18" charset="0"/>
                <a:ea typeface="Times New Roman"/>
                <a:cs typeface="Times New Roman" panose="02020603050405020304" pitchFamily="18" charset="0"/>
                <a:sym typeface="Times New Roman"/>
              </a:rPr>
              <a:t>100- 200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can be considered slightly unhealthy, only for sensitive groups.</a:t>
            </a:r>
          </a:p>
          <a:p>
            <a:pPr marL="457200" lvl="0" indent="-342900" algn="just" rtl="0">
              <a:spcBef>
                <a:spcPts val="0"/>
              </a:spcBef>
              <a:spcAft>
                <a:spcPts val="0"/>
              </a:spcAft>
              <a:buClr>
                <a:schemeClr val="dk1"/>
              </a:buClr>
              <a:buSzPts val="1800"/>
              <a:buFont typeface="Times New Roman"/>
              <a:buChar char="●"/>
            </a:pPr>
            <a:r>
              <a:rPr lang="en" sz="1800" b="1" dirty="0">
                <a:solidFill>
                  <a:srgbClr val="CC0000"/>
                </a:solidFill>
                <a:latin typeface="Times New Roman" panose="02020603050405020304" pitchFamily="18" charset="0"/>
                <a:ea typeface="Times New Roman"/>
                <a:cs typeface="Times New Roman" panose="02020603050405020304" pitchFamily="18" charset="0"/>
                <a:sym typeface="Times New Roman"/>
              </a:rPr>
              <a:t>201-300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is completely unhealthy for all age groups. </a:t>
            </a:r>
            <a:endParaRPr lang="en"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spcBef>
                <a:spcPts val="0"/>
              </a:spcBef>
              <a:spcAft>
                <a:spcPts val="0"/>
              </a:spcAft>
              <a:buClr>
                <a:schemeClr val="dk1"/>
              </a:buClr>
              <a:buSzPts val="1800"/>
              <a:buFont typeface="Times New Roman"/>
              <a:buChar char="●"/>
            </a:pPr>
            <a:r>
              <a:rPr lang="en" sz="1800" b="1" dirty="0">
                <a:solidFill>
                  <a:srgbClr val="660000"/>
                </a:solidFill>
                <a:latin typeface="Times New Roman" panose="02020603050405020304" pitchFamily="18" charset="0"/>
                <a:ea typeface="Times New Roman"/>
                <a:cs typeface="Times New Roman" panose="02020603050405020304" pitchFamily="18" charset="0"/>
                <a:sym typeface="Times New Roman"/>
              </a:rPr>
              <a:t>301-400 </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PPM is quite harmful, where India capital New Delhi falls in this range.</a:t>
            </a:r>
          </a:p>
          <a:p>
            <a:pPr marL="457200" lvl="0" indent="-342900" algn="just" rtl="0">
              <a:spcBef>
                <a:spcPts val="0"/>
              </a:spcBef>
              <a:spcAft>
                <a:spcPts val="0"/>
              </a:spcAft>
              <a:buClr>
                <a:schemeClr val="dk1"/>
              </a:buClr>
              <a:buSzPts val="1800"/>
              <a:buFont typeface="Times New Roman"/>
              <a:buChar char="●"/>
            </a:pPr>
            <a:r>
              <a:rPr lang="en" sz="1800" b="1" dirty="0">
                <a:solidFill>
                  <a:srgbClr val="270101"/>
                </a:solidFill>
                <a:latin typeface="Times New Roman" panose="02020603050405020304" pitchFamily="18" charset="0"/>
                <a:ea typeface="Times New Roman"/>
                <a:cs typeface="Times New Roman" panose="02020603050405020304" pitchFamily="18" charset="0"/>
                <a:sym typeface="Times New Roman"/>
              </a:rPr>
              <a:t>401-500</a:t>
            </a:r>
            <a:r>
              <a:rPr lang="en" sz="1800" dirty="0">
                <a:solidFill>
                  <a:schemeClr val="dk1"/>
                </a:solidFill>
                <a:latin typeface="Times New Roman" panose="02020603050405020304" pitchFamily="18" charset="0"/>
                <a:ea typeface="Times New Roman"/>
                <a:cs typeface="Times New Roman" panose="02020603050405020304" pitchFamily="18" charset="0"/>
                <a:sym typeface="Times New Roman"/>
              </a:rPr>
              <a:t> PPM is very rare and it very hazardous, found mainly near coal mines.</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1800"/>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0a4f408a0f_1_31"/>
          <p:cNvSpPr txBox="1">
            <a:spLocks noGrp="1"/>
          </p:cNvSpPr>
          <p:nvPr>
            <p:ph type="body" idx="1"/>
          </p:nvPr>
        </p:nvSpPr>
        <p:spPr>
          <a:xfrm>
            <a:off x="311700" y="97375"/>
            <a:ext cx="8520600" cy="4810500"/>
          </a:xfrm>
          <a:prstGeom prst="rect">
            <a:avLst/>
          </a:prstGeom>
          <a:noFill/>
          <a:ln>
            <a:noFill/>
          </a:ln>
        </p:spPr>
        <p:txBody>
          <a:bodyPr spcFirstLastPara="1" wrap="square" lIns="91425" tIns="91425" rIns="91425" bIns="91425" anchor="t" anchorCtr="0">
            <a:noAutofit/>
          </a:bodyPr>
          <a:lstStyle/>
          <a:p>
            <a:pPr marL="101600" lvl="0" indent="0" algn="ctr" rtl="0">
              <a:spcBef>
                <a:spcPts val="1200"/>
              </a:spcBef>
              <a:spcAft>
                <a:spcPts val="0"/>
              </a:spcAft>
              <a:buClr>
                <a:schemeClr val="dk2"/>
              </a:buClr>
              <a:buSzPts val="2000"/>
              <a:buNone/>
            </a:pPr>
            <a:r>
              <a:rPr lang="en" sz="2800" b="1" dirty="0">
                <a:solidFill>
                  <a:schemeClr val="tx1"/>
                </a:solidFill>
                <a:latin typeface="Times New Roman"/>
                <a:ea typeface="Times New Roman"/>
                <a:cs typeface="Times New Roman"/>
                <a:sym typeface="Times New Roman"/>
              </a:rPr>
              <a:t>Sensors</a:t>
            </a:r>
          </a:p>
          <a:p>
            <a:pPr marL="101600" lvl="0" indent="0" algn="just" rtl="0">
              <a:spcBef>
                <a:spcPts val="1200"/>
              </a:spcBef>
              <a:spcAft>
                <a:spcPts val="0"/>
              </a:spcAft>
              <a:buClr>
                <a:schemeClr val="dk2"/>
              </a:buClr>
              <a:buSzPts val="2000"/>
              <a:buNone/>
            </a:pPr>
            <a:r>
              <a:rPr lang="en" sz="1800" dirty="0">
                <a:solidFill>
                  <a:schemeClr val="dk1"/>
                </a:solidFill>
                <a:latin typeface="Times New Roman"/>
                <a:ea typeface="Times New Roman"/>
                <a:cs typeface="Times New Roman"/>
                <a:sym typeface="Times New Roman"/>
              </a:rPr>
              <a:t>A sensor is a device that produces an output signal for the purpose of sensing of a physical phenomenon. It is a device, module, machine, or subsystem that detects events or changes in its environment and sends the information to other electronics.</a:t>
            </a:r>
            <a:endParaRPr lang="en" dirty="0">
              <a:solidFill>
                <a:schemeClr val="dk1"/>
              </a:solidFill>
              <a:latin typeface="Times New Roman"/>
              <a:ea typeface="Times New Roman"/>
              <a:cs typeface="Times New Roman"/>
              <a:sym typeface="Times New Roman"/>
            </a:endParaRPr>
          </a:p>
          <a:p>
            <a:pPr marL="101600" lvl="0" indent="0" algn="just" rtl="0">
              <a:spcBef>
                <a:spcPts val="1200"/>
              </a:spcBef>
              <a:spcAft>
                <a:spcPts val="0"/>
              </a:spcAft>
              <a:buClr>
                <a:schemeClr val="dk2"/>
              </a:buClr>
              <a:buSzPts val="2000"/>
              <a:buNone/>
            </a:pPr>
            <a:r>
              <a:rPr lang="en" sz="1800" b="1" dirty="0">
                <a:solidFill>
                  <a:schemeClr val="dk1"/>
                </a:solidFill>
                <a:latin typeface="Times New Roman"/>
                <a:ea typeface="Times New Roman"/>
                <a:cs typeface="Times New Roman"/>
                <a:sym typeface="Times New Roman"/>
              </a:rPr>
              <a:t>Temperature sensor </a:t>
            </a:r>
            <a:r>
              <a:rPr lang="en" sz="1800" dirty="0">
                <a:solidFill>
                  <a:schemeClr val="dk1"/>
                </a:solidFill>
                <a:latin typeface="Times New Roman"/>
                <a:ea typeface="Times New Roman"/>
                <a:cs typeface="Times New Roman"/>
                <a:sym typeface="Times New Roman"/>
              </a:rPr>
              <a:t>: A temperature sensor is a device used to measure</a:t>
            </a:r>
            <a:r>
              <a:rPr lang="en" dirty="0">
                <a:solidFill>
                  <a:schemeClr val="dk1"/>
                </a:solidFill>
                <a:latin typeface="Times New Roman"/>
                <a:ea typeface="Times New Roman"/>
                <a:cs typeface="Times New Roman"/>
                <a:sym typeface="Times New Roman"/>
              </a:rPr>
              <a:t> </a:t>
            </a:r>
            <a:r>
              <a:rPr lang="en" sz="1800" dirty="0">
                <a:solidFill>
                  <a:schemeClr val="dk1"/>
                </a:solidFill>
                <a:latin typeface="Times New Roman"/>
                <a:ea typeface="Times New Roman"/>
                <a:cs typeface="Times New Roman"/>
                <a:sym typeface="Times New Roman"/>
              </a:rPr>
              <a:t>temperature.               This can be air temperature, liquid temperature or the temperature of solid matter.</a:t>
            </a:r>
            <a:br>
              <a:rPr lang="en" sz="1800" dirty="0">
                <a:solidFill>
                  <a:schemeClr val="dk1"/>
                </a:solidFill>
                <a:latin typeface="Times New Roman"/>
                <a:ea typeface="Times New Roman"/>
                <a:cs typeface="Times New Roman"/>
                <a:sym typeface="Times New Roman"/>
              </a:rPr>
            </a:br>
            <a:r>
              <a:rPr lang="en" sz="1800" b="1" dirty="0">
                <a:solidFill>
                  <a:schemeClr val="dk1"/>
                </a:solidFill>
                <a:latin typeface="Times New Roman"/>
                <a:ea typeface="Times New Roman"/>
                <a:cs typeface="Times New Roman"/>
                <a:sym typeface="Times New Roman"/>
              </a:rPr>
              <a:t>Gas sensor </a:t>
            </a:r>
            <a:r>
              <a:rPr lang="en" sz="1800" dirty="0">
                <a:solidFill>
                  <a:schemeClr val="dk1"/>
                </a:solidFill>
                <a:latin typeface="Times New Roman"/>
                <a:ea typeface="Times New Roman"/>
                <a:cs typeface="Times New Roman"/>
                <a:sym typeface="Times New Roman"/>
              </a:rPr>
              <a:t>: Gas sensors (also known as metal oxide type gas sensor) are electronic</a:t>
            </a:r>
            <a:r>
              <a:rPr lang="en" dirty="0">
                <a:solidFill>
                  <a:schemeClr val="dk1"/>
                </a:solidFill>
                <a:latin typeface="Times New Roman"/>
                <a:ea typeface="Times New Roman"/>
                <a:cs typeface="Times New Roman"/>
                <a:sym typeface="Times New Roman"/>
              </a:rPr>
              <a:t> </a:t>
            </a:r>
            <a:r>
              <a:rPr lang="en" sz="1800" dirty="0">
                <a:solidFill>
                  <a:schemeClr val="dk1"/>
                </a:solidFill>
                <a:latin typeface="Times New Roman"/>
                <a:ea typeface="Times New Roman"/>
                <a:cs typeface="Times New Roman"/>
                <a:sym typeface="Times New Roman"/>
              </a:rPr>
              <a:t>devices that detect and identify different types of gases. These gas sensors working on the pronciple of adsorbtion of oxygen on the surface of the sensor which attracts the electrons present in the metal oxide and prevent current flow. When reducing gases are present in the air they react with oxygen thus enabling current to flow.</a:t>
            </a:r>
            <a:br>
              <a:rPr lang="en" sz="1800" dirty="0">
                <a:solidFill>
                  <a:schemeClr val="dk1"/>
                </a:solidFill>
                <a:latin typeface="Times New Roman"/>
                <a:ea typeface="Times New Roman"/>
                <a:cs typeface="Times New Roman"/>
                <a:sym typeface="Times New Roman"/>
              </a:rPr>
            </a:br>
            <a:r>
              <a:rPr lang="en" sz="1800" b="1" dirty="0">
                <a:solidFill>
                  <a:schemeClr val="dk1"/>
                </a:solidFill>
                <a:latin typeface="Times New Roman"/>
                <a:ea typeface="Times New Roman"/>
                <a:cs typeface="Times New Roman"/>
                <a:sym typeface="Times New Roman"/>
              </a:rPr>
              <a:t>Humidity sensor </a:t>
            </a:r>
            <a:r>
              <a:rPr lang="en" sz="1800" dirty="0">
                <a:solidFill>
                  <a:schemeClr val="dk1"/>
                </a:solidFill>
                <a:latin typeface="Times New Roman"/>
                <a:ea typeface="Times New Roman"/>
                <a:cs typeface="Times New Roman"/>
                <a:sym typeface="Times New Roman"/>
              </a:rPr>
              <a:t>: A humidity sensor is an electronic device that measures the humidity in its environment and converts it into a corresponding electrical signal.</a:t>
            </a:r>
            <a:br>
              <a:rPr lang="en" sz="1800" dirty="0">
                <a:solidFill>
                  <a:schemeClr val="dk1"/>
                </a:solidFill>
                <a:latin typeface="Times New Roman"/>
                <a:ea typeface="Times New Roman"/>
                <a:cs typeface="Times New Roman"/>
                <a:sym typeface="Times New Roman"/>
              </a:rPr>
            </a:b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39</TotalTime>
  <Words>1699</Words>
  <Application>Microsoft Office PowerPoint</Application>
  <PresentationFormat>On-screen Show (16:9)</PresentationFormat>
  <Paragraphs>120</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TimesNewRomanPSMT</vt:lpstr>
      <vt:lpstr>Trebuchet MS</vt:lpstr>
      <vt:lpstr>Simple Light</vt:lpstr>
      <vt:lpstr>Prediction and Monitoring of Pollutants using IoT</vt:lpstr>
      <vt:lpstr>Abstract</vt:lpstr>
      <vt:lpstr>Introduction</vt:lpstr>
      <vt:lpstr>Objectives</vt:lpstr>
      <vt:lpstr>Literature Survey</vt:lpstr>
      <vt:lpstr>Continued…</vt:lpstr>
      <vt:lpstr>Table concerning various air pollutants, their sources and effects and the AQI level standards in India</vt:lpstr>
      <vt:lpstr>PowerPoint Presentation</vt:lpstr>
      <vt:lpstr>PowerPoint Presentation</vt:lpstr>
      <vt:lpstr>PowerPoint Presentation</vt:lpstr>
      <vt:lpstr>Relation Between PM2.5 and AQI</vt:lpstr>
      <vt:lpstr>PowerPoint Presentation</vt:lpstr>
      <vt:lpstr>PowerPoint Presentation</vt:lpstr>
      <vt:lpstr>Proposed System</vt:lpstr>
      <vt:lpstr>PowerPoint Presentation</vt:lpstr>
      <vt:lpstr>Design and Data Flow Diagram</vt:lpstr>
      <vt:lpstr>Phase 1 - Data Collection data Flow Diagram</vt:lpstr>
      <vt:lpstr>Phase 2 - Model Formation</vt:lpstr>
      <vt:lpstr>Phase 3 - UI Design</vt:lpstr>
      <vt:lpstr>Requirements</vt:lpstr>
      <vt:lpstr>Additional Hardware Required</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dc:title>
  <cp:lastModifiedBy>Abhinav Kumar</cp:lastModifiedBy>
  <cp:revision>35</cp:revision>
  <dcterms:modified xsi:type="dcterms:W3CDTF">2022-07-11T17:46:55Z</dcterms:modified>
</cp:coreProperties>
</file>