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99" r:id="rId6"/>
    <p:sldId id="300" r:id="rId7"/>
    <p:sldId id="260" r:id="rId8"/>
    <p:sldId id="261" r:id="rId9"/>
    <p:sldId id="262" r:id="rId10"/>
    <p:sldId id="264" r:id="rId11"/>
    <p:sldId id="265" r:id="rId12"/>
    <p:sldId id="267" r:id="rId13"/>
    <p:sldId id="268" r:id="rId14"/>
    <p:sldId id="269" r:id="rId15"/>
    <p:sldId id="272" r:id="rId16"/>
    <p:sldId id="301" r:id="rId17"/>
    <p:sldId id="275" r:id="rId18"/>
    <p:sldId id="302" r:id="rId19"/>
    <p:sldId id="303" r:id="rId20"/>
    <p:sldId id="304" r:id="rId21"/>
    <p:sldId id="305" r:id="rId22"/>
    <p:sldId id="291" r:id="rId23"/>
    <p:sldId id="292" r:id="rId24"/>
    <p:sldId id="293" r:id="rId25"/>
    <p:sldId id="294" r:id="rId26"/>
    <p:sldId id="295" r:id="rId27"/>
    <p:sldId id="296" r:id="rId28"/>
    <p:sldId id="297" r:id="rId29"/>
    <p:sldId id="298"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5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Graphical_user_interf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1005840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National Institute of Engineering</a:t>
            </a:r>
            <a:endParaRPr lang="kn-I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713796" y="2967335"/>
            <a:ext cx="771640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Data Base Systems Project</a:t>
            </a:r>
            <a:endParaRPr lang="kn-IN"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Rectangle 5"/>
          <p:cNvSpPr/>
          <p:nvPr/>
        </p:nvSpPr>
        <p:spPr>
          <a:xfrm>
            <a:off x="4479635" y="2967335"/>
            <a:ext cx="1847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kn-IN"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0" name="Rectangle 9"/>
          <p:cNvSpPr/>
          <p:nvPr/>
        </p:nvSpPr>
        <p:spPr>
          <a:xfrm>
            <a:off x="838200" y="4343400"/>
            <a:ext cx="7467600" cy="923330"/>
          </a:xfrm>
          <a:prstGeom prst="rect">
            <a:avLst/>
          </a:prstGeom>
        </p:spPr>
        <p:txBody>
          <a:bodyPr wrap="square">
            <a:spAutoFit/>
          </a:bodyPr>
          <a:lstStyle/>
          <a:p>
            <a:pPr lvl="0" algn="ctr"/>
            <a:r>
              <a:rPr lang="en-US" sz="5400" b="1" dirty="0" smtClean="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Topic – NIE Achievers </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 xmlns:p14="http://schemas.microsoft.com/office/powerpoint/2010/main" val="386499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dirty="0"/>
          </a:p>
          <a:p>
            <a:r>
              <a:rPr lang="en-US" b="1" dirty="0"/>
              <a:t>Hardware: </a:t>
            </a:r>
            <a:endParaRPr lang="en-US" b="1" dirty="0" smtClean="0"/>
          </a:p>
          <a:p>
            <a:pPr marL="0" indent="0">
              <a:buNone/>
            </a:pPr>
            <a:r>
              <a:rPr lang="en-US" dirty="0"/>
              <a:t>1: A dual core CPU @ 2.5GHz </a:t>
            </a:r>
          </a:p>
          <a:p>
            <a:pPr marL="0" indent="0">
              <a:buNone/>
            </a:pPr>
            <a:r>
              <a:rPr lang="en-US" dirty="0" smtClean="0"/>
              <a:t>2</a:t>
            </a:r>
            <a:r>
              <a:rPr lang="en-US" dirty="0"/>
              <a:t>: minimum of 256 MB ram </a:t>
            </a:r>
            <a:endParaRPr lang="en-US" dirty="0" smtClean="0"/>
          </a:p>
          <a:p>
            <a:pPr marL="0" indent="0">
              <a:buNone/>
            </a:pPr>
            <a:r>
              <a:rPr lang="en-US" dirty="0" smtClean="0"/>
              <a:t>3</a:t>
            </a:r>
            <a:r>
              <a:rPr lang="en-US" dirty="0"/>
              <a:t>: 20 GB of </a:t>
            </a:r>
            <a:r>
              <a:rPr lang="en-US" dirty="0" smtClean="0"/>
              <a:t>storage</a:t>
            </a:r>
          </a:p>
          <a:p>
            <a:pPr marL="0" indent="0">
              <a:buNone/>
            </a:pPr>
            <a:r>
              <a:rPr lang="en-US" dirty="0" smtClean="0"/>
              <a:t> </a:t>
            </a:r>
            <a:r>
              <a:rPr lang="en-US" dirty="0"/>
              <a:t>4: Fast and high bandwidth internet connection </a:t>
            </a:r>
          </a:p>
          <a:p>
            <a:pPr marL="0" indent="0">
              <a:buNone/>
            </a:pPr>
            <a:r>
              <a:rPr lang="en-US" dirty="0" smtClean="0"/>
              <a:t>5</a:t>
            </a:r>
            <a:r>
              <a:rPr lang="en-US" dirty="0"/>
              <a:t>: A router with port forwarding setup for the server</a:t>
            </a:r>
          </a:p>
          <a:p>
            <a:pPr marL="0" indent="0">
              <a:buNone/>
            </a:pPr>
            <a:endParaRPr lang="en-US" dirty="0"/>
          </a:p>
          <a:p>
            <a:pPr marL="0" indent="0">
              <a:buNone/>
            </a:pPr>
            <a:endParaRPr lang="en-US" b="1" dirty="0" smtClean="0"/>
          </a:p>
        </p:txBody>
      </p:sp>
      <p:sp>
        <p:nvSpPr>
          <p:cNvPr id="6" name="Rectangle 5"/>
          <p:cNvSpPr/>
          <p:nvPr/>
        </p:nvSpPr>
        <p:spPr>
          <a:xfrm>
            <a:off x="-381000" y="0"/>
            <a:ext cx="9906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SOFTWARE AND HARDWARE REQUIREMENTS </a:t>
            </a:r>
            <a:endParaRPr lang="k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 xmlns:p14="http://schemas.microsoft.com/office/powerpoint/2010/main" val="20922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a:t>Software: </a:t>
            </a:r>
          </a:p>
          <a:p>
            <a:pPr marL="0" indent="0">
              <a:buNone/>
            </a:pPr>
            <a:endParaRPr lang="en-US" dirty="0"/>
          </a:p>
          <a:p>
            <a:pPr marL="0" indent="0">
              <a:buNone/>
            </a:pPr>
            <a:r>
              <a:rPr lang="en-US" dirty="0"/>
              <a:t> </a:t>
            </a:r>
          </a:p>
          <a:p>
            <a:pPr marL="0" indent="0">
              <a:buNone/>
            </a:pPr>
            <a:r>
              <a:rPr lang="en-US" dirty="0"/>
              <a:t>               1: Web browser</a:t>
            </a:r>
          </a:p>
          <a:p>
            <a:pPr marL="0" indent="0">
              <a:buNone/>
            </a:pPr>
            <a:r>
              <a:rPr lang="en-US" dirty="0"/>
              <a:t>               2: </a:t>
            </a:r>
            <a:r>
              <a:rPr lang="en-US" dirty="0" err="1"/>
              <a:t>xampp</a:t>
            </a:r>
            <a:endParaRPr lang="en-US" dirty="0"/>
          </a:p>
          <a:p>
            <a:pPr marL="0" indent="0">
              <a:buNone/>
            </a:pPr>
            <a:r>
              <a:rPr lang="en-US" dirty="0"/>
              <a:t>               3: MySQL</a:t>
            </a:r>
          </a:p>
          <a:p>
            <a:pPr marL="0" indent="0">
              <a:buNone/>
            </a:pPr>
            <a:r>
              <a:rPr lang="en-US" dirty="0"/>
              <a:t>               4: PHP</a:t>
            </a:r>
          </a:p>
          <a:p>
            <a:pPr marL="0" indent="0">
              <a:buNone/>
            </a:pPr>
            <a:r>
              <a:rPr lang="en-US" dirty="0"/>
              <a:t>               5: CSS</a:t>
            </a:r>
          </a:p>
          <a:p>
            <a:pPr marL="0" indent="0">
              <a:buNone/>
            </a:pPr>
            <a:r>
              <a:rPr lang="en-US" dirty="0"/>
              <a:t>               6: HTML</a:t>
            </a:r>
          </a:p>
          <a:p>
            <a:pPr marL="0" indent="0">
              <a:buNone/>
            </a:pPr>
            <a:r>
              <a:rPr lang="en-US" dirty="0"/>
              <a:t>               7: Bootstrap</a:t>
            </a:r>
          </a:p>
          <a:p>
            <a:pPr marL="0" indent="0">
              <a:buNone/>
            </a:pPr>
            <a:r>
              <a:rPr lang="en-US" dirty="0"/>
              <a:t>               8: Compatible version of Linux or Windows</a:t>
            </a:r>
          </a:p>
        </p:txBody>
      </p:sp>
    </p:spTree>
    <p:extLst>
      <p:ext uri="{BB962C8B-B14F-4D97-AF65-F5344CB8AC3E}">
        <p14:creationId xmlns="" xmlns:p14="http://schemas.microsoft.com/office/powerpoint/2010/main" val="407867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circle(in)">
                                      <p:cBhvr>
                                        <p:cTn id="12" dur="20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462"/>
            <a:ext cx="8077200" cy="1754326"/>
          </a:xfrm>
          <a:prstGeom prst="rect">
            <a:avLst/>
          </a:prstGeom>
          <a:noFill/>
        </p:spPr>
        <p:txBody>
          <a:bodyPr wrap="square" lIns="91440" tIns="45720" rIns="91440" bIns="45720">
            <a:spAutoFit/>
          </a:bodyPr>
          <a:lstStyle/>
          <a:p>
            <a:pPr algn="ct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TABLES USED AND ER-DIAGRAM </a:t>
            </a:r>
            <a:endParaRPr lang="kn-IN"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6" name="Content Placeholder 5" descr="Screenshot (170).png"/>
          <p:cNvPicPr>
            <a:picLocks noGrp="1" noChangeAspect="1"/>
          </p:cNvPicPr>
          <p:nvPr>
            <p:ph idx="1"/>
          </p:nvPr>
        </p:nvPicPr>
        <p:blipFill>
          <a:blip r:embed="rId2"/>
          <a:stretch>
            <a:fillRect/>
          </a:stretch>
        </p:blipFill>
        <p:spPr>
          <a:xfrm>
            <a:off x="1880811" y="1929336"/>
            <a:ext cx="5382377" cy="3867690"/>
          </a:xfrm>
        </p:spPr>
      </p:pic>
    </p:spTree>
    <p:extLst>
      <p:ext uri="{BB962C8B-B14F-4D97-AF65-F5344CB8AC3E}">
        <p14:creationId xmlns="" xmlns:p14="http://schemas.microsoft.com/office/powerpoint/2010/main" val="312804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endParaRPr lang="en-US" dirty="0"/>
          </a:p>
          <a:p>
            <a:pPr marL="0" indent="0">
              <a:buNone/>
            </a:pPr>
            <a:endParaRPr lang="kn-IN" dirty="0"/>
          </a:p>
        </p:txBody>
      </p:sp>
      <p:sp>
        <p:nvSpPr>
          <p:cNvPr id="6" name="TextBox 5"/>
          <p:cNvSpPr txBox="1"/>
          <p:nvPr/>
        </p:nvSpPr>
        <p:spPr>
          <a:xfrm>
            <a:off x="381000" y="2895600"/>
            <a:ext cx="8458200" cy="3416320"/>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kn-IN" dirty="0"/>
          </a:p>
        </p:txBody>
      </p:sp>
      <p:pic>
        <p:nvPicPr>
          <p:cNvPr id="2049" name="Picture 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52400"/>
            <a:ext cx="8829675" cy="392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129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52400" y="228601"/>
            <a:ext cx="78486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75" y="3362325"/>
            <a:ext cx="8124825" cy="320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5216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barn(inVertical)">
                                      <p:cBhvr>
                                        <p:cTn id="7"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52400"/>
            <a:ext cx="8134350" cy="2314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 y="2743200"/>
            <a:ext cx="8658225" cy="2943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3739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Vertical)">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533400"/>
            <a:ext cx="7620000" cy="5943600"/>
          </a:xfrm>
          <a:prstGeom prst="rect">
            <a:avLst/>
          </a:prstGeom>
          <a:noFill/>
          <a:ln>
            <a:noFill/>
          </a:ln>
        </p:spPr>
      </p:pic>
      <p:sp>
        <p:nvSpPr>
          <p:cNvPr id="3" name="TextBox 2"/>
          <p:cNvSpPr txBox="1"/>
          <p:nvPr/>
        </p:nvSpPr>
        <p:spPr>
          <a:xfrm>
            <a:off x="381000" y="5410200"/>
            <a:ext cx="4495800" cy="1200329"/>
          </a:xfrm>
          <a:prstGeom prst="rect">
            <a:avLst/>
          </a:prstGeom>
          <a:noFill/>
        </p:spPr>
        <p:txBody>
          <a:bodyPr wrap="square" rtlCol="0">
            <a:spAutoFit/>
          </a:bodyPr>
          <a:lstStyle/>
          <a:p>
            <a:r>
              <a:rPr lang="en-IN" dirty="0"/>
              <a:t>The </a:t>
            </a:r>
            <a:r>
              <a:rPr lang="en-IN" b="1" dirty="0"/>
              <a:t>ER diagram </a:t>
            </a:r>
            <a:r>
              <a:rPr lang="en-IN" dirty="0"/>
              <a:t>comprises of all the relationships between the tables and the attributes </a:t>
            </a:r>
            <a:endParaRPr lang="en-US" dirty="0"/>
          </a:p>
          <a:p>
            <a:endParaRPr lang="kn-IN" dirty="0"/>
          </a:p>
        </p:txBody>
      </p:sp>
    </p:spTree>
    <p:extLst>
      <p:ext uri="{BB962C8B-B14F-4D97-AF65-F5344CB8AC3E}">
        <p14:creationId xmlns="" xmlns:p14="http://schemas.microsoft.com/office/powerpoint/2010/main" val="2117181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690782"/>
            <a:ext cx="1600200" cy="1077218"/>
          </a:xfrm>
          <a:prstGeom prst="rect">
            <a:avLst/>
          </a:prstGeom>
          <a:noFill/>
        </p:spPr>
        <p:txBody>
          <a:bodyPr wrap="square" rtlCol="0">
            <a:spAutoFit/>
          </a:bodyPr>
          <a:lstStyle/>
          <a:p>
            <a:r>
              <a:rPr lang="en-US" sz="3200" b="1" dirty="0" smtClean="0">
                <a:solidFill>
                  <a:srgbClr val="FF0000"/>
                </a:solidFill>
              </a:rPr>
              <a:t>Schema</a:t>
            </a:r>
            <a:r>
              <a:rPr lang="en-US" b="1" dirty="0" smtClean="0">
                <a:solidFill>
                  <a:srgbClr val="FF0000"/>
                </a:solidFill>
              </a:rPr>
              <a:t> </a:t>
            </a:r>
            <a:r>
              <a:rPr lang="en-US" sz="3200" b="1" dirty="0" smtClean="0">
                <a:solidFill>
                  <a:srgbClr val="FF0000"/>
                </a:solidFill>
              </a:rPr>
              <a:t>Diagram</a:t>
            </a:r>
            <a:endParaRPr lang="kn-IN" sz="3200" b="1" dirty="0">
              <a:solidFill>
                <a:srgbClr val="FF0000"/>
              </a:solidFill>
            </a:endParaRPr>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685800"/>
            <a:ext cx="7696200" cy="5078730"/>
          </a:xfrm>
          <a:prstGeom prst="rect">
            <a:avLst/>
          </a:prstGeom>
          <a:noFill/>
          <a:ln>
            <a:noFill/>
          </a:ln>
        </p:spPr>
      </p:pic>
    </p:spTree>
    <p:extLst>
      <p:ext uri="{BB962C8B-B14F-4D97-AF65-F5344CB8AC3E}">
        <p14:creationId xmlns="" xmlns:p14="http://schemas.microsoft.com/office/powerpoint/2010/main" val="457911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Snapshots</a:t>
            </a:r>
            <a:endParaRPr lang="kn-IN" b="1" dirty="0">
              <a:solidFill>
                <a:srgbClr val="C00000"/>
              </a:solidFill>
            </a:endParaRPr>
          </a:p>
        </p:txBody>
      </p:sp>
      <p:pic>
        <p:nvPicPr>
          <p:cNvPr id="4" name="Picture 3" descr="Screenshot (184).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596" y="1285860"/>
            <a:ext cx="8143932" cy="4429156"/>
          </a:xfrm>
          <a:prstGeom prst="rect">
            <a:avLst/>
          </a:prstGeom>
          <a:noFill/>
          <a:ln>
            <a:noFill/>
          </a:ln>
        </p:spPr>
      </p:pic>
      <p:sp>
        <p:nvSpPr>
          <p:cNvPr id="5" name="Rectangle 4"/>
          <p:cNvSpPr/>
          <p:nvPr/>
        </p:nvSpPr>
        <p:spPr>
          <a:xfrm>
            <a:off x="1643042" y="5643578"/>
            <a:ext cx="5500726" cy="369332"/>
          </a:xfrm>
          <a:prstGeom prst="rect">
            <a:avLst/>
          </a:prstGeom>
        </p:spPr>
        <p:txBody>
          <a:bodyPr wrap="square">
            <a:spAutoFit/>
          </a:bodyPr>
          <a:lstStyle/>
          <a:p>
            <a:r>
              <a:rPr lang="en-US" b="1" dirty="0"/>
              <a:t>This is the web interface of our </a:t>
            </a:r>
            <a:r>
              <a:rPr lang="en-US" b="1" dirty="0" smtClean="0"/>
              <a:t>database  project</a:t>
            </a:r>
            <a:r>
              <a:rPr lang="en-US" b="1" dirty="0"/>
              <a:t>.</a:t>
            </a:r>
            <a:endParaRPr lang="en-US" dirty="0"/>
          </a:p>
        </p:txBody>
      </p:sp>
    </p:spTree>
    <p:extLst>
      <p:ext uri="{BB962C8B-B14F-4D97-AF65-F5344CB8AC3E}">
        <p14:creationId xmlns="" xmlns:p14="http://schemas.microsoft.com/office/powerpoint/2010/main" val="229544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5).png"/>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720" y="428604"/>
            <a:ext cx="8429684" cy="4286280"/>
          </a:xfrm>
          <a:prstGeom prst="rect">
            <a:avLst/>
          </a:prstGeom>
          <a:noFill/>
          <a:ln>
            <a:noFill/>
          </a:ln>
        </p:spPr>
      </p:pic>
      <p:sp>
        <p:nvSpPr>
          <p:cNvPr id="5" name="Rectangle 4"/>
          <p:cNvSpPr/>
          <p:nvPr/>
        </p:nvSpPr>
        <p:spPr>
          <a:xfrm>
            <a:off x="357158" y="4786322"/>
            <a:ext cx="8358246" cy="1200329"/>
          </a:xfrm>
          <a:prstGeom prst="rect">
            <a:avLst/>
          </a:prstGeom>
        </p:spPr>
        <p:txBody>
          <a:bodyPr wrap="square">
            <a:spAutoFit/>
          </a:bodyPr>
          <a:lstStyle/>
          <a:p>
            <a:r>
              <a:rPr lang="en-US" b="1" dirty="0"/>
              <a:t>This is the academies details of the students.</a:t>
            </a:r>
            <a:endParaRPr lang="en-US" dirty="0"/>
          </a:p>
          <a:p>
            <a:r>
              <a:rPr lang="en-US" b="1" dirty="0"/>
              <a:t>Query is </a:t>
            </a:r>
            <a:r>
              <a:rPr lang="en-US" dirty="0"/>
              <a:t>"SELECT </a:t>
            </a:r>
            <a:r>
              <a:rPr lang="en-US" dirty="0" err="1"/>
              <a:t>s.USN</a:t>
            </a:r>
            <a:r>
              <a:rPr lang="en-US" dirty="0"/>
              <a:t>, </a:t>
            </a:r>
            <a:r>
              <a:rPr lang="en-US" dirty="0" err="1"/>
              <a:t>s.Name</a:t>
            </a:r>
            <a:r>
              <a:rPr lang="en-US" dirty="0"/>
              <a:t>, </a:t>
            </a:r>
            <a:r>
              <a:rPr lang="en-US" dirty="0" err="1"/>
              <a:t>s.Branch</a:t>
            </a:r>
            <a:r>
              <a:rPr lang="en-US" dirty="0"/>
              <a:t>, </a:t>
            </a:r>
            <a:r>
              <a:rPr lang="en-US" dirty="0" err="1"/>
              <a:t>a.CGPA</a:t>
            </a:r>
            <a:r>
              <a:rPr lang="en-US" dirty="0"/>
              <a:t>, </a:t>
            </a:r>
            <a:r>
              <a:rPr lang="en-US" dirty="0" err="1"/>
              <a:t>a.Rank</a:t>
            </a:r>
            <a:r>
              <a:rPr lang="en-US" dirty="0"/>
              <a:t> FROM students </a:t>
            </a:r>
            <a:r>
              <a:rPr lang="en-US" dirty="0" err="1"/>
              <a:t>s,academies</a:t>
            </a:r>
            <a:r>
              <a:rPr lang="en-US" dirty="0"/>
              <a:t> a where </a:t>
            </a:r>
            <a:r>
              <a:rPr lang="en-US" dirty="0" err="1"/>
              <a:t>s.USN</a:t>
            </a:r>
            <a:r>
              <a:rPr lang="en-US" dirty="0"/>
              <a:t> = </a:t>
            </a:r>
            <a:r>
              <a:rPr lang="en-US" dirty="0" err="1"/>
              <a:t>a.USN</a:t>
            </a:r>
            <a:r>
              <a:rPr lang="en-US" dirty="0"/>
              <a:t> order by Branch";</a:t>
            </a:r>
          </a:p>
          <a:p>
            <a:r>
              <a:rPr lang="en-US" dirty="0"/>
              <a:t> </a:t>
            </a:r>
          </a:p>
        </p:txBody>
      </p:sp>
    </p:spTree>
    <p:extLst>
      <p:ext uri="{BB962C8B-B14F-4D97-AF65-F5344CB8AC3E}">
        <p14:creationId xmlns="" xmlns:p14="http://schemas.microsoft.com/office/powerpoint/2010/main" val="233532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82012"/>
            <a:ext cx="572951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Done by: 1)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Arya</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AI</a:t>
            </a:r>
          </a:p>
        </p:txBody>
      </p:sp>
      <p:sp>
        <p:nvSpPr>
          <p:cNvPr id="3" name="Rectangle 2"/>
          <p:cNvSpPr/>
          <p:nvPr/>
        </p:nvSpPr>
        <p:spPr>
          <a:xfrm>
            <a:off x="3505200" y="1321659"/>
            <a:ext cx="4795287"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a:t>
            </a:r>
            <a:r>
              <a:rPr lang="en-US" sz="5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Abinav</a:t>
            </a: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Kumar</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ctangle 3"/>
          <p:cNvSpPr/>
          <p:nvPr/>
        </p:nvSpPr>
        <p:spPr>
          <a:xfrm>
            <a:off x="3312134" y="2316724"/>
            <a:ext cx="5181418"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Akshay</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Kamath</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 xmlns:p14="http://schemas.microsoft.com/office/powerpoint/2010/main" val="296387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6).png"/>
          <p:cNvPicPr>
            <a:picLocks noGrp="1"/>
          </p:cNvPicPr>
          <p:nvPr>
            <p:ph idx="1"/>
          </p:nvPr>
        </p:nvPicPr>
        <p:blipFill>
          <a:blip r:embed="rId2" cstate="print">
            <a:extLst>
              <a:ext uri="{28A0092B-C50C-407E-A947-70E740481C1C}">
                <a14:useLocalDpi xmlns="" xmlns:a14="http://schemas.microsoft.com/office/drawing/2010/main" val="0"/>
              </a:ext>
            </a:extLst>
          </a:blip>
          <a:srcRect b="28831"/>
          <a:stretch>
            <a:fillRect/>
          </a:stretch>
        </p:blipFill>
        <p:spPr bwMode="auto">
          <a:xfrm>
            <a:off x="457200" y="685800"/>
            <a:ext cx="5867400" cy="1981200"/>
          </a:xfrm>
          <a:prstGeom prst="rect">
            <a:avLst/>
          </a:prstGeom>
          <a:noFill/>
          <a:ln>
            <a:noFill/>
          </a:ln>
        </p:spPr>
      </p:pic>
      <p:sp>
        <p:nvSpPr>
          <p:cNvPr id="5" name="Rectangle 4"/>
          <p:cNvSpPr/>
          <p:nvPr/>
        </p:nvSpPr>
        <p:spPr>
          <a:xfrm>
            <a:off x="457200" y="2690336"/>
            <a:ext cx="7924800" cy="923330"/>
          </a:xfrm>
          <a:prstGeom prst="rect">
            <a:avLst/>
          </a:prstGeom>
        </p:spPr>
        <p:txBody>
          <a:bodyPr wrap="square">
            <a:spAutoFit/>
          </a:bodyPr>
          <a:lstStyle/>
          <a:p>
            <a:r>
              <a:rPr lang="en-US" b="1" dirty="0"/>
              <a:t>This table has the list of winning departments in various sports. </a:t>
            </a:r>
            <a:endParaRPr lang="en-US" dirty="0"/>
          </a:p>
          <a:p>
            <a:r>
              <a:rPr lang="en-US" b="1" dirty="0"/>
              <a:t>Query is </a:t>
            </a:r>
            <a:r>
              <a:rPr lang="en-US" dirty="0"/>
              <a:t>"Select </a:t>
            </a:r>
            <a:r>
              <a:rPr lang="en-US" dirty="0" err="1"/>
              <a:t>sp.sports_name,d.Dname</a:t>
            </a:r>
            <a:r>
              <a:rPr lang="en-US" dirty="0"/>
              <a:t> from sports </a:t>
            </a:r>
            <a:r>
              <a:rPr lang="en-US" dirty="0" err="1"/>
              <a:t>sp</a:t>
            </a:r>
            <a:r>
              <a:rPr lang="en-US" dirty="0"/>
              <a:t>, department d where </a:t>
            </a:r>
            <a:r>
              <a:rPr lang="en-US" dirty="0" err="1"/>
              <a:t>d.Dno</a:t>
            </a:r>
            <a:r>
              <a:rPr lang="en-US" dirty="0"/>
              <a:t> = </a:t>
            </a:r>
            <a:r>
              <a:rPr lang="en-US" dirty="0" err="1"/>
              <a:t>sp.Winners</a:t>
            </a:r>
            <a:r>
              <a:rPr lang="en-US" dirty="0"/>
              <a:t>;"</a:t>
            </a:r>
          </a:p>
        </p:txBody>
      </p:sp>
    </p:spTree>
    <p:extLst>
      <p:ext uri="{BB962C8B-B14F-4D97-AF65-F5344CB8AC3E}">
        <p14:creationId xmlns="" xmlns:p14="http://schemas.microsoft.com/office/powerpoint/2010/main" val="2339968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8229600" cy="1143000"/>
          </a:xfrm>
        </p:spPr>
        <p:txBody>
          <a:bodyPr/>
          <a:lstStyle/>
          <a:p>
            <a:endParaRPr lang="en-US" dirty="0"/>
          </a:p>
        </p:txBody>
      </p:sp>
      <p:pic>
        <p:nvPicPr>
          <p:cNvPr id="4" name="Content Placeholder 3" descr="Screenshot (187).png"/>
          <p:cNvPicPr>
            <a:picLocks noGrp="1"/>
          </p:cNvPicPr>
          <p:nvPr>
            <p:ph idx="1"/>
          </p:nvPr>
        </p:nvPicPr>
        <p:blipFill>
          <a:blip r:embed="rId2" cstate="print">
            <a:extLst>
              <a:ext uri="{28A0092B-C50C-407E-A947-70E740481C1C}">
                <a14:useLocalDpi xmlns="" xmlns:a14="http://schemas.microsoft.com/office/drawing/2010/main" val="0"/>
              </a:ext>
            </a:extLst>
          </a:blip>
          <a:srcRect r="-84" b="43668"/>
          <a:stretch>
            <a:fillRect/>
          </a:stretch>
        </p:blipFill>
        <p:spPr bwMode="auto">
          <a:xfrm>
            <a:off x="214282" y="357166"/>
            <a:ext cx="8572560" cy="3571900"/>
          </a:xfrm>
          <a:prstGeom prst="rect">
            <a:avLst/>
          </a:prstGeom>
          <a:noFill/>
          <a:ln>
            <a:noFill/>
          </a:ln>
        </p:spPr>
      </p:pic>
      <p:sp>
        <p:nvSpPr>
          <p:cNvPr id="5" name="Rectangle 4"/>
          <p:cNvSpPr/>
          <p:nvPr/>
        </p:nvSpPr>
        <p:spPr>
          <a:xfrm>
            <a:off x="428596" y="3857628"/>
            <a:ext cx="8358246" cy="1200329"/>
          </a:xfrm>
          <a:prstGeom prst="rect">
            <a:avLst/>
          </a:prstGeom>
        </p:spPr>
        <p:txBody>
          <a:bodyPr wrap="square">
            <a:spAutoFit/>
          </a:bodyPr>
          <a:lstStyle/>
          <a:p>
            <a:r>
              <a:rPr lang="en-US" b="1" dirty="0" smtClean="0"/>
              <a:t>This table has the list of participants who won different cultural Events.</a:t>
            </a:r>
            <a:endParaRPr lang="en-US" dirty="0" smtClean="0"/>
          </a:p>
          <a:p>
            <a:r>
              <a:rPr lang="en-US" b="1" dirty="0" smtClean="0"/>
              <a:t>Query is </a:t>
            </a:r>
            <a:r>
              <a:rPr lang="en-US" dirty="0" smtClean="0"/>
              <a:t>"Select </a:t>
            </a:r>
            <a:r>
              <a:rPr lang="en-US" dirty="0" err="1" smtClean="0"/>
              <a:t>e.event_name</a:t>
            </a:r>
            <a:r>
              <a:rPr lang="en-US" dirty="0" smtClean="0"/>
              <a:t>, s.name, s.USN from students </a:t>
            </a:r>
            <a:r>
              <a:rPr lang="en-US" dirty="0" err="1" smtClean="0"/>
              <a:t>s,event</a:t>
            </a:r>
            <a:r>
              <a:rPr lang="en-US" dirty="0" smtClean="0"/>
              <a:t> </a:t>
            </a:r>
            <a:r>
              <a:rPr lang="en-US" dirty="0" err="1" smtClean="0"/>
              <a:t>e,cultural_talent</a:t>
            </a:r>
            <a:r>
              <a:rPr lang="en-US" dirty="0" smtClean="0"/>
              <a:t> c where </a:t>
            </a:r>
            <a:r>
              <a:rPr lang="en-US" dirty="0" err="1" smtClean="0"/>
              <a:t>e.event_id</a:t>
            </a:r>
            <a:r>
              <a:rPr lang="en-US" dirty="0" smtClean="0"/>
              <a:t> = </a:t>
            </a:r>
            <a:r>
              <a:rPr lang="en-US" dirty="0" err="1" smtClean="0"/>
              <a:t>c.event_id</a:t>
            </a:r>
            <a:r>
              <a:rPr lang="en-US" dirty="0" smtClean="0"/>
              <a:t> and s.usn = </a:t>
            </a:r>
            <a:r>
              <a:rPr lang="en-US" dirty="0" err="1" smtClean="0"/>
              <a:t>c.winner</a:t>
            </a:r>
            <a:r>
              <a:rPr lang="en-US" dirty="0" smtClean="0"/>
              <a:t> ;"</a:t>
            </a:r>
            <a:r>
              <a:rPr lang="en-US" b="1" dirty="0" smtClean="0"/>
              <a:t> </a:t>
            </a:r>
            <a:endParaRPr lang="en-US" dirty="0" smtClean="0"/>
          </a:p>
          <a:p>
            <a:r>
              <a:rPr lang="en-US" b="1"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rgbClr val="FF0000"/>
                </a:solidFill>
              </a:rPr>
              <a:t>Implementation </a:t>
            </a:r>
            <a:endParaRPr lang="kn-IN" sz="4800" dirty="0">
              <a:solidFill>
                <a:srgbClr val="FF0000"/>
              </a:solidFill>
            </a:endParaRPr>
          </a:p>
        </p:txBody>
      </p:sp>
      <p:sp>
        <p:nvSpPr>
          <p:cNvPr id="3" name="Content Placeholder 2"/>
          <p:cNvSpPr>
            <a:spLocks noGrp="1"/>
          </p:cNvSpPr>
          <p:nvPr>
            <p:ph idx="1"/>
          </p:nvPr>
        </p:nvSpPr>
        <p:spPr>
          <a:xfrm>
            <a:off x="457200" y="1600200"/>
            <a:ext cx="8229600" cy="4953000"/>
          </a:xfrm>
        </p:spPr>
        <p:txBody>
          <a:bodyPr/>
          <a:lstStyle/>
          <a:p>
            <a:pPr lvl="0"/>
            <a:r>
              <a:rPr lang="en-IN" b="1" dirty="0"/>
              <a:t>To create table academies:</a:t>
            </a:r>
            <a:endParaRPr lang="en-US" b="1" dirty="0"/>
          </a:p>
          <a:p>
            <a:pPr marL="0" indent="0">
              <a:buNone/>
            </a:pPr>
            <a:r>
              <a:rPr lang="en-IN" sz="2400" dirty="0"/>
              <a:t>CREATE TABLE academies (</a:t>
            </a:r>
            <a:r>
              <a:rPr lang="en-IN" sz="2400" dirty="0" err="1"/>
              <a:t>Dno</a:t>
            </a:r>
            <a:r>
              <a:rPr lang="en-IN" sz="2400" dirty="0"/>
              <a:t> </a:t>
            </a:r>
            <a:r>
              <a:rPr lang="en-IN" sz="2400" dirty="0" err="1"/>
              <a:t>int</a:t>
            </a:r>
            <a:r>
              <a:rPr lang="en-IN" sz="2400" dirty="0"/>
              <a:t>(5), </a:t>
            </a:r>
            <a:r>
              <a:rPr lang="en-IN" sz="2400" dirty="0" err="1"/>
              <a:t>Sem</a:t>
            </a:r>
            <a:r>
              <a:rPr lang="en-IN" sz="2400" dirty="0"/>
              <a:t> </a:t>
            </a:r>
            <a:r>
              <a:rPr lang="en-IN" sz="2400" dirty="0" err="1"/>
              <a:t>int</a:t>
            </a:r>
            <a:r>
              <a:rPr lang="en-IN" sz="2400" dirty="0"/>
              <a:t>(1),USN </a:t>
            </a:r>
            <a:r>
              <a:rPr lang="en-IN" sz="2400" dirty="0" err="1"/>
              <a:t>varchar</a:t>
            </a:r>
            <a:r>
              <a:rPr lang="en-IN" sz="2400" dirty="0"/>
              <a:t>(10) PRIMARY KEY,CGPA </a:t>
            </a:r>
            <a:r>
              <a:rPr lang="en-IN" sz="2400" dirty="0" err="1"/>
              <a:t>float,Rank</a:t>
            </a:r>
            <a:r>
              <a:rPr lang="en-IN" sz="2400" dirty="0"/>
              <a:t> </a:t>
            </a:r>
            <a:r>
              <a:rPr lang="en-IN" sz="2400" dirty="0" err="1"/>
              <a:t>int</a:t>
            </a:r>
            <a:r>
              <a:rPr lang="en-IN" sz="2400" dirty="0"/>
              <a:t>(11),FOREIGN KEY(</a:t>
            </a:r>
            <a:r>
              <a:rPr lang="en-IN" sz="2400" dirty="0" err="1"/>
              <a:t>Dno</a:t>
            </a:r>
            <a:r>
              <a:rPr lang="en-IN" sz="2400" dirty="0"/>
              <a:t>) references department(</a:t>
            </a:r>
            <a:r>
              <a:rPr lang="en-IN" sz="2400" dirty="0" err="1"/>
              <a:t>Dno</a:t>
            </a:r>
            <a:r>
              <a:rPr lang="en-IN" sz="2400" dirty="0" smtClean="0"/>
              <a:t>));</a:t>
            </a:r>
          </a:p>
          <a:p>
            <a:pPr marL="0" lvl="0" indent="0">
              <a:buNone/>
            </a:pPr>
            <a:r>
              <a:rPr lang="en-IN" b="1" dirty="0"/>
              <a:t>To display academies table:</a:t>
            </a:r>
            <a:endParaRPr lang="en-US" b="1" dirty="0"/>
          </a:p>
          <a:p>
            <a:pPr marL="0" indent="0">
              <a:buNone/>
            </a:pPr>
            <a:endParaRPr lang="en-US" dirty="0"/>
          </a:p>
        </p:txBody>
      </p:sp>
      <p:pic>
        <p:nvPicPr>
          <p:cNvPr id="4" name="Picture 3" descr="Screenshot (130).png"/>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3962400"/>
            <a:ext cx="5731510" cy="2549525"/>
          </a:xfrm>
          <a:prstGeom prst="rect">
            <a:avLst/>
          </a:prstGeom>
          <a:noFill/>
          <a:ln>
            <a:noFill/>
          </a:ln>
        </p:spPr>
      </p:pic>
    </p:spTree>
    <p:extLst>
      <p:ext uri="{BB962C8B-B14F-4D97-AF65-F5344CB8AC3E}">
        <p14:creationId xmlns="" xmlns:p14="http://schemas.microsoft.com/office/powerpoint/2010/main" val="2588521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lvl="0" indent="0">
              <a:buNone/>
            </a:pPr>
            <a:r>
              <a:rPr lang="en-IN" b="1" dirty="0"/>
              <a:t>To display values of academies</a:t>
            </a:r>
            <a:endParaRPr lang="en-US" b="1" dirty="0"/>
          </a:p>
          <a:p>
            <a:pPr marL="0" indent="0">
              <a:buNone/>
            </a:pPr>
            <a:endParaRPr lang="kn-IN" dirty="0"/>
          </a:p>
        </p:txBody>
      </p:sp>
      <p:pic>
        <p:nvPicPr>
          <p:cNvPr id="4" name="Picture 3" descr="Screenshot (154).png"/>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990600"/>
            <a:ext cx="5242560" cy="4953000"/>
          </a:xfrm>
          <a:prstGeom prst="rect">
            <a:avLst/>
          </a:prstGeom>
          <a:noFill/>
          <a:ln>
            <a:noFill/>
          </a:ln>
        </p:spPr>
      </p:pic>
    </p:spTree>
    <p:extLst>
      <p:ext uri="{BB962C8B-B14F-4D97-AF65-F5344CB8AC3E}">
        <p14:creationId xmlns="" xmlns:p14="http://schemas.microsoft.com/office/powerpoint/2010/main" val="4149087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r>
              <a:rPr lang="en-IN" b="1" dirty="0"/>
              <a:t>To display values of students</a:t>
            </a:r>
            <a:endParaRPr lang="en-US" b="1" dirty="0"/>
          </a:p>
          <a:p>
            <a:pPr marL="0" indent="0">
              <a:buNone/>
            </a:pPr>
            <a:endParaRPr lang="kn-IN" dirty="0"/>
          </a:p>
        </p:txBody>
      </p:sp>
      <p:pic>
        <p:nvPicPr>
          <p:cNvPr id="4" name="Picture 3" descr="Screenshot (157).png"/>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066800"/>
            <a:ext cx="4922520" cy="5105400"/>
          </a:xfrm>
          <a:prstGeom prst="rect">
            <a:avLst/>
          </a:prstGeom>
          <a:noFill/>
          <a:ln>
            <a:noFill/>
          </a:ln>
        </p:spPr>
      </p:pic>
    </p:spTree>
    <p:extLst>
      <p:ext uri="{BB962C8B-B14F-4D97-AF65-F5344CB8AC3E}">
        <p14:creationId xmlns="" xmlns:p14="http://schemas.microsoft.com/office/powerpoint/2010/main" val="191901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pPr lvl="0"/>
            <a:r>
              <a:rPr lang="en-IN" b="1" dirty="0"/>
              <a:t>To create table department</a:t>
            </a:r>
            <a:r>
              <a:rPr lang="en-IN" b="1" dirty="0" smtClean="0"/>
              <a:t>:</a:t>
            </a:r>
          </a:p>
          <a:p>
            <a:pPr marL="0" indent="0">
              <a:buNone/>
            </a:pPr>
            <a:r>
              <a:rPr lang="en-IN" sz="2400" dirty="0"/>
              <a:t>CREATE TABLE department (</a:t>
            </a:r>
            <a:r>
              <a:rPr lang="en-IN" sz="2400" dirty="0" err="1"/>
              <a:t>Dno</a:t>
            </a:r>
            <a:r>
              <a:rPr lang="en-IN" sz="2400" dirty="0"/>
              <a:t> </a:t>
            </a:r>
            <a:r>
              <a:rPr lang="en-IN" sz="2400" dirty="0" err="1"/>
              <a:t>int</a:t>
            </a:r>
            <a:r>
              <a:rPr lang="en-IN" sz="2400" dirty="0"/>
              <a:t>(5) PRIMARY KEY ,</a:t>
            </a:r>
            <a:r>
              <a:rPr lang="en-IN" sz="2400" dirty="0" err="1"/>
              <a:t>Dname</a:t>
            </a:r>
            <a:r>
              <a:rPr lang="en-IN" sz="2400" dirty="0"/>
              <a:t> </a:t>
            </a:r>
            <a:r>
              <a:rPr lang="en-IN" sz="2400" dirty="0" err="1"/>
              <a:t>varchar</a:t>
            </a:r>
            <a:r>
              <a:rPr lang="en-IN" sz="2400" dirty="0"/>
              <a:t>(20</a:t>
            </a:r>
            <a:r>
              <a:rPr lang="en-IN" sz="2400" dirty="0" smtClean="0"/>
              <a:t>));</a:t>
            </a:r>
          </a:p>
          <a:p>
            <a:pPr marL="0" lvl="0" indent="0">
              <a:buNone/>
            </a:pPr>
            <a:r>
              <a:rPr lang="en-IN" b="1" dirty="0"/>
              <a:t>To display table department </a:t>
            </a:r>
            <a:endParaRPr lang="en-US" b="1" dirty="0"/>
          </a:p>
          <a:p>
            <a:pPr marL="0" indent="0">
              <a:buNone/>
            </a:pPr>
            <a:endParaRPr lang="en-US" sz="2400" dirty="0"/>
          </a:p>
          <a:p>
            <a:pPr marL="0" lvl="0" indent="0">
              <a:buNone/>
            </a:pPr>
            <a:endParaRPr lang="en-US" b="1" dirty="0"/>
          </a:p>
          <a:p>
            <a:pPr marL="0" lvl="0" indent="0">
              <a:buNone/>
            </a:pPr>
            <a:endParaRPr lang="en-IN" dirty="0" smtClean="0"/>
          </a:p>
          <a:p>
            <a:pPr marL="0" lvl="0" indent="0">
              <a:buNone/>
            </a:pPr>
            <a:r>
              <a:rPr lang="en-IN" dirty="0" smtClean="0"/>
              <a:t>To </a:t>
            </a:r>
            <a:r>
              <a:rPr lang="en-IN" dirty="0"/>
              <a:t>display values of department</a:t>
            </a:r>
            <a:endParaRPr lang="en-US" dirty="0"/>
          </a:p>
          <a:p>
            <a:pPr marL="0" indent="0">
              <a:buNone/>
            </a:pPr>
            <a:endParaRPr lang="kn-IN" dirty="0"/>
          </a:p>
        </p:txBody>
      </p:sp>
      <p:pic>
        <p:nvPicPr>
          <p:cNvPr id="4" name="Picture 3" descr="Screenshot (133).png"/>
          <p:cNvPicPr/>
          <p:nvPr/>
        </p:nvPicPr>
        <p:blipFill>
          <a:blip r:embed="rId2">
            <a:extLst>
              <a:ext uri="{28A0092B-C50C-407E-A947-70E740481C1C}">
                <a14:useLocalDpi xmlns="" xmlns:a14="http://schemas.microsoft.com/office/drawing/2010/main" val="0"/>
              </a:ext>
            </a:extLst>
          </a:blip>
          <a:srcRect/>
          <a:stretch>
            <a:fillRect/>
          </a:stretch>
        </p:blipFill>
        <p:spPr bwMode="auto">
          <a:xfrm>
            <a:off x="519546" y="2209800"/>
            <a:ext cx="5731510" cy="1631315"/>
          </a:xfrm>
          <a:prstGeom prst="rect">
            <a:avLst/>
          </a:prstGeom>
          <a:noFill/>
          <a:ln>
            <a:noFill/>
          </a:ln>
        </p:spPr>
      </p:pic>
      <p:pic>
        <p:nvPicPr>
          <p:cNvPr id="5" name="Picture 4" descr="Screenshot (160).png"/>
          <p:cNvPicPr/>
          <p:nvPr/>
        </p:nvPicPr>
        <p:blipFill>
          <a:blip r:embed="rId3">
            <a:extLst>
              <a:ext uri="{28A0092B-C50C-407E-A947-70E740481C1C}">
                <a14:useLocalDpi xmlns="" xmlns:a14="http://schemas.microsoft.com/office/drawing/2010/main" val="0"/>
              </a:ext>
            </a:extLst>
          </a:blip>
          <a:srcRect/>
          <a:stretch>
            <a:fillRect/>
          </a:stretch>
        </p:blipFill>
        <p:spPr bwMode="auto">
          <a:xfrm>
            <a:off x="519546" y="4572000"/>
            <a:ext cx="5731510" cy="1905000"/>
          </a:xfrm>
          <a:prstGeom prst="rect">
            <a:avLst/>
          </a:prstGeom>
          <a:noFill/>
          <a:ln>
            <a:noFill/>
          </a:ln>
        </p:spPr>
      </p:pic>
    </p:spTree>
    <p:extLst>
      <p:ext uri="{BB962C8B-B14F-4D97-AF65-F5344CB8AC3E}">
        <p14:creationId xmlns="" xmlns:p14="http://schemas.microsoft.com/office/powerpoint/2010/main" val="1919818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pPr lvl="0"/>
            <a:r>
              <a:rPr lang="en-IN" b="1" dirty="0"/>
              <a:t>To create table sports:</a:t>
            </a:r>
            <a:endParaRPr lang="en-US" b="1" dirty="0"/>
          </a:p>
          <a:p>
            <a:pPr marL="0" indent="0">
              <a:buNone/>
            </a:pPr>
            <a:r>
              <a:rPr lang="en-IN" sz="2000" dirty="0"/>
              <a:t>CREATE TABLE sports (</a:t>
            </a:r>
            <a:r>
              <a:rPr lang="en-IN" sz="2000" dirty="0" err="1"/>
              <a:t>sports_name</a:t>
            </a:r>
            <a:r>
              <a:rPr lang="en-IN" sz="2000" dirty="0"/>
              <a:t> </a:t>
            </a:r>
            <a:r>
              <a:rPr lang="en-IN" sz="2000" dirty="0" err="1"/>
              <a:t>varchar</a:t>
            </a:r>
            <a:r>
              <a:rPr lang="en-IN" sz="2000" dirty="0"/>
              <a:t>(30)  PRIMARY KEY,  Winners  </a:t>
            </a:r>
            <a:r>
              <a:rPr lang="en-IN" sz="2000" dirty="0" err="1"/>
              <a:t>int</a:t>
            </a:r>
            <a:r>
              <a:rPr lang="en-IN" sz="2000" dirty="0"/>
              <a:t>(10),  </a:t>
            </a:r>
            <a:r>
              <a:rPr lang="en-IN" sz="2000" dirty="0" err="1"/>
              <a:t>Runnerups</a:t>
            </a:r>
            <a:r>
              <a:rPr lang="en-IN" sz="2000" dirty="0"/>
              <a:t> </a:t>
            </a:r>
            <a:r>
              <a:rPr lang="en-IN" sz="2000" dirty="0" err="1"/>
              <a:t>int</a:t>
            </a:r>
            <a:r>
              <a:rPr lang="en-IN" sz="2000" dirty="0"/>
              <a:t>(10),FOREIGN KEY(Winners) references department(</a:t>
            </a:r>
            <a:r>
              <a:rPr lang="en-IN" sz="2000" dirty="0" err="1"/>
              <a:t>Dno</a:t>
            </a:r>
            <a:r>
              <a:rPr lang="en-IN" sz="2000" dirty="0"/>
              <a:t>), FOREIGN KEY(</a:t>
            </a:r>
            <a:r>
              <a:rPr lang="en-IN" sz="2000" dirty="0" err="1"/>
              <a:t>Runnerups</a:t>
            </a:r>
            <a:r>
              <a:rPr lang="en-IN" sz="2000" dirty="0"/>
              <a:t>) references department(</a:t>
            </a:r>
            <a:r>
              <a:rPr lang="en-IN" sz="2000" dirty="0" err="1"/>
              <a:t>Dno</a:t>
            </a:r>
            <a:r>
              <a:rPr lang="en-IN" sz="2000" dirty="0"/>
              <a:t>)); </a:t>
            </a:r>
            <a:endParaRPr lang="en-US" sz="2000" dirty="0"/>
          </a:p>
          <a:p>
            <a:pPr marL="0" lvl="0" indent="0">
              <a:buNone/>
            </a:pPr>
            <a:r>
              <a:rPr lang="en-IN" b="1" dirty="0" smtClean="0"/>
              <a:t>To </a:t>
            </a:r>
            <a:r>
              <a:rPr lang="en-IN" b="1" dirty="0"/>
              <a:t>display sports table</a:t>
            </a:r>
            <a:r>
              <a:rPr lang="en-IN" b="1" dirty="0" smtClean="0"/>
              <a:t>:</a:t>
            </a:r>
          </a:p>
          <a:p>
            <a:pPr marL="0" lvl="0" indent="0">
              <a:buNone/>
            </a:pPr>
            <a:endParaRPr lang="en-US" b="1" dirty="0"/>
          </a:p>
          <a:p>
            <a:pPr marL="0" indent="0">
              <a:buNone/>
            </a:pPr>
            <a:endParaRPr lang="kn-IN" sz="2000" dirty="0"/>
          </a:p>
        </p:txBody>
      </p:sp>
      <p:pic>
        <p:nvPicPr>
          <p:cNvPr id="4" name="Picture 3" descr="Screenshot (172).png"/>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2521585"/>
            <a:ext cx="5731510" cy="1814830"/>
          </a:xfrm>
          <a:prstGeom prst="rect">
            <a:avLst/>
          </a:prstGeom>
          <a:noFill/>
          <a:ln>
            <a:noFill/>
          </a:ln>
        </p:spPr>
      </p:pic>
      <p:sp>
        <p:nvSpPr>
          <p:cNvPr id="5" name="Rectangle 4"/>
          <p:cNvSpPr/>
          <p:nvPr/>
        </p:nvSpPr>
        <p:spPr>
          <a:xfrm>
            <a:off x="609600" y="4572000"/>
            <a:ext cx="4072462" cy="523220"/>
          </a:xfrm>
          <a:prstGeom prst="rect">
            <a:avLst/>
          </a:prstGeom>
        </p:spPr>
        <p:txBody>
          <a:bodyPr wrap="none">
            <a:spAutoFit/>
          </a:bodyPr>
          <a:lstStyle/>
          <a:p>
            <a:pPr lvl="0"/>
            <a:r>
              <a:rPr lang="en-IN" sz="2800" b="1" dirty="0"/>
              <a:t>To display values of sports</a:t>
            </a:r>
            <a:endParaRPr lang="en-US" sz="2800" b="1" dirty="0"/>
          </a:p>
        </p:txBody>
      </p:sp>
      <p:pic>
        <p:nvPicPr>
          <p:cNvPr id="6" name="Picture 5" descr="Screenshot (174).png"/>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5095220"/>
            <a:ext cx="5731510" cy="1219200"/>
          </a:xfrm>
          <a:prstGeom prst="rect">
            <a:avLst/>
          </a:prstGeom>
          <a:noFill/>
          <a:ln>
            <a:noFill/>
          </a:ln>
        </p:spPr>
      </p:pic>
    </p:spTree>
    <p:extLst>
      <p:ext uri="{BB962C8B-B14F-4D97-AF65-F5344CB8AC3E}">
        <p14:creationId xmlns="" xmlns:p14="http://schemas.microsoft.com/office/powerpoint/2010/main" val="2203972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lvl="0"/>
            <a:r>
              <a:rPr lang="en-IN" b="1" dirty="0"/>
              <a:t>To create table </a:t>
            </a:r>
            <a:r>
              <a:rPr lang="en-IN" b="1" dirty="0" err="1"/>
              <a:t>cultural_talent</a:t>
            </a:r>
            <a:r>
              <a:rPr lang="en-IN" b="1" dirty="0"/>
              <a:t>:</a:t>
            </a:r>
            <a:endParaRPr lang="en-US" b="1" dirty="0"/>
          </a:p>
          <a:p>
            <a:pPr marL="0" indent="0">
              <a:buNone/>
            </a:pPr>
            <a:r>
              <a:rPr lang="en-IN" sz="2000" dirty="0"/>
              <a:t>CREATE TABLE </a:t>
            </a:r>
            <a:r>
              <a:rPr lang="en-IN" sz="2000" dirty="0" err="1"/>
              <a:t>cultural_talent</a:t>
            </a:r>
            <a:r>
              <a:rPr lang="en-IN" sz="2000" dirty="0"/>
              <a:t> (</a:t>
            </a:r>
            <a:r>
              <a:rPr lang="en-IN" sz="2000" dirty="0" err="1"/>
              <a:t>Event_id</a:t>
            </a:r>
            <a:r>
              <a:rPr lang="en-IN" sz="2000" dirty="0"/>
              <a:t> </a:t>
            </a:r>
            <a:r>
              <a:rPr lang="en-IN" sz="2000" dirty="0" err="1"/>
              <a:t>varchar</a:t>
            </a:r>
            <a:r>
              <a:rPr lang="en-IN" sz="2000" dirty="0"/>
              <a:t> (10) PRIMARYKEY, Winner </a:t>
            </a:r>
            <a:r>
              <a:rPr lang="en-IN" sz="2000" dirty="0" err="1"/>
              <a:t>varchar</a:t>
            </a:r>
            <a:r>
              <a:rPr lang="en-IN" sz="2000" dirty="0"/>
              <a:t>(10), </a:t>
            </a:r>
            <a:r>
              <a:rPr lang="en-IN" sz="2000" dirty="0" err="1"/>
              <a:t>Runnerups</a:t>
            </a:r>
            <a:r>
              <a:rPr lang="en-IN" sz="2000" dirty="0"/>
              <a:t> </a:t>
            </a:r>
            <a:r>
              <a:rPr lang="en-IN" sz="2000" dirty="0" err="1"/>
              <a:t>varchar</a:t>
            </a:r>
            <a:r>
              <a:rPr lang="en-IN" sz="2000" dirty="0"/>
              <a:t>(10) ,FOREIGN KEY (</a:t>
            </a:r>
            <a:r>
              <a:rPr lang="en-IN" sz="2000" dirty="0" err="1"/>
              <a:t>Event_id</a:t>
            </a:r>
            <a:r>
              <a:rPr lang="en-IN" sz="2000" dirty="0"/>
              <a:t>) </a:t>
            </a:r>
            <a:r>
              <a:rPr lang="en-IN" sz="2000" dirty="0" err="1"/>
              <a:t>referencesevent</a:t>
            </a:r>
            <a:r>
              <a:rPr lang="en-IN" sz="2000" dirty="0"/>
              <a:t> (</a:t>
            </a:r>
            <a:r>
              <a:rPr lang="en-IN" sz="2000" dirty="0" err="1"/>
              <a:t>event_id</a:t>
            </a:r>
            <a:r>
              <a:rPr lang="en-IN" sz="2000" dirty="0"/>
              <a:t>),FOREIGN KEY (Winner) references students(USN),FOREIGN KEY (</a:t>
            </a:r>
            <a:r>
              <a:rPr lang="en-IN" sz="2000" dirty="0" err="1"/>
              <a:t>Runnerups</a:t>
            </a:r>
            <a:r>
              <a:rPr lang="en-IN" sz="2000" dirty="0"/>
              <a:t>) references students(USN));</a:t>
            </a:r>
            <a:endParaRPr lang="en-US" sz="2000" dirty="0"/>
          </a:p>
          <a:p>
            <a:pPr marL="0" lvl="0" indent="0">
              <a:buNone/>
            </a:pPr>
            <a:r>
              <a:rPr lang="en-IN" b="1" dirty="0"/>
              <a:t>To display table </a:t>
            </a:r>
            <a:r>
              <a:rPr lang="en-IN" b="1" dirty="0" err="1"/>
              <a:t>cultural_talent</a:t>
            </a:r>
            <a:r>
              <a:rPr lang="en-IN" b="1" dirty="0"/>
              <a:t>:</a:t>
            </a:r>
            <a:endParaRPr lang="en-US" b="1" dirty="0"/>
          </a:p>
          <a:p>
            <a:pPr marL="0" indent="0">
              <a:buNone/>
            </a:pPr>
            <a:endParaRPr lang="kn-IN" dirty="0"/>
          </a:p>
        </p:txBody>
      </p:sp>
      <p:pic>
        <p:nvPicPr>
          <p:cNvPr id="4" name="Picture 3" descr="Screenshot (132).png"/>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2743200"/>
            <a:ext cx="5731510" cy="2020570"/>
          </a:xfrm>
          <a:prstGeom prst="rect">
            <a:avLst/>
          </a:prstGeom>
          <a:noFill/>
          <a:ln>
            <a:noFill/>
          </a:ln>
        </p:spPr>
      </p:pic>
    </p:spTree>
    <p:extLst>
      <p:ext uri="{BB962C8B-B14F-4D97-AF65-F5344CB8AC3E}">
        <p14:creationId xmlns="" xmlns:p14="http://schemas.microsoft.com/office/powerpoint/2010/main" val="2768536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marL="0" lvl="0" indent="0">
              <a:buNone/>
            </a:pPr>
            <a:r>
              <a:rPr lang="en-IN" b="1" dirty="0" smtClean="0"/>
              <a:t>To display values of </a:t>
            </a:r>
            <a:r>
              <a:rPr lang="en-IN" b="1" dirty="0" err="1" smtClean="0"/>
              <a:t>cultural_talent</a:t>
            </a:r>
            <a:endParaRPr lang="en-IN" b="1" dirty="0" smtClean="0"/>
          </a:p>
          <a:p>
            <a:pPr marL="0" lvl="0" indent="0">
              <a:buNone/>
            </a:pPr>
            <a:endParaRPr lang="en-US" b="1" dirty="0" smtClean="0"/>
          </a:p>
          <a:p>
            <a:pPr marL="0" indent="0">
              <a:buNone/>
            </a:pPr>
            <a:endParaRPr lang="kn-IN" dirty="0"/>
          </a:p>
        </p:txBody>
      </p:sp>
      <p:pic>
        <p:nvPicPr>
          <p:cNvPr id="4" name="Picture 3" descr="Screenshot (176).png"/>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066800"/>
            <a:ext cx="5731510" cy="2057400"/>
          </a:xfrm>
          <a:prstGeom prst="rect">
            <a:avLst/>
          </a:prstGeom>
          <a:noFill/>
          <a:ln>
            <a:noFill/>
          </a:ln>
        </p:spPr>
      </p:pic>
      <p:sp>
        <p:nvSpPr>
          <p:cNvPr id="5" name="Rectangle 4"/>
          <p:cNvSpPr/>
          <p:nvPr/>
        </p:nvSpPr>
        <p:spPr>
          <a:xfrm>
            <a:off x="381000" y="3352800"/>
            <a:ext cx="4572000" cy="1077218"/>
          </a:xfrm>
          <a:prstGeom prst="rect">
            <a:avLst/>
          </a:prstGeom>
        </p:spPr>
        <p:txBody>
          <a:bodyPr>
            <a:spAutoFit/>
          </a:bodyPr>
          <a:lstStyle/>
          <a:p>
            <a:pPr lvl="0"/>
            <a:r>
              <a:rPr lang="en-IN" sz="2800" dirty="0"/>
              <a:t>To create table event:</a:t>
            </a:r>
            <a:endParaRPr lang="en-US" sz="2800" dirty="0"/>
          </a:p>
          <a:p>
            <a:r>
              <a:rPr lang="en-IN" dirty="0"/>
              <a:t>CREATE TABLE event (</a:t>
            </a:r>
            <a:r>
              <a:rPr lang="en-IN" dirty="0" err="1"/>
              <a:t>event_id</a:t>
            </a:r>
            <a:r>
              <a:rPr lang="en-IN" dirty="0"/>
              <a:t> </a:t>
            </a:r>
            <a:r>
              <a:rPr lang="en-IN" dirty="0" err="1"/>
              <a:t>varchar</a:t>
            </a:r>
            <a:r>
              <a:rPr lang="en-IN" dirty="0"/>
              <a:t> (5) PRIMARY KEY, </a:t>
            </a:r>
            <a:r>
              <a:rPr lang="en-IN" dirty="0" err="1"/>
              <a:t>event_name</a:t>
            </a:r>
            <a:r>
              <a:rPr lang="en-IN" dirty="0"/>
              <a:t> </a:t>
            </a:r>
            <a:r>
              <a:rPr lang="en-IN" dirty="0" err="1"/>
              <a:t>varchar</a:t>
            </a:r>
            <a:r>
              <a:rPr lang="en-IN" dirty="0"/>
              <a:t> (50));</a:t>
            </a:r>
            <a:endParaRPr lang="en-US" dirty="0"/>
          </a:p>
        </p:txBody>
      </p:sp>
      <p:sp>
        <p:nvSpPr>
          <p:cNvPr id="6" name="Rectangle 5"/>
          <p:cNvSpPr/>
          <p:nvPr/>
        </p:nvSpPr>
        <p:spPr>
          <a:xfrm>
            <a:off x="588910" y="4430018"/>
            <a:ext cx="3038845" cy="461665"/>
          </a:xfrm>
          <a:prstGeom prst="rect">
            <a:avLst/>
          </a:prstGeom>
        </p:spPr>
        <p:txBody>
          <a:bodyPr wrap="none">
            <a:spAutoFit/>
          </a:bodyPr>
          <a:lstStyle/>
          <a:p>
            <a:pPr lvl="0"/>
            <a:r>
              <a:rPr lang="en-IN" sz="2400" b="1" dirty="0"/>
              <a:t>To display event table:</a:t>
            </a:r>
            <a:endParaRPr lang="en-US" sz="2400" b="1" dirty="0"/>
          </a:p>
        </p:txBody>
      </p:sp>
      <p:pic>
        <p:nvPicPr>
          <p:cNvPr id="7" name="Picture 6" descr="Screenshot (134).png"/>
          <p:cNvPicPr/>
          <p:nvPr/>
        </p:nvPicPr>
        <p:blipFill>
          <a:blip r:embed="rId3">
            <a:extLst>
              <a:ext uri="{28A0092B-C50C-407E-A947-70E740481C1C}">
                <a14:useLocalDpi xmlns="" xmlns:a14="http://schemas.microsoft.com/office/drawing/2010/main" val="0"/>
              </a:ext>
            </a:extLst>
          </a:blip>
          <a:srcRect/>
          <a:stretch>
            <a:fillRect/>
          </a:stretch>
        </p:blipFill>
        <p:spPr bwMode="auto">
          <a:xfrm>
            <a:off x="554274" y="4891683"/>
            <a:ext cx="5731510" cy="1661517"/>
          </a:xfrm>
          <a:prstGeom prst="rect">
            <a:avLst/>
          </a:prstGeom>
          <a:noFill/>
          <a:ln>
            <a:noFill/>
          </a:ln>
        </p:spPr>
      </p:pic>
    </p:spTree>
    <p:extLst>
      <p:ext uri="{BB962C8B-B14F-4D97-AF65-F5344CB8AC3E}">
        <p14:creationId xmlns="" xmlns:p14="http://schemas.microsoft.com/office/powerpoint/2010/main" val="2202444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lvl="0" indent="0">
              <a:buNone/>
            </a:pPr>
            <a:r>
              <a:rPr lang="en-IN" b="1" dirty="0"/>
              <a:t>To display value of </a:t>
            </a:r>
            <a:r>
              <a:rPr lang="en-IN" b="1" dirty="0" smtClean="0"/>
              <a:t>event</a:t>
            </a:r>
          </a:p>
          <a:p>
            <a:pPr marL="0" lvl="0" indent="0">
              <a:buNone/>
            </a:pPr>
            <a:endParaRPr lang="en-US" b="1" dirty="0"/>
          </a:p>
          <a:p>
            <a:endParaRPr lang="kn-IN" dirty="0"/>
          </a:p>
        </p:txBody>
      </p:sp>
      <p:pic>
        <p:nvPicPr>
          <p:cNvPr id="4" name="Picture 3" descr="Screenshot (163).png"/>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1066800"/>
            <a:ext cx="5731510" cy="3659505"/>
          </a:xfrm>
          <a:prstGeom prst="rect">
            <a:avLst/>
          </a:prstGeom>
          <a:noFill/>
          <a:ln>
            <a:noFill/>
          </a:ln>
        </p:spPr>
      </p:pic>
    </p:spTree>
    <p:extLst>
      <p:ext uri="{BB962C8B-B14F-4D97-AF65-F5344CB8AC3E}">
        <p14:creationId xmlns="" xmlns:p14="http://schemas.microsoft.com/office/powerpoint/2010/main" val="2930593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kn-IN" dirty="0" smtClean="0"/>
              <a:t/>
            </a:r>
            <a:br>
              <a:rPr lang="kn-IN" dirty="0" smtClean="0"/>
            </a:br>
            <a:r>
              <a:rPr lang="en-US" b="1" dirty="0" smtClean="0"/>
              <a:t> </a:t>
            </a:r>
            <a:endParaRPr lang="kn-IN" dirty="0"/>
          </a:p>
        </p:txBody>
      </p:sp>
      <p:sp>
        <p:nvSpPr>
          <p:cNvPr id="3" name="Content Placeholder 2"/>
          <p:cNvSpPr>
            <a:spLocks noGrp="1"/>
          </p:cNvSpPr>
          <p:nvPr>
            <p:ph idx="1"/>
          </p:nvPr>
        </p:nvSpPr>
        <p:spPr/>
        <p:txBody>
          <a:bodyPr>
            <a:normAutofit lnSpcReduction="10000"/>
          </a:bodyPr>
          <a:lstStyle/>
          <a:p>
            <a:r>
              <a:rPr lang="en-US" sz="2200" dirty="0" smtClean="0"/>
              <a:t>Management </a:t>
            </a:r>
            <a:r>
              <a:rPr lang="en-US" sz="2200" dirty="0"/>
              <a:t>of sports in NIE requires to keep a track of many different activities at different timelines. This becomes a major problem as and when the number of students interested in sports activities increases. Our project “NIE Sports Management” provides an efficient solution to this problem. Having a unified management system for all sports reduces the burden on the PD faculty of the institution and paves a way to manage the sports </a:t>
            </a:r>
            <a:r>
              <a:rPr lang="en-US" sz="2200" dirty="0" smtClean="0"/>
              <a:t>database.</a:t>
            </a:r>
          </a:p>
          <a:p>
            <a:endParaRPr lang="kn-IN" sz="2400" dirty="0"/>
          </a:p>
          <a:p>
            <a:r>
              <a:rPr lang="en-US" sz="2400" dirty="0"/>
              <a:t> </a:t>
            </a:r>
            <a:r>
              <a:rPr lang="en-US" sz="2200" dirty="0"/>
              <a:t>Our project provides a user-friendly web interface to the students of the institution to register for the sports they are interested in, view the achievements of the institution in various events conducted throughout the academic year and get to know more about upcoming events. </a:t>
            </a:r>
            <a:endParaRPr lang="kn-IN" sz="2200" dirty="0"/>
          </a:p>
        </p:txBody>
      </p:sp>
      <p:sp>
        <p:nvSpPr>
          <p:cNvPr id="4" name="Rectangle 3"/>
          <p:cNvSpPr/>
          <p:nvPr/>
        </p:nvSpPr>
        <p:spPr>
          <a:xfrm>
            <a:off x="1905000" y="381000"/>
            <a:ext cx="504484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INTRODUCTION </a:t>
            </a:r>
            <a:endParaRPr lang="kn-IN"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 xmlns:p14="http://schemas.microsoft.com/office/powerpoint/2010/main" val="116094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u="heavy" dirty="0"/>
              <a:t>CONCLUSION AND FUTURE ENHACEMENTS</a:t>
            </a:r>
            <a:r>
              <a:rPr lang="en-US" sz="1600" b="1" u="sng" dirty="0"/>
              <a:t/>
            </a:r>
            <a:br>
              <a:rPr lang="en-US" sz="1600" b="1" u="sng" dirty="0"/>
            </a:br>
            <a:r>
              <a:rPr lang="en-US" sz="1600" b="1" dirty="0"/>
              <a:t> </a:t>
            </a:r>
            <a:r>
              <a:rPr lang="en-US" sz="1600" dirty="0"/>
              <a:t/>
            </a:r>
            <a:br>
              <a:rPr lang="en-US" sz="1600" dirty="0"/>
            </a:br>
            <a:endParaRPr lang="kn-IN" sz="1600"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1800" dirty="0" smtClean="0"/>
          </a:p>
          <a:p>
            <a:r>
              <a:rPr lang="en-US" sz="1800" b="1" dirty="0"/>
              <a:t> </a:t>
            </a:r>
            <a:endParaRPr lang="en-US" sz="1800" dirty="0"/>
          </a:p>
          <a:p>
            <a:r>
              <a:rPr lang="en-US" sz="1800" dirty="0"/>
              <a:t>The purpose of the webpage was to create a platform for the management of the institution </a:t>
            </a:r>
            <a:r>
              <a:rPr lang="en-US" sz="1800" dirty="0" smtClean="0"/>
              <a:t>where student </a:t>
            </a:r>
            <a:r>
              <a:rPr lang="en-US" sz="1800" dirty="0"/>
              <a:t>achiever’s information who have received awards and recognition in various fields like academics, sports, art, dance, music and many more are recorded in the database. This helps the faculty members get the information immediately and quickly whenever they need it. With this webpage, we give the management department of the institution a platform to maintain a student database, and keep a track of </a:t>
            </a:r>
            <a:r>
              <a:rPr lang="en-US" sz="1800" dirty="0" err="1"/>
              <a:t>allthe</a:t>
            </a:r>
            <a:r>
              <a:rPr lang="en-US" sz="1800" dirty="0"/>
              <a:t> </a:t>
            </a:r>
            <a:r>
              <a:rPr lang="en-US" sz="1800" dirty="0" err="1"/>
              <a:t>eventsand</a:t>
            </a:r>
            <a:r>
              <a:rPr lang="en-US" sz="1800" dirty="0"/>
              <a:t> the achievements of the students at one platform instead of maintaining separate data for all events.  </a:t>
            </a:r>
          </a:p>
          <a:p>
            <a:r>
              <a:rPr lang="en-US" sz="1800" dirty="0"/>
              <a:t>       We have strived to achieve most of the goals that we had planned at the beginning of this project.  </a:t>
            </a:r>
          </a:p>
          <a:p>
            <a:r>
              <a:rPr lang="en-US" sz="1800" dirty="0"/>
              <a:t>       Future enhancements may include further functionality such as email notifications for the students at the end of the academic year inviting them to the award ceremony during the graduation day or any such award distribution event. Also, the facility to add on more events like technical papers presented by students in recognizable platforms, achievements of the clubs of the institution and such appreciable events.</a:t>
            </a:r>
          </a:p>
          <a:p>
            <a:pPr marL="0" indent="0">
              <a:buNone/>
            </a:pPr>
            <a:endParaRPr lang="kn-IN" sz="1800" dirty="0"/>
          </a:p>
        </p:txBody>
      </p:sp>
    </p:spTree>
    <p:extLst>
      <p:ext uri="{BB962C8B-B14F-4D97-AF65-F5344CB8AC3E}">
        <p14:creationId xmlns="" xmlns:p14="http://schemas.microsoft.com/office/powerpoint/2010/main" val="66011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1143000"/>
          </a:xfrm>
        </p:spPr>
        <p:txBody>
          <a:bodyPr>
            <a:noAutofit/>
          </a:bodyPr>
          <a:lstStyle/>
          <a:p>
            <a:r>
              <a:rPr lang="en-IN" sz="8000" b="1" dirty="0" smtClean="0">
                <a:solidFill>
                  <a:schemeClr val="bg2">
                    <a:lumMod val="50000"/>
                  </a:schemeClr>
                </a:solidFill>
              </a:rPr>
              <a:t>THANK YOU</a:t>
            </a:r>
            <a:endParaRPr lang="kn-IN" sz="8000" b="1" dirty="0">
              <a:solidFill>
                <a:schemeClr val="bg2">
                  <a:lumMod val="50000"/>
                </a:schemeClr>
              </a:solidFill>
            </a:endParaRPr>
          </a:p>
        </p:txBody>
      </p:sp>
    </p:spTree>
    <p:extLst>
      <p:ext uri="{BB962C8B-B14F-4D97-AF65-F5344CB8AC3E}">
        <p14:creationId xmlns="" xmlns:p14="http://schemas.microsoft.com/office/powerpoint/2010/main" val="4262400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200" dirty="0" smtClean="0"/>
              <a:t>Physical </a:t>
            </a:r>
            <a:r>
              <a:rPr lang="en-US" sz="2200" dirty="0"/>
              <a:t>Department teacher gets the privilege to handle the student database, updating as and when the students are selected to represent the college team in a particular sport, whether or not to remove a student record, display the achievements of the college and the </a:t>
            </a:r>
            <a:r>
              <a:rPr lang="en-US" sz="2200" dirty="0" smtClean="0"/>
              <a:t>upcoming </a:t>
            </a:r>
            <a:r>
              <a:rPr lang="en-US" sz="2200" dirty="0"/>
              <a:t>events</a:t>
            </a:r>
            <a:r>
              <a:rPr lang="en-US" dirty="0"/>
              <a:t>. </a:t>
            </a:r>
            <a:endParaRPr lang="en-US" dirty="0" smtClean="0"/>
          </a:p>
          <a:p>
            <a:endParaRPr lang="kn-IN" dirty="0"/>
          </a:p>
          <a:p>
            <a:r>
              <a:rPr lang="en-US" dirty="0"/>
              <a:t> </a:t>
            </a:r>
            <a:r>
              <a:rPr lang="en-US" sz="2200" dirty="0"/>
              <a:t>Interested students can register directly in our website. A student who has already registered can access the website and see the required details about the sports activities using a unique USN given by the user at college admission time. </a:t>
            </a:r>
            <a:endParaRPr lang="en-US" sz="2200" dirty="0" smtClean="0"/>
          </a:p>
          <a:p>
            <a:endParaRPr lang="kn-IN" sz="2200" dirty="0"/>
          </a:p>
        </p:txBody>
      </p:sp>
    </p:spTree>
    <p:extLst>
      <p:ext uri="{BB962C8B-B14F-4D97-AF65-F5344CB8AC3E}">
        <p14:creationId xmlns="" xmlns:p14="http://schemas.microsoft.com/office/powerpoint/2010/main" val="312220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25000" lnSpcReduction="20000"/>
          </a:bodyPr>
          <a:lstStyle/>
          <a:p>
            <a:pPr marL="457200" lvl="1" indent="0">
              <a:buNone/>
            </a:pPr>
            <a:r>
              <a:rPr lang="en-US" sz="7000" b="1" dirty="0"/>
              <a:t>BACK END</a:t>
            </a:r>
            <a:endParaRPr lang="en-US" sz="7000" dirty="0"/>
          </a:p>
          <a:p>
            <a:r>
              <a:rPr lang="en-US" sz="6400" dirty="0"/>
              <a:t>A back end is nothing but a database which is used by users indirectly through an external application rather than by application programming store within the database itself. A back-end database stores data but doesn’t include end user applications.</a:t>
            </a:r>
          </a:p>
          <a:p>
            <a:r>
              <a:rPr lang="en-US" sz="6400" dirty="0"/>
              <a:t>For this project, we have used PHP to develop the back end .PHP is used to link all the tables created for this project to the </a:t>
            </a:r>
            <a:r>
              <a:rPr lang="en-US" sz="6400" dirty="0" smtClean="0"/>
              <a:t>webpage.</a:t>
            </a:r>
          </a:p>
          <a:p>
            <a:endParaRPr lang="en-US" sz="6400" b="1" dirty="0"/>
          </a:p>
          <a:p>
            <a:pPr marL="0" indent="0">
              <a:buNone/>
            </a:pPr>
            <a:endParaRPr lang="en-US" sz="6400" b="1" dirty="0" smtClean="0"/>
          </a:p>
          <a:p>
            <a:pPr marL="0" indent="0">
              <a:buNone/>
            </a:pPr>
            <a:r>
              <a:rPr lang="en-US" sz="7000" b="1" dirty="0" smtClean="0"/>
              <a:t>DATABASE </a:t>
            </a:r>
            <a:r>
              <a:rPr lang="en-US" sz="7000" b="1" dirty="0"/>
              <a:t>MANAGEMENT SYSTEM</a:t>
            </a:r>
            <a:endParaRPr lang="en-US" sz="7000" dirty="0"/>
          </a:p>
          <a:p>
            <a:pPr marL="0" indent="0">
              <a:buNone/>
            </a:pPr>
            <a:r>
              <a:rPr lang="en-US" sz="5600" dirty="0"/>
              <a:t>A database management system (DBMS) is a collection of programs that enables users to create and maintain a database. The DBMS is a general-purpose software system that facilitates the process of defining, constructing, manipulating and sharing databases among various users and applications.</a:t>
            </a:r>
          </a:p>
          <a:p>
            <a:pPr marL="0" indent="0">
              <a:buNone/>
            </a:pPr>
            <a:endParaRPr lang="en-US" sz="4900" dirty="0" smtClean="0"/>
          </a:p>
          <a:p>
            <a:pPr marL="0" indent="0">
              <a:buNone/>
            </a:pPr>
            <a:r>
              <a:rPr lang="en-US" sz="5600" dirty="0" smtClean="0"/>
              <a:t>A </a:t>
            </a:r>
            <a:r>
              <a:rPr lang="en-US" sz="5600" dirty="0"/>
              <a:t>database is the process of storing the data on some storage medium that is controlled by the DBMS. Manipulating a database includes functions such as querying the database to update the database to reflect changes in the </a:t>
            </a:r>
            <a:r>
              <a:rPr lang="en-US" sz="5600" dirty="0" err="1"/>
              <a:t>miniworld</a:t>
            </a:r>
            <a:r>
              <a:rPr lang="en-US" sz="5600" dirty="0"/>
              <a:t> and generating reports from the data.</a:t>
            </a:r>
          </a:p>
          <a:p>
            <a:pPr marL="0" indent="0">
              <a:buNone/>
            </a:pPr>
            <a:endParaRPr lang="en-US" sz="5600" dirty="0" smtClean="0"/>
          </a:p>
          <a:p>
            <a:pPr marL="0" indent="0">
              <a:buNone/>
            </a:pPr>
            <a:r>
              <a:rPr lang="en-US" sz="5600" dirty="0" smtClean="0"/>
              <a:t>Some </a:t>
            </a:r>
            <a:r>
              <a:rPr lang="en-US" sz="5600" dirty="0"/>
              <a:t>important functions provided by the DBMS include protecting the database and maintaining it over a long period of time. Protection includes system protection against software or hardware malfunction and security protection against unauthorized or malicious access. A typical large database may have a life cycle of many years, so the DBMS must be able to maintain the database system by allowing the system to evolve as requirements change over time. It is absolutely necessary to use general purpose DBMS software to implement a computerized database. We could write our own set of programs to create and maintain the database, in effect creating our own special-purpose DBMS </a:t>
            </a:r>
            <a:r>
              <a:rPr lang="en-US" sz="5600" dirty="0" smtClean="0"/>
              <a:t>software.</a:t>
            </a:r>
          </a:p>
          <a:p>
            <a:pPr marL="0" indent="0">
              <a:buNone/>
            </a:pPr>
            <a:r>
              <a:rPr lang="en-US" sz="5600" dirty="0" smtClean="0"/>
              <a:t>For </a:t>
            </a:r>
            <a:r>
              <a:rPr lang="en-US" sz="5600" dirty="0"/>
              <a:t>our project, we have used MySQL which is the worlds most widely used open source relational database management system (RDBMS) that runs a server providing a multi-user access to a number of databases. The SQL phrase stands for Structured Query Language.</a:t>
            </a:r>
          </a:p>
          <a:p>
            <a:pPr marL="0" indent="0">
              <a:buNone/>
            </a:pPr>
            <a:r>
              <a:rPr lang="en-US" sz="4900" dirty="0"/>
              <a:t> </a:t>
            </a:r>
          </a:p>
          <a:p>
            <a:pPr marL="0" indent="0">
              <a:buNone/>
            </a:pPr>
            <a:endParaRPr lang="kn-IN" dirty="0"/>
          </a:p>
        </p:txBody>
      </p:sp>
    </p:spTree>
    <p:extLst>
      <p:ext uri="{BB962C8B-B14F-4D97-AF65-F5344CB8AC3E}">
        <p14:creationId xmlns="" xmlns:p14="http://schemas.microsoft.com/office/powerpoint/2010/main" val="48272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anim calcmode="lin" valueType="num">
                                      <p:cBhvr>
                                        <p:cTn id="4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b="1" dirty="0"/>
              <a:t>FRONT END</a:t>
            </a:r>
            <a:endParaRPr lang="en-US" sz="2400" dirty="0"/>
          </a:p>
          <a:p>
            <a:r>
              <a:rPr lang="en-US" sz="1800" dirty="0"/>
              <a:t>Front-end web development is the practice of converting data to a </a:t>
            </a:r>
            <a:r>
              <a:rPr lang="en-US" sz="1800" u="sng" dirty="0">
                <a:hlinkClick r:id="rId2" tooltip="Graphical user interface"/>
              </a:rPr>
              <a:t>graphical interface</a:t>
            </a:r>
            <a:r>
              <a:rPr lang="en-US" sz="1800" dirty="0"/>
              <a:t>, so that users can view and interact with that data. Everything that you see when you’re navigating around the Internet, from fonts and colors to dropdown menus and sliders is being controlled by your computer’s browser.</a:t>
            </a:r>
          </a:p>
          <a:p>
            <a:r>
              <a:rPr lang="en-US" sz="1800" dirty="0"/>
              <a:t>For our projects front end development, we have used HTML,CSS and Bootstrap.</a:t>
            </a:r>
          </a:p>
          <a:p>
            <a:pPr marL="0" indent="0">
              <a:buNone/>
            </a:pPr>
            <a:endParaRPr lang="kn-IN" dirty="0"/>
          </a:p>
        </p:txBody>
      </p:sp>
    </p:spTree>
    <p:extLst>
      <p:ext uri="{BB962C8B-B14F-4D97-AF65-F5344CB8AC3E}">
        <p14:creationId xmlns="" xmlns:p14="http://schemas.microsoft.com/office/powerpoint/2010/main" val="3443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029200"/>
          </a:xfrm>
        </p:spPr>
        <p:txBody>
          <a:bodyPr>
            <a:normAutofit/>
          </a:bodyPr>
          <a:lstStyle/>
          <a:p>
            <a:r>
              <a:rPr lang="en-US" sz="2200" dirty="0"/>
              <a:t>During analysis, data collected on various files, decision points and transactions handled by the present system. The commonly used tools in the system are Data Flow-Diagrams, interviews, etc. training experience and common sense are required for collection of relevant information needed to develop the system. The success of the system depends largely on how clearly the problem is defined, thoroughly investigated and properly carried out through the choice </a:t>
            </a:r>
            <a:r>
              <a:rPr lang="en-US" sz="2200" dirty="0" smtClean="0"/>
              <a:t>of </a:t>
            </a:r>
            <a:r>
              <a:rPr lang="en-US" sz="2200" dirty="0"/>
              <a:t>the solution. </a:t>
            </a:r>
            <a:endParaRPr lang="en-US" sz="2200" dirty="0" smtClean="0"/>
          </a:p>
          <a:p>
            <a:r>
              <a:rPr lang="en-US" sz="2200" dirty="0"/>
              <a:t>A good analysis model should provide not only the mechanism of the problem understanding but also the framework of the solution. The proposed system should be </a:t>
            </a:r>
            <a:r>
              <a:rPr lang="en-US" sz="2200" dirty="0" err="1"/>
              <a:t>analysed</a:t>
            </a:r>
            <a:r>
              <a:rPr lang="en-US" sz="2200" dirty="0"/>
              <a:t> thoroughly in accordance with the needs </a:t>
            </a:r>
            <a:endParaRPr lang="kn-IN" sz="2200" dirty="0"/>
          </a:p>
        </p:txBody>
      </p:sp>
      <p:sp>
        <p:nvSpPr>
          <p:cNvPr id="4" name="Rectangle 3"/>
          <p:cNvSpPr/>
          <p:nvPr/>
        </p:nvSpPr>
        <p:spPr>
          <a:xfrm>
            <a:off x="2133600" y="381000"/>
            <a:ext cx="5485733" cy="923330"/>
          </a:xfrm>
          <a:prstGeom prst="rect">
            <a:avLst/>
          </a:prstGeom>
          <a:noFill/>
        </p:spPr>
        <p:txBody>
          <a:bodyPr wrap="none" lIns="91440" tIns="45720" rIns="91440" bIns="45720">
            <a:spAutoFit/>
          </a:bodyPr>
          <a:lstStyle/>
          <a:p>
            <a:pPr algn="ctr"/>
            <a:r>
              <a:rPr lang="en-US" sz="5400" b="1" dirty="0"/>
              <a:t>SYSTEM ANALYSIS </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 xmlns:p14="http://schemas.microsoft.com/office/powerpoint/2010/main" val="155941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514350" indent="-514350">
              <a:buAutoNum type="alphaLcParen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AND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SUPPORT SYSTEMS </a:t>
            </a: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0" indent="0">
              <a:buNone/>
            </a:pPr>
            <a:r>
              <a:rPr lang="en-US" sz="2800" dirty="0"/>
              <a:t>The existing NIE website of the institution doesn’t comprise of a facility for student achievers management and there is no such existing system with the management department of the institution. Our main aim is to bring in a new add on that can provide the institution’s </a:t>
            </a:r>
            <a:r>
              <a:rPr lang="en-US" sz="2800" dirty="0" smtClean="0"/>
              <a:t>management department </a:t>
            </a:r>
            <a:r>
              <a:rPr lang="en-US" sz="2800" dirty="0"/>
              <a:t>with a user-friendly interface and also reduce the burden </a:t>
            </a:r>
            <a:r>
              <a:rPr lang="en-US" sz="2800" dirty="0" smtClean="0"/>
              <a:t>of manual </a:t>
            </a:r>
            <a:r>
              <a:rPr lang="en-US" sz="2800" dirty="0"/>
              <a:t>maintenance of student achievement details of each category separately .</a:t>
            </a:r>
          </a:p>
          <a:p>
            <a:pPr marL="0" indent="0">
              <a:buNone/>
            </a:pP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71214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b)PROPOSED</a:t>
            </a:r>
            <a:r>
              <a:rPr lang="en-US" b="1" dirty="0" smtClean="0"/>
              <a:t> </a:t>
            </a: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SYSTEM</a:t>
            </a:r>
            <a:r>
              <a:rPr lang="en-US" b="1" dirty="0"/>
              <a:t> </a:t>
            </a:r>
            <a:endParaRPr lang="en-US" b="1" dirty="0" smtClean="0"/>
          </a:p>
          <a:p>
            <a:r>
              <a:rPr lang="en-US" sz="1600" dirty="0"/>
              <a:t> We provide a user interface website where the achievements of the students regarding their academic performance as well as cultural achievements can be stored register and accessed by the institution whenever required. The authorized user of the management department of the institution or faculty member gets the authority to access and updates through this system about the students and their respective </a:t>
            </a:r>
            <a:r>
              <a:rPr lang="en-US" sz="1600" dirty="0" err="1"/>
              <a:t>achievements.Faculty</a:t>
            </a:r>
            <a:r>
              <a:rPr lang="en-US" sz="1600" dirty="0"/>
              <a:t> members can access this data whenever they have to award the students for their achievements or update or add the achievements or delete any wrong data. </a:t>
            </a:r>
          </a:p>
          <a:p>
            <a:r>
              <a:rPr lang="en-US" sz="1600" dirty="0"/>
              <a:t>       This way, we are reducing the cumbersome and time-consuming method of maintaining record of the student achievers and manual calculation of highest </a:t>
            </a:r>
            <a:r>
              <a:rPr lang="en-US" sz="1600" dirty="0" err="1"/>
              <a:t>cgpa</a:t>
            </a:r>
            <a:r>
              <a:rPr lang="en-US" sz="1600" dirty="0"/>
              <a:t> identification. We are also solving the problem of storing separate data for each field of achievement by storing all the categories in one database which reduces time and makes access of information easier</a:t>
            </a:r>
            <a:r>
              <a:rPr lang="en-US" sz="1600" dirty="0" smtClean="0"/>
              <a:t>.</a:t>
            </a:r>
          </a:p>
          <a:p>
            <a:r>
              <a:rPr lang="en-US" sz="1600" dirty="0"/>
              <a:t> The institutions management member or any authorized faculty member has the access of the webpage and has the powers to add/delete students to the various teams, add/modify/delete the details about the various events for which awards were received and the positions secured in them. He can also update the student database at the end of each academic year, deleting the students who have graduated and adding them to a database of all the alumni.</a:t>
            </a:r>
            <a:endParaRPr lang="en-US" sz="1600" b="1" dirty="0"/>
          </a:p>
        </p:txBody>
      </p:sp>
    </p:spTree>
    <p:extLst>
      <p:ext uri="{BB962C8B-B14F-4D97-AF65-F5344CB8AC3E}">
        <p14:creationId xmlns="" xmlns:p14="http://schemas.microsoft.com/office/powerpoint/2010/main" val="39411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3">
                                            <p:txEl>
                                              <p:pRg st="2" end="2"/>
                                            </p:txEl>
                                          </p:spTgt>
                                        </p:tgtEl>
                                        <p:attrNameLst>
                                          <p:attrName>r</p:attrName>
                                        </p:attrNameLst>
                                      </p:cBhvr>
                                    </p:animRot>
                                    <p:animRot by="-240000">
                                      <p:cBhvr>
                                        <p:cTn id="15" dur="200" fill="hold">
                                          <p:stCondLst>
                                            <p:cond delay="200"/>
                                          </p:stCondLst>
                                        </p:cTn>
                                        <p:tgtEl>
                                          <p:spTgt spid="3">
                                            <p:txEl>
                                              <p:pRg st="2" end="2"/>
                                            </p:txEl>
                                          </p:spTgt>
                                        </p:tgtEl>
                                        <p:attrNameLst>
                                          <p:attrName>r</p:attrName>
                                        </p:attrNameLst>
                                      </p:cBhvr>
                                    </p:animRot>
                                    <p:animRot by="240000">
                                      <p:cBhvr>
                                        <p:cTn id="16" dur="200" fill="hold">
                                          <p:stCondLst>
                                            <p:cond delay="400"/>
                                          </p:stCondLst>
                                        </p:cTn>
                                        <p:tgtEl>
                                          <p:spTgt spid="3">
                                            <p:txEl>
                                              <p:pRg st="2" end="2"/>
                                            </p:txEl>
                                          </p:spTgt>
                                        </p:tgtEl>
                                        <p:attrNameLst>
                                          <p:attrName>r</p:attrName>
                                        </p:attrNameLst>
                                      </p:cBhvr>
                                    </p:animRot>
                                    <p:animRot by="-240000">
                                      <p:cBhvr>
                                        <p:cTn id="17" dur="200" fill="hold">
                                          <p:stCondLst>
                                            <p:cond delay="600"/>
                                          </p:stCondLst>
                                        </p:cTn>
                                        <p:tgtEl>
                                          <p:spTgt spid="3">
                                            <p:txEl>
                                              <p:pRg st="2" end="2"/>
                                            </p:txEl>
                                          </p:spTgt>
                                        </p:tgtEl>
                                        <p:attrNameLst>
                                          <p:attrName>r</p:attrName>
                                        </p:attrNameLst>
                                      </p:cBhvr>
                                    </p:animRot>
                                    <p:animRot by="120000">
                                      <p:cBhvr>
                                        <p:cTn id="18" dur="200" fill="hold">
                                          <p:stCondLst>
                                            <p:cond delay="800"/>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
                                            <p:txEl>
                                              <p:pRg st="3" end="3"/>
                                            </p:txEl>
                                          </p:spTgt>
                                        </p:tgtEl>
                                        <p:attrNameLst>
                                          <p:attrName>r</p:attrName>
                                        </p:attrNameLst>
                                      </p:cBhvr>
                                    </p:animRot>
                                    <p:animRot by="-240000">
                                      <p:cBhvr>
                                        <p:cTn id="23" dur="200" fill="hold">
                                          <p:stCondLst>
                                            <p:cond delay="200"/>
                                          </p:stCondLst>
                                        </p:cTn>
                                        <p:tgtEl>
                                          <p:spTgt spid="3">
                                            <p:txEl>
                                              <p:pRg st="3" end="3"/>
                                            </p:txEl>
                                          </p:spTgt>
                                        </p:tgtEl>
                                        <p:attrNameLst>
                                          <p:attrName>r</p:attrName>
                                        </p:attrNameLst>
                                      </p:cBhvr>
                                    </p:animRot>
                                    <p:animRot by="240000">
                                      <p:cBhvr>
                                        <p:cTn id="24" dur="200" fill="hold">
                                          <p:stCondLst>
                                            <p:cond delay="400"/>
                                          </p:stCondLst>
                                        </p:cTn>
                                        <p:tgtEl>
                                          <p:spTgt spid="3">
                                            <p:txEl>
                                              <p:pRg st="3" end="3"/>
                                            </p:txEl>
                                          </p:spTgt>
                                        </p:tgtEl>
                                        <p:attrNameLst>
                                          <p:attrName>r</p:attrName>
                                        </p:attrNameLst>
                                      </p:cBhvr>
                                    </p:animRot>
                                    <p:animRot by="-240000">
                                      <p:cBhvr>
                                        <p:cTn id="25" dur="200" fill="hold">
                                          <p:stCondLst>
                                            <p:cond delay="600"/>
                                          </p:stCondLst>
                                        </p:cTn>
                                        <p:tgtEl>
                                          <p:spTgt spid="3">
                                            <p:txEl>
                                              <p:pRg st="3" end="3"/>
                                            </p:txEl>
                                          </p:spTgt>
                                        </p:tgtEl>
                                        <p:attrNameLst>
                                          <p:attrName>r</p:attrName>
                                        </p:attrNameLst>
                                      </p:cBhvr>
                                    </p:animRot>
                                    <p:animRot by="120000">
                                      <p:cBhvr>
                                        <p:cTn id="26" dur="200" fill="hold">
                                          <p:stCondLst>
                                            <p:cond delay="800"/>
                                          </p:stCondLst>
                                        </p:cTn>
                                        <p:tgtEl>
                                          <p:spTgt spid="3">
                                            <p:txEl>
                                              <p:pRg st="3" end="3"/>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3">
                                            <p:txEl>
                                              <p:pRg st="1" end="1"/>
                                            </p:txEl>
                                          </p:spTgt>
                                        </p:tgtEl>
                                        <p:attrNameLst>
                                          <p:attrName>r</p:attrName>
                                        </p:attrNameLst>
                                      </p:cBhvr>
                                    </p:animRot>
                                    <p:animRot by="-240000">
                                      <p:cBhvr>
                                        <p:cTn id="31" dur="200" fill="hold">
                                          <p:stCondLst>
                                            <p:cond delay="200"/>
                                          </p:stCondLst>
                                        </p:cTn>
                                        <p:tgtEl>
                                          <p:spTgt spid="3">
                                            <p:txEl>
                                              <p:pRg st="1" end="1"/>
                                            </p:txEl>
                                          </p:spTgt>
                                        </p:tgtEl>
                                        <p:attrNameLst>
                                          <p:attrName>r</p:attrName>
                                        </p:attrNameLst>
                                      </p:cBhvr>
                                    </p:animRot>
                                    <p:animRot by="240000">
                                      <p:cBhvr>
                                        <p:cTn id="32" dur="200" fill="hold">
                                          <p:stCondLst>
                                            <p:cond delay="400"/>
                                          </p:stCondLst>
                                        </p:cTn>
                                        <p:tgtEl>
                                          <p:spTgt spid="3">
                                            <p:txEl>
                                              <p:pRg st="1" end="1"/>
                                            </p:txEl>
                                          </p:spTgt>
                                        </p:tgtEl>
                                        <p:attrNameLst>
                                          <p:attrName>r</p:attrName>
                                        </p:attrNameLst>
                                      </p:cBhvr>
                                    </p:animRot>
                                    <p:animRot by="-240000">
                                      <p:cBhvr>
                                        <p:cTn id="33" dur="200" fill="hold">
                                          <p:stCondLst>
                                            <p:cond delay="600"/>
                                          </p:stCondLst>
                                        </p:cTn>
                                        <p:tgtEl>
                                          <p:spTgt spid="3">
                                            <p:txEl>
                                              <p:pRg st="1" end="1"/>
                                            </p:txEl>
                                          </p:spTgt>
                                        </p:tgtEl>
                                        <p:attrNameLst>
                                          <p:attrName>r</p:attrName>
                                        </p:attrNameLst>
                                      </p:cBhvr>
                                    </p:animRot>
                                    <p:animRot by="120000">
                                      <p:cBhvr>
                                        <p:cTn id="34"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1393</Words>
  <Application>Microsoft Office PowerPoint</Application>
  <PresentationFormat>On-screen Show (4:3)</PresentationFormat>
  <Paragraphs>113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Snapshots</vt:lpstr>
      <vt:lpstr>Slide 19</vt:lpstr>
      <vt:lpstr>Slide 20</vt:lpstr>
      <vt:lpstr>Slide 21</vt:lpstr>
      <vt:lpstr>Implementation </vt:lpstr>
      <vt:lpstr>Slide 23</vt:lpstr>
      <vt:lpstr>Slide 24</vt:lpstr>
      <vt:lpstr>Slide 25</vt:lpstr>
      <vt:lpstr>Slide 26</vt:lpstr>
      <vt:lpstr>Slide 27</vt:lpstr>
      <vt:lpstr>Slide 28</vt:lpstr>
      <vt:lpstr>Slide 29</vt:lpstr>
      <vt:lpstr>CONCLUSION AND FUTURE ENHACEMENTS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Kamath</dc:creator>
  <cp:lastModifiedBy>Abhinav Kumar</cp:lastModifiedBy>
  <cp:revision>41</cp:revision>
  <dcterms:created xsi:type="dcterms:W3CDTF">2006-08-16T00:00:00Z</dcterms:created>
  <dcterms:modified xsi:type="dcterms:W3CDTF">2020-05-01T12:08:03Z</dcterms:modified>
</cp:coreProperties>
</file>