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77" r:id="rId9"/>
    <p:sldId id="279" r:id="rId10"/>
    <p:sldId id="280" r:id="rId11"/>
    <p:sldId id="263" r:id="rId12"/>
    <p:sldId id="264" r:id="rId13"/>
    <p:sldId id="282" r:id="rId14"/>
    <p:sldId id="281" r:id="rId15"/>
    <p:sldId id="265" r:id="rId16"/>
    <p:sldId id="266" r:id="rId17"/>
    <p:sldId id="267" r:id="rId18"/>
    <p:sldId id="268" r:id="rId19"/>
    <p:sldId id="269" r:id="rId20"/>
    <p:sldId id="283" r:id="rId21"/>
    <p:sldId id="275" r:id="rId22"/>
    <p:sldId id="274" r:id="rId23"/>
    <p:sldId id="271" r:id="rId24"/>
    <p:sldId id="272" r:id="rId25"/>
    <p:sldId id="270" r:id="rId26"/>
    <p:sldId id="284" r:id="rId27"/>
    <p:sldId id="285" r:id="rId28"/>
    <p:sldId id="286" r:id="rId29"/>
    <p:sldId id="287" r:id="rId30"/>
    <p:sldId id="27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shma Soni" initials="RS" lastIdx="1" clrIdx="0">
    <p:extLst>
      <p:ext uri="{19B8F6BF-5375-455C-9EA6-DF929625EA0E}">
        <p15:presenceInfo xmlns:p15="http://schemas.microsoft.com/office/powerpoint/2012/main" xmlns="" userId="2df45491a3964d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43" autoAdjust="0"/>
    <p:restoredTop sz="94602" autoAdjust="0"/>
  </p:normalViewPr>
  <p:slideViewPr>
    <p:cSldViewPr>
      <p:cViewPr>
        <p:scale>
          <a:sx n="72" d="100"/>
          <a:sy n="72" d="100"/>
        </p:scale>
        <p:origin x="-1224" y="-3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8873F2-FF6A-4B41-9831-B8732F464596}" type="datetimeFigureOut">
              <a:rPr lang="en-IN" smtClean="0"/>
              <a:pPr/>
              <a:t>01-07-2021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396334-904F-49F0-A5E1-1F47BBC8D9A1}" type="slidenum">
              <a:rPr lang="en-IN" smtClean="0"/>
              <a:pPr/>
              <a:t>‹#›</a:t>
            </a:fld>
            <a:endParaRPr lang="en-IN"/>
          </a:p>
        </p:txBody>
      </p:sp>
    </p:spTree>
    <p:extLst>
      <p:ext uri="{BB962C8B-B14F-4D97-AF65-F5344CB8AC3E}">
        <p14:creationId xmlns:p14="http://schemas.microsoft.com/office/powerpoint/2010/main" xmlns="" val="112167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4E5C4A3-3FE3-4F74-9C15-BD5974FD1FE5}" type="datetimeFigureOut">
              <a:rPr lang="en-IN" smtClean="0"/>
              <a:pPr/>
              <a:t>01-07-2021</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4CE5DE2-5397-4F30-BABF-2D678D80B9B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E5C4A3-3FE3-4F74-9C15-BD5974FD1FE5}" type="datetimeFigureOut">
              <a:rPr lang="en-IN" smtClean="0"/>
              <a:pPr/>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E5DE2-5397-4F30-BABF-2D678D80B9B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E5C4A3-3FE3-4F74-9C15-BD5974FD1FE5}" type="datetimeFigureOut">
              <a:rPr lang="en-IN" smtClean="0"/>
              <a:pPr/>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E5DE2-5397-4F30-BABF-2D678D80B9B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E5C4A3-3FE3-4F74-9C15-BD5974FD1FE5}" type="datetimeFigureOut">
              <a:rPr lang="en-IN" smtClean="0"/>
              <a:pPr/>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E5DE2-5397-4F30-BABF-2D678D80B9BF}" type="slidenum">
              <a:rPr lang="en-IN" smtClean="0"/>
              <a:pPr/>
              <a:t>‹#›</a:t>
            </a:fld>
            <a:endParaRPr lang="en-IN"/>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4E5C4A3-3FE3-4F74-9C15-BD5974FD1FE5}" type="datetimeFigureOut">
              <a:rPr lang="en-IN" smtClean="0"/>
              <a:pPr/>
              <a:t>01-07-2021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CE5DE2-5397-4F30-BABF-2D678D80B9BF}"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4E5C4A3-3FE3-4F74-9C15-BD5974FD1FE5}" type="datetimeFigureOut">
              <a:rPr lang="en-IN" smtClean="0"/>
              <a:pPr/>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CE5DE2-5397-4F30-BABF-2D678D80B9BF}" type="slidenum">
              <a:rPr lang="en-IN" smtClean="0"/>
              <a:pPr/>
              <a:t>‹#›</a:t>
            </a:fld>
            <a:endParaRPr lang="en-IN"/>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4E5C4A3-3FE3-4F74-9C15-BD5974FD1FE5}" type="datetimeFigureOut">
              <a:rPr lang="en-IN" smtClean="0"/>
              <a:pPr/>
              <a:t>01-07-2021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CE5DE2-5397-4F30-BABF-2D678D80B9B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4E5C4A3-3FE3-4F74-9C15-BD5974FD1FE5}" type="datetimeFigureOut">
              <a:rPr lang="en-IN" smtClean="0"/>
              <a:pPr/>
              <a:t>01-07-2021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CE5DE2-5397-4F30-BABF-2D678D80B9BF}" type="slidenum">
              <a:rPr lang="en-IN" smtClean="0"/>
              <a:pPr/>
              <a:t>‹#›</a:t>
            </a:fld>
            <a:endParaRPr lang="en-IN"/>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E5C4A3-3FE3-4F74-9C15-BD5974FD1FE5}" type="datetimeFigureOut">
              <a:rPr lang="en-IN" smtClean="0"/>
              <a:pPr/>
              <a:t>01-07-2021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CE5DE2-5397-4F30-BABF-2D678D80B9B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4E5C4A3-3FE3-4F74-9C15-BD5974FD1FE5}" type="datetimeFigureOut">
              <a:rPr lang="en-IN" smtClean="0"/>
              <a:pPr/>
              <a:t>01-07-2021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CE5DE2-5397-4F30-BABF-2D678D80B9BF}"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4E5C4A3-3FE3-4F74-9C15-BD5974FD1FE5}" type="datetimeFigureOut">
              <a:rPr lang="en-IN" smtClean="0"/>
              <a:pPr/>
              <a:t>01-07-2021</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4CE5DE2-5397-4F30-BABF-2D678D80B9BF}"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4E5C4A3-3FE3-4F74-9C15-BD5974FD1FE5}" type="datetimeFigureOut">
              <a:rPr lang="en-IN" smtClean="0"/>
              <a:pPr/>
              <a:t>01-07-2021</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4CE5DE2-5397-4F30-BABF-2D678D80B9B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differencebetween.com/difference-between-absorption-and-vs-adsorpti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2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75856" y="567473"/>
            <a:ext cx="2232248" cy="504055"/>
          </a:xfrm>
        </p:spPr>
        <p:txBody>
          <a:bodyPr>
            <a:normAutofit fontScale="90000"/>
          </a:bodyPr>
          <a:lstStyle/>
          <a:p>
            <a:r>
              <a:rPr lang="en-IN" dirty="0"/>
              <a:t>WATER</a:t>
            </a:r>
          </a:p>
        </p:txBody>
      </p:sp>
      <p:sp>
        <p:nvSpPr>
          <p:cNvPr id="3" name="Subtitle 2"/>
          <p:cNvSpPr>
            <a:spLocks noGrp="1"/>
          </p:cNvSpPr>
          <p:nvPr>
            <p:ph type="subTitle" idx="1"/>
          </p:nvPr>
        </p:nvSpPr>
        <p:spPr>
          <a:xfrm>
            <a:off x="4840410" y="1304764"/>
            <a:ext cx="4299975" cy="4248472"/>
          </a:xfrm>
        </p:spPr>
        <p:txBody>
          <a:bodyPr>
            <a:normAutofit fontScale="70000" lnSpcReduction="20000"/>
          </a:bodyPr>
          <a:lstStyle/>
          <a:p>
            <a:pPr marL="457200" indent="-457200" algn="l">
              <a:buClrTx/>
              <a:buFont typeface="Arial" panose="020B0604020202020204" pitchFamily="34" charset="0"/>
              <a:buChar char="•"/>
            </a:pPr>
            <a:r>
              <a:rPr lang="en-IN" dirty="0" err="1">
                <a:solidFill>
                  <a:schemeClr val="tx1"/>
                </a:solidFill>
              </a:rPr>
              <a:t>W.Ostwald</a:t>
            </a:r>
            <a:r>
              <a:rPr lang="en-IN" dirty="0">
                <a:solidFill>
                  <a:schemeClr val="tx1"/>
                </a:solidFill>
              </a:rPr>
              <a:t> stated that almost all the chemical processes which occur in nature, takes place among solutions in water’ thus water is elixir of life.</a:t>
            </a:r>
          </a:p>
          <a:p>
            <a:pPr marL="457200" indent="-457200" algn="l">
              <a:buClrTx/>
              <a:buFont typeface="Arial" panose="020B0604020202020204" pitchFamily="34" charset="0"/>
              <a:buChar char="•"/>
            </a:pPr>
            <a:endParaRPr lang="en-IN" dirty="0">
              <a:solidFill>
                <a:schemeClr val="tx1"/>
              </a:solidFill>
            </a:endParaRPr>
          </a:p>
          <a:p>
            <a:pPr marL="457200" indent="-457200" algn="l">
              <a:buClrTx/>
              <a:buFont typeface="Arial" panose="020B0604020202020204" pitchFamily="34" charset="0"/>
              <a:buChar char="•"/>
            </a:pPr>
            <a:r>
              <a:rPr lang="en-IN" dirty="0">
                <a:solidFill>
                  <a:schemeClr val="tx1"/>
                </a:solidFill>
              </a:rPr>
              <a:t>Water is found as natural water and treated water.</a:t>
            </a:r>
          </a:p>
          <a:p>
            <a:pPr marL="457200" indent="-457200" algn="l">
              <a:buClrTx/>
              <a:buFont typeface="Arial" panose="020B0604020202020204" pitchFamily="34" charset="0"/>
              <a:buChar char="•"/>
            </a:pPr>
            <a:endParaRPr lang="en-IN" dirty="0">
              <a:solidFill>
                <a:schemeClr val="tx1"/>
              </a:solidFill>
            </a:endParaRPr>
          </a:p>
          <a:p>
            <a:pPr marL="457200" indent="-457200" algn="l">
              <a:buClrTx/>
              <a:buFont typeface="Arial" panose="020B0604020202020204" pitchFamily="34" charset="0"/>
              <a:buChar char="•"/>
            </a:pPr>
            <a:r>
              <a:rPr lang="en-IN" dirty="0">
                <a:solidFill>
                  <a:schemeClr val="tx1"/>
                </a:solidFill>
              </a:rPr>
              <a:t>In the free state it occurs as solid(ice, snow, frost),liquid state(water)and Gaseous state(water vapour, clouds, mist and fog)</a:t>
            </a:r>
          </a:p>
          <a:p>
            <a:pPr algn="l">
              <a:buClrTx/>
            </a:pPr>
            <a:r>
              <a:rPr lang="en-IN" dirty="0"/>
              <a:t> </a:t>
            </a:r>
          </a:p>
        </p:txBody>
      </p:sp>
      <p:pic>
        <p:nvPicPr>
          <p:cNvPr id="2052" name="Picture 4" descr="Water: States of Matter - ppt video online download"/>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12726" t="18587" r="11470" b="8728"/>
          <a:stretch/>
        </p:blipFill>
        <p:spPr bwMode="auto">
          <a:xfrm>
            <a:off x="752928" y="1731150"/>
            <a:ext cx="3548015" cy="319269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a:extLst>
              <a:ext uri="{FF2B5EF4-FFF2-40B4-BE49-F238E27FC236}">
                <a16:creationId xmlns:a16="http://schemas.microsoft.com/office/drawing/2014/main" xmlns="" id="{6730F0A2-C4B6-4EF8-80E9-7CFFD6F90400}"/>
              </a:ext>
            </a:extLst>
          </p:cNvPr>
          <p:cNvSpPr txBox="1"/>
          <p:nvPr/>
        </p:nvSpPr>
        <p:spPr>
          <a:xfrm>
            <a:off x="0" y="5739036"/>
            <a:ext cx="8964488" cy="923330"/>
          </a:xfrm>
          <a:prstGeom prst="rect">
            <a:avLst/>
          </a:prstGeom>
          <a:noFill/>
        </p:spPr>
        <p:txBody>
          <a:bodyPr wrap="square" rtlCol="0">
            <a:spAutoFit/>
          </a:bodyPr>
          <a:lstStyle/>
          <a:p>
            <a:pPr marL="285750" indent="-285750">
              <a:buFont typeface="Arial" panose="020B0604020202020204" pitchFamily="34" charset="0"/>
              <a:buChar char="•"/>
            </a:pPr>
            <a:r>
              <a:rPr lang="en-IN" dirty="0"/>
              <a:t>Water occurs in the combined form in all living matter </a:t>
            </a:r>
            <a:r>
              <a:rPr lang="en-IN" dirty="0" err="1"/>
              <a:t>i.e</a:t>
            </a:r>
            <a:r>
              <a:rPr lang="en-IN" dirty="0"/>
              <a:t> plants and animals.</a:t>
            </a:r>
          </a:p>
          <a:p>
            <a:pPr marL="285750" indent="-285750">
              <a:buFont typeface="Arial" panose="020B0604020202020204" pitchFamily="34" charset="0"/>
              <a:buChar char="•"/>
            </a:pPr>
            <a:r>
              <a:rPr lang="en-IN" dirty="0"/>
              <a:t>Water is present in hydrated salts </a:t>
            </a:r>
            <a:r>
              <a:rPr lang="en-IN" dirty="0" err="1"/>
              <a:t>eg</a:t>
            </a:r>
            <a:r>
              <a:rPr lang="en-IN" dirty="0"/>
              <a:t> MgCl</a:t>
            </a:r>
            <a:r>
              <a:rPr lang="en-IN" baseline="-25000" dirty="0"/>
              <a:t>2</a:t>
            </a:r>
            <a:r>
              <a:rPr lang="en-IN" dirty="0"/>
              <a:t> .6H</a:t>
            </a:r>
            <a:r>
              <a:rPr lang="en-IN" baseline="-25000" dirty="0"/>
              <a:t>2</a:t>
            </a:r>
            <a:r>
              <a:rPr lang="en-IN" dirty="0"/>
              <a:t>O and certain minerals.</a:t>
            </a:r>
          </a:p>
        </p:txBody>
      </p:sp>
    </p:spTree>
    <p:extLst>
      <p:ext uri="{BB962C8B-B14F-4D97-AF65-F5344CB8AC3E}">
        <p14:creationId xmlns:p14="http://schemas.microsoft.com/office/powerpoint/2010/main" xmlns="" val="611393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E59D394-14B1-46BD-8C47-5FAC5B2A5552}"/>
              </a:ext>
            </a:extLst>
          </p:cNvPr>
          <p:cNvSpPr txBox="1"/>
          <p:nvPr/>
        </p:nvSpPr>
        <p:spPr>
          <a:xfrm>
            <a:off x="107504" y="291116"/>
            <a:ext cx="9144000" cy="4801314"/>
          </a:xfrm>
          <a:prstGeom prst="rect">
            <a:avLst/>
          </a:prstGeom>
          <a:noFill/>
        </p:spPr>
        <p:txBody>
          <a:bodyPr wrap="square" rtlCol="0">
            <a:spAutoFit/>
          </a:bodyPr>
          <a:lstStyle/>
          <a:p>
            <a:r>
              <a:rPr lang="en-IN" b="1" dirty="0"/>
              <a:t>Factors affecting solubility of gases</a:t>
            </a:r>
          </a:p>
          <a:p>
            <a:pPr marL="342900" indent="-342900">
              <a:buAutoNum type="arabicPeriod"/>
            </a:pPr>
            <a:r>
              <a:rPr lang="en-IN" b="1" dirty="0"/>
              <a:t>Increase in pressure on surface of water causes increase in solubility of gas in water.</a:t>
            </a:r>
          </a:p>
          <a:p>
            <a:pPr marL="342900" indent="-342900">
              <a:buAutoNum type="arabicPeriod"/>
            </a:pPr>
            <a:endParaRPr lang="en-IN" dirty="0"/>
          </a:p>
          <a:p>
            <a:pPr marL="342900" indent="-342900">
              <a:buAutoNum type="arabicPeriod"/>
            </a:pPr>
            <a:endParaRPr lang="en-IN" dirty="0"/>
          </a:p>
          <a:p>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endParaRPr lang="en-IN" dirty="0"/>
          </a:p>
          <a:p>
            <a:endParaRPr lang="en-IN" dirty="0"/>
          </a:p>
          <a:p>
            <a:r>
              <a:rPr lang="en-IN" dirty="0"/>
              <a:t>2.</a:t>
            </a:r>
            <a:r>
              <a:rPr lang="en-IN" b="1" dirty="0"/>
              <a:t> Increase of temperature of water causes decrease in solubility of gas in water</a:t>
            </a:r>
            <a:r>
              <a:rPr lang="en-IN" dirty="0"/>
              <a:t>.</a:t>
            </a:r>
          </a:p>
          <a:p>
            <a:endParaRPr lang="en-IN" dirty="0"/>
          </a:p>
          <a:p>
            <a:endParaRPr lang="en-IN" dirty="0"/>
          </a:p>
        </p:txBody>
      </p:sp>
      <p:pic>
        <p:nvPicPr>
          <p:cNvPr id="4" name="Picture 3">
            <a:extLst>
              <a:ext uri="{FF2B5EF4-FFF2-40B4-BE49-F238E27FC236}">
                <a16:creationId xmlns:a16="http://schemas.microsoft.com/office/drawing/2014/main" xmlns="" id="{997C8D1B-25CD-453E-A3B7-64E50676D6B7}"/>
              </a:ext>
            </a:extLst>
          </p:cNvPr>
          <p:cNvPicPr>
            <a:picLocks noChangeAspect="1"/>
          </p:cNvPicPr>
          <p:nvPr/>
        </p:nvPicPr>
        <p:blipFill rotWithShape="1">
          <a:blip r:embed="rId2">
            <a:extLst>
              <a:ext uri="{28A0092B-C50C-407E-A947-70E740481C1C}">
                <a14:useLocalDpi xmlns:a14="http://schemas.microsoft.com/office/drawing/2010/main" xmlns="" val="0"/>
              </a:ext>
            </a:extLst>
          </a:blip>
          <a:srcRect b="12941"/>
          <a:stretch/>
        </p:blipFill>
        <p:spPr>
          <a:xfrm>
            <a:off x="412319" y="4445090"/>
            <a:ext cx="2448271" cy="2238029"/>
          </a:xfrm>
          <a:prstGeom prst="rect">
            <a:avLst/>
          </a:prstGeom>
        </p:spPr>
      </p:pic>
      <p:pic>
        <p:nvPicPr>
          <p:cNvPr id="5" name="Picture 4">
            <a:extLst>
              <a:ext uri="{FF2B5EF4-FFF2-40B4-BE49-F238E27FC236}">
                <a16:creationId xmlns:a16="http://schemas.microsoft.com/office/drawing/2014/main" xmlns="" id="{E772F442-EB00-46FD-97C6-5C8AEE8CA2FC}"/>
              </a:ext>
            </a:extLst>
          </p:cNvPr>
          <p:cNvPicPr>
            <a:picLocks noChangeAspect="1"/>
          </p:cNvPicPr>
          <p:nvPr/>
        </p:nvPicPr>
        <p:blipFill rotWithShape="1">
          <a:blip r:embed="rId3"/>
          <a:srcRect l="5530" r="5530" b="3412"/>
          <a:stretch/>
        </p:blipFill>
        <p:spPr>
          <a:xfrm>
            <a:off x="272563" y="1241432"/>
            <a:ext cx="2448270" cy="2567984"/>
          </a:xfrm>
          <a:prstGeom prst="rect">
            <a:avLst/>
          </a:prstGeom>
        </p:spPr>
      </p:pic>
      <p:sp>
        <p:nvSpPr>
          <p:cNvPr id="6" name="TextBox 5">
            <a:extLst>
              <a:ext uri="{FF2B5EF4-FFF2-40B4-BE49-F238E27FC236}">
                <a16:creationId xmlns:a16="http://schemas.microsoft.com/office/drawing/2014/main" xmlns="" id="{13B64209-471C-4489-AEA9-A4EE6BA66339}"/>
              </a:ext>
            </a:extLst>
          </p:cNvPr>
          <p:cNvSpPr txBox="1"/>
          <p:nvPr/>
        </p:nvSpPr>
        <p:spPr>
          <a:xfrm>
            <a:off x="3023320" y="4365104"/>
            <a:ext cx="5725144" cy="2031325"/>
          </a:xfrm>
          <a:prstGeom prst="rect">
            <a:avLst/>
          </a:prstGeom>
          <a:noFill/>
        </p:spPr>
        <p:txBody>
          <a:bodyPr wrap="square" rtlCol="0">
            <a:spAutoFit/>
          </a:bodyPr>
          <a:lstStyle/>
          <a:p>
            <a:r>
              <a:rPr lang="en-US" dirty="0"/>
              <a:t>Increased temperature causes an increase in kinetic energy. The higher kinetic energy causes more motion in molecules which break intermolecular bonds and escape from solution. Boiled water also tastes "flat" because all of the oxygen gas has been removed by heating.</a:t>
            </a:r>
          </a:p>
          <a:p>
            <a:endParaRPr lang="en-IN" dirty="0"/>
          </a:p>
        </p:txBody>
      </p:sp>
      <p:sp>
        <p:nvSpPr>
          <p:cNvPr id="7" name="TextBox 6">
            <a:extLst>
              <a:ext uri="{FF2B5EF4-FFF2-40B4-BE49-F238E27FC236}">
                <a16:creationId xmlns:a16="http://schemas.microsoft.com/office/drawing/2014/main" xmlns="" id="{3A9C2258-06B3-423E-8BD9-F8588A7901F5}"/>
              </a:ext>
            </a:extLst>
          </p:cNvPr>
          <p:cNvSpPr txBox="1"/>
          <p:nvPr/>
        </p:nvSpPr>
        <p:spPr>
          <a:xfrm>
            <a:off x="2935310" y="901767"/>
            <a:ext cx="6012671" cy="2862322"/>
          </a:xfrm>
          <a:prstGeom prst="rect">
            <a:avLst/>
          </a:prstGeom>
          <a:noFill/>
        </p:spPr>
        <p:txBody>
          <a:bodyPr wrap="square" rtlCol="0">
            <a:spAutoFit/>
          </a:bodyPr>
          <a:lstStyle/>
          <a:p>
            <a:endParaRPr lang="en-US" dirty="0"/>
          </a:p>
          <a:p>
            <a:r>
              <a:rPr lang="en-US" dirty="0"/>
              <a:t>If the pressure is increased, the gas molecules are "forced" into the solution since this will best relieve the pressure that has been applied. All carbonated beverages are bottled under pressure to increase the carbon dioxide dissolved in solution. When the bottle is opened, the pressure above the solution decreases. As a result, the solution effervesces and some of the carbon dioxide bubbles off.</a:t>
            </a:r>
          </a:p>
          <a:p>
            <a:endParaRPr lang="en-IN" dirty="0"/>
          </a:p>
        </p:txBody>
      </p:sp>
      <p:cxnSp>
        <p:nvCxnSpPr>
          <p:cNvPr id="9" name="Straight Connector 8">
            <a:extLst>
              <a:ext uri="{FF2B5EF4-FFF2-40B4-BE49-F238E27FC236}">
                <a16:creationId xmlns:a16="http://schemas.microsoft.com/office/drawing/2014/main" xmlns="" id="{8B82976A-6DC1-433D-B20D-30070573B46D}"/>
              </a:ext>
            </a:extLst>
          </p:cNvPr>
          <p:cNvCxnSpPr>
            <a:cxnSpLocks/>
          </p:cNvCxnSpPr>
          <p:nvPr/>
        </p:nvCxnSpPr>
        <p:spPr>
          <a:xfrm>
            <a:off x="18458" y="4149080"/>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349195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92696"/>
            <a:ext cx="9144000" cy="6078886"/>
          </a:xfrm>
        </p:spPr>
        <p:txBody>
          <a:bodyPr>
            <a:normAutofit fontScale="92500" lnSpcReduction="20000"/>
          </a:bodyPr>
          <a:lstStyle/>
          <a:p>
            <a:r>
              <a:rPr lang="en-IN" dirty="0"/>
              <a:t>When a </a:t>
            </a:r>
            <a:r>
              <a:rPr lang="en-IN" b="1" dirty="0"/>
              <a:t>hot saturated </a:t>
            </a:r>
            <a:r>
              <a:rPr lang="en-IN" dirty="0"/>
              <a:t>solution is cooled the excess solid is thrown out in the form of particles having </a:t>
            </a:r>
            <a:r>
              <a:rPr lang="en-IN" b="1" dirty="0"/>
              <a:t>definite shape </a:t>
            </a:r>
            <a:r>
              <a:rPr lang="en-IN" dirty="0"/>
              <a:t>called crystals and the process is called crystallisation.</a:t>
            </a:r>
          </a:p>
          <a:p>
            <a:r>
              <a:rPr lang="en-IN" dirty="0"/>
              <a:t>Crystals are homogenous solids, arranged symmetrically.</a:t>
            </a:r>
          </a:p>
          <a:p>
            <a:r>
              <a:rPr lang="en-IN" dirty="0"/>
              <a:t>Crystals are bounded by plane surfaces, meeting at sharp edges at definite angles to one another.</a:t>
            </a:r>
          </a:p>
          <a:p>
            <a:pPr marL="109728" indent="0">
              <a:buNone/>
            </a:pPr>
            <a:endParaRPr lang="en-IN" dirty="0"/>
          </a:p>
          <a:p>
            <a:endParaRPr lang="en-IN" dirty="0"/>
          </a:p>
          <a:p>
            <a:endParaRPr lang="en-IN" dirty="0"/>
          </a:p>
          <a:p>
            <a:r>
              <a:rPr lang="en-IN" b="1" dirty="0"/>
              <a:t>Conditions for crystallisation</a:t>
            </a:r>
          </a:p>
          <a:p>
            <a:r>
              <a:rPr lang="en-IN" dirty="0"/>
              <a:t>1)the hot saturated solution should be cooled slowly followed by slow evaporation.</a:t>
            </a:r>
          </a:p>
          <a:p>
            <a:r>
              <a:rPr lang="en-IN" dirty="0"/>
              <a:t>2)Rapid cooling of a hot saturated solution results in formation of amorphous solids instead of well defined crystals</a:t>
            </a:r>
          </a:p>
          <a:p>
            <a:endParaRPr lang="en-IN" dirty="0"/>
          </a:p>
        </p:txBody>
      </p:sp>
      <p:sp>
        <p:nvSpPr>
          <p:cNvPr id="2" name="Title 1"/>
          <p:cNvSpPr>
            <a:spLocks noGrp="1"/>
          </p:cNvSpPr>
          <p:nvPr>
            <p:ph type="title"/>
          </p:nvPr>
        </p:nvSpPr>
        <p:spPr>
          <a:xfrm>
            <a:off x="2555776" y="188640"/>
            <a:ext cx="3466728" cy="576071"/>
          </a:xfrm>
        </p:spPr>
        <p:txBody>
          <a:bodyPr>
            <a:normAutofit fontScale="90000"/>
          </a:bodyPr>
          <a:lstStyle/>
          <a:p>
            <a:r>
              <a:rPr lang="en-IN" sz="3200" dirty="0"/>
              <a:t>CRYSTALLISATION</a:t>
            </a:r>
          </a:p>
        </p:txBody>
      </p:sp>
      <p:pic>
        <p:nvPicPr>
          <p:cNvPr id="4" name="Picture 3">
            <a:extLst>
              <a:ext uri="{FF2B5EF4-FFF2-40B4-BE49-F238E27FC236}">
                <a16:creationId xmlns:a16="http://schemas.microsoft.com/office/drawing/2014/main" xmlns="" id="{F3A2BAB7-6888-4C4E-917D-69D22A694101}"/>
              </a:ext>
            </a:extLst>
          </p:cNvPr>
          <p:cNvPicPr>
            <a:picLocks noChangeAspect="1"/>
          </p:cNvPicPr>
          <p:nvPr/>
        </p:nvPicPr>
        <p:blipFill>
          <a:blip r:embed="rId2"/>
          <a:stretch>
            <a:fillRect/>
          </a:stretch>
        </p:blipFill>
        <p:spPr>
          <a:xfrm>
            <a:off x="207063" y="3524263"/>
            <a:ext cx="819264" cy="866896"/>
          </a:xfrm>
          <a:prstGeom prst="rect">
            <a:avLst/>
          </a:prstGeom>
        </p:spPr>
      </p:pic>
      <p:pic>
        <p:nvPicPr>
          <p:cNvPr id="6" name="Picture 5">
            <a:extLst>
              <a:ext uri="{FF2B5EF4-FFF2-40B4-BE49-F238E27FC236}">
                <a16:creationId xmlns:a16="http://schemas.microsoft.com/office/drawing/2014/main" xmlns="" id="{43E7C440-2DB3-4EB7-8E3E-A264540F7907}"/>
              </a:ext>
            </a:extLst>
          </p:cNvPr>
          <p:cNvPicPr>
            <a:picLocks noChangeAspect="1"/>
          </p:cNvPicPr>
          <p:nvPr/>
        </p:nvPicPr>
        <p:blipFill>
          <a:blip r:embed="rId3"/>
          <a:stretch>
            <a:fillRect/>
          </a:stretch>
        </p:blipFill>
        <p:spPr>
          <a:xfrm>
            <a:off x="2822943" y="3305158"/>
            <a:ext cx="905001" cy="1076475"/>
          </a:xfrm>
          <a:prstGeom prst="rect">
            <a:avLst/>
          </a:prstGeom>
        </p:spPr>
      </p:pic>
      <p:pic>
        <p:nvPicPr>
          <p:cNvPr id="7" name="Picture 6">
            <a:extLst>
              <a:ext uri="{FF2B5EF4-FFF2-40B4-BE49-F238E27FC236}">
                <a16:creationId xmlns:a16="http://schemas.microsoft.com/office/drawing/2014/main" xmlns="" id="{44272770-C10B-408E-A566-9D2147F2EA1D}"/>
              </a:ext>
            </a:extLst>
          </p:cNvPr>
          <p:cNvPicPr>
            <a:picLocks noChangeAspect="1"/>
          </p:cNvPicPr>
          <p:nvPr/>
        </p:nvPicPr>
        <p:blipFill>
          <a:blip r:embed="rId4"/>
          <a:stretch>
            <a:fillRect/>
          </a:stretch>
        </p:blipFill>
        <p:spPr>
          <a:xfrm>
            <a:off x="4185853" y="3405183"/>
            <a:ext cx="971686" cy="914528"/>
          </a:xfrm>
          <a:prstGeom prst="rect">
            <a:avLst/>
          </a:prstGeom>
        </p:spPr>
      </p:pic>
      <p:pic>
        <p:nvPicPr>
          <p:cNvPr id="8" name="Picture 7">
            <a:extLst>
              <a:ext uri="{FF2B5EF4-FFF2-40B4-BE49-F238E27FC236}">
                <a16:creationId xmlns:a16="http://schemas.microsoft.com/office/drawing/2014/main" xmlns="" id="{8A1199C8-399F-4772-B076-12FCBA660D6E}"/>
              </a:ext>
            </a:extLst>
          </p:cNvPr>
          <p:cNvPicPr>
            <a:picLocks noChangeAspect="1"/>
          </p:cNvPicPr>
          <p:nvPr/>
        </p:nvPicPr>
        <p:blipFill>
          <a:blip r:embed="rId5"/>
          <a:stretch>
            <a:fillRect/>
          </a:stretch>
        </p:blipFill>
        <p:spPr>
          <a:xfrm>
            <a:off x="5683225" y="3362315"/>
            <a:ext cx="895475" cy="1028844"/>
          </a:xfrm>
          <a:prstGeom prst="rect">
            <a:avLst/>
          </a:prstGeom>
        </p:spPr>
      </p:pic>
      <p:pic>
        <p:nvPicPr>
          <p:cNvPr id="9" name="Picture 8">
            <a:extLst>
              <a:ext uri="{FF2B5EF4-FFF2-40B4-BE49-F238E27FC236}">
                <a16:creationId xmlns:a16="http://schemas.microsoft.com/office/drawing/2014/main" xmlns="" id="{3D4B84FB-59DE-4FED-BBDA-0C8F42182EA8}"/>
              </a:ext>
            </a:extLst>
          </p:cNvPr>
          <p:cNvPicPr>
            <a:picLocks noChangeAspect="1"/>
          </p:cNvPicPr>
          <p:nvPr/>
        </p:nvPicPr>
        <p:blipFill>
          <a:blip r:embed="rId6"/>
          <a:stretch>
            <a:fillRect/>
          </a:stretch>
        </p:blipFill>
        <p:spPr>
          <a:xfrm>
            <a:off x="6998025" y="3333736"/>
            <a:ext cx="743054" cy="1057423"/>
          </a:xfrm>
          <a:prstGeom prst="rect">
            <a:avLst/>
          </a:prstGeom>
        </p:spPr>
      </p:pic>
      <p:grpSp>
        <p:nvGrpSpPr>
          <p:cNvPr id="11" name="Group 10">
            <a:extLst>
              <a:ext uri="{FF2B5EF4-FFF2-40B4-BE49-F238E27FC236}">
                <a16:creationId xmlns:a16="http://schemas.microsoft.com/office/drawing/2014/main" xmlns="" id="{B8CC8C6D-52AD-4AA9-9E48-FFC8E3892DE5}"/>
              </a:ext>
            </a:extLst>
          </p:cNvPr>
          <p:cNvGrpSpPr/>
          <p:nvPr/>
        </p:nvGrpSpPr>
        <p:grpSpPr>
          <a:xfrm>
            <a:off x="1402921" y="3405183"/>
            <a:ext cx="962113" cy="866897"/>
            <a:chOff x="1402921" y="3405183"/>
            <a:chExt cx="962113" cy="866897"/>
          </a:xfrm>
        </p:grpSpPr>
        <p:pic>
          <p:nvPicPr>
            <p:cNvPr id="5" name="Picture 4">
              <a:extLst>
                <a:ext uri="{FF2B5EF4-FFF2-40B4-BE49-F238E27FC236}">
                  <a16:creationId xmlns:a16="http://schemas.microsoft.com/office/drawing/2014/main" xmlns="" id="{38576075-1DA1-4091-9E4D-BC02FAFC0415}"/>
                </a:ext>
              </a:extLst>
            </p:cNvPr>
            <p:cNvPicPr>
              <a:picLocks noChangeAspect="1"/>
            </p:cNvPicPr>
            <p:nvPr/>
          </p:nvPicPr>
          <p:blipFill>
            <a:blip r:embed="rId7"/>
            <a:stretch>
              <a:fillRect/>
            </a:stretch>
          </p:blipFill>
          <p:spPr>
            <a:xfrm>
              <a:off x="1493778" y="3405183"/>
              <a:ext cx="871256" cy="866897"/>
            </a:xfrm>
            <a:prstGeom prst="rect">
              <a:avLst/>
            </a:prstGeom>
          </p:spPr>
        </p:pic>
        <p:sp>
          <p:nvSpPr>
            <p:cNvPr id="10" name="Oval 9">
              <a:extLst>
                <a:ext uri="{FF2B5EF4-FFF2-40B4-BE49-F238E27FC236}">
                  <a16:creationId xmlns:a16="http://schemas.microsoft.com/office/drawing/2014/main" xmlns="" id="{F009C1C7-35C0-4DF4-9618-C2B371C5896C}"/>
                </a:ext>
              </a:extLst>
            </p:cNvPr>
            <p:cNvSpPr/>
            <p:nvPr/>
          </p:nvSpPr>
          <p:spPr>
            <a:xfrm>
              <a:off x="1402921" y="3405183"/>
              <a:ext cx="504056" cy="161948"/>
            </a:xfrm>
            <a:prstGeom prst="ellipse">
              <a:avLst/>
            </a:prstGeom>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xmlns="" val="20334709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50710"/>
            <a:ext cx="9144000" cy="5156582"/>
          </a:xfrm>
        </p:spPr>
        <p:txBody>
          <a:bodyPr>
            <a:normAutofit/>
          </a:bodyPr>
          <a:lstStyle/>
          <a:p>
            <a:r>
              <a:rPr lang="en-IN" sz="2400" dirty="0"/>
              <a:t>The </a:t>
            </a:r>
            <a:r>
              <a:rPr lang="en-IN" sz="2400" b="1" dirty="0"/>
              <a:t>fixed number </a:t>
            </a:r>
            <a:r>
              <a:rPr lang="en-IN" sz="2400" dirty="0"/>
              <a:t>of water molecules which enters into </a:t>
            </a:r>
            <a:r>
              <a:rPr lang="en-IN" sz="2400" b="1" dirty="0"/>
              <a:t>loose chemical combination </a:t>
            </a:r>
            <a:r>
              <a:rPr lang="en-IN" sz="2400" dirty="0"/>
              <a:t>with the substance when the substance is  crystallised from its </a:t>
            </a:r>
            <a:r>
              <a:rPr lang="en-IN" sz="2400" b="1" dirty="0"/>
              <a:t>hot saturated </a:t>
            </a:r>
            <a:r>
              <a:rPr lang="en-IN" sz="2400" dirty="0"/>
              <a:t>solution is called water of crystallisation. </a:t>
            </a:r>
          </a:p>
          <a:p>
            <a:r>
              <a:rPr lang="en-IN" sz="2400" dirty="0"/>
              <a:t>It is responsible for geometric shape and colour of crystals.</a:t>
            </a:r>
          </a:p>
          <a:p>
            <a:endParaRPr lang="en-IN" sz="2400" dirty="0"/>
          </a:p>
          <a:p>
            <a:endParaRPr lang="en-IN" dirty="0"/>
          </a:p>
        </p:txBody>
      </p:sp>
      <p:sp>
        <p:nvSpPr>
          <p:cNvPr id="2" name="Title 1"/>
          <p:cNvSpPr>
            <a:spLocks noGrp="1"/>
          </p:cNvSpPr>
          <p:nvPr>
            <p:ph type="title"/>
          </p:nvPr>
        </p:nvSpPr>
        <p:spPr>
          <a:xfrm>
            <a:off x="1331640" y="158013"/>
            <a:ext cx="5801004" cy="692696"/>
          </a:xfrm>
        </p:spPr>
        <p:txBody>
          <a:bodyPr>
            <a:normAutofit/>
          </a:bodyPr>
          <a:lstStyle/>
          <a:p>
            <a:r>
              <a:rPr lang="en-IN" sz="2800" dirty="0"/>
              <a:t>WATER OF CRYSTALLISATION</a:t>
            </a:r>
          </a:p>
        </p:txBody>
      </p:sp>
      <p:pic>
        <p:nvPicPr>
          <p:cNvPr id="4" name="Picture 2" descr="Water of crystallization - YouTube">
            <a:extLst>
              <a:ext uri="{FF2B5EF4-FFF2-40B4-BE49-F238E27FC236}">
                <a16:creationId xmlns:a16="http://schemas.microsoft.com/office/drawing/2014/main" xmlns="" id="{36CFE0A2-077B-4447-A650-D1580720DCD1}"/>
              </a:ext>
            </a:extLst>
          </p:cNvPr>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26435" t="23308" r="26961"/>
          <a:stretch/>
        </p:blipFill>
        <p:spPr bwMode="auto">
          <a:xfrm>
            <a:off x="3419872" y="3100640"/>
            <a:ext cx="3888433" cy="35993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142145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C5C56B74-962A-46BB-9C81-8E2A3CE06B60}"/>
              </a:ext>
            </a:extLst>
          </p:cNvPr>
          <p:cNvPicPr>
            <a:picLocks noGrp="1" noChangeAspect="1"/>
          </p:cNvPicPr>
          <p:nvPr>
            <p:ph idx="1"/>
          </p:nvPr>
        </p:nvPicPr>
        <p:blipFill rotWithShape="1">
          <a:blip r:embed="rId2"/>
          <a:srcRect t="20572"/>
          <a:stretch/>
        </p:blipFill>
        <p:spPr>
          <a:xfrm>
            <a:off x="488234" y="2348880"/>
            <a:ext cx="8229600" cy="4234482"/>
          </a:xfrm>
          <a:prstGeom prst="rect">
            <a:avLst/>
          </a:prstGeom>
        </p:spPr>
      </p:pic>
      <p:grpSp>
        <p:nvGrpSpPr>
          <p:cNvPr id="7" name="Group 6">
            <a:extLst>
              <a:ext uri="{FF2B5EF4-FFF2-40B4-BE49-F238E27FC236}">
                <a16:creationId xmlns:a16="http://schemas.microsoft.com/office/drawing/2014/main" xmlns="" id="{A4D6C93D-CBC8-48A8-8D8D-BD9B274B8839}"/>
              </a:ext>
            </a:extLst>
          </p:cNvPr>
          <p:cNvGrpSpPr/>
          <p:nvPr/>
        </p:nvGrpSpPr>
        <p:grpSpPr>
          <a:xfrm>
            <a:off x="251520" y="3429000"/>
            <a:ext cx="2146229" cy="1221734"/>
            <a:chOff x="251520" y="3429000"/>
            <a:chExt cx="2146229" cy="1221734"/>
          </a:xfrm>
        </p:grpSpPr>
        <p:pic>
          <p:nvPicPr>
            <p:cNvPr id="5" name="Picture 4">
              <a:extLst>
                <a:ext uri="{FF2B5EF4-FFF2-40B4-BE49-F238E27FC236}">
                  <a16:creationId xmlns:a16="http://schemas.microsoft.com/office/drawing/2014/main" xmlns="" id="{5CB8613F-7CBF-4D3F-ADAA-6C86021FAABE}"/>
                </a:ext>
              </a:extLst>
            </p:cNvPr>
            <p:cNvPicPr>
              <a:picLocks noChangeAspect="1"/>
            </p:cNvPicPr>
            <p:nvPr/>
          </p:nvPicPr>
          <p:blipFill>
            <a:blip r:embed="rId3"/>
            <a:stretch>
              <a:fillRect/>
            </a:stretch>
          </p:blipFill>
          <p:spPr>
            <a:xfrm>
              <a:off x="1835696" y="3429000"/>
              <a:ext cx="562053" cy="1048208"/>
            </a:xfrm>
            <a:prstGeom prst="rect">
              <a:avLst/>
            </a:prstGeom>
          </p:spPr>
        </p:pic>
        <p:sp>
          <p:nvSpPr>
            <p:cNvPr id="6" name="Oval 5">
              <a:extLst>
                <a:ext uri="{FF2B5EF4-FFF2-40B4-BE49-F238E27FC236}">
                  <a16:creationId xmlns:a16="http://schemas.microsoft.com/office/drawing/2014/main" xmlns="" id="{D66BA9E1-5B14-43CA-92DB-8456255DB37E}"/>
                </a:ext>
              </a:extLst>
            </p:cNvPr>
            <p:cNvSpPr/>
            <p:nvPr/>
          </p:nvSpPr>
          <p:spPr>
            <a:xfrm>
              <a:off x="251520" y="3507734"/>
              <a:ext cx="1080120" cy="1143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aphicFrame>
        <p:nvGraphicFramePr>
          <p:cNvPr id="8" name="Table 4">
            <a:extLst>
              <a:ext uri="{FF2B5EF4-FFF2-40B4-BE49-F238E27FC236}">
                <a16:creationId xmlns:a16="http://schemas.microsoft.com/office/drawing/2014/main" xmlns="" id="{45938AAF-9636-4515-ACFB-6E8CD810A030}"/>
              </a:ext>
            </a:extLst>
          </p:cNvPr>
          <p:cNvGraphicFramePr>
            <a:graphicFrameLocks noGrp="1"/>
          </p:cNvGraphicFramePr>
          <p:nvPr>
            <p:extLst>
              <p:ext uri="{D42A27DB-BD31-4B8C-83A1-F6EECF244321}">
                <p14:modId xmlns:p14="http://schemas.microsoft.com/office/powerpoint/2010/main" xmlns="" val="915149728"/>
              </p:ext>
            </p:extLst>
          </p:nvPr>
        </p:nvGraphicFramePr>
        <p:xfrm>
          <a:off x="488234" y="242726"/>
          <a:ext cx="8229600" cy="19253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2079170607"/>
                    </a:ext>
                  </a:extLst>
                </a:gridCol>
                <a:gridCol w="4114800">
                  <a:extLst>
                    <a:ext uri="{9D8B030D-6E8A-4147-A177-3AD203B41FA5}">
                      <a16:colId xmlns:a16="http://schemas.microsoft.com/office/drawing/2014/main" xmlns="" val="1180926485"/>
                    </a:ext>
                  </a:extLst>
                </a:gridCol>
              </a:tblGrid>
              <a:tr h="370840">
                <a:tc>
                  <a:txBody>
                    <a:bodyPr/>
                    <a:lstStyle/>
                    <a:p>
                      <a:r>
                        <a:rPr lang="en-IN" sz="1800" dirty="0"/>
                        <a:t>Hydrated substances </a:t>
                      </a:r>
                      <a:endParaRPr lang="en-IN" dirty="0"/>
                    </a:p>
                  </a:txBody>
                  <a:tcPr/>
                </a:tc>
                <a:tc>
                  <a:txBody>
                    <a:bodyPr/>
                    <a:lstStyle/>
                    <a:p>
                      <a:r>
                        <a:rPr lang="en-IN" sz="1800" dirty="0"/>
                        <a:t>Anhydrous Substances </a:t>
                      </a:r>
                      <a:endParaRPr lang="en-IN" dirty="0"/>
                    </a:p>
                  </a:txBody>
                  <a:tcPr/>
                </a:tc>
                <a:extLst>
                  <a:ext uri="{0D108BD9-81ED-4DB2-BD59-A6C34878D82A}">
                    <a16:rowId xmlns:a16="http://schemas.microsoft.com/office/drawing/2014/main" xmlns="" val="3057498125"/>
                  </a:ext>
                </a:extLst>
              </a:tr>
              <a:tr h="370840">
                <a:tc>
                  <a:txBody>
                    <a:bodyPr/>
                    <a:lstStyle/>
                    <a:p>
                      <a:r>
                        <a:rPr lang="en-IN" sz="1800" dirty="0"/>
                        <a:t>contain fixed number of water molecules in loose chemical combination.</a:t>
                      </a:r>
                      <a:endParaRPr lang="en-IN" dirty="0"/>
                    </a:p>
                  </a:txBody>
                  <a:tcPr/>
                </a:tc>
                <a:tc>
                  <a:txBody>
                    <a:bodyPr/>
                    <a:lstStyle/>
                    <a:p>
                      <a:r>
                        <a:rPr lang="en-IN" sz="1800" dirty="0"/>
                        <a:t>do not contain any fixed number of molecules in loosecombination.eg.KNO3</a:t>
                      </a:r>
                      <a:endParaRPr lang="en-IN" dirty="0"/>
                    </a:p>
                  </a:txBody>
                  <a:tcPr/>
                </a:tc>
                <a:extLst>
                  <a:ext uri="{0D108BD9-81ED-4DB2-BD59-A6C34878D82A}">
                    <a16:rowId xmlns:a16="http://schemas.microsoft.com/office/drawing/2014/main" xmlns="" val="2282908270"/>
                  </a:ext>
                </a:extLst>
              </a:tr>
              <a:tr h="370840">
                <a:tc>
                  <a:txBody>
                    <a:bodyPr/>
                    <a:lstStyle/>
                    <a:p>
                      <a:r>
                        <a:rPr lang="en-IN" dirty="0"/>
                        <a:t>Can release water vapour upon heating.</a:t>
                      </a:r>
                    </a:p>
                  </a:txBody>
                  <a:tcPr/>
                </a:tc>
                <a:tc>
                  <a:txBody>
                    <a:bodyPr/>
                    <a:lstStyle/>
                    <a:p>
                      <a:r>
                        <a:rPr lang="en-IN" dirty="0"/>
                        <a:t>Do not release water vapour upon heating.</a:t>
                      </a:r>
                    </a:p>
                  </a:txBody>
                  <a:tcPr/>
                </a:tc>
                <a:extLst>
                  <a:ext uri="{0D108BD9-81ED-4DB2-BD59-A6C34878D82A}">
                    <a16:rowId xmlns:a16="http://schemas.microsoft.com/office/drawing/2014/main" xmlns="" val="3144300132"/>
                  </a:ext>
                </a:extLst>
              </a:tr>
            </a:tbl>
          </a:graphicData>
        </a:graphic>
      </p:graphicFrame>
    </p:spTree>
    <p:extLst>
      <p:ext uri="{BB962C8B-B14F-4D97-AF65-F5344CB8AC3E}">
        <p14:creationId xmlns:p14="http://schemas.microsoft.com/office/powerpoint/2010/main" xmlns="" val="126682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A19B1370-9D9E-474B-B147-F4E07B0E73A1}"/>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xmlns="" id="{784F5954-6C8B-4071-8660-25EC193CB721}"/>
              </a:ext>
            </a:extLst>
          </p:cNvPr>
          <p:cNvPicPr>
            <a:picLocks noGrp="1" noChangeAspect="1"/>
          </p:cNvPicPr>
          <p:nvPr>
            <p:ph idx="1"/>
          </p:nvPr>
        </p:nvPicPr>
        <p:blipFill>
          <a:blip r:embed="rId2"/>
          <a:stretch>
            <a:fillRect/>
          </a:stretch>
        </p:blipFill>
        <p:spPr>
          <a:xfrm>
            <a:off x="347795" y="1628800"/>
            <a:ext cx="8448409" cy="3819461"/>
          </a:xfrm>
          <a:prstGeom prst="rect">
            <a:avLst/>
          </a:prstGeom>
        </p:spPr>
      </p:pic>
    </p:spTree>
    <p:extLst>
      <p:ext uri="{BB962C8B-B14F-4D97-AF65-F5344CB8AC3E}">
        <p14:creationId xmlns:p14="http://schemas.microsoft.com/office/powerpoint/2010/main" xmlns="" val="225810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981" y="-4081951"/>
            <a:ext cx="8229600" cy="4525963"/>
          </a:xfrm>
        </p:spPr>
        <p:txBody>
          <a:bodyPr>
            <a:normAutofit/>
          </a:bodyPr>
          <a:lstStyle/>
          <a:p>
            <a:endParaRPr lang="en-IN" dirty="0"/>
          </a:p>
          <a:p>
            <a:endParaRPr lang="en-IN" dirty="0"/>
          </a:p>
        </p:txBody>
      </p:sp>
      <p:sp>
        <p:nvSpPr>
          <p:cNvPr id="2" name="Title 1"/>
          <p:cNvSpPr>
            <a:spLocks noGrp="1"/>
          </p:cNvSpPr>
          <p:nvPr>
            <p:ph type="title"/>
          </p:nvPr>
        </p:nvSpPr>
        <p:spPr>
          <a:xfrm>
            <a:off x="457200" y="274638"/>
            <a:ext cx="8507288" cy="346050"/>
          </a:xfrm>
        </p:spPr>
        <p:txBody>
          <a:bodyPr>
            <a:noAutofit/>
          </a:bodyPr>
          <a:lstStyle/>
          <a:p>
            <a:r>
              <a:rPr lang="en-IN" sz="2800" dirty="0"/>
              <a:t>Efflorescent and Deliquescent Substances</a:t>
            </a:r>
          </a:p>
        </p:txBody>
      </p:sp>
      <p:graphicFrame>
        <p:nvGraphicFramePr>
          <p:cNvPr id="4" name="Table 4">
            <a:extLst>
              <a:ext uri="{FF2B5EF4-FFF2-40B4-BE49-F238E27FC236}">
                <a16:creationId xmlns:a16="http://schemas.microsoft.com/office/drawing/2014/main" xmlns="" id="{05CD9810-9773-4C3C-85D1-CBFD3539A679}"/>
              </a:ext>
            </a:extLst>
          </p:cNvPr>
          <p:cNvGraphicFramePr>
            <a:graphicFrameLocks noGrp="1"/>
          </p:cNvGraphicFramePr>
          <p:nvPr>
            <p:extLst>
              <p:ext uri="{D42A27DB-BD31-4B8C-83A1-F6EECF244321}">
                <p14:modId xmlns:p14="http://schemas.microsoft.com/office/powerpoint/2010/main" xmlns="" val="877737911"/>
              </p:ext>
            </p:extLst>
          </p:nvPr>
        </p:nvGraphicFramePr>
        <p:xfrm>
          <a:off x="457200" y="908720"/>
          <a:ext cx="7985382" cy="2748280"/>
        </p:xfrm>
        <a:graphic>
          <a:graphicData uri="http://schemas.openxmlformats.org/drawingml/2006/table">
            <a:tbl>
              <a:tblPr firstRow="1" bandRow="1">
                <a:tableStyleId>{5C22544A-7EE6-4342-B048-85BDC9FD1C3A}</a:tableStyleId>
              </a:tblPr>
              <a:tblGrid>
                <a:gridCol w="3992691">
                  <a:extLst>
                    <a:ext uri="{9D8B030D-6E8A-4147-A177-3AD203B41FA5}">
                      <a16:colId xmlns:a16="http://schemas.microsoft.com/office/drawing/2014/main" xmlns="" val="924714133"/>
                    </a:ext>
                  </a:extLst>
                </a:gridCol>
                <a:gridCol w="3992691">
                  <a:extLst>
                    <a:ext uri="{9D8B030D-6E8A-4147-A177-3AD203B41FA5}">
                      <a16:colId xmlns:a16="http://schemas.microsoft.com/office/drawing/2014/main" xmlns="" val="29550988"/>
                    </a:ext>
                  </a:extLst>
                </a:gridCol>
              </a:tblGrid>
              <a:tr h="370840">
                <a:tc>
                  <a:txBody>
                    <a:bodyPr/>
                    <a:lstStyle/>
                    <a:p>
                      <a:r>
                        <a:rPr lang="en-IN" sz="1800" dirty="0"/>
                        <a:t>Efflorescent Substances</a:t>
                      </a:r>
                      <a:endParaRPr lang="en-IN" dirty="0"/>
                    </a:p>
                  </a:txBody>
                  <a:tcPr/>
                </a:tc>
                <a:tc>
                  <a:txBody>
                    <a:bodyPr/>
                    <a:lstStyle/>
                    <a:p>
                      <a:r>
                        <a:rPr lang="en-IN" sz="1800" dirty="0"/>
                        <a:t>Deliquescent Substances</a:t>
                      </a:r>
                      <a:endParaRPr lang="en-IN" dirty="0"/>
                    </a:p>
                  </a:txBody>
                  <a:tcPr/>
                </a:tc>
                <a:extLst>
                  <a:ext uri="{0D108BD9-81ED-4DB2-BD59-A6C34878D82A}">
                    <a16:rowId xmlns:a16="http://schemas.microsoft.com/office/drawing/2014/main" xmlns="" val="1759806802"/>
                  </a:ext>
                </a:extLst>
              </a:tr>
              <a:tr h="370840">
                <a:tc>
                  <a:txBody>
                    <a:bodyPr/>
                    <a:lstStyle/>
                    <a:p>
                      <a:r>
                        <a:rPr lang="en-IN" dirty="0"/>
                        <a:t>Crystalline hydrated salts which on exposure to air </a:t>
                      </a:r>
                      <a:r>
                        <a:rPr lang="en-IN" b="1" dirty="0"/>
                        <a:t>lose</a:t>
                      </a:r>
                      <a:r>
                        <a:rPr lang="en-IN" dirty="0"/>
                        <a:t> their moisture partly or completely to the atmosphere and change into </a:t>
                      </a:r>
                      <a:r>
                        <a:rPr lang="en-IN" b="1" dirty="0"/>
                        <a:t>amorphous </a:t>
                      </a:r>
                      <a:r>
                        <a:rPr lang="en-IN" dirty="0"/>
                        <a:t>state</a:t>
                      </a:r>
                    </a:p>
                  </a:txBody>
                  <a:tcPr/>
                </a:tc>
                <a:tc>
                  <a:txBody>
                    <a:bodyPr/>
                    <a:lstStyle/>
                    <a:p>
                      <a:r>
                        <a:rPr lang="en-IN" dirty="0"/>
                        <a:t>Water soluble salts which on exposure to atmosphere </a:t>
                      </a:r>
                      <a:r>
                        <a:rPr lang="en-IN" b="1" dirty="0"/>
                        <a:t>absorb</a:t>
                      </a:r>
                      <a:r>
                        <a:rPr lang="en-IN" dirty="0"/>
                        <a:t> moisture and dissolve in the absorbed moisture and change into </a:t>
                      </a:r>
                      <a:r>
                        <a:rPr lang="en-IN" b="1" dirty="0"/>
                        <a:t>liquid</a:t>
                      </a:r>
                      <a:r>
                        <a:rPr lang="en-IN" dirty="0"/>
                        <a:t> state</a:t>
                      </a:r>
                    </a:p>
                  </a:txBody>
                  <a:tcPr/>
                </a:tc>
                <a:extLst>
                  <a:ext uri="{0D108BD9-81ED-4DB2-BD59-A6C34878D82A}">
                    <a16:rowId xmlns:a16="http://schemas.microsoft.com/office/drawing/2014/main" xmlns="" val="1587017004"/>
                  </a:ext>
                </a:extLst>
              </a:tr>
              <a:tr h="370840">
                <a:tc>
                  <a:txBody>
                    <a:bodyPr/>
                    <a:lstStyle/>
                    <a:p>
                      <a:r>
                        <a:rPr lang="en-IN" dirty="0"/>
                        <a:t>The process is efflorescence.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phenomenon is called deliquescence.</a:t>
                      </a:r>
                    </a:p>
                    <a:p>
                      <a:endParaRPr lang="en-IN" dirty="0"/>
                    </a:p>
                  </a:txBody>
                  <a:tcPr/>
                </a:tc>
                <a:extLst>
                  <a:ext uri="{0D108BD9-81ED-4DB2-BD59-A6C34878D82A}">
                    <a16:rowId xmlns:a16="http://schemas.microsoft.com/office/drawing/2014/main" xmlns="" val="292023005"/>
                  </a:ext>
                </a:extLst>
              </a:tr>
            </a:tbl>
          </a:graphicData>
        </a:graphic>
      </p:graphicFrame>
      <p:pic>
        <p:nvPicPr>
          <p:cNvPr id="6" name="Picture 5">
            <a:extLst>
              <a:ext uri="{FF2B5EF4-FFF2-40B4-BE49-F238E27FC236}">
                <a16:creationId xmlns:a16="http://schemas.microsoft.com/office/drawing/2014/main" xmlns="" id="{256EB141-26FF-4012-A38D-30CF074D6848}"/>
              </a:ext>
            </a:extLst>
          </p:cNvPr>
          <p:cNvPicPr>
            <a:picLocks noChangeAspect="1"/>
          </p:cNvPicPr>
          <p:nvPr/>
        </p:nvPicPr>
        <p:blipFill>
          <a:blip r:embed="rId2"/>
          <a:stretch>
            <a:fillRect/>
          </a:stretch>
        </p:blipFill>
        <p:spPr>
          <a:xfrm>
            <a:off x="1363360" y="3657000"/>
            <a:ext cx="6173061" cy="1114581"/>
          </a:xfrm>
          <a:prstGeom prst="rect">
            <a:avLst/>
          </a:prstGeom>
        </p:spPr>
      </p:pic>
      <p:pic>
        <p:nvPicPr>
          <p:cNvPr id="7" name="Picture 6">
            <a:extLst>
              <a:ext uri="{FF2B5EF4-FFF2-40B4-BE49-F238E27FC236}">
                <a16:creationId xmlns:a16="http://schemas.microsoft.com/office/drawing/2014/main" xmlns="" id="{AEA1F416-C840-4A6A-B1CB-E2F9F82AF0DC}"/>
              </a:ext>
            </a:extLst>
          </p:cNvPr>
          <p:cNvPicPr>
            <a:picLocks noChangeAspect="1"/>
          </p:cNvPicPr>
          <p:nvPr/>
        </p:nvPicPr>
        <p:blipFill>
          <a:blip r:embed="rId3"/>
          <a:stretch>
            <a:fillRect/>
          </a:stretch>
        </p:blipFill>
        <p:spPr>
          <a:xfrm>
            <a:off x="1217434" y="4800601"/>
            <a:ext cx="6220693" cy="1914792"/>
          </a:xfrm>
          <a:prstGeom prst="rect">
            <a:avLst/>
          </a:prstGeom>
        </p:spPr>
      </p:pic>
    </p:spTree>
    <p:extLst>
      <p:ext uri="{BB962C8B-B14F-4D97-AF65-F5344CB8AC3E}">
        <p14:creationId xmlns:p14="http://schemas.microsoft.com/office/powerpoint/2010/main" xmlns="" val="374029189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212B53C-16CE-4372-A568-A06D231F6DE5}"/>
              </a:ext>
            </a:extLst>
          </p:cNvPr>
          <p:cNvSpPr txBox="1"/>
          <p:nvPr/>
        </p:nvSpPr>
        <p:spPr>
          <a:xfrm>
            <a:off x="172571" y="493913"/>
            <a:ext cx="8712968" cy="1477328"/>
          </a:xfrm>
          <a:prstGeom prst="rect">
            <a:avLst/>
          </a:prstGeom>
          <a:noFill/>
        </p:spPr>
        <p:txBody>
          <a:bodyPr wrap="square" rtlCol="0">
            <a:spAutoFit/>
          </a:bodyPr>
          <a:lstStyle/>
          <a:p>
            <a:r>
              <a:rPr lang="en-IN" b="1" dirty="0"/>
              <a:t>Vapour pressure</a:t>
            </a:r>
            <a:r>
              <a:rPr lang="en-IN" dirty="0"/>
              <a:t>: </a:t>
            </a:r>
            <a:r>
              <a:rPr lang="en-US" dirty="0"/>
              <a:t>Whenever the liquid evaporates, the gaseous molecules formed will escape in the air. But, if the liquid is kept in a closed container, the gaseous molecules will not escape in the air but will remain above the liquid. Those evaporated particles will create a pressure above the liquid, which is then known as the </a:t>
            </a:r>
            <a:r>
              <a:rPr lang="en-US" b="1" dirty="0" err="1"/>
              <a:t>vapour</a:t>
            </a:r>
            <a:r>
              <a:rPr lang="en-US" b="1" dirty="0"/>
              <a:t> pressure</a:t>
            </a:r>
            <a:r>
              <a:rPr lang="en-US" dirty="0"/>
              <a:t>. </a:t>
            </a:r>
            <a:endParaRPr lang="en-IN" dirty="0"/>
          </a:p>
        </p:txBody>
      </p:sp>
      <p:grpSp>
        <p:nvGrpSpPr>
          <p:cNvPr id="17" name="Group 16">
            <a:extLst>
              <a:ext uri="{FF2B5EF4-FFF2-40B4-BE49-F238E27FC236}">
                <a16:creationId xmlns:a16="http://schemas.microsoft.com/office/drawing/2014/main" xmlns="" id="{75E52765-224B-4A53-8E55-564AFDF3443D}"/>
              </a:ext>
            </a:extLst>
          </p:cNvPr>
          <p:cNvGrpSpPr/>
          <p:nvPr/>
        </p:nvGrpSpPr>
        <p:grpSpPr>
          <a:xfrm>
            <a:off x="186736" y="2132856"/>
            <a:ext cx="8320559" cy="2111892"/>
            <a:chOff x="348956" y="3105644"/>
            <a:chExt cx="8320559" cy="2111892"/>
          </a:xfrm>
        </p:grpSpPr>
        <p:sp>
          <p:nvSpPr>
            <p:cNvPr id="4" name="TextBox 3">
              <a:extLst>
                <a:ext uri="{FF2B5EF4-FFF2-40B4-BE49-F238E27FC236}">
                  <a16:creationId xmlns:a16="http://schemas.microsoft.com/office/drawing/2014/main" xmlns="" id="{8F33B729-FD7D-47AC-B2DC-D5C8A67EB73E}"/>
                </a:ext>
              </a:extLst>
            </p:cNvPr>
            <p:cNvSpPr txBox="1"/>
            <p:nvPr/>
          </p:nvSpPr>
          <p:spPr>
            <a:xfrm>
              <a:off x="454077" y="3127078"/>
              <a:ext cx="1944216" cy="923330"/>
            </a:xfrm>
            <a:prstGeom prst="rect">
              <a:avLst/>
            </a:prstGeom>
            <a:noFill/>
          </p:spPr>
          <p:txBody>
            <a:bodyPr wrap="square" rtlCol="0">
              <a:spAutoFit/>
            </a:bodyPr>
            <a:lstStyle/>
            <a:p>
              <a:r>
                <a:rPr lang="en-IN" dirty="0"/>
                <a:t>Vapour pressure of hydrated salt</a:t>
              </a:r>
            </a:p>
          </p:txBody>
        </p:sp>
        <p:sp>
          <p:nvSpPr>
            <p:cNvPr id="5" name="TextBox 4">
              <a:extLst>
                <a:ext uri="{FF2B5EF4-FFF2-40B4-BE49-F238E27FC236}">
                  <a16:creationId xmlns:a16="http://schemas.microsoft.com/office/drawing/2014/main" xmlns="" id="{0210CDAC-4F00-4637-A5F3-B1B86928279E}"/>
                </a:ext>
              </a:extLst>
            </p:cNvPr>
            <p:cNvSpPr txBox="1"/>
            <p:nvPr/>
          </p:nvSpPr>
          <p:spPr>
            <a:xfrm>
              <a:off x="3187663" y="3172428"/>
              <a:ext cx="2664296" cy="646331"/>
            </a:xfrm>
            <a:prstGeom prst="rect">
              <a:avLst/>
            </a:prstGeom>
            <a:noFill/>
          </p:spPr>
          <p:txBody>
            <a:bodyPr wrap="square" rtlCol="0">
              <a:spAutoFit/>
            </a:bodyPr>
            <a:lstStyle/>
            <a:p>
              <a:r>
                <a:rPr lang="en-IN" dirty="0"/>
                <a:t>Vapour pressure of atmospheric humidity</a:t>
              </a:r>
            </a:p>
          </p:txBody>
        </p:sp>
        <p:sp>
          <p:nvSpPr>
            <p:cNvPr id="6" name="TextBox 5">
              <a:extLst>
                <a:ext uri="{FF2B5EF4-FFF2-40B4-BE49-F238E27FC236}">
                  <a16:creationId xmlns:a16="http://schemas.microsoft.com/office/drawing/2014/main" xmlns="" id="{44C22201-1E77-4422-AC3D-747AFAFDFF09}"/>
                </a:ext>
              </a:extLst>
            </p:cNvPr>
            <p:cNvSpPr txBox="1"/>
            <p:nvPr/>
          </p:nvSpPr>
          <p:spPr>
            <a:xfrm>
              <a:off x="6716055" y="3105644"/>
              <a:ext cx="1944216" cy="646331"/>
            </a:xfrm>
            <a:prstGeom prst="rect">
              <a:avLst/>
            </a:prstGeom>
            <a:noFill/>
          </p:spPr>
          <p:txBody>
            <a:bodyPr wrap="square" rtlCol="0">
              <a:spAutoFit/>
            </a:bodyPr>
            <a:lstStyle/>
            <a:p>
              <a:r>
                <a:rPr lang="en-IN" dirty="0"/>
                <a:t>Efflorescence occurs</a:t>
              </a:r>
            </a:p>
          </p:txBody>
        </p:sp>
        <p:sp>
          <p:nvSpPr>
            <p:cNvPr id="7" name="Arrow: Chevron 6">
              <a:extLst>
                <a:ext uri="{FF2B5EF4-FFF2-40B4-BE49-F238E27FC236}">
                  <a16:creationId xmlns:a16="http://schemas.microsoft.com/office/drawing/2014/main" xmlns="" id="{F0454ED1-AD2F-4D68-8F39-9E58C14E9FF9}"/>
                </a:ext>
              </a:extLst>
            </p:cNvPr>
            <p:cNvSpPr/>
            <p:nvPr/>
          </p:nvSpPr>
          <p:spPr>
            <a:xfrm>
              <a:off x="2315310" y="3276810"/>
              <a:ext cx="576064" cy="437565"/>
            </a:xfrm>
            <a:prstGeom prst="chevron">
              <a:avLst>
                <a:gd name="adj" fmla="val 882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8" name="Arrow: Right 7">
              <a:extLst>
                <a:ext uri="{FF2B5EF4-FFF2-40B4-BE49-F238E27FC236}">
                  <a16:creationId xmlns:a16="http://schemas.microsoft.com/office/drawing/2014/main" xmlns="" id="{360F2159-6DAB-4C3A-92FE-6BC97E4F05A1}"/>
                </a:ext>
              </a:extLst>
            </p:cNvPr>
            <p:cNvSpPr/>
            <p:nvPr/>
          </p:nvSpPr>
          <p:spPr>
            <a:xfrm>
              <a:off x="5851959" y="3314301"/>
              <a:ext cx="720080" cy="15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xmlns="" id="{8E0A5F28-5722-4AF4-8373-6D6E454A9DA3}"/>
                </a:ext>
              </a:extLst>
            </p:cNvPr>
            <p:cNvSpPr txBox="1"/>
            <p:nvPr/>
          </p:nvSpPr>
          <p:spPr>
            <a:xfrm>
              <a:off x="348956" y="4138990"/>
              <a:ext cx="2223004" cy="923330"/>
            </a:xfrm>
            <a:prstGeom prst="rect">
              <a:avLst/>
            </a:prstGeom>
            <a:noFill/>
          </p:spPr>
          <p:txBody>
            <a:bodyPr wrap="square" rtlCol="0">
              <a:spAutoFit/>
            </a:bodyPr>
            <a:lstStyle/>
            <a:p>
              <a:r>
                <a:rPr lang="en-IN" dirty="0"/>
                <a:t>Vapour pressure of deliquescent salt</a:t>
              </a:r>
            </a:p>
          </p:txBody>
        </p:sp>
        <p:sp>
          <p:nvSpPr>
            <p:cNvPr id="10" name="TextBox 9">
              <a:extLst>
                <a:ext uri="{FF2B5EF4-FFF2-40B4-BE49-F238E27FC236}">
                  <a16:creationId xmlns:a16="http://schemas.microsoft.com/office/drawing/2014/main" xmlns="" id="{3BF955A3-3B81-408F-AD2D-6E11A0BC99A9}"/>
                </a:ext>
              </a:extLst>
            </p:cNvPr>
            <p:cNvSpPr txBox="1"/>
            <p:nvPr/>
          </p:nvSpPr>
          <p:spPr>
            <a:xfrm>
              <a:off x="3196907" y="4205774"/>
              <a:ext cx="2664296" cy="646331"/>
            </a:xfrm>
            <a:prstGeom prst="rect">
              <a:avLst/>
            </a:prstGeom>
            <a:noFill/>
          </p:spPr>
          <p:txBody>
            <a:bodyPr wrap="square" rtlCol="0">
              <a:spAutoFit/>
            </a:bodyPr>
            <a:lstStyle/>
            <a:p>
              <a:r>
                <a:rPr lang="en-IN" dirty="0"/>
                <a:t>Vapour pressure of atmospheric humidity</a:t>
              </a:r>
            </a:p>
          </p:txBody>
        </p:sp>
        <p:sp>
          <p:nvSpPr>
            <p:cNvPr id="11" name="TextBox 10">
              <a:extLst>
                <a:ext uri="{FF2B5EF4-FFF2-40B4-BE49-F238E27FC236}">
                  <a16:creationId xmlns:a16="http://schemas.microsoft.com/office/drawing/2014/main" xmlns="" id="{20B272F1-9652-47FE-B946-843707F2BEB3}"/>
                </a:ext>
              </a:extLst>
            </p:cNvPr>
            <p:cNvSpPr txBox="1"/>
            <p:nvPr/>
          </p:nvSpPr>
          <p:spPr>
            <a:xfrm>
              <a:off x="6725299" y="4138990"/>
              <a:ext cx="1944216" cy="646331"/>
            </a:xfrm>
            <a:prstGeom prst="rect">
              <a:avLst/>
            </a:prstGeom>
            <a:noFill/>
          </p:spPr>
          <p:txBody>
            <a:bodyPr wrap="square" rtlCol="0">
              <a:spAutoFit/>
            </a:bodyPr>
            <a:lstStyle/>
            <a:p>
              <a:r>
                <a:rPr lang="en-IN" dirty="0"/>
                <a:t>Deliquescence occurs</a:t>
              </a:r>
            </a:p>
          </p:txBody>
        </p:sp>
        <p:sp>
          <p:nvSpPr>
            <p:cNvPr id="12" name="Arrow: Chevron 11">
              <a:extLst>
                <a:ext uri="{FF2B5EF4-FFF2-40B4-BE49-F238E27FC236}">
                  <a16:creationId xmlns:a16="http://schemas.microsoft.com/office/drawing/2014/main" xmlns="" id="{2154748B-AE66-4C07-9297-57498F881615}"/>
                </a:ext>
              </a:extLst>
            </p:cNvPr>
            <p:cNvSpPr/>
            <p:nvPr/>
          </p:nvSpPr>
          <p:spPr>
            <a:xfrm rot="10499537">
              <a:off x="2427944" y="4310156"/>
              <a:ext cx="576064" cy="437565"/>
            </a:xfrm>
            <a:prstGeom prst="chevron">
              <a:avLst>
                <a:gd name="adj" fmla="val 8826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3" name="Arrow: Right 12">
              <a:extLst>
                <a:ext uri="{FF2B5EF4-FFF2-40B4-BE49-F238E27FC236}">
                  <a16:creationId xmlns:a16="http://schemas.microsoft.com/office/drawing/2014/main" xmlns="" id="{960BEF79-62E7-4FE3-B2B2-2428D270F645}"/>
                </a:ext>
              </a:extLst>
            </p:cNvPr>
            <p:cNvSpPr/>
            <p:nvPr/>
          </p:nvSpPr>
          <p:spPr>
            <a:xfrm>
              <a:off x="5861203" y="4347647"/>
              <a:ext cx="720080" cy="152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xmlns="" id="{0D542EA2-9B2B-4EFF-A913-95824802135C}"/>
                </a:ext>
              </a:extLst>
            </p:cNvPr>
            <p:cNvSpPr/>
            <p:nvPr/>
          </p:nvSpPr>
          <p:spPr>
            <a:xfrm>
              <a:off x="2571960" y="4848204"/>
              <a:ext cx="4000079" cy="369332"/>
            </a:xfrm>
            <a:prstGeom prst="rect">
              <a:avLst/>
            </a:prstGeom>
          </p:spPr>
          <p:txBody>
            <a:bodyPr wrap="square">
              <a:spAutoFit/>
            </a:bodyPr>
            <a:lstStyle/>
            <a:p>
              <a:r>
                <a:rPr lang="en-IN" sz="1200" dirty="0"/>
                <a:t>Deliquescence is minimum during dry conditions</a:t>
              </a:r>
              <a:r>
                <a:rPr lang="en-IN" dirty="0"/>
                <a:t>.</a:t>
              </a:r>
            </a:p>
          </p:txBody>
        </p:sp>
        <p:sp>
          <p:nvSpPr>
            <p:cNvPr id="15" name="Rectangle 14">
              <a:extLst>
                <a:ext uri="{FF2B5EF4-FFF2-40B4-BE49-F238E27FC236}">
                  <a16:creationId xmlns:a16="http://schemas.microsoft.com/office/drawing/2014/main" xmlns="" id="{6CB610EE-AAB7-47BE-9288-FBFD1921D484}"/>
                </a:ext>
              </a:extLst>
            </p:cNvPr>
            <p:cNvSpPr/>
            <p:nvPr/>
          </p:nvSpPr>
          <p:spPr>
            <a:xfrm>
              <a:off x="2344134" y="3923157"/>
              <a:ext cx="4572000" cy="276999"/>
            </a:xfrm>
            <a:prstGeom prst="rect">
              <a:avLst/>
            </a:prstGeom>
          </p:spPr>
          <p:txBody>
            <a:bodyPr>
              <a:spAutoFit/>
            </a:bodyPr>
            <a:lstStyle/>
            <a:p>
              <a:r>
                <a:rPr lang="en-IN" sz="1200" dirty="0"/>
                <a:t>Efflorescence is minimum during humid conditions.</a:t>
              </a:r>
            </a:p>
          </p:txBody>
        </p:sp>
      </p:grpSp>
      <p:sp>
        <p:nvSpPr>
          <p:cNvPr id="16" name="Rectangle 15">
            <a:extLst>
              <a:ext uri="{FF2B5EF4-FFF2-40B4-BE49-F238E27FC236}">
                <a16:creationId xmlns:a16="http://schemas.microsoft.com/office/drawing/2014/main" xmlns="" id="{3BBAE98E-A8F0-4D7D-9B51-6069A6AC1718}"/>
              </a:ext>
            </a:extLst>
          </p:cNvPr>
          <p:cNvSpPr/>
          <p:nvPr/>
        </p:nvSpPr>
        <p:spPr>
          <a:xfrm>
            <a:off x="291857" y="4344284"/>
            <a:ext cx="8547169" cy="1477328"/>
          </a:xfrm>
          <a:prstGeom prst="rect">
            <a:avLst/>
          </a:prstGeom>
        </p:spPr>
        <p:txBody>
          <a:bodyPr wrap="square">
            <a:spAutoFit/>
          </a:bodyPr>
          <a:lstStyle/>
          <a:p>
            <a:r>
              <a:rPr lang="en-IN" b="1" dirty="0"/>
              <a:t>NOTE: </a:t>
            </a:r>
            <a:r>
              <a:rPr lang="en-IN" dirty="0"/>
              <a:t>Common salt turns moist on exposure to air </a:t>
            </a:r>
          </a:p>
          <a:p>
            <a:pPr marL="285750" indent="-285750">
              <a:buFont typeface="Arial" panose="020B0604020202020204" pitchFamily="34" charset="0"/>
              <a:buChar char="•"/>
            </a:pPr>
            <a:r>
              <a:rPr lang="en-IN" dirty="0"/>
              <a:t>Common salt is not deliquescent but contains small amounts of calcium and magnesium chloride impurities which are deliquescent.</a:t>
            </a:r>
          </a:p>
          <a:p>
            <a:pPr marL="285750" indent="-285750">
              <a:buFont typeface="Arial" panose="020B0604020202020204" pitchFamily="34" charset="0"/>
              <a:buChar char="•"/>
            </a:pPr>
            <a:r>
              <a:rPr lang="en-IN" dirty="0"/>
              <a:t> hence the impurities absorb moisture from air, thereby turning common salt sticky and wet.</a:t>
            </a:r>
          </a:p>
        </p:txBody>
      </p:sp>
    </p:spTree>
    <p:extLst>
      <p:ext uri="{BB962C8B-B14F-4D97-AF65-F5344CB8AC3E}">
        <p14:creationId xmlns:p14="http://schemas.microsoft.com/office/powerpoint/2010/main" xmlns="" val="180980652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712" y="-171400"/>
            <a:ext cx="4323420" cy="1008112"/>
          </a:xfrm>
        </p:spPr>
        <p:txBody>
          <a:bodyPr>
            <a:normAutofit/>
          </a:bodyPr>
          <a:lstStyle/>
          <a:p>
            <a:r>
              <a:rPr lang="en-IN" sz="2400" dirty="0"/>
              <a:t>HYGROSCOPIC SUBSTANCES</a:t>
            </a:r>
          </a:p>
        </p:txBody>
      </p:sp>
      <p:sp>
        <p:nvSpPr>
          <p:cNvPr id="4" name="Rectangle 3">
            <a:extLst>
              <a:ext uri="{FF2B5EF4-FFF2-40B4-BE49-F238E27FC236}">
                <a16:creationId xmlns:a16="http://schemas.microsoft.com/office/drawing/2014/main" xmlns="" id="{1B65CCC3-6141-4C28-B475-5E5939149F9E}"/>
              </a:ext>
            </a:extLst>
          </p:cNvPr>
          <p:cNvSpPr/>
          <p:nvPr/>
        </p:nvSpPr>
        <p:spPr>
          <a:xfrm>
            <a:off x="125760" y="692696"/>
            <a:ext cx="8892480" cy="2862322"/>
          </a:xfrm>
          <a:prstGeom prst="rect">
            <a:avLst/>
          </a:prstGeom>
        </p:spPr>
        <p:txBody>
          <a:bodyPr wrap="square">
            <a:spAutoFit/>
          </a:bodyPr>
          <a:lstStyle/>
          <a:p>
            <a:pPr marL="285750" indent="-285750">
              <a:buFont typeface="Arial" panose="020B0604020202020204" pitchFamily="34" charset="0"/>
              <a:buChar char="•"/>
            </a:pPr>
            <a:endParaRPr lang="en-US" b="1" dirty="0">
              <a:solidFill>
                <a:srgbClr val="333333"/>
              </a:solidFill>
              <a:latin typeface="Open Sans"/>
            </a:endParaRPr>
          </a:p>
          <a:p>
            <a:pPr marL="285750" indent="-285750">
              <a:buFont typeface="Arial" panose="020B0604020202020204" pitchFamily="34" charset="0"/>
              <a:buChar char="•"/>
            </a:pPr>
            <a:endParaRPr lang="en-US" dirty="0">
              <a:solidFill>
                <a:srgbClr val="333333"/>
              </a:solidFill>
              <a:latin typeface="Open Sans"/>
            </a:endParaRPr>
          </a:p>
          <a:p>
            <a:endParaRPr lang="en-IN" b="1" dirty="0"/>
          </a:p>
          <a:p>
            <a:endParaRPr lang="en-IN"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b="1" dirty="0"/>
          </a:p>
          <a:p>
            <a:endParaRPr lang="en-IN" b="1" dirty="0"/>
          </a:p>
          <a:p>
            <a:endParaRPr lang="en-IN" b="1" dirty="0"/>
          </a:p>
          <a:p>
            <a:endParaRPr lang="en-IN" i="1" dirty="0"/>
          </a:p>
          <a:p>
            <a:endParaRPr lang="en-IN" dirty="0"/>
          </a:p>
        </p:txBody>
      </p:sp>
      <p:sp>
        <p:nvSpPr>
          <p:cNvPr id="7" name="Rectangle 6">
            <a:extLst>
              <a:ext uri="{FF2B5EF4-FFF2-40B4-BE49-F238E27FC236}">
                <a16:creationId xmlns:a16="http://schemas.microsoft.com/office/drawing/2014/main" xmlns="" id="{C26ECE4A-32AF-4195-AA57-C823049FC1FE}"/>
              </a:ext>
            </a:extLst>
          </p:cNvPr>
          <p:cNvSpPr/>
          <p:nvPr/>
        </p:nvSpPr>
        <p:spPr>
          <a:xfrm>
            <a:off x="127725" y="2908687"/>
            <a:ext cx="8766720" cy="923330"/>
          </a:xfrm>
          <a:prstGeom prst="rect">
            <a:avLst/>
          </a:prstGeom>
        </p:spPr>
        <p:txBody>
          <a:bodyPr wrap="square">
            <a:spAutoFit/>
          </a:bodyPr>
          <a:lstStyle/>
          <a:p>
            <a:pPr marL="285750" indent="-285750">
              <a:buFont typeface="Arial" panose="020B0604020202020204" pitchFamily="34" charset="0"/>
              <a:buChar char="•"/>
            </a:pPr>
            <a:r>
              <a:rPr lang="en-US" b="1" dirty="0">
                <a:solidFill>
                  <a:srgbClr val="333333"/>
                </a:solidFill>
                <a:latin typeface="Open Sans"/>
              </a:rPr>
              <a:t>Deliquescence: </a:t>
            </a:r>
            <a:r>
              <a:rPr lang="en-US" dirty="0"/>
              <a:t>This is an extreme case of the hygroscopic activity where the materials absorb water </a:t>
            </a:r>
            <a:r>
              <a:rPr lang="en-US" dirty="0" err="1"/>
              <a:t>vapour</a:t>
            </a:r>
            <a:r>
              <a:rPr lang="en-US" dirty="0"/>
              <a:t> (moisture) from the air until the point that they dissolve in the absorbed water turning into a solution.</a:t>
            </a:r>
          </a:p>
        </p:txBody>
      </p:sp>
      <p:sp>
        <p:nvSpPr>
          <p:cNvPr id="8" name="Rectangle 7">
            <a:extLst>
              <a:ext uri="{FF2B5EF4-FFF2-40B4-BE49-F238E27FC236}">
                <a16:creationId xmlns:a16="http://schemas.microsoft.com/office/drawing/2014/main" xmlns="" id="{EF7E9B5A-2675-41A5-8DA7-04C3DAFDE13A}"/>
              </a:ext>
            </a:extLst>
          </p:cNvPr>
          <p:cNvSpPr/>
          <p:nvPr/>
        </p:nvSpPr>
        <p:spPr>
          <a:xfrm>
            <a:off x="125760" y="3856050"/>
            <a:ext cx="8332707" cy="923330"/>
          </a:xfrm>
          <a:prstGeom prst="rect">
            <a:avLst/>
          </a:prstGeom>
        </p:spPr>
        <p:txBody>
          <a:bodyPr wrap="square">
            <a:spAutoFit/>
          </a:bodyPr>
          <a:lstStyle/>
          <a:p>
            <a:pPr marL="285750" indent="-285750">
              <a:buFont typeface="Arial" panose="020B0604020202020204" pitchFamily="34" charset="0"/>
              <a:buChar char="•"/>
            </a:pPr>
            <a:r>
              <a:rPr lang="en-IN" dirty="0"/>
              <a:t>Hygroscopic substances absorb moisture from the atmosphere when exposed to it but unlike deliquescent substances </a:t>
            </a:r>
            <a:r>
              <a:rPr lang="en-IN" b="1" dirty="0"/>
              <a:t>do not change their state</a:t>
            </a:r>
            <a:endParaRPr lang="en-IN" dirty="0"/>
          </a:p>
        </p:txBody>
      </p:sp>
      <p:sp>
        <p:nvSpPr>
          <p:cNvPr id="9" name="Rectangle 8">
            <a:extLst>
              <a:ext uri="{FF2B5EF4-FFF2-40B4-BE49-F238E27FC236}">
                <a16:creationId xmlns:a16="http://schemas.microsoft.com/office/drawing/2014/main" xmlns="" id="{6E6FF4E7-04AF-49E2-97CB-B15FF406C833}"/>
              </a:ext>
            </a:extLst>
          </p:cNvPr>
          <p:cNvSpPr/>
          <p:nvPr/>
        </p:nvSpPr>
        <p:spPr>
          <a:xfrm>
            <a:off x="135618" y="4825546"/>
            <a:ext cx="8892480" cy="369332"/>
          </a:xfrm>
          <a:prstGeom prst="rect">
            <a:avLst/>
          </a:prstGeom>
        </p:spPr>
        <p:txBody>
          <a:bodyPr wrap="square">
            <a:spAutoFit/>
          </a:bodyPr>
          <a:lstStyle/>
          <a:p>
            <a:pPr marL="285750" indent="-285750">
              <a:buFont typeface="Arial" panose="020B0604020202020204" pitchFamily="34" charset="0"/>
              <a:buChar char="•"/>
            </a:pPr>
            <a:r>
              <a:rPr lang="en-IN" dirty="0"/>
              <a:t>Deliquescent have a higher affinity to water than hygroscopic substances.</a:t>
            </a:r>
          </a:p>
        </p:txBody>
      </p:sp>
      <p:sp>
        <p:nvSpPr>
          <p:cNvPr id="10" name="Rectangle 9">
            <a:extLst>
              <a:ext uri="{FF2B5EF4-FFF2-40B4-BE49-F238E27FC236}">
                <a16:creationId xmlns:a16="http://schemas.microsoft.com/office/drawing/2014/main" xmlns="" id="{B5E7FDDF-D004-47CF-BCA5-76A114736513}"/>
              </a:ext>
            </a:extLst>
          </p:cNvPr>
          <p:cNvSpPr/>
          <p:nvPr/>
        </p:nvSpPr>
        <p:spPr>
          <a:xfrm>
            <a:off x="261630" y="5274781"/>
            <a:ext cx="8498909" cy="923330"/>
          </a:xfrm>
          <a:prstGeom prst="rect">
            <a:avLst/>
          </a:prstGeom>
        </p:spPr>
        <p:txBody>
          <a:bodyPr wrap="square">
            <a:spAutoFit/>
          </a:bodyPr>
          <a:lstStyle/>
          <a:p>
            <a:pPr marL="285750" indent="-285750">
              <a:buFont typeface="Arial" panose="020B0604020202020204" pitchFamily="34" charset="0"/>
              <a:buChar char="•"/>
            </a:pPr>
            <a:r>
              <a:rPr lang="en-IN" dirty="0"/>
              <a:t>Hygroscopic substances may be amorphous solids or liquids.</a:t>
            </a:r>
          </a:p>
          <a:p>
            <a:pPr marL="285750" indent="-285750">
              <a:buFont typeface="Arial" panose="020B0604020202020204" pitchFamily="34" charset="0"/>
              <a:buChar char="•"/>
            </a:pPr>
            <a:r>
              <a:rPr lang="en-IN" dirty="0"/>
              <a:t>Examples-Quicklime, anhydrous CaCl</a:t>
            </a:r>
            <a:r>
              <a:rPr lang="en-IN" baseline="-25000" dirty="0"/>
              <a:t>2</a:t>
            </a:r>
            <a:r>
              <a:rPr lang="en-IN" dirty="0"/>
              <a:t>,P</a:t>
            </a:r>
            <a:r>
              <a:rPr lang="en-IN" baseline="-25000" dirty="0"/>
              <a:t>2</a:t>
            </a:r>
            <a:r>
              <a:rPr lang="en-IN" dirty="0"/>
              <a:t>O</a:t>
            </a:r>
            <a:r>
              <a:rPr lang="en-IN" baseline="-25000" dirty="0"/>
              <a:t>5</a:t>
            </a:r>
            <a:r>
              <a:rPr lang="en-IN" dirty="0"/>
              <a:t>,silica gel are solids.</a:t>
            </a:r>
          </a:p>
          <a:p>
            <a:pPr marL="285750" indent="-285750">
              <a:buFont typeface="Arial" panose="020B0604020202020204" pitchFamily="34" charset="0"/>
              <a:buChar char="•"/>
            </a:pPr>
            <a:r>
              <a:rPr lang="en-IN" dirty="0"/>
              <a:t>Conc. H</a:t>
            </a:r>
            <a:r>
              <a:rPr lang="en-IN" baseline="-25000" dirty="0"/>
              <a:t>2</a:t>
            </a:r>
            <a:r>
              <a:rPr lang="en-IN" dirty="0"/>
              <a:t>SO</a:t>
            </a:r>
            <a:r>
              <a:rPr lang="en-IN" baseline="-25000" dirty="0"/>
              <a:t>4</a:t>
            </a:r>
            <a:r>
              <a:rPr lang="en-IN" dirty="0"/>
              <a:t> is a liquid</a:t>
            </a:r>
            <a:endParaRPr lang="en-IN" i="1" dirty="0"/>
          </a:p>
        </p:txBody>
      </p:sp>
      <p:sp>
        <p:nvSpPr>
          <p:cNvPr id="11" name="Rectangle 10">
            <a:extLst>
              <a:ext uri="{FF2B5EF4-FFF2-40B4-BE49-F238E27FC236}">
                <a16:creationId xmlns:a16="http://schemas.microsoft.com/office/drawing/2014/main" xmlns="" id="{6153C74C-31AC-4D62-A17F-6A3559A37C44}"/>
              </a:ext>
            </a:extLst>
          </p:cNvPr>
          <p:cNvSpPr/>
          <p:nvPr/>
        </p:nvSpPr>
        <p:spPr>
          <a:xfrm>
            <a:off x="59425" y="483997"/>
            <a:ext cx="8958815" cy="2308324"/>
          </a:xfrm>
          <a:prstGeom prst="rect">
            <a:avLst/>
          </a:prstGeom>
        </p:spPr>
        <p:txBody>
          <a:bodyPr wrap="square">
            <a:spAutoFit/>
          </a:bodyPr>
          <a:lstStyle/>
          <a:p>
            <a:pPr marL="285750" indent="-285750">
              <a:buFont typeface="Arial" panose="020B0604020202020204" pitchFamily="34" charset="0"/>
              <a:buChar char="•"/>
            </a:pPr>
            <a:r>
              <a:rPr lang="en-US" dirty="0"/>
              <a:t>When materials are said to be </a:t>
            </a:r>
            <a:r>
              <a:rPr lang="en-US" b="1" dirty="0"/>
              <a:t>hygroscopic</a:t>
            </a:r>
            <a:r>
              <a:rPr lang="en-US" dirty="0"/>
              <a:t>, they tend to have the ability of absorbing moisture or more precisely water </a:t>
            </a:r>
            <a:r>
              <a:rPr lang="en-US" dirty="0" err="1"/>
              <a:t>vapour</a:t>
            </a:r>
            <a:r>
              <a:rPr lang="en-US" dirty="0"/>
              <a:t> from the environment and retaining that water </a:t>
            </a:r>
            <a:r>
              <a:rPr lang="en-US" dirty="0" err="1"/>
              <a:t>vapour</a:t>
            </a:r>
            <a:r>
              <a:rPr lang="en-US" dirty="0"/>
              <a:t> within them. It can be via a mechanism of ‘</a:t>
            </a:r>
            <a:r>
              <a:rPr lang="en-US" dirty="0">
                <a:hlinkClick r:id="rId2" tooltip="Difference Between Absorption and Adsorption">
                  <a:extLst>
                    <a:ext uri="{A12FA001-AC4F-418D-AE19-62706E023703}">
                      <ahyp:hlinkClr xmlns:ahyp="http://schemas.microsoft.com/office/drawing/2018/hyperlinkcolor" xmlns="" val="tx"/>
                    </a:ext>
                  </a:extLst>
                </a:hlinkClick>
              </a:rPr>
              <a:t>adsorption’ or ‘absorption</a:t>
            </a:r>
            <a:r>
              <a:rPr lang="en-US" dirty="0"/>
              <a:t>.’  When it is ‘adsorbed’, the water molecules remain on the surface of the substance whereas, when it is ‘absorbed’, the water molecules are taken up through the molecules of the substance. This absorption of water </a:t>
            </a:r>
            <a:r>
              <a:rPr lang="en-US" dirty="0" err="1"/>
              <a:t>vapour</a:t>
            </a:r>
            <a:r>
              <a:rPr lang="en-US" dirty="0"/>
              <a:t> can give rise to various physical differences within the substance. </a:t>
            </a:r>
          </a:p>
        </p:txBody>
      </p:sp>
    </p:spTree>
    <p:extLst>
      <p:ext uri="{BB962C8B-B14F-4D97-AF65-F5344CB8AC3E}">
        <p14:creationId xmlns:p14="http://schemas.microsoft.com/office/powerpoint/2010/main" xmlns="" val="34247608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8" grpId="0"/>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548680"/>
            <a:ext cx="8229600" cy="4525963"/>
          </a:xfrm>
        </p:spPr>
        <p:txBody>
          <a:bodyPr>
            <a:normAutofit/>
          </a:bodyPr>
          <a:lstStyle/>
          <a:p>
            <a:pPr>
              <a:buClrTx/>
              <a:buFont typeface="Arial" panose="020B0604020202020204" pitchFamily="34" charset="0"/>
              <a:buChar char="•"/>
            </a:pPr>
            <a:r>
              <a:rPr lang="en-IN" sz="2000" dirty="0"/>
              <a:t>Drying agents readily absorb or remove moisture from other substances.</a:t>
            </a:r>
          </a:p>
          <a:p>
            <a:pPr>
              <a:buClrTx/>
              <a:buFont typeface="Arial" panose="020B0604020202020204" pitchFamily="34" charset="0"/>
              <a:buChar char="•"/>
            </a:pPr>
            <a:r>
              <a:rPr lang="en-IN" sz="2000" dirty="0" err="1"/>
              <a:t>Eg</a:t>
            </a:r>
            <a:r>
              <a:rPr lang="en-IN" sz="2000" dirty="0"/>
              <a:t>-Fused/Anhydrous  CaCl</a:t>
            </a:r>
            <a:r>
              <a:rPr lang="en-IN" sz="2000" baseline="-25000" dirty="0"/>
              <a:t>2</a:t>
            </a:r>
            <a:r>
              <a:rPr lang="en-IN" sz="2000" dirty="0"/>
              <a:t> is used in a </a:t>
            </a:r>
            <a:r>
              <a:rPr lang="en-IN" sz="2000" dirty="0" err="1"/>
              <a:t>dessicator</a:t>
            </a:r>
            <a:r>
              <a:rPr lang="en-IN" sz="2000" dirty="0"/>
              <a:t>.</a:t>
            </a:r>
          </a:p>
          <a:p>
            <a:pPr>
              <a:buClrTx/>
              <a:buFont typeface="Arial" panose="020B0604020202020204" pitchFamily="34" charset="0"/>
              <a:buChar char="•"/>
            </a:pPr>
            <a:r>
              <a:rPr lang="en-IN" sz="2000" dirty="0"/>
              <a:t>Dehydrating agents-remove chemically combined water or elements of water from compounds due to their strong affinity for water.</a:t>
            </a:r>
          </a:p>
          <a:p>
            <a:pPr>
              <a:buClrTx/>
              <a:buFont typeface="Arial" panose="020B0604020202020204" pitchFamily="34" charset="0"/>
              <a:buChar char="•"/>
            </a:pPr>
            <a:r>
              <a:rPr lang="en-IN" sz="2000" dirty="0" err="1"/>
              <a:t>Eg-Conc</a:t>
            </a:r>
            <a:r>
              <a:rPr lang="en-IN" sz="2000" dirty="0"/>
              <a:t> H</a:t>
            </a:r>
            <a:r>
              <a:rPr lang="en-IN" sz="2000" baseline="-25000" dirty="0"/>
              <a:t>2</a:t>
            </a:r>
            <a:r>
              <a:rPr lang="en-IN" sz="2000" dirty="0"/>
              <a:t>SO</a:t>
            </a:r>
            <a:r>
              <a:rPr lang="en-IN" sz="2000" baseline="-25000" dirty="0"/>
              <a:t>4</a:t>
            </a:r>
            <a:r>
              <a:rPr lang="en-IN" sz="2000" dirty="0"/>
              <a:t> being hygroscopic in nature acts both as a dehydrating agent and also as a drying agent.</a:t>
            </a:r>
          </a:p>
        </p:txBody>
      </p:sp>
      <p:sp>
        <p:nvSpPr>
          <p:cNvPr id="2" name="Title 1"/>
          <p:cNvSpPr>
            <a:spLocks noGrp="1"/>
          </p:cNvSpPr>
          <p:nvPr>
            <p:ph type="title"/>
          </p:nvPr>
        </p:nvSpPr>
        <p:spPr>
          <a:xfrm>
            <a:off x="429737" y="-266276"/>
            <a:ext cx="8229600" cy="1143000"/>
          </a:xfrm>
        </p:spPr>
        <p:txBody>
          <a:bodyPr>
            <a:noAutofit/>
          </a:bodyPr>
          <a:lstStyle/>
          <a:p>
            <a:r>
              <a:rPr lang="en-IN" sz="2400" dirty="0"/>
              <a:t>DRYING AND DEHYDRATING AGENTS</a:t>
            </a:r>
          </a:p>
        </p:txBody>
      </p:sp>
      <p:pic>
        <p:nvPicPr>
          <p:cNvPr id="4" name="Picture 3">
            <a:extLst>
              <a:ext uri="{FF2B5EF4-FFF2-40B4-BE49-F238E27FC236}">
                <a16:creationId xmlns:a16="http://schemas.microsoft.com/office/drawing/2014/main" xmlns="" id="{6F4E1714-1645-4839-B3C2-AB4202D28AFD}"/>
              </a:ext>
            </a:extLst>
          </p:cNvPr>
          <p:cNvPicPr>
            <a:picLocks noChangeAspect="1"/>
          </p:cNvPicPr>
          <p:nvPr/>
        </p:nvPicPr>
        <p:blipFill>
          <a:blip r:embed="rId2"/>
          <a:stretch>
            <a:fillRect/>
          </a:stretch>
        </p:blipFill>
        <p:spPr>
          <a:xfrm>
            <a:off x="1075533" y="3704785"/>
            <a:ext cx="6725589" cy="3153215"/>
          </a:xfrm>
          <a:prstGeom prst="rect">
            <a:avLst/>
          </a:prstGeom>
        </p:spPr>
      </p:pic>
      <p:sp>
        <p:nvSpPr>
          <p:cNvPr id="5" name="TextBox 4">
            <a:extLst>
              <a:ext uri="{FF2B5EF4-FFF2-40B4-BE49-F238E27FC236}">
                <a16:creationId xmlns:a16="http://schemas.microsoft.com/office/drawing/2014/main" xmlns="" id="{72A77545-4DB6-481F-AE54-59986F10C691}"/>
              </a:ext>
            </a:extLst>
          </p:cNvPr>
          <p:cNvSpPr txBox="1"/>
          <p:nvPr/>
        </p:nvSpPr>
        <p:spPr>
          <a:xfrm>
            <a:off x="2987824" y="3429000"/>
            <a:ext cx="3312368" cy="369332"/>
          </a:xfrm>
          <a:prstGeom prst="rect">
            <a:avLst/>
          </a:prstGeom>
          <a:noFill/>
        </p:spPr>
        <p:txBody>
          <a:bodyPr wrap="square" rtlCol="0">
            <a:spAutoFit/>
          </a:bodyPr>
          <a:lstStyle/>
          <a:p>
            <a:r>
              <a:rPr lang="en-IN" b="1" dirty="0"/>
              <a:t>Examples of Drying agents</a:t>
            </a:r>
          </a:p>
        </p:txBody>
      </p:sp>
    </p:spTree>
    <p:extLst>
      <p:ext uri="{BB962C8B-B14F-4D97-AF65-F5344CB8AC3E}">
        <p14:creationId xmlns:p14="http://schemas.microsoft.com/office/powerpoint/2010/main" xmlns="" val="179655705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26768D1-F71B-442F-9D4E-DB43B9C59A76}"/>
              </a:ext>
            </a:extLst>
          </p:cNvPr>
          <p:cNvPicPr>
            <a:picLocks noChangeAspect="1"/>
          </p:cNvPicPr>
          <p:nvPr/>
        </p:nvPicPr>
        <p:blipFill>
          <a:blip r:embed="rId2"/>
          <a:stretch>
            <a:fillRect/>
          </a:stretch>
        </p:blipFill>
        <p:spPr>
          <a:xfrm>
            <a:off x="2051720" y="116632"/>
            <a:ext cx="4248472" cy="5976664"/>
          </a:xfrm>
          <a:prstGeom prst="rect">
            <a:avLst/>
          </a:prstGeom>
        </p:spPr>
      </p:pic>
    </p:spTree>
    <p:extLst>
      <p:ext uri="{BB962C8B-B14F-4D97-AF65-F5344CB8AC3E}">
        <p14:creationId xmlns:p14="http://schemas.microsoft.com/office/powerpoint/2010/main" xmlns="" val="154006280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7128" y="980728"/>
            <a:ext cx="8229600" cy="4525963"/>
          </a:xfrm>
        </p:spPr>
        <p:txBody>
          <a:bodyPr/>
          <a:lstStyle/>
          <a:p>
            <a:r>
              <a:rPr lang="en-IN" dirty="0"/>
              <a:t>Water evaporates from the surface of the Earth and falls back to the surface in the form of rain water.</a:t>
            </a:r>
          </a:p>
          <a:p>
            <a:r>
              <a:rPr lang="en-IN" dirty="0"/>
              <a:t>Water is a compound and not an element as properties of water are different from its individual elements.</a:t>
            </a:r>
          </a:p>
          <a:p>
            <a:endParaRPr lang="en-IN" dirty="0"/>
          </a:p>
        </p:txBody>
      </p:sp>
      <p:sp>
        <p:nvSpPr>
          <p:cNvPr id="2" name="Title 1"/>
          <p:cNvSpPr>
            <a:spLocks noGrp="1"/>
          </p:cNvSpPr>
          <p:nvPr>
            <p:ph type="title"/>
          </p:nvPr>
        </p:nvSpPr>
        <p:spPr>
          <a:xfrm>
            <a:off x="2916576" y="43220"/>
            <a:ext cx="3250704" cy="1143000"/>
          </a:xfrm>
        </p:spPr>
        <p:txBody>
          <a:bodyPr/>
          <a:lstStyle/>
          <a:p>
            <a:r>
              <a:rPr lang="en-IN" dirty="0"/>
              <a:t>Water cycle</a:t>
            </a:r>
          </a:p>
        </p:txBody>
      </p:sp>
      <p:pic>
        <p:nvPicPr>
          <p:cNvPr id="7" name="Picture 6">
            <a:extLst>
              <a:ext uri="{FF2B5EF4-FFF2-40B4-BE49-F238E27FC236}">
                <a16:creationId xmlns:a16="http://schemas.microsoft.com/office/drawing/2014/main" xmlns="" id="{81BC5967-6E38-4963-BE76-F5888E17F0C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347864" y="3709538"/>
            <a:ext cx="3067050" cy="2714625"/>
          </a:xfrm>
          <a:prstGeom prst="rect">
            <a:avLst/>
          </a:prstGeom>
        </p:spPr>
      </p:pic>
    </p:spTree>
    <p:extLst>
      <p:ext uri="{BB962C8B-B14F-4D97-AF65-F5344CB8AC3E}">
        <p14:creationId xmlns:p14="http://schemas.microsoft.com/office/powerpoint/2010/main" xmlns="" val="104734833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A7090068-83EA-492F-A200-468D62388BFF}"/>
              </a:ext>
            </a:extLst>
          </p:cNvPr>
          <p:cNvPicPr>
            <a:picLocks noChangeAspect="1"/>
          </p:cNvPicPr>
          <p:nvPr/>
        </p:nvPicPr>
        <p:blipFill>
          <a:blip r:embed="rId2"/>
          <a:stretch>
            <a:fillRect/>
          </a:stretch>
        </p:blipFill>
        <p:spPr>
          <a:xfrm>
            <a:off x="5834" y="-44624"/>
            <a:ext cx="9144000" cy="6858000"/>
          </a:xfrm>
          <a:prstGeom prst="rect">
            <a:avLst/>
          </a:prstGeom>
        </p:spPr>
      </p:pic>
      <p:sp>
        <p:nvSpPr>
          <p:cNvPr id="5" name="TextBox 4">
            <a:extLst>
              <a:ext uri="{FF2B5EF4-FFF2-40B4-BE49-F238E27FC236}">
                <a16:creationId xmlns:a16="http://schemas.microsoft.com/office/drawing/2014/main" xmlns="" id="{C1C8A7B5-CF16-4B08-8BB8-1C508A3DEB1A}"/>
              </a:ext>
            </a:extLst>
          </p:cNvPr>
          <p:cNvSpPr txBox="1"/>
          <p:nvPr/>
        </p:nvSpPr>
        <p:spPr>
          <a:xfrm>
            <a:off x="395536" y="5898437"/>
            <a:ext cx="8571876" cy="954107"/>
          </a:xfrm>
          <a:prstGeom prst="rect">
            <a:avLst/>
          </a:prstGeom>
          <a:noFill/>
        </p:spPr>
        <p:txBody>
          <a:bodyPr wrap="square" rtlCol="0">
            <a:spAutoFit/>
          </a:bodyPr>
          <a:lstStyle/>
          <a:p>
            <a:r>
              <a:rPr lang="en-IN" sz="1400" b="1" dirty="0"/>
              <a:t>Disadvantages of hardness in water:</a:t>
            </a:r>
          </a:p>
          <a:p>
            <a:pPr marL="285750" indent="-285750">
              <a:buFont typeface="Arial" panose="020B0604020202020204" pitchFamily="34" charset="0"/>
              <a:buChar char="•"/>
            </a:pPr>
            <a:r>
              <a:rPr lang="en-IN" sz="1400" dirty="0"/>
              <a:t>Unfit for laundries</a:t>
            </a:r>
          </a:p>
          <a:p>
            <a:pPr marL="285750" indent="-285750">
              <a:buFont typeface="Arial" panose="020B0604020202020204" pitchFamily="34" charset="0"/>
              <a:buChar char="•"/>
            </a:pPr>
            <a:r>
              <a:rPr lang="en-IN" sz="1400" dirty="0"/>
              <a:t>Not suitable for preparing solutions </a:t>
            </a:r>
          </a:p>
          <a:p>
            <a:pPr marL="285750" indent="-285750">
              <a:buFont typeface="Arial" panose="020B0604020202020204" pitchFamily="34" charset="0"/>
              <a:buChar char="•"/>
            </a:pPr>
            <a:r>
              <a:rPr lang="en-IN" sz="1400" dirty="0"/>
              <a:t>For industrial uses since it forms a crusty boiler scale or fur in boilers.</a:t>
            </a:r>
          </a:p>
        </p:txBody>
      </p:sp>
    </p:spTree>
    <p:extLst>
      <p:ext uri="{BB962C8B-B14F-4D97-AF65-F5344CB8AC3E}">
        <p14:creationId xmlns:p14="http://schemas.microsoft.com/office/powerpoint/2010/main" xmlns="" val="377185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What Is the Difference Between Hard and Soft Wate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3092" y="188640"/>
            <a:ext cx="9119659" cy="512980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68653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8E83177-68BC-42A4-A647-49A7BBAC9A4B}"/>
              </a:ext>
            </a:extLst>
          </p:cNvPr>
          <p:cNvSpPr txBox="1"/>
          <p:nvPr/>
        </p:nvSpPr>
        <p:spPr>
          <a:xfrm>
            <a:off x="755576" y="260648"/>
            <a:ext cx="8064896" cy="2585323"/>
          </a:xfrm>
          <a:prstGeom prst="rect">
            <a:avLst/>
          </a:prstGeom>
          <a:noFill/>
        </p:spPr>
        <p:txBody>
          <a:bodyPr wrap="square" rtlCol="0">
            <a:spAutoFit/>
          </a:bodyPr>
          <a:lstStyle/>
          <a:p>
            <a:r>
              <a:rPr lang="en-IN" dirty="0"/>
              <a:t>Water is said to be hard when it doesn’t lather readily with ordinary soap and hence wastes soap. </a:t>
            </a:r>
            <a:r>
              <a:rPr lang="en-IN" dirty="0" err="1"/>
              <a:t>Eg</a:t>
            </a:r>
            <a:r>
              <a:rPr lang="en-IN" dirty="0"/>
              <a:t>-Springs and river water</a:t>
            </a:r>
          </a:p>
          <a:p>
            <a:endParaRPr lang="en-IN" dirty="0"/>
          </a:p>
          <a:p>
            <a:endParaRPr lang="en-IN" dirty="0"/>
          </a:p>
          <a:p>
            <a:r>
              <a:rPr lang="en-IN" dirty="0"/>
              <a:t>Water is said to be soft when it lathers readily with ordinary soap and hence does not waste soap. </a:t>
            </a:r>
            <a:r>
              <a:rPr lang="en-IN" dirty="0" err="1"/>
              <a:t>Eg</a:t>
            </a:r>
            <a:r>
              <a:rPr lang="en-IN" dirty="0"/>
              <a:t>-rain water and distilled water</a:t>
            </a:r>
          </a:p>
          <a:p>
            <a:endParaRPr lang="en-IN" dirty="0"/>
          </a:p>
          <a:p>
            <a:endParaRPr lang="en-IN" dirty="0"/>
          </a:p>
          <a:p>
            <a:endParaRPr lang="en-IN" dirty="0"/>
          </a:p>
        </p:txBody>
      </p:sp>
      <p:pic>
        <p:nvPicPr>
          <p:cNvPr id="6" name="Picture 5">
            <a:extLst>
              <a:ext uri="{FF2B5EF4-FFF2-40B4-BE49-F238E27FC236}">
                <a16:creationId xmlns:a16="http://schemas.microsoft.com/office/drawing/2014/main" xmlns="" id="{7B677983-667B-4BD0-943E-E6088FFAB48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09285" y="2478615"/>
            <a:ext cx="6125430" cy="3686689"/>
          </a:xfrm>
          <a:prstGeom prst="rect">
            <a:avLst/>
          </a:prstGeom>
        </p:spPr>
      </p:pic>
    </p:spTree>
    <p:extLst>
      <p:ext uri="{BB962C8B-B14F-4D97-AF65-F5344CB8AC3E}">
        <p14:creationId xmlns:p14="http://schemas.microsoft.com/office/powerpoint/2010/main" xmlns="" val="1601139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08720"/>
            <a:ext cx="8856984" cy="4525963"/>
          </a:xfrm>
        </p:spPr>
        <p:txBody>
          <a:bodyPr/>
          <a:lstStyle/>
          <a:p>
            <a:pPr marL="109728" indent="0">
              <a:buNone/>
            </a:pPr>
            <a:r>
              <a:rPr lang="en-IN" b="1" dirty="0"/>
              <a:t>Temporary </a:t>
            </a:r>
            <a:r>
              <a:rPr lang="en-IN" dirty="0"/>
              <a:t>hardness can be removed by boiling.</a:t>
            </a:r>
          </a:p>
          <a:p>
            <a:r>
              <a:rPr lang="en-IN" dirty="0" err="1"/>
              <a:t>Ca</a:t>
            </a:r>
            <a:r>
              <a:rPr lang="en-IN" dirty="0"/>
              <a:t>(HCO</a:t>
            </a:r>
            <a:r>
              <a:rPr lang="en-IN" baseline="-25000" dirty="0"/>
              <a:t>3</a:t>
            </a:r>
            <a:r>
              <a:rPr lang="en-IN" dirty="0"/>
              <a:t>)</a:t>
            </a:r>
            <a:r>
              <a:rPr lang="en-IN" baseline="-25000" dirty="0"/>
              <a:t>2</a:t>
            </a:r>
            <a:r>
              <a:rPr lang="en-IN" dirty="0">
                <a:sym typeface="Wingdings" pitchFamily="2" charset="2"/>
              </a:rPr>
              <a:t>CaCO</a:t>
            </a:r>
            <a:r>
              <a:rPr lang="en-IN" baseline="-25000" dirty="0">
                <a:sym typeface="Wingdings" pitchFamily="2" charset="2"/>
              </a:rPr>
              <a:t>3</a:t>
            </a:r>
            <a:r>
              <a:rPr lang="en-IN" dirty="0">
                <a:sym typeface="Wingdings" pitchFamily="2" charset="2"/>
              </a:rPr>
              <a:t> +H</a:t>
            </a:r>
            <a:r>
              <a:rPr lang="en-IN" baseline="-25000" dirty="0">
                <a:sym typeface="Wingdings" pitchFamily="2" charset="2"/>
              </a:rPr>
              <a:t>2</a:t>
            </a:r>
            <a:r>
              <a:rPr lang="en-IN" dirty="0">
                <a:sym typeface="Wingdings" pitchFamily="2" charset="2"/>
              </a:rPr>
              <a:t>O +CO</a:t>
            </a:r>
            <a:r>
              <a:rPr lang="en-IN" baseline="-25000" dirty="0">
                <a:sym typeface="Wingdings" pitchFamily="2" charset="2"/>
              </a:rPr>
              <a:t>2</a:t>
            </a:r>
          </a:p>
          <a:p>
            <a:r>
              <a:rPr lang="en-IN" dirty="0"/>
              <a:t>Mg(HCO</a:t>
            </a:r>
            <a:r>
              <a:rPr lang="en-IN" baseline="-25000" dirty="0"/>
              <a:t>3</a:t>
            </a:r>
            <a:r>
              <a:rPr lang="en-IN" dirty="0"/>
              <a:t>)</a:t>
            </a:r>
            <a:r>
              <a:rPr lang="en-IN" baseline="-25000" dirty="0"/>
              <a:t>2</a:t>
            </a:r>
            <a:r>
              <a:rPr lang="en-IN" dirty="0">
                <a:sym typeface="Wingdings" pitchFamily="2" charset="2"/>
              </a:rPr>
              <a:t>MgCO</a:t>
            </a:r>
            <a:r>
              <a:rPr lang="en-IN" baseline="-25000" dirty="0">
                <a:sym typeface="Wingdings" pitchFamily="2" charset="2"/>
              </a:rPr>
              <a:t>3</a:t>
            </a:r>
            <a:r>
              <a:rPr lang="en-IN" dirty="0">
                <a:sym typeface="Wingdings" pitchFamily="2" charset="2"/>
              </a:rPr>
              <a:t> +H</a:t>
            </a:r>
            <a:r>
              <a:rPr lang="en-IN" baseline="-25000" dirty="0">
                <a:sym typeface="Wingdings" pitchFamily="2" charset="2"/>
              </a:rPr>
              <a:t>2</a:t>
            </a:r>
            <a:r>
              <a:rPr lang="en-IN" dirty="0">
                <a:sym typeface="Wingdings" pitchFamily="2" charset="2"/>
              </a:rPr>
              <a:t>O +CO</a:t>
            </a:r>
            <a:r>
              <a:rPr lang="en-IN" baseline="-25000" dirty="0">
                <a:sym typeface="Wingdings" pitchFamily="2" charset="2"/>
              </a:rPr>
              <a:t>2</a:t>
            </a:r>
          </a:p>
          <a:p>
            <a:r>
              <a:rPr lang="en-IN" dirty="0">
                <a:sym typeface="Wingdings" pitchFamily="2" charset="2"/>
              </a:rPr>
              <a:t>The insoluble carbonates are filtered out,CO</a:t>
            </a:r>
            <a:r>
              <a:rPr lang="en-IN" baseline="-25000" dirty="0">
                <a:sym typeface="Wingdings" pitchFamily="2" charset="2"/>
              </a:rPr>
              <a:t>2</a:t>
            </a:r>
            <a:r>
              <a:rPr lang="en-IN" dirty="0">
                <a:sym typeface="Wingdings" pitchFamily="2" charset="2"/>
              </a:rPr>
              <a:t> gas escapes out .</a:t>
            </a:r>
          </a:p>
          <a:p>
            <a:pPr marL="109728" indent="0">
              <a:buNone/>
            </a:pPr>
            <a:endParaRPr lang="en-IN" dirty="0"/>
          </a:p>
        </p:txBody>
      </p:sp>
      <p:sp>
        <p:nvSpPr>
          <p:cNvPr id="2" name="Title 1"/>
          <p:cNvSpPr>
            <a:spLocks noGrp="1"/>
          </p:cNvSpPr>
          <p:nvPr>
            <p:ph type="title"/>
          </p:nvPr>
        </p:nvSpPr>
        <p:spPr>
          <a:xfrm>
            <a:off x="429662" y="-9808"/>
            <a:ext cx="8229600" cy="1143000"/>
          </a:xfrm>
        </p:spPr>
        <p:txBody>
          <a:bodyPr>
            <a:normAutofit/>
          </a:bodyPr>
          <a:lstStyle/>
          <a:p>
            <a:r>
              <a:rPr lang="en-IN" sz="3200" dirty="0"/>
              <a:t>REMOVAL OF HARDNESS</a:t>
            </a:r>
          </a:p>
        </p:txBody>
      </p:sp>
      <p:grpSp>
        <p:nvGrpSpPr>
          <p:cNvPr id="6" name="Group 5">
            <a:extLst>
              <a:ext uri="{FF2B5EF4-FFF2-40B4-BE49-F238E27FC236}">
                <a16:creationId xmlns:a16="http://schemas.microsoft.com/office/drawing/2014/main" xmlns="" id="{D0F768E1-DCB0-43DE-9E40-61851649B5B9}"/>
              </a:ext>
            </a:extLst>
          </p:cNvPr>
          <p:cNvGrpSpPr/>
          <p:nvPr/>
        </p:nvGrpSpPr>
        <p:grpSpPr>
          <a:xfrm>
            <a:off x="1187624" y="3393658"/>
            <a:ext cx="6543395" cy="3088773"/>
            <a:chOff x="1187624" y="3429000"/>
            <a:chExt cx="6543395" cy="3088773"/>
          </a:xfrm>
        </p:grpSpPr>
        <p:pic>
          <p:nvPicPr>
            <p:cNvPr id="4" name="Picture 3">
              <a:extLst>
                <a:ext uri="{FF2B5EF4-FFF2-40B4-BE49-F238E27FC236}">
                  <a16:creationId xmlns:a16="http://schemas.microsoft.com/office/drawing/2014/main" xmlns="" id="{8C6141C2-4EAD-4947-886F-8E82229237A3}"/>
                </a:ext>
              </a:extLst>
            </p:cNvPr>
            <p:cNvPicPr>
              <a:picLocks noChangeAspect="1"/>
            </p:cNvPicPr>
            <p:nvPr/>
          </p:nvPicPr>
          <p:blipFill>
            <a:blip r:embed="rId2"/>
            <a:stretch>
              <a:fillRect/>
            </a:stretch>
          </p:blipFill>
          <p:spPr>
            <a:xfrm>
              <a:off x="1357905" y="3717032"/>
              <a:ext cx="6373114" cy="2800741"/>
            </a:xfrm>
            <a:prstGeom prst="rect">
              <a:avLst/>
            </a:prstGeom>
          </p:spPr>
        </p:pic>
        <p:sp>
          <p:nvSpPr>
            <p:cNvPr id="5" name="Rectangle 4">
              <a:extLst>
                <a:ext uri="{FF2B5EF4-FFF2-40B4-BE49-F238E27FC236}">
                  <a16:creationId xmlns:a16="http://schemas.microsoft.com/office/drawing/2014/main" xmlns="" id="{609935AF-32BD-4B4E-8CE0-1BA99B7376AC}"/>
                </a:ext>
              </a:extLst>
            </p:cNvPr>
            <p:cNvSpPr/>
            <p:nvPr/>
          </p:nvSpPr>
          <p:spPr>
            <a:xfrm>
              <a:off x="1187624" y="3429000"/>
              <a:ext cx="2160240" cy="64807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Tree>
    <p:extLst>
      <p:ext uri="{BB962C8B-B14F-4D97-AF65-F5344CB8AC3E}">
        <p14:creationId xmlns:p14="http://schemas.microsoft.com/office/powerpoint/2010/main" xmlns="" val="21191382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376" y="764704"/>
            <a:ext cx="8147248" cy="5001419"/>
          </a:xfrm>
        </p:spPr>
        <p:txBody>
          <a:bodyPr>
            <a:normAutofit lnSpcReduction="10000"/>
          </a:bodyPr>
          <a:lstStyle/>
          <a:p>
            <a:pPr marL="109728" indent="0">
              <a:buNone/>
            </a:pPr>
            <a:r>
              <a:rPr lang="en-IN" b="1" dirty="0"/>
              <a:t>Permanent</a:t>
            </a:r>
            <a:r>
              <a:rPr lang="en-IN" dirty="0"/>
              <a:t> and temporary hardness both can be removed by adding washing soda(Na</a:t>
            </a:r>
            <a:r>
              <a:rPr lang="en-IN" baseline="-25000" dirty="0"/>
              <a:t>2</a:t>
            </a:r>
            <a:r>
              <a:rPr lang="en-IN" dirty="0"/>
              <a:t>CO</a:t>
            </a:r>
            <a:r>
              <a:rPr lang="en-IN" baseline="-25000" dirty="0"/>
              <a:t>3</a:t>
            </a:r>
            <a:r>
              <a:rPr lang="en-IN" dirty="0"/>
              <a:t>).</a:t>
            </a:r>
          </a:p>
          <a:p>
            <a:r>
              <a:rPr lang="en-IN" dirty="0"/>
              <a:t>CaSO</a:t>
            </a:r>
            <a:r>
              <a:rPr lang="en-IN" baseline="-25000" dirty="0"/>
              <a:t>4</a:t>
            </a:r>
            <a:r>
              <a:rPr lang="en-IN" dirty="0"/>
              <a:t> + Na</a:t>
            </a:r>
            <a:r>
              <a:rPr lang="en-IN" baseline="-25000" dirty="0"/>
              <a:t>2</a:t>
            </a:r>
            <a:r>
              <a:rPr lang="en-IN" dirty="0"/>
              <a:t>CO</a:t>
            </a:r>
            <a:r>
              <a:rPr lang="en-IN" baseline="-25000" dirty="0"/>
              <a:t>3</a:t>
            </a:r>
            <a:r>
              <a:rPr lang="en-IN" dirty="0"/>
              <a:t>-</a:t>
            </a:r>
            <a:r>
              <a:rPr lang="en-IN" dirty="0">
                <a:sym typeface="Wingdings" pitchFamily="2" charset="2"/>
              </a:rPr>
              <a:t>CaCO</a:t>
            </a:r>
            <a:r>
              <a:rPr lang="en-IN" baseline="-25000" dirty="0">
                <a:sym typeface="Wingdings" pitchFamily="2" charset="2"/>
              </a:rPr>
              <a:t>3</a:t>
            </a:r>
            <a:r>
              <a:rPr lang="en-IN" dirty="0">
                <a:sym typeface="Wingdings" pitchFamily="2" charset="2"/>
              </a:rPr>
              <a:t> + Na</a:t>
            </a:r>
            <a:r>
              <a:rPr lang="en-IN" baseline="-25000" dirty="0">
                <a:sym typeface="Wingdings" pitchFamily="2" charset="2"/>
              </a:rPr>
              <a:t>2</a:t>
            </a:r>
            <a:r>
              <a:rPr lang="en-IN" dirty="0">
                <a:sym typeface="Wingdings" pitchFamily="2" charset="2"/>
              </a:rPr>
              <a:t>SO</a:t>
            </a:r>
            <a:r>
              <a:rPr lang="en-IN" baseline="-25000" dirty="0">
                <a:sym typeface="Wingdings" pitchFamily="2" charset="2"/>
              </a:rPr>
              <a:t>4</a:t>
            </a:r>
          </a:p>
          <a:p>
            <a:r>
              <a:rPr lang="en-IN" dirty="0"/>
              <a:t>MgSO</a:t>
            </a:r>
            <a:r>
              <a:rPr lang="en-IN" baseline="-25000" dirty="0"/>
              <a:t>4</a:t>
            </a:r>
            <a:r>
              <a:rPr lang="en-IN" dirty="0"/>
              <a:t> + Na</a:t>
            </a:r>
            <a:r>
              <a:rPr lang="en-IN" baseline="-25000" dirty="0"/>
              <a:t>2</a:t>
            </a:r>
            <a:r>
              <a:rPr lang="en-IN" dirty="0"/>
              <a:t>CO</a:t>
            </a:r>
            <a:r>
              <a:rPr lang="en-IN" baseline="-25000" dirty="0"/>
              <a:t>3</a:t>
            </a:r>
            <a:r>
              <a:rPr lang="en-IN" dirty="0"/>
              <a:t>-</a:t>
            </a:r>
            <a:r>
              <a:rPr lang="en-IN" dirty="0">
                <a:sym typeface="Wingdings" pitchFamily="2" charset="2"/>
              </a:rPr>
              <a:t>MgCO</a:t>
            </a:r>
            <a:r>
              <a:rPr lang="en-IN" baseline="-25000" dirty="0">
                <a:sym typeface="Wingdings" pitchFamily="2" charset="2"/>
              </a:rPr>
              <a:t>3</a:t>
            </a:r>
            <a:r>
              <a:rPr lang="en-IN" dirty="0">
                <a:sym typeface="Wingdings" pitchFamily="2" charset="2"/>
              </a:rPr>
              <a:t> + Na</a:t>
            </a:r>
            <a:r>
              <a:rPr lang="en-IN" baseline="-25000" dirty="0">
                <a:sym typeface="Wingdings" pitchFamily="2" charset="2"/>
              </a:rPr>
              <a:t>2</a:t>
            </a:r>
            <a:r>
              <a:rPr lang="en-IN" dirty="0">
                <a:sym typeface="Wingdings" pitchFamily="2" charset="2"/>
              </a:rPr>
              <a:t>SO</a:t>
            </a:r>
            <a:r>
              <a:rPr lang="en-IN" baseline="-25000" dirty="0">
                <a:sym typeface="Wingdings" pitchFamily="2" charset="2"/>
              </a:rPr>
              <a:t>4</a:t>
            </a:r>
          </a:p>
          <a:p>
            <a:r>
              <a:rPr lang="en-IN" dirty="0">
                <a:sym typeface="Wingdings" pitchFamily="2" charset="2"/>
              </a:rPr>
              <a:t>CaCl</a:t>
            </a:r>
            <a:r>
              <a:rPr lang="en-IN" baseline="-25000" dirty="0">
                <a:sym typeface="Wingdings" pitchFamily="2" charset="2"/>
              </a:rPr>
              <a:t>2</a:t>
            </a:r>
            <a:r>
              <a:rPr lang="en-IN" dirty="0">
                <a:sym typeface="Wingdings" pitchFamily="2" charset="2"/>
              </a:rPr>
              <a:t> + Na</a:t>
            </a:r>
            <a:r>
              <a:rPr lang="en-IN" baseline="-25000" dirty="0">
                <a:sym typeface="Wingdings" pitchFamily="2" charset="2"/>
              </a:rPr>
              <a:t>2</a:t>
            </a:r>
            <a:r>
              <a:rPr lang="en-IN" dirty="0">
                <a:sym typeface="Wingdings" pitchFamily="2" charset="2"/>
              </a:rPr>
              <a:t>CO</a:t>
            </a:r>
            <a:r>
              <a:rPr lang="en-IN" baseline="-25000" dirty="0">
                <a:sym typeface="Wingdings" pitchFamily="2" charset="2"/>
              </a:rPr>
              <a:t>3</a:t>
            </a:r>
            <a:r>
              <a:rPr lang="en-IN" dirty="0">
                <a:sym typeface="Wingdings" pitchFamily="2" charset="2"/>
              </a:rPr>
              <a:t> </a:t>
            </a:r>
            <a:r>
              <a:rPr lang="en-IN" baseline="-25000" dirty="0">
                <a:sym typeface="Wingdings" pitchFamily="2" charset="2"/>
              </a:rPr>
              <a:t>---</a:t>
            </a:r>
            <a:r>
              <a:rPr lang="en-IN" dirty="0">
                <a:sym typeface="Wingdings" pitchFamily="2" charset="2"/>
              </a:rPr>
              <a:t> CaCO</a:t>
            </a:r>
            <a:r>
              <a:rPr lang="en-IN" baseline="-25000" dirty="0">
                <a:sym typeface="Wingdings" pitchFamily="2" charset="2"/>
              </a:rPr>
              <a:t>3</a:t>
            </a:r>
            <a:r>
              <a:rPr lang="en-IN" dirty="0">
                <a:sym typeface="Wingdings" pitchFamily="2" charset="2"/>
              </a:rPr>
              <a:t> +2NaCl</a:t>
            </a:r>
          </a:p>
          <a:p>
            <a:r>
              <a:rPr lang="en-IN" dirty="0">
                <a:sym typeface="Wingdings" pitchFamily="2" charset="2"/>
              </a:rPr>
              <a:t>MgCl</a:t>
            </a:r>
            <a:r>
              <a:rPr lang="en-IN" baseline="-25000" dirty="0">
                <a:sym typeface="Wingdings" pitchFamily="2" charset="2"/>
              </a:rPr>
              <a:t>2</a:t>
            </a:r>
            <a:r>
              <a:rPr lang="en-IN" dirty="0">
                <a:sym typeface="Wingdings" pitchFamily="2" charset="2"/>
              </a:rPr>
              <a:t> + Na</a:t>
            </a:r>
            <a:r>
              <a:rPr lang="en-IN" baseline="-25000" dirty="0">
                <a:sym typeface="Wingdings" pitchFamily="2" charset="2"/>
              </a:rPr>
              <a:t>2</a:t>
            </a:r>
            <a:r>
              <a:rPr lang="en-IN" dirty="0">
                <a:sym typeface="Wingdings" pitchFamily="2" charset="2"/>
              </a:rPr>
              <a:t>CO</a:t>
            </a:r>
            <a:r>
              <a:rPr lang="en-IN" baseline="-25000" dirty="0">
                <a:sym typeface="Wingdings" pitchFamily="2" charset="2"/>
              </a:rPr>
              <a:t>3</a:t>
            </a:r>
            <a:r>
              <a:rPr lang="en-IN" dirty="0">
                <a:sym typeface="Wingdings" pitchFamily="2" charset="2"/>
              </a:rPr>
              <a:t> </a:t>
            </a:r>
            <a:r>
              <a:rPr lang="en-IN" baseline="-25000" dirty="0">
                <a:sym typeface="Wingdings" pitchFamily="2" charset="2"/>
              </a:rPr>
              <a:t>---</a:t>
            </a:r>
            <a:r>
              <a:rPr lang="en-IN" dirty="0">
                <a:sym typeface="Wingdings" pitchFamily="2" charset="2"/>
              </a:rPr>
              <a:t> MgCO</a:t>
            </a:r>
            <a:r>
              <a:rPr lang="en-IN" baseline="-25000" dirty="0">
                <a:sym typeface="Wingdings" pitchFamily="2" charset="2"/>
              </a:rPr>
              <a:t>3</a:t>
            </a:r>
            <a:r>
              <a:rPr lang="en-IN" dirty="0">
                <a:sym typeface="Wingdings" pitchFamily="2" charset="2"/>
              </a:rPr>
              <a:t> +2NaCl</a:t>
            </a:r>
          </a:p>
          <a:p>
            <a:endParaRPr lang="en-IN" baseline="-25000" dirty="0">
              <a:sym typeface="Wingdings" pitchFamily="2" charset="2"/>
            </a:endParaRPr>
          </a:p>
          <a:p>
            <a:r>
              <a:rPr lang="en-IN" dirty="0" err="1">
                <a:sym typeface="Wingdings" pitchFamily="2" charset="2"/>
              </a:rPr>
              <a:t>Ca</a:t>
            </a:r>
            <a:r>
              <a:rPr lang="en-IN" dirty="0">
                <a:sym typeface="Wingdings" pitchFamily="2" charset="2"/>
              </a:rPr>
              <a:t>(HCO</a:t>
            </a:r>
            <a:r>
              <a:rPr lang="en-IN" baseline="-25000" dirty="0">
                <a:sym typeface="Wingdings" pitchFamily="2" charset="2"/>
              </a:rPr>
              <a:t>3</a:t>
            </a:r>
            <a:r>
              <a:rPr lang="en-IN" dirty="0">
                <a:sym typeface="Wingdings" pitchFamily="2" charset="2"/>
              </a:rPr>
              <a:t>)</a:t>
            </a:r>
            <a:r>
              <a:rPr lang="en-IN" baseline="-25000" dirty="0">
                <a:sym typeface="Wingdings" pitchFamily="2" charset="2"/>
              </a:rPr>
              <a:t>2</a:t>
            </a:r>
            <a:r>
              <a:rPr lang="en-IN" dirty="0">
                <a:sym typeface="Wingdings" pitchFamily="2" charset="2"/>
              </a:rPr>
              <a:t> + Na</a:t>
            </a:r>
            <a:r>
              <a:rPr lang="en-IN" baseline="-25000" dirty="0">
                <a:sym typeface="Wingdings" pitchFamily="2" charset="2"/>
              </a:rPr>
              <a:t>2</a:t>
            </a:r>
            <a:r>
              <a:rPr lang="en-IN" dirty="0">
                <a:sym typeface="Wingdings" pitchFamily="2" charset="2"/>
              </a:rPr>
              <a:t>CO</a:t>
            </a:r>
            <a:r>
              <a:rPr lang="en-IN" baseline="-25000" dirty="0">
                <a:sym typeface="Wingdings" pitchFamily="2" charset="2"/>
              </a:rPr>
              <a:t>3</a:t>
            </a:r>
            <a:r>
              <a:rPr lang="en-IN" dirty="0">
                <a:sym typeface="Wingdings" pitchFamily="2" charset="2"/>
              </a:rPr>
              <a:t>CaCO</a:t>
            </a:r>
            <a:r>
              <a:rPr lang="en-IN" baseline="-25000" dirty="0">
                <a:sym typeface="Wingdings" pitchFamily="2" charset="2"/>
              </a:rPr>
              <a:t>3</a:t>
            </a:r>
            <a:r>
              <a:rPr lang="en-IN" dirty="0">
                <a:sym typeface="Wingdings" pitchFamily="2" charset="2"/>
              </a:rPr>
              <a:t> +2NaHCO</a:t>
            </a:r>
            <a:r>
              <a:rPr lang="en-IN" baseline="-25000" dirty="0">
                <a:sym typeface="Wingdings" pitchFamily="2" charset="2"/>
              </a:rPr>
              <a:t>3</a:t>
            </a:r>
          </a:p>
          <a:p>
            <a:r>
              <a:rPr lang="en-IN" dirty="0">
                <a:sym typeface="Wingdings" pitchFamily="2" charset="2"/>
              </a:rPr>
              <a:t>Mg(HCO</a:t>
            </a:r>
            <a:r>
              <a:rPr lang="en-IN" baseline="-25000" dirty="0">
                <a:sym typeface="Wingdings" pitchFamily="2" charset="2"/>
              </a:rPr>
              <a:t>3</a:t>
            </a:r>
            <a:r>
              <a:rPr lang="en-IN" dirty="0">
                <a:sym typeface="Wingdings" pitchFamily="2" charset="2"/>
              </a:rPr>
              <a:t>)</a:t>
            </a:r>
            <a:r>
              <a:rPr lang="en-IN" baseline="-25000" dirty="0">
                <a:sym typeface="Wingdings" pitchFamily="2" charset="2"/>
              </a:rPr>
              <a:t>2</a:t>
            </a:r>
            <a:r>
              <a:rPr lang="en-IN" dirty="0">
                <a:sym typeface="Wingdings" pitchFamily="2" charset="2"/>
              </a:rPr>
              <a:t> + Na</a:t>
            </a:r>
            <a:r>
              <a:rPr lang="en-IN" baseline="-25000" dirty="0">
                <a:sym typeface="Wingdings" pitchFamily="2" charset="2"/>
              </a:rPr>
              <a:t>2</a:t>
            </a:r>
            <a:r>
              <a:rPr lang="en-IN" dirty="0">
                <a:sym typeface="Wingdings" pitchFamily="2" charset="2"/>
              </a:rPr>
              <a:t>CO</a:t>
            </a:r>
            <a:r>
              <a:rPr lang="en-IN" baseline="-25000" dirty="0">
                <a:sym typeface="Wingdings" pitchFamily="2" charset="2"/>
              </a:rPr>
              <a:t>3</a:t>
            </a:r>
            <a:r>
              <a:rPr lang="en-IN" dirty="0">
                <a:sym typeface="Wingdings" pitchFamily="2" charset="2"/>
              </a:rPr>
              <a:t>MgCO</a:t>
            </a:r>
            <a:r>
              <a:rPr lang="en-IN" baseline="-25000" dirty="0">
                <a:sym typeface="Wingdings" pitchFamily="2" charset="2"/>
              </a:rPr>
              <a:t>3</a:t>
            </a:r>
            <a:r>
              <a:rPr lang="en-IN" dirty="0">
                <a:sym typeface="Wingdings" pitchFamily="2" charset="2"/>
              </a:rPr>
              <a:t> +2NaHCO</a:t>
            </a:r>
            <a:r>
              <a:rPr lang="en-IN" baseline="-25000" dirty="0">
                <a:sym typeface="Wingdings" pitchFamily="2" charset="2"/>
              </a:rPr>
              <a:t>3</a:t>
            </a:r>
          </a:p>
          <a:p>
            <a:r>
              <a:rPr lang="en-IN" dirty="0">
                <a:sym typeface="Wingdings" pitchFamily="2" charset="2"/>
              </a:rPr>
              <a:t>The insoluble carbonates are filtered out</a:t>
            </a:r>
          </a:p>
          <a:p>
            <a:r>
              <a:rPr lang="en-IN" dirty="0">
                <a:sym typeface="Wingdings" pitchFamily="2" charset="2"/>
              </a:rPr>
              <a:t>The filtrate contains soluble sodium salts which do not cause hardness.</a:t>
            </a:r>
          </a:p>
          <a:p>
            <a:endParaRPr lang="en-IN" dirty="0"/>
          </a:p>
        </p:txBody>
      </p:sp>
    </p:spTree>
    <p:extLst>
      <p:ext uri="{BB962C8B-B14F-4D97-AF65-F5344CB8AC3E}">
        <p14:creationId xmlns:p14="http://schemas.microsoft.com/office/powerpoint/2010/main" xmlns="" val="37605166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153BEDF3-C032-484A-9703-8AFBD5ECB8EA}"/>
              </a:ext>
            </a:extLst>
          </p:cNvPr>
          <p:cNvSpPr>
            <a:spLocks noGrp="1"/>
          </p:cNvSpPr>
          <p:nvPr>
            <p:ph type="title"/>
          </p:nvPr>
        </p:nvSpPr>
        <p:spPr/>
        <p:txBody>
          <a:bodyPr/>
          <a:lstStyle/>
          <a:p>
            <a:r>
              <a:rPr lang="en-IN" dirty="0"/>
              <a:t>Page No 49 Unit Test Paper</a:t>
            </a:r>
          </a:p>
        </p:txBody>
      </p:sp>
      <p:pic>
        <p:nvPicPr>
          <p:cNvPr id="12" name="Picture 11">
            <a:extLst>
              <a:ext uri="{FF2B5EF4-FFF2-40B4-BE49-F238E27FC236}">
                <a16:creationId xmlns:a16="http://schemas.microsoft.com/office/drawing/2014/main" xmlns="" id="{D7A71BBC-BD9D-4598-BE03-2E030F0F1815}"/>
              </a:ext>
            </a:extLst>
          </p:cNvPr>
          <p:cNvPicPr>
            <a:picLocks noChangeAspect="1"/>
          </p:cNvPicPr>
          <p:nvPr/>
        </p:nvPicPr>
        <p:blipFill>
          <a:blip r:embed="rId2"/>
          <a:stretch>
            <a:fillRect/>
          </a:stretch>
        </p:blipFill>
        <p:spPr>
          <a:xfrm>
            <a:off x="483136" y="1289032"/>
            <a:ext cx="7459116" cy="257211"/>
          </a:xfrm>
          <a:prstGeom prst="rect">
            <a:avLst/>
          </a:prstGeom>
        </p:spPr>
      </p:pic>
      <p:pic>
        <p:nvPicPr>
          <p:cNvPr id="13" name="Picture 12">
            <a:extLst>
              <a:ext uri="{FF2B5EF4-FFF2-40B4-BE49-F238E27FC236}">
                <a16:creationId xmlns:a16="http://schemas.microsoft.com/office/drawing/2014/main" xmlns="" id="{D36018B7-33F3-4CBE-AF01-A31C9C9741DF}"/>
              </a:ext>
            </a:extLst>
          </p:cNvPr>
          <p:cNvPicPr>
            <a:picLocks noChangeAspect="1"/>
          </p:cNvPicPr>
          <p:nvPr/>
        </p:nvPicPr>
        <p:blipFill>
          <a:blip r:embed="rId3"/>
          <a:stretch>
            <a:fillRect/>
          </a:stretch>
        </p:blipFill>
        <p:spPr>
          <a:xfrm>
            <a:off x="534987" y="1608004"/>
            <a:ext cx="7430537" cy="952633"/>
          </a:xfrm>
          <a:prstGeom prst="rect">
            <a:avLst/>
          </a:prstGeom>
        </p:spPr>
      </p:pic>
      <p:pic>
        <p:nvPicPr>
          <p:cNvPr id="14" name="Picture 13">
            <a:extLst>
              <a:ext uri="{FF2B5EF4-FFF2-40B4-BE49-F238E27FC236}">
                <a16:creationId xmlns:a16="http://schemas.microsoft.com/office/drawing/2014/main" xmlns="" id="{3457F8A9-1F4F-4FB4-8209-2192302DBC78}"/>
              </a:ext>
            </a:extLst>
          </p:cNvPr>
          <p:cNvPicPr>
            <a:picLocks noChangeAspect="1"/>
          </p:cNvPicPr>
          <p:nvPr/>
        </p:nvPicPr>
        <p:blipFill>
          <a:blip r:embed="rId4"/>
          <a:stretch>
            <a:fillRect/>
          </a:stretch>
        </p:blipFill>
        <p:spPr>
          <a:xfrm>
            <a:off x="828152" y="3047947"/>
            <a:ext cx="7487695" cy="762106"/>
          </a:xfrm>
          <a:prstGeom prst="rect">
            <a:avLst/>
          </a:prstGeom>
        </p:spPr>
      </p:pic>
      <p:pic>
        <p:nvPicPr>
          <p:cNvPr id="15" name="Picture 14">
            <a:extLst>
              <a:ext uri="{FF2B5EF4-FFF2-40B4-BE49-F238E27FC236}">
                <a16:creationId xmlns:a16="http://schemas.microsoft.com/office/drawing/2014/main" xmlns="" id="{A5A74369-006E-47BF-9DFB-2D6B789A6070}"/>
              </a:ext>
            </a:extLst>
          </p:cNvPr>
          <p:cNvPicPr>
            <a:picLocks noChangeAspect="1"/>
          </p:cNvPicPr>
          <p:nvPr/>
        </p:nvPicPr>
        <p:blipFill>
          <a:blip r:embed="rId5"/>
          <a:stretch>
            <a:fillRect/>
          </a:stretch>
        </p:blipFill>
        <p:spPr>
          <a:xfrm>
            <a:off x="452264" y="4175706"/>
            <a:ext cx="7440063" cy="943107"/>
          </a:xfrm>
          <a:prstGeom prst="rect">
            <a:avLst/>
          </a:prstGeom>
        </p:spPr>
      </p:pic>
      <p:pic>
        <p:nvPicPr>
          <p:cNvPr id="17" name="Picture 16">
            <a:extLst>
              <a:ext uri="{FF2B5EF4-FFF2-40B4-BE49-F238E27FC236}">
                <a16:creationId xmlns:a16="http://schemas.microsoft.com/office/drawing/2014/main" xmlns="" id="{9F111E19-740F-4091-8F65-27089F418321}"/>
              </a:ext>
            </a:extLst>
          </p:cNvPr>
          <p:cNvPicPr>
            <a:picLocks noChangeAspect="1"/>
          </p:cNvPicPr>
          <p:nvPr/>
        </p:nvPicPr>
        <p:blipFill>
          <a:blip r:embed="rId6"/>
          <a:stretch>
            <a:fillRect/>
          </a:stretch>
        </p:blipFill>
        <p:spPr>
          <a:xfrm>
            <a:off x="828152" y="5425122"/>
            <a:ext cx="7401958" cy="809738"/>
          </a:xfrm>
          <a:prstGeom prst="rect">
            <a:avLst/>
          </a:prstGeom>
        </p:spPr>
      </p:pic>
    </p:spTree>
    <p:extLst>
      <p:ext uri="{BB962C8B-B14F-4D97-AF65-F5344CB8AC3E}">
        <p14:creationId xmlns:p14="http://schemas.microsoft.com/office/powerpoint/2010/main" xmlns="" val="11803241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0E30433-F538-4C4D-AEB8-0224D6F39DC6}"/>
              </a:ext>
            </a:extLst>
          </p:cNvPr>
          <p:cNvSpPr>
            <a:spLocks noGrp="1"/>
          </p:cNvSpPr>
          <p:nvPr>
            <p:ph idx="1"/>
          </p:nvPr>
        </p:nvSpPr>
        <p:spPr/>
        <p:txBody>
          <a:bodyPr/>
          <a:lstStyle/>
          <a:p>
            <a:endParaRPr lang="en-IN" dirty="0"/>
          </a:p>
          <a:p>
            <a:endParaRPr lang="en-IN" dirty="0"/>
          </a:p>
        </p:txBody>
      </p:sp>
      <p:pic>
        <p:nvPicPr>
          <p:cNvPr id="4" name="Picture 3">
            <a:extLst>
              <a:ext uri="{FF2B5EF4-FFF2-40B4-BE49-F238E27FC236}">
                <a16:creationId xmlns:a16="http://schemas.microsoft.com/office/drawing/2014/main" xmlns="" id="{65EB1760-2CBA-452C-975E-3D2F4B859284}"/>
              </a:ext>
            </a:extLst>
          </p:cNvPr>
          <p:cNvPicPr>
            <a:picLocks noChangeAspect="1"/>
          </p:cNvPicPr>
          <p:nvPr/>
        </p:nvPicPr>
        <p:blipFill>
          <a:blip r:embed="rId2"/>
          <a:stretch>
            <a:fillRect/>
          </a:stretch>
        </p:blipFill>
        <p:spPr>
          <a:xfrm>
            <a:off x="457200" y="402971"/>
            <a:ext cx="7440063" cy="895475"/>
          </a:xfrm>
          <a:prstGeom prst="rect">
            <a:avLst/>
          </a:prstGeom>
        </p:spPr>
      </p:pic>
      <p:pic>
        <p:nvPicPr>
          <p:cNvPr id="5" name="Picture 4">
            <a:extLst>
              <a:ext uri="{FF2B5EF4-FFF2-40B4-BE49-F238E27FC236}">
                <a16:creationId xmlns:a16="http://schemas.microsoft.com/office/drawing/2014/main" xmlns="" id="{3B00AD4A-4BDF-4B02-9587-F1CAD41BDF88}"/>
              </a:ext>
            </a:extLst>
          </p:cNvPr>
          <p:cNvPicPr>
            <a:picLocks noChangeAspect="1"/>
          </p:cNvPicPr>
          <p:nvPr/>
        </p:nvPicPr>
        <p:blipFill>
          <a:blip r:embed="rId3"/>
          <a:stretch>
            <a:fillRect/>
          </a:stretch>
        </p:blipFill>
        <p:spPr>
          <a:xfrm>
            <a:off x="930102" y="1491240"/>
            <a:ext cx="6973273" cy="571580"/>
          </a:xfrm>
          <a:prstGeom prst="rect">
            <a:avLst/>
          </a:prstGeom>
        </p:spPr>
      </p:pic>
      <p:pic>
        <p:nvPicPr>
          <p:cNvPr id="6" name="Picture 5">
            <a:extLst>
              <a:ext uri="{FF2B5EF4-FFF2-40B4-BE49-F238E27FC236}">
                <a16:creationId xmlns:a16="http://schemas.microsoft.com/office/drawing/2014/main" xmlns="" id="{9A72985E-6E53-46D5-9CCC-47E4E9AC10AB}"/>
              </a:ext>
            </a:extLst>
          </p:cNvPr>
          <p:cNvPicPr>
            <a:picLocks noChangeAspect="1"/>
          </p:cNvPicPr>
          <p:nvPr/>
        </p:nvPicPr>
        <p:blipFill>
          <a:blip r:embed="rId4"/>
          <a:stretch>
            <a:fillRect/>
          </a:stretch>
        </p:blipFill>
        <p:spPr>
          <a:xfrm>
            <a:off x="457200" y="2273419"/>
            <a:ext cx="7582958" cy="943107"/>
          </a:xfrm>
          <a:prstGeom prst="rect">
            <a:avLst/>
          </a:prstGeom>
        </p:spPr>
      </p:pic>
      <p:pic>
        <p:nvPicPr>
          <p:cNvPr id="7" name="Picture 6">
            <a:extLst>
              <a:ext uri="{FF2B5EF4-FFF2-40B4-BE49-F238E27FC236}">
                <a16:creationId xmlns:a16="http://schemas.microsoft.com/office/drawing/2014/main" xmlns="" id="{4D9412F4-9D5F-4208-B6F1-52AF5165ED93}"/>
              </a:ext>
            </a:extLst>
          </p:cNvPr>
          <p:cNvPicPr>
            <a:picLocks noChangeAspect="1"/>
          </p:cNvPicPr>
          <p:nvPr/>
        </p:nvPicPr>
        <p:blipFill>
          <a:blip r:embed="rId5"/>
          <a:stretch>
            <a:fillRect/>
          </a:stretch>
        </p:blipFill>
        <p:spPr>
          <a:xfrm>
            <a:off x="930102" y="3427125"/>
            <a:ext cx="7373379" cy="857370"/>
          </a:xfrm>
          <a:prstGeom prst="rect">
            <a:avLst/>
          </a:prstGeom>
        </p:spPr>
      </p:pic>
      <p:pic>
        <p:nvPicPr>
          <p:cNvPr id="8" name="Picture 7">
            <a:extLst>
              <a:ext uri="{FF2B5EF4-FFF2-40B4-BE49-F238E27FC236}">
                <a16:creationId xmlns:a16="http://schemas.microsoft.com/office/drawing/2014/main" xmlns="" id="{361A1C3C-61BB-489E-8DC7-FF7A4CF0E42F}"/>
              </a:ext>
            </a:extLst>
          </p:cNvPr>
          <p:cNvPicPr>
            <a:picLocks noChangeAspect="1"/>
          </p:cNvPicPr>
          <p:nvPr/>
        </p:nvPicPr>
        <p:blipFill>
          <a:blip r:embed="rId6"/>
          <a:stretch>
            <a:fillRect/>
          </a:stretch>
        </p:blipFill>
        <p:spPr>
          <a:xfrm>
            <a:off x="457199" y="4404986"/>
            <a:ext cx="7440063" cy="971686"/>
          </a:xfrm>
          <a:prstGeom prst="rect">
            <a:avLst/>
          </a:prstGeom>
        </p:spPr>
      </p:pic>
      <p:pic>
        <p:nvPicPr>
          <p:cNvPr id="9" name="Picture 8">
            <a:extLst>
              <a:ext uri="{FF2B5EF4-FFF2-40B4-BE49-F238E27FC236}">
                <a16:creationId xmlns:a16="http://schemas.microsoft.com/office/drawing/2014/main" xmlns="" id="{E0859477-C5EA-4B0C-9145-76014E88946C}"/>
              </a:ext>
            </a:extLst>
          </p:cNvPr>
          <p:cNvPicPr>
            <a:picLocks noChangeAspect="1"/>
          </p:cNvPicPr>
          <p:nvPr/>
        </p:nvPicPr>
        <p:blipFill>
          <a:blip r:embed="rId7"/>
          <a:stretch>
            <a:fillRect/>
          </a:stretch>
        </p:blipFill>
        <p:spPr>
          <a:xfrm>
            <a:off x="930102" y="5657799"/>
            <a:ext cx="7392432" cy="838317"/>
          </a:xfrm>
          <a:prstGeom prst="rect">
            <a:avLst/>
          </a:prstGeom>
        </p:spPr>
      </p:pic>
    </p:spTree>
    <p:extLst>
      <p:ext uri="{BB962C8B-B14F-4D97-AF65-F5344CB8AC3E}">
        <p14:creationId xmlns:p14="http://schemas.microsoft.com/office/powerpoint/2010/main" xmlns="" val="418555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6FF97AEC-015E-4B51-B2AB-6C860EA015E2}"/>
              </a:ext>
            </a:extLst>
          </p:cNvPr>
          <p:cNvPicPr>
            <a:picLocks noChangeAspect="1"/>
          </p:cNvPicPr>
          <p:nvPr/>
        </p:nvPicPr>
        <p:blipFill>
          <a:blip r:embed="rId2"/>
          <a:stretch>
            <a:fillRect/>
          </a:stretch>
        </p:blipFill>
        <p:spPr>
          <a:xfrm>
            <a:off x="521945" y="304733"/>
            <a:ext cx="6354062" cy="276264"/>
          </a:xfrm>
          <a:prstGeom prst="rect">
            <a:avLst/>
          </a:prstGeom>
        </p:spPr>
      </p:pic>
      <p:sp>
        <p:nvSpPr>
          <p:cNvPr id="10" name="TextBox 9">
            <a:extLst>
              <a:ext uri="{FF2B5EF4-FFF2-40B4-BE49-F238E27FC236}">
                <a16:creationId xmlns:a16="http://schemas.microsoft.com/office/drawing/2014/main" xmlns="" id="{467A5B9B-9291-411C-B231-E48F1E8A8783}"/>
              </a:ext>
            </a:extLst>
          </p:cNvPr>
          <p:cNvSpPr txBox="1"/>
          <p:nvPr/>
        </p:nvSpPr>
        <p:spPr>
          <a:xfrm>
            <a:off x="1287472" y="626575"/>
            <a:ext cx="330540" cy="276999"/>
          </a:xfrm>
          <a:prstGeom prst="rect">
            <a:avLst/>
          </a:prstGeom>
          <a:noFill/>
        </p:spPr>
        <p:txBody>
          <a:bodyPr wrap="none" rtlCol="0">
            <a:spAutoFit/>
          </a:bodyPr>
          <a:lstStyle/>
          <a:p>
            <a:r>
              <a:rPr lang="en-IN" sz="1200" b="1" dirty="0"/>
              <a:t>1.</a:t>
            </a:r>
            <a:endParaRPr lang="en-IN" sz="2000" b="1" dirty="0"/>
          </a:p>
        </p:txBody>
      </p:sp>
      <p:grpSp>
        <p:nvGrpSpPr>
          <p:cNvPr id="28" name="Group 27">
            <a:extLst>
              <a:ext uri="{FF2B5EF4-FFF2-40B4-BE49-F238E27FC236}">
                <a16:creationId xmlns:a16="http://schemas.microsoft.com/office/drawing/2014/main" xmlns="" id="{81B3C77B-EE42-4D82-8B7B-29960E5A2D87}"/>
              </a:ext>
            </a:extLst>
          </p:cNvPr>
          <p:cNvGrpSpPr/>
          <p:nvPr/>
        </p:nvGrpSpPr>
        <p:grpSpPr>
          <a:xfrm>
            <a:off x="1263088" y="657003"/>
            <a:ext cx="6891436" cy="1658643"/>
            <a:chOff x="1263088" y="657003"/>
            <a:chExt cx="6891436" cy="1658643"/>
          </a:xfrm>
        </p:grpSpPr>
        <p:pic>
          <p:nvPicPr>
            <p:cNvPr id="5" name="Picture 4">
              <a:extLst>
                <a:ext uri="{FF2B5EF4-FFF2-40B4-BE49-F238E27FC236}">
                  <a16:creationId xmlns:a16="http://schemas.microsoft.com/office/drawing/2014/main" xmlns="" id="{9E7B0077-A222-4EC7-A881-52FABAFE9C46}"/>
                </a:ext>
              </a:extLst>
            </p:cNvPr>
            <p:cNvPicPr>
              <a:picLocks noChangeAspect="1"/>
            </p:cNvPicPr>
            <p:nvPr/>
          </p:nvPicPr>
          <p:blipFill rotWithShape="1">
            <a:blip r:embed="rId3"/>
            <a:srcRect l="386" t="94569" r="-386" b="-1887"/>
            <a:stretch/>
          </p:blipFill>
          <p:spPr>
            <a:xfrm>
              <a:off x="1618012" y="1677627"/>
              <a:ext cx="6125430" cy="354147"/>
            </a:xfrm>
            <a:prstGeom prst="rect">
              <a:avLst/>
            </a:prstGeom>
          </p:spPr>
        </p:pic>
        <p:pic>
          <p:nvPicPr>
            <p:cNvPr id="6" name="Picture 5">
              <a:extLst>
                <a:ext uri="{FF2B5EF4-FFF2-40B4-BE49-F238E27FC236}">
                  <a16:creationId xmlns:a16="http://schemas.microsoft.com/office/drawing/2014/main" xmlns="" id="{C3579E95-2438-4194-81EC-AB6066FB444C}"/>
                </a:ext>
              </a:extLst>
            </p:cNvPr>
            <p:cNvPicPr>
              <a:picLocks noChangeAspect="1"/>
            </p:cNvPicPr>
            <p:nvPr/>
          </p:nvPicPr>
          <p:blipFill rotWithShape="1">
            <a:blip r:embed="rId4"/>
            <a:srcRect t="72004"/>
            <a:stretch/>
          </p:blipFill>
          <p:spPr>
            <a:xfrm>
              <a:off x="1667094" y="1993908"/>
              <a:ext cx="6487430" cy="288032"/>
            </a:xfrm>
            <a:prstGeom prst="rect">
              <a:avLst/>
            </a:prstGeom>
          </p:spPr>
        </p:pic>
        <p:pic>
          <p:nvPicPr>
            <p:cNvPr id="7" name="Picture 6">
              <a:extLst>
                <a:ext uri="{FF2B5EF4-FFF2-40B4-BE49-F238E27FC236}">
                  <a16:creationId xmlns:a16="http://schemas.microsoft.com/office/drawing/2014/main" xmlns="" id="{B20DB819-61BC-4A3F-AFE9-90EACA0D5858}"/>
                </a:ext>
              </a:extLst>
            </p:cNvPr>
            <p:cNvPicPr>
              <a:picLocks noChangeAspect="1"/>
            </p:cNvPicPr>
            <p:nvPr/>
          </p:nvPicPr>
          <p:blipFill rotWithShape="1">
            <a:blip r:embed="rId3"/>
            <a:srcRect t="17682" b="76366"/>
            <a:stretch/>
          </p:blipFill>
          <p:spPr>
            <a:xfrm>
              <a:off x="1531088" y="657003"/>
              <a:ext cx="6125430" cy="288032"/>
            </a:xfrm>
            <a:prstGeom prst="rect">
              <a:avLst/>
            </a:prstGeom>
          </p:spPr>
        </p:pic>
        <p:pic>
          <p:nvPicPr>
            <p:cNvPr id="8" name="Picture 7">
              <a:extLst>
                <a:ext uri="{FF2B5EF4-FFF2-40B4-BE49-F238E27FC236}">
                  <a16:creationId xmlns:a16="http://schemas.microsoft.com/office/drawing/2014/main" xmlns="" id="{6C2D724E-7172-4EC0-BE9E-8083612E6C34}"/>
                </a:ext>
              </a:extLst>
            </p:cNvPr>
            <p:cNvPicPr>
              <a:picLocks noChangeAspect="1"/>
            </p:cNvPicPr>
            <p:nvPr/>
          </p:nvPicPr>
          <p:blipFill rotWithShape="1">
            <a:blip r:embed="rId3"/>
            <a:srcRect t="42978" b="51070"/>
            <a:stretch/>
          </p:blipFill>
          <p:spPr>
            <a:xfrm>
              <a:off x="1522624" y="977321"/>
              <a:ext cx="6125430" cy="288032"/>
            </a:xfrm>
            <a:prstGeom prst="rect">
              <a:avLst/>
            </a:prstGeom>
          </p:spPr>
        </p:pic>
        <p:pic>
          <p:nvPicPr>
            <p:cNvPr id="9" name="Picture 8">
              <a:extLst>
                <a:ext uri="{FF2B5EF4-FFF2-40B4-BE49-F238E27FC236}">
                  <a16:creationId xmlns:a16="http://schemas.microsoft.com/office/drawing/2014/main" xmlns="" id="{8A6167C3-6855-449F-BBC9-F835E300475B}"/>
                </a:ext>
              </a:extLst>
            </p:cNvPr>
            <p:cNvPicPr>
              <a:picLocks noChangeAspect="1"/>
            </p:cNvPicPr>
            <p:nvPr/>
          </p:nvPicPr>
          <p:blipFill rotWithShape="1">
            <a:blip r:embed="rId3"/>
            <a:srcRect t="68273" b="24409"/>
            <a:stretch/>
          </p:blipFill>
          <p:spPr>
            <a:xfrm>
              <a:off x="1568930" y="1327108"/>
              <a:ext cx="6125430" cy="354147"/>
            </a:xfrm>
            <a:prstGeom prst="rect">
              <a:avLst/>
            </a:prstGeom>
          </p:spPr>
        </p:pic>
        <p:sp>
          <p:nvSpPr>
            <p:cNvPr id="11" name="TextBox 10">
              <a:extLst>
                <a:ext uri="{FF2B5EF4-FFF2-40B4-BE49-F238E27FC236}">
                  <a16:creationId xmlns:a16="http://schemas.microsoft.com/office/drawing/2014/main" xmlns="" id="{B13E80DD-7E7A-4729-A37A-3B4F1D4907A7}"/>
                </a:ext>
              </a:extLst>
            </p:cNvPr>
            <p:cNvSpPr txBox="1"/>
            <p:nvPr/>
          </p:nvSpPr>
          <p:spPr>
            <a:xfrm>
              <a:off x="1263088" y="992435"/>
              <a:ext cx="330540" cy="276999"/>
            </a:xfrm>
            <a:prstGeom prst="rect">
              <a:avLst/>
            </a:prstGeom>
            <a:noFill/>
          </p:spPr>
          <p:txBody>
            <a:bodyPr wrap="none" rtlCol="0">
              <a:spAutoFit/>
            </a:bodyPr>
            <a:lstStyle/>
            <a:p>
              <a:r>
                <a:rPr lang="en-IN" sz="1200" b="1" dirty="0"/>
                <a:t>2.</a:t>
              </a:r>
              <a:endParaRPr lang="en-IN" sz="2000" b="1" dirty="0"/>
            </a:p>
          </p:txBody>
        </p:sp>
        <p:sp>
          <p:nvSpPr>
            <p:cNvPr id="12" name="TextBox 11">
              <a:extLst>
                <a:ext uri="{FF2B5EF4-FFF2-40B4-BE49-F238E27FC236}">
                  <a16:creationId xmlns:a16="http://schemas.microsoft.com/office/drawing/2014/main" xmlns="" id="{21E5440F-CDE7-4199-8ADB-3F27195BD58B}"/>
                </a:ext>
              </a:extLst>
            </p:cNvPr>
            <p:cNvSpPr txBox="1"/>
            <p:nvPr/>
          </p:nvSpPr>
          <p:spPr>
            <a:xfrm>
              <a:off x="1287472" y="1336739"/>
              <a:ext cx="330540" cy="276999"/>
            </a:xfrm>
            <a:prstGeom prst="rect">
              <a:avLst/>
            </a:prstGeom>
            <a:noFill/>
          </p:spPr>
          <p:txBody>
            <a:bodyPr wrap="none" rtlCol="0">
              <a:spAutoFit/>
            </a:bodyPr>
            <a:lstStyle/>
            <a:p>
              <a:r>
                <a:rPr lang="en-IN" sz="1200" b="1" dirty="0"/>
                <a:t>3.</a:t>
              </a:r>
              <a:endParaRPr lang="en-IN" sz="2000" b="1" dirty="0"/>
            </a:p>
          </p:txBody>
        </p:sp>
        <p:sp>
          <p:nvSpPr>
            <p:cNvPr id="13" name="TextBox 12">
              <a:extLst>
                <a:ext uri="{FF2B5EF4-FFF2-40B4-BE49-F238E27FC236}">
                  <a16:creationId xmlns:a16="http://schemas.microsoft.com/office/drawing/2014/main" xmlns="" id="{BEDF4BAC-5C47-4EA3-89E1-56204DABF7B4}"/>
                </a:ext>
              </a:extLst>
            </p:cNvPr>
            <p:cNvSpPr txBox="1"/>
            <p:nvPr/>
          </p:nvSpPr>
          <p:spPr>
            <a:xfrm>
              <a:off x="1287472" y="1713411"/>
              <a:ext cx="330540" cy="276999"/>
            </a:xfrm>
            <a:prstGeom prst="rect">
              <a:avLst/>
            </a:prstGeom>
            <a:noFill/>
          </p:spPr>
          <p:txBody>
            <a:bodyPr wrap="none" rtlCol="0">
              <a:spAutoFit/>
            </a:bodyPr>
            <a:lstStyle/>
            <a:p>
              <a:r>
                <a:rPr lang="en-IN" sz="1200" b="1" dirty="0"/>
                <a:t>4.</a:t>
              </a:r>
              <a:endParaRPr lang="en-IN" sz="2000" b="1" dirty="0"/>
            </a:p>
          </p:txBody>
        </p:sp>
        <p:sp>
          <p:nvSpPr>
            <p:cNvPr id="14" name="TextBox 13">
              <a:extLst>
                <a:ext uri="{FF2B5EF4-FFF2-40B4-BE49-F238E27FC236}">
                  <a16:creationId xmlns:a16="http://schemas.microsoft.com/office/drawing/2014/main" xmlns="" id="{F5D08602-EE31-41CC-AC9E-6FC2CBD62B45}"/>
                </a:ext>
              </a:extLst>
            </p:cNvPr>
            <p:cNvSpPr txBox="1"/>
            <p:nvPr/>
          </p:nvSpPr>
          <p:spPr>
            <a:xfrm>
              <a:off x="1287472" y="2038647"/>
              <a:ext cx="330540" cy="276999"/>
            </a:xfrm>
            <a:prstGeom prst="rect">
              <a:avLst/>
            </a:prstGeom>
            <a:noFill/>
          </p:spPr>
          <p:txBody>
            <a:bodyPr wrap="none" rtlCol="0">
              <a:spAutoFit/>
            </a:bodyPr>
            <a:lstStyle/>
            <a:p>
              <a:r>
                <a:rPr lang="en-IN" sz="1200" b="1" dirty="0"/>
                <a:t>5.</a:t>
              </a:r>
              <a:endParaRPr lang="en-IN" sz="2000" b="1" dirty="0"/>
            </a:p>
          </p:txBody>
        </p:sp>
      </p:grpSp>
      <p:pic>
        <p:nvPicPr>
          <p:cNvPr id="19" name="Picture 18">
            <a:extLst>
              <a:ext uri="{FF2B5EF4-FFF2-40B4-BE49-F238E27FC236}">
                <a16:creationId xmlns:a16="http://schemas.microsoft.com/office/drawing/2014/main" xmlns="" id="{9C69355F-AD5E-40E5-83C1-EF8932D5E66F}"/>
              </a:ext>
            </a:extLst>
          </p:cNvPr>
          <p:cNvPicPr>
            <a:picLocks noChangeAspect="1"/>
          </p:cNvPicPr>
          <p:nvPr/>
        </p:nvPicPr>
        <p:blipFill>
          <a:blip r:embed="rId5"/>
          <a:stretch>
            <a:fillRect/>
          </a:stretch>
        </p:blipFill>
        <p:spPr>
          <a:xfrm>
            <a:off x="767080" y="2414972"/>
            <a:ext cx="3115110" cy="266737"/>
          </a:xfrm>
          <a:prstGeom prst="rect">
            <a:avLst/>
          </a:prstGeom>
        </p:spPr>
      </p:pic>
      <p:pic>
        <p:nvPicPr>
          <p:cNvPr id="20" name="Picture 19">
            <a:extLst>
              <a:ext uri="{FF2B5EF4-FFF2-40B4-BE49-F238E27FC236}">
                <a16:creationId xmlns:a16="http://schemas.microsoft.com/office/drawing/2014/main" xmlns="" id="{D07AA19B-15A2-4C3F-8418-EBAF5FBE5ACA}"/>
              </a:ext>
            </a:extLst>
          </p:cNvPr>
          <p:cNvPicPr>
            <a:picLocks noChangeAspect="1"/>
          </p:cNvPicPr>
          <p:nvPr/>
        </p:nvPicPr>
        <p:blipFill>
          <a:blip r:embed="rId6"/>
          <a:stretch>
            <a:fillRect/>
          </a:stretch>
        </p:blipFill>
        <p:spPr>
          <a:xfrm>
            <a:off x="1103023" y="2774110"/>
            <a:ext cx="7421011" cy="857370"/>
          </a:xfrm>
          <a:prstGeom prst="rect">
            <a:avLst/>
          </a:prstGeom>
        </p:spPr>
      </p:pic>
      <p:sp>
        <p:nvSpPr>
          <p:cNvPr id="23" name="TextBox 22">
            <a:extLst>
              <a:ext uri="{FF2B5EF4-FFF2-40B4-BE49-F238E27FC236}">
                <a16:creationId xmlns:a16="http://schemas.microsoft.com/office/drawing/2014/main" xmlns="" id="{D2F342D3-ED4E-4D70-8F57-683443FD2DE5}"/>
              </a:ext>
            </a:extLst>
          </p:cNvPr>
          <p:cNvSpPr txBox="1"/>
          <p:nvPr/>
        </p:nvSpPr>
        <p:spPr>
          <a:xfrm>
            <a:off x="619966" y="2787908"/>
            <a:ext cx="330540" cy="276999"/>
          </a:xfrm>
          <a:prstGeom prst="rect">
            <a:avLst/>
          </a:prstGeom>
          <a:noFill/>
        </p:spPr>
        <p:txBody>
          <a:bodyPr wrap="none" rtlCol="0">
            <a:spAutoFit/>
          </a:bodyPr>
          <a:lstStyle/>
          <a:p>
            <a:r>
              <a:rPr lang="en-IN" sz="1200" b="1" dirty="0"/>
              <a:t>3.</a:t>
            </a:r>
            <a:endParaRPr lang="en-IN" sz="2000" b="1" dirty="0"/>
          </a:p>
        </p:txBody>
      </p:sp>
      <p:pic>
        <p:nvPicPr>
          <p:cNvPr id="24" name="Picture 23">
            <a:extLst>
              <a:ext uri="{FF2B5EF4-FFF2-40B4-BE49-F238E27FC236}">
                <a16:creationId xmlns:a16="http://schemas.microsoft.com/office/drawing/2014/main" xmlns="" id="{ABA7B308-1AEE-4A6D-9D46-B1B096A7686A}"/>
              </a:ext>
            </a:extLst>
          </p:cNvPr>
          <p:cNvPicPr>
            <a:picLocks noChangeAspect="1"/>
          </p:cNvPicPr>
          <p:nvPr/>
        </p:nvPicPr>
        <p:blipFill>
          <a:blip r:embed="rId7"/>
          <a:stretch>
            <a:fillRect/>
          </a:stretch>
        </p:blipFill>
        <p:spPr>
          <a:xfrm>
            <a:off x="1103023" y="3865749"/>
            <a:ext cx="7392432" cy="838317"/>
          </a:xfrm>
          <a:prstGeom prst="rect">
            <a:avLst/>
          </a:prstGeom>
        </p:spPr>
      </p:pic>
      <p:sp>
        <p:nvSpPr>
          <p:cNvPr id="25" name="TextBox 24">
            <a:extLst>
              <a:ext uri="{FF2B5EF4-FFF2-40B4-BE49-F238E27FC236}">
                <a16:creationId xmlns:a16="http://schemas.microsoft.com/office/drawing/2014/main" xmlns="" id="{DA8DFC54-839E-455C-A982-F8787D028AE8}"/>
              </a:ext>
            </a:extLst>
          </p:cNvPr>
          <p:cNvSpPr txBox="1"/>
          <p:nvPr/>
        </p:nvSpPr>
        <p:spPr>
          <a:xfrm>
            <a:off x="619966" y="3827247"/>
            <a:ext cx="330540" cy="276999"/>
          </a:xfrm>
          <a:prstGeom prst="rect">
            <a:avLst/>
          </a:prstGeom>
          <a:noFill/>
        </p:spPr>
        <p:txBody>
          <a:bodyPr wrap="none" rtlCol="0">
            <a:spAutoFit/>
          </a:bodyPr>
          <a:lstStyle/>
          <a:p>
            <a:r>
              <a:rPr lang="en-IN" sz="1200" b="1" dirty="0"/>
              <a:t>4.</a:t>
            </a:r>
            <a:endParaRPr lang="en-IN" sz="2000" b="1" dirty="0"/>
          </a:p>
        </p:txBody>
      </p:sp>
      <p:pic>
        <p:nvPicPr>
          <p:cNvPr id="26" name="Picture 25">
            <a:extLst>
              <a:ext uri="{FF2B5EF4-FFF2-40B4-BE49-F238E27FC236}">
                <a16:creationId xmlns:a16="http://schemas.microsoft.com/office/drawing/2014/main" xmlns="" id="{63187D10-7124-41A9-BF3A-5E6A31BF1447}"/>
              </a:ext>
            </a:extLst>
          </p:cNvPr>
          <p:cNvPicPr>
            <a:picLocks noChangeAspect="1"/>
          </p:cNvPicPr>
          <p:nvPr/>
        </p:nvPicPr>
        <p:blipFill>
          <a:blip r:embed="rId8"/>
          <a:stretch>
            <a:fillRect/>
          </a:stretch>
        </p:blipFill>
        <p:spPr>
          <a:xfrm>
            <a:off x="1204791" y="4959312"/>
            <a:ext cx="7325747" cy="1143160"/>
          </a:xfrm>
          <a:prstGeom prst="rect">
            <a:avLst/>
          </a:prstGeom>
        </p:spPr>
      </p:pic>
      <p:sp>
        <p:nvSpPr>
          <p:cNvPr id="27" name="TextBox 26">
            <a:extLst>
              <a:ext uri="{FF2B5EF4-FFF2-40B4-BE49-F238E27FC236}">
                <a16:creationId xmlns:a16="http://schemas.microsoft.com/office/drawing/2014/main" xmlns="" id="{264A8174-2C36-42EE-8AB1-F8B9271D5326}"/>
              </a:ext>
            </a:extLst>
          </p:cNvPr>
          <p:cNvSpPr txBox="1"/>
          <p:nvPr/>
        </p:nvSpPr>
        <p:spPr>
          <a:xfrm>
            <a:off x="628320" y="4994819"/>
            <a:ext cx="330540" cy="276999"/>
          </a:xfrm>
          <a:prstGeom prst="rect">
            <a:avLst/>
          </a:prstGeom>
          <a:noFill/>
        </p:spPr>
        <p:txBody>
          <a:bodyPr wrap="none" rtlCol="0">
            <a:spAutoFit/>
          </a:bodyPr>
          <a:lstStyle/>
          <a:p>
            <a:r>
              <a:rPr lang="en-IN" sz="1200" b="1" dirty="0"/>
              <a:t>5.</a:t>
            </a:r>
            <a:endParaRPr lang="en-IN" sz="2000" b="1" dirty="0"/>
          </a:p>
        </p:txBody>
      </p:sp>
    </p:spTree>
    <p:extLst>
      <p:ext uri="{BB962C8B-B14F-4D97-AF65-F5344CB8AC3E}">
        <p14:creationId xmlns:p14="http://schemas.microsoft.com/office/powerpoint/2010/main" xmlns="" val="2058625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6028E50-9FEB-4350-9127-AF90829EFE90}"/>
              </a:ext>
            </a:extLst>
          </p:cNvPr>
          <p:cNvPicPr>
            <a:picLocks noChangeAspect="1"/>
          </p:cNvPicPr>
          <p:nvPr/>
        </p:nvPicPr>
        <p:blipFill rotWithShape="1">
          <a:blip r:embed="rId2"/>
          <a:srcRect b="84002"/>
          <a:stretch/>
        </p:blipFill>
        <p:spPr>
          <a:xfrm>
            <a:off x="179512" y="404664"/>
            <a:ext cx="5839640" cy="288032"/>
          </a:xfrm>
          <a:prstGeom prst="rect">
            <a:avLst/>
          </a:prstGeom>
        </p:spPr>
      </p:pic>
      <p:pic>
        <p:nvPicPr>
          <p:cNvPr id="11" name="Picture 10">
            <a:extLst>
              <a:ext uri="{FF2B5EF4-FFF2-40B4-BE49-F238E27FC236}">
                <a16:creationId xmlns:a16="http://schemas.microsoft.com/office/drawing/2014/main" xmlns="" id="{2327B5BF-D05A-4779-8C03-C040B39D3B1E}"/>
              </a:ext>
            </a:extLst>
          </p:cNvPr>
          <p:cNvPicPr>
            <a:picLocks noChangeAspect="1"/>
          </p:cNvPicPr>
          <p:nvPr/>
        </p:nvPicPr>
        <p:blipFill>
          <a:blip r:embed="rId3"/>
          <a:stretch>
            <a:fillRect/>
          </a:stretch>
        </p:blipFill>
        <p:spPr>
          <a:xfrm>
            <a:off x="825307" y="692696"/>
            <a:ext cx="5896798" cy="1705213"/>
          </a:xfrm>
          <a:prstGeom prst="rect">
            <a:avLst/>
          </a:prstGeom>
        </p:spPr>
      </p:pic>
      <p:grpSp>
        <p:nvGrpSpPr>
          <p:cNvPr id="20" name="Group 19">
            <a:extLst>
              <a:ext uri="{FF2B5EF4-FFF2-40B4-BE49-F238E27FC236}">
                <a16:creationId xmlns:a16="http://schemas.microsoft.com/office/drawing/2014/main" xmlns="" id="{066C3E87-F336-4EB5-A161-BA09F4F597E2}"/>
              </a:ext>
            </a:extLst>
          </p:cNvPr>
          <p:cNvGrpSpPr/>
          <p:nvPr/>
        </p:nvGrpSpPr>
        <p:grpSpPr>
          <a:xfrm>
            <a:off x="179512" y="2427965"/>
            <a:ext cx="7578055" cy="3627340"/>
            <a:chOff x="212296" y="2974815"/>
            <a:chExt cx="7578055" cy="3627340"/>
          </a:xfrm>
        </p:grpSpPr>
        <p:pic>
          <p:nvPicPr>
            <p:cNvPr id="12" name="Picture 11">
              <a:extLst>
                <a:ext uri="{FF2B5EF4-FFF2-40B4-BE49-F238E27FC236}">
                  <a16:creationId xmlns:a16="http://schemas.microsoft.com/office/drawing/2014/main" xmlns="" id="{6E76BBA4-FFDA-49C1-B436-BD2059287865}"/>
                </a:ext>
              </a:extLst>
            </p:cNvPr>
            <p:cNvPicPr>
              <a:picLocks noChangeAspect="1"/>
            </p:cNvPicPr>
            <p:nvPr/>
          </p:nvPicPr>
          <p:blipFill rotWithShape="1">
            <a:blip r:embed="rId4"/>
            <a:srcRect t="41606"/>
            <a:stretch/>
          </p:blipFill>
          <p:spPr>
            <a:xfrm>
              <a:off x="824163" y="3542974"/>
              <a:ext cx="6878010" cy="750978"/>
            </a:xfrm>
            <a:prstGeom prst="rect">
              <a:avLst/>
            </a:prstGeom>
          </p:spPr>
        </p:pic>
        <p:pic>
          <p:nvPicPr>
            <p:cNvPr id="13" name="Picture 12">
              <a:extLst>
                <a:ext uri="{FF2B5EF4-FFF2-40B4-BE49-F238E27FC236}">
                  <a16:creationId xmlns:a16="http://schemas.microsoft.com/office/drawing/2014/main" xmlns="" id="{F8058834-B583-407E-A357-5861B6ECD756}"/>
                </a:ext>
              </a:extLst>
            </p:cNvPr>
            <p:cNvPicPr>
              <a:picLocks noChangeAspect="1"/>
            </p:cNvPicPr>
            <p:nvPr/>
          </p:nvPicPr>
          <p:blipFill>
            <a:blip r:embed="rId5"/>
            <a:stretch>
              <a:fillRect/>
            </a:stretch>
          </p:blipFill>
          <p:spPr>
            <a:xfrm>
              <a:off x="212296" y="2974815"/>
              <a:ext cx="3286584" cy="266737"/>
            </a:xfrm>
            <a:prstGeom prst="rect">
              <a:avLst/>
            </a:prstGeom>
          </p:spPr>
        </p:pic>
        <p:pic>
          <p:nvPicPr>
            <p:cNvPr id="14" name="Picture 13">
              <a:extLst>
                <a:ext uri="{FF2B5EF4-FFF2-40B4-BE49-F238E27FC236}">
                  <a16:creationId xmlns:a16="http://schemas.microsoft.com/office/drawing/2014/main" xmlns="" id="{79A1EE59-19FC-47A9-8E50-0AE2E2CA7B39}"/>
                </a:ext>
              </a:extLst>
            </p:cNvPr>
            <p:cNvPicPr>
              <a:picLocks noChangeAspect="1"/>
            </p:cNvPicPr>
            <p:nvPr/>
          </p:nvPicPr>
          <p:blipFill>
            <a:blip r:embed="rId6"/>
            <a:stretch>
              <a:fillRect/>
            </a:stretch>
          </p:blipFill>
          <p:spPr>
            <a:xfrm>
              <a:off x="836131" y="4334274"/>
              <a:ext cx="6954220" cy="1000265"/>
            </a:xfrm>
            <a:prstGeom prst="rect">
              <a:avLst/>
            </a:prstGeom>
          </p:spPr>
        </p:pic>
        <p:pic>
          <p:nvPicPr>
            <p:cNvPr id="15" name="Picture 14">
              <a:extLst>
                <a:ext uri="{FF2B5EF4-FFF2-40B4-BE49-F238E27FC236}">
                  <a16:creationId xmlns:a16="http://schemas.microsoft.com/office/drawing/2014/main" xmlns="" id="{A0DE2F64-19DC-495E-BB08-9303A5C4A2DD}"/>
                </a:ext>
              </a:extLst>
            </p:cNvPr>
            <p:cNvPicPr>
              <a:picLocks noChangeAspect="1"/>
            </p:cNvPicPr>
            <p:nvPr/>
          </p:nvPicPr>
          <p:blipFill>
            <a:blip r:embed="rId7"/>
            <a:stretch>
              <a:fillRect/>
            </a:stretch>
          </p:blipFill>
          <p:spPr>
            <a:xfrm>
              <a:off x="960113" y="5433171"/>
              <a:ext cx="895475" cy="181000"/>
            </a:xfrm>
            <a:prstGeom prst="rect">
              <a:avLst/>
            </a:prstGeom>
          </p:spPr>
        </p:pic>
        <p:pic>
          <p:nvPicPr>
            <p:cNvPr id="16" name="Picture 15">
              <a:extLst>
                <a:ext uri="{FF2B5EF4-FFF2-40B4-BE49-F238E27FC236}">
                  <a16:creationId xmlns:a16="http://schemas.microsoft.com/office/drawing/2014/main" xmlns="" id="{554BCCA1-E732-4AF8-88D6-07972D2E3FBF}"/>
                </a:ext>
              </a:extLst>
            </p:cNvPr>
            <p:cNvPicPr>
              <a:picLocks noChangeAspect="1"/>
            </p:cNvPicPr>
            <p:nvPr/>
          </p:nvPicPr>
          <p:blipFill rotWithShape="1">
            <a:blip r:embed="rId4"/>
            <a:srcRect b="79259"/>
            <a:stretch/>
          </p:blipFill>
          <p:spPr>
            <a:xfrm>
              <a:off x="824163" y="3276237"/>
              <a:ext cx="6878010" cy="266737"/>
            </a:xfrm>
            <a:prstGeom prst="rect">
              <a:avLst/>
            </a:prstGeom>
          </p:spPr>
        </p:pic>
        <p:pic>
          <p:nvPicPr>
            <p:cNvPr id="17" name="Picture 16">
              <a:extLst>
                <a:ext uri="{FF2B5EF4-FFF2-40B4-BE49-F238E27FC236}">
                  <a16:creationId xmlns:a16="http://schemas.microsoft.com/office/drawing/2014/main" xmlns="" id="{61B10A80-F696-47E6-9193-E9FE91B20EA7}"/>
                </a:ext>
              </a:extLst>
            </p:cNvPr>
            <p:cNvPicPr>
              <a:picLocks noChangeAspect="1"/>
            </p:cNvPicPr>
            <p:nvPr/>
          </p:nvPicPr>
          <p:blipFill>
            <a:blip r:embed="rId8"/>
            <a:stretch>
              <a:fillRect/>
            </a:stretch>
          </p:blipFill>
          <p:spPr>
            <a:xfrm>
              <a:off x="1855588" y="5433171"/>
              <a:ext cx="3991532" cy="476316"/>
            </a:xfrm>
            <a:prstGeom prst="rect">
              <a:avLst/>
            </a:prstGeom>
          </p:spPr>
        </p:pic>
        <p:pic>
          <p:nvPicPr>
            <p:cNvPr id="18" name="Picture 17">
              <a:extLst>
                <a:ext uri="{FF2B5EF4-FFF2-40B4-BE49-F238E27FC236}">
                  <a16:creationId xmlns:a16="http://schemas.microsoft.com/office/drawing/2014/main" xmlns="" id="{DFD6659E-CC71-43D2-9427-93359EFC2AEE}"/>
                </a:ext>
              </a:extLst>
            </p:cNvPr>
            <p:cNvPicPr>
              <a:picLocks noChangeAspect="1"/>
            </p:cNvPicPr>
            <p:nvPr/>
          </p:nvPicPr>
          <p:blipFill rotWithShape="1">
            <a:blip r:embed="rId9"/>
            <a:srcRect t="-1" r="81939" b="72278"/>
            <a:stretch/>
          </p:blipFill>
          <p:spPr>
            <a:xfrm>
              <a:off x="1259632" y="5947126"/>
              <a:ext cx="732964" cy="266737"/>
            </a:xfrm>
            <a:prstGeom prst="rect">
              <a:avLst/>
            </a:prstGeom>
          </p:spPr>
        </p:pic>
        <p:pic>
          <p:nvPicPr>
            <p:cNvPr id="19" name="Picture 18">
              <a:extLst>
                <a:ext uri="{FF2B5EF4-FFF2-40B4-BE49-F238E27FC236}">
                  <a16:creationId xmlns:a16="http://schemas.microsoft.com/office/drawing/2014/main" xmlns="" id="{CFC7460C-A171-4234-A3F8-2506AB874BE8}"/>
                </a:ext>
              </a:extLst>
            </p:cNvPr>
            <p:cNvPicPr>
              <a:picLocks noChangeAspect="1"/>
            </p:cNvPicPr>
            <p:nvPr/>
          </p:nvPicPr>
          <p:blipFill rotWithShape="1">
            <a:blip r:embed="rId9"/>
            <a:srcRect l="5655" t="50495"/>
            <a:stretch/>
          </p:blipFill>
          <p:spPr>
            <a:xfrm>
              <a:off x="1850652" y="6125839"/>
              <a:ext cx="3828742" cy="476316"/>
            </a:xfrm>
            <a:prstGeom prst="rect">
              <a:avLst/>
            </a:prstGeom>
          </p:spPr>
        </p:pic>
      </p:grpSp>
    </p:spTree>
    <p:extLst>
      <p:ext uri="{BB962C8B-B14F-4D97-AF65-F5344CB8AC3E}">
        <p14:creationId xmlns:p14="http://schemas.microsoft.com/office/powerpoint/2010/main" xmlns="" val="2228842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xmlns="" id="{A669156E-439E-497E-9595-D9B1B3750DDA}"/>
              </a:ext>
            </a:extLst>
          </p:cNvPr>
          <p:cNvPicPr>
            <a:picLocks noChangeAspect="1"/>
          </p:cNvPicPr>
          <p:nvPr/>
        </p:nvPicPr>
        <p:blipFill>
          <a:blip r:embed="rId2"/>
          <a:stretch>
            <a:fillRect/>
          </a:stretch>
        </p:blipFill>
        <p:spPr>
          <a:xfrm>
            <a:off x="395536" y="260648"/>
            <a:ext cx="4563112" cy="247685"/>
          </a:xfrm>
          <a:prstGeom prst="rect">
            <a:avLst/>
          </a:prstGeom>
        </p:spPr>
      </p:pic>
      <p:pic>
        <p:nvPicPr>
          <p:cNvPr id="11" name="Picture 10">
            <a:extLst>
              <a:ext uri="{FF2B5EF4-FFF2-40B4-BE49-F238E27FC236}">
                <a16:creationId xmlns:a16="http://schemas.microsoft.com/office/drawing/2014/main" xmlns="" id="{29E0A160-766D-487E-A712-8ABB548AC261}"/>
              </a:ext>
            </a:extLst>
          </p:cNvPr>
          <p:cNvPicPr>
            <a:picLocks noChangeAspect="1"/>
          </p:cNvPicPr>
          <p:nvPr/>
        </p:nvPicPr>
        <p:blipFill>
          <a:blip r:embed="rId3"/>
          <a:stretch>
            <a:fillRect/>
          </a:stretch>
        </p:blipFill>
        <p:spPr>
          <a:xfrm>
            <a:off x="893197" y="692696"/>
            <a:ext cx="4086795" cy="1924319"/>
          </a:xfrm>
          <a:prstGeom prst="rect">
            <a:avLst/>
          </a:prstGeom>
        </p:spPr>
      </p:pic>
      <p:pic>
        <p:nvPicPr>
          <p:cNvPr id="12" name="Picture 11">
            <a:extLst>
              <a:ext uri="{FF2B5EF4-FFF2-40B4-BE49-F238E27FC236}">
                <a16:creationId xmlns:a16="http://schemas.microsoft.com/office/drawing/2014/main" xmlns="" id="{C2479323-32B2-43FF-B2DB-119695057F17}"/>
              </a:ext>
            </a:extLst>
          </p:cNvPr>
          <p:cNvPicPr>
            <a:picLocks noChangeAspect="1"/>
          </p:cNvPicPr>
          <p:nvPr/>
        </p:nvPicPr>
        <p:blipFill>
          <a:blip r:embed="rId4"/>
          <a:stretch>
            <a:fillRect/>
          </a:stretch>
        </p:blipFill>
        <p:spPr>
          <a:xfrm>
            <a:off x="6012160" y="670216"/>
            <a:ext cx="885949" cy="238158"/>
          </a:xfrm>
          <a:prstGeom prst="rect">
            <a:avLst/>
          </a:prstGeom>
        </p:spPr>
      </p:pic>
      <p:pic>
        <p:nvPicPr>
          <p:cNvPr id="13" name="Picture 12">
            <a:extLst>
              <a:ext uri="{FF2B5EF4-FFF2-40B4-BE49-F238E27FC236}">
                <a16:creationId xmlns:a16="http://schemas.microsoft.com/office/drawing/2014/main" xmlns="" id="{DF345BA4-49D6-4725-8083-3BDB4136917A}"/>
              </a:ext>
            </a:extLst>
          </p:cNvPr>
          <p:cNvPicPr>
            <a:picLocks noChangeAspect="1"/>
          </p:cNvPicPr>
          <p:nvPr/>
        </p:nvPicPr>
        <p:blipFill>
          <a:blip r:embed="rId5"/>
          <a:stretch>
            <a:fillRect/>
          </a:stretch>
        </p:blipFill>
        <p:spPr>
          <a:xfrm>
            <a:off x="5436096" y="981531"/>
            <a:ext cx="1629002" cy="1619476"/>
          </a:xfrm>
          <a:prstGeom prst="rect">
            <a:avLst/>
          </a:prstGeom>
        </p:spPr>
      </p:pic>
    </p:spTree>
    <p:extLst>
      <p:ext uri="{BB962C8B-B14F-4D97-AF65-F5344CB8AC3E}">
        <p14:creationId xmlns:p14="http://schemas.microsoft.com/office/powerpoint/2010/main" xmlns="" val="345112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32656"/>
            <a:ext cx="7772400" cy="605929"/>
          </a:xfrm>
        </p:spPr>
        <p:txBody>
          <a:bodyPr>
            <a:normAutofit/>
          </a:bodyPr>
          <a:lstStyle/>
          <a:p>
            <a:pPr algn="l"/>
            <a:r>
              <a:rPr lang="en-IN" sz="3200" dirty="0"/>
              <a:t>WATER IS A UNIVERSAL SOLVENT</a:t>
            </a:r>
          </a:p>
        </p:txBody>
      </p:sp>
      <p:sp>
        <p:nvSpPr>
          <p:cNvPr id="4" name="TextBox 3">
            <a:extLst>
              <a:ext uri="{FF2B5EF4-FFF2-40B4-BE49-F238E27FC236}">
                <a16:creationId xmlns:a16="http://schemas.microsoft.com/office/drawing/2014/main" xmlns="" id="{DA01FB04-8078-4F41-AE5D-BF0DEF9B7B9E}"/>
              </a:ext>
            </a:extLst>
          </p:cNvPr>
          <p:cNvSpPr txBox="1"/>
          <p:nvPr/>
        </p:nvSpPr>
        <p:spPr>
          <a:xfrm>
            <a:off x="262391" y="1286838"/>
            <a:ext cx="8298273" cy="3416320"/>
          </a:xfrm>
          <a:prstGeom prst="rect">
            <a:avLst/>
          </a:prstGeom>
          <a:noFill/>
        </p:spPr>
        <p:txBody>
          <a:bodyPr wrap="square" rtlCol="0">
            <a:spAutoFit/>
          </a:bodyPr>
          <a:lstStyle/>
          <a:p>
            <a:r>
              <a:rPr lang="en-IN" dirty="0"/>
              <a:t>Water has the ability to dissolve a large number of substances e.g. salts, sugar etc. It also dissolves a large number of gases  e.g. Hydrogen chloride, ammonia etc. Hence water dissolves almost every common substance and is therefore called a </a:t>
            </a:r>
            <a:r>
              <a:rPr lang="en-IN" b="1" dirty="0"/>
              <a:t>UNIVERSAL SOLVENT</a:t>
            </a:r>
            <a:r>
              <a:rPr lang="en-IN" dirty="0"/>
              <a:t>.</a:t>
            </a:r>
          </a:p>
          <a:p>
            <a:endParaRPr lang="en-IN" dirty="0"/>
          </a:p>
          <a:p>
            <a:r>
              <a:rPr lang="en-IN" b="1" dirty="0"/>
              <a:t>Solvent: </a:t>
            </a:r>
            <a:r>
              <a:rPr lang="en-IN" dirty="0"/>
              <a:t>Liquid [generally water] or medium of dissolution which allows the solute to dissolve in it as to form a solution is called a solvent.</a:t>
            </a:r>
          </a:p>
          <a:p>
            <a:r>
              <a:rPr lang="en-IN" b="1" dirty="0"/>
              <a:t>Solute:</a:t>
            </a:r>
            <a:r>
              <a:rPr lang="en-IN" dirty="0"/>
              <a:t> Substance which dissolves or disappears in the solvent to form a solution.</a:t>
            </a:r>
          </a:p>
          <a:p>
            <a:r>
              <a:rPr lang="en-IN" b="1" dirty="0"/>
              <a:t>Solution: </a:t>
            </a:r>
            <a:r>
              <a:rPr lang="en-IN" dirty="0"/>
              <a:t>a </a:t>
            </a:r>
            <a:r>
              <a:rPr lang="en-IN" b="1" dirty="0"/>
              <a:t>homogenous</a:t>
            </a:r>
            <a:r>
              <a:rPr lang="en-IN" dirty="0"/>
              <a:t> mixture of a solute in a solvent.[i.e. a uniform mixture of two or more substances] whose composition maybe gradually changed by changing the relative amount of the components.</a:t>
            </a:r>
          </a:p>
        </p:txBody>
      </p:sp>
    </p:spTree>
    <p:extLst>
      <p:ext uri="{BB962C8B-B14F-4D97-AF65-F5344CB8AC3E}">
        <p14:creationId xmlns:p14="http://schemas.microsoft.com/office/powerpoint/2010/main" xmlns="" val="15895389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2492896"/>
            <a:ext cx="8424936" cy="769441"/>
          </a:xfrm>
          <a:prstGeom prst="rect">
            <a:avLst/>
          </a:prstGeom>
          <a:noFill/>
        </p:spPr>
        <p:txBody>
          <a:bodyPr wrap="square" rtlCol="0">
            <a:spAutoFit/>
          </a:bodyPr>
          <a:lstStyle/>
          <a:p>
            <a:pPr algn="ctr"/>
            <a:r>
              <a:rPr lang="en-IN" sz="4400" dirty="0"/>
              <a:t>THANK YOU</a:t>
            </a:r>
          </a:p>
        </p:txBody>
      </p:sp>
    </p:spTree>
    <p:extLst>
      <p:ext uri="{BB962C8B-B14F-4D97-AF65-F5344CB8AC3E}">
        <p14:creationId xmlns:p14="http://schemas.microsoft.com/office/powerpoint/2010/main" xmlns="" val="204552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411" y="174969"/>
            <a:ext cx="5081545" cy="926254"/>
          </a:xfrm>
        </p:spPr>
        <p:txBody>
          <a:bodyPr>
            <a:normAutofit/>
          </a:bodyPr>
          <a:lstStyle/>
          <a:p>
            <a:r>
              <a:rPr lang="en-IN" sz="3600" dirty="0"/>
              <a:t>TYPES OF SOLUTIONS</a:t>
            </a:r>
          </a:p>
        </p:txBody>
      </p:sp>
      <p:graphicFrame>
        <p:nvGraphicFramePr>
          <p:cNvPr id="6" name="Table 6">
            <a:extLst>
              <a:ext uri="{FF2B5EF4-FFF2-40B4-BE49-F238E27FC236}">
                <a16:creationId xmlns:a16="http://schemas.microsoft.com/office/drawing/2014/main" xmlns="" id="{F05E19DF-8C0F-4371-83D7-E52B3B65C163}"/>
              </a:ext>
            </a:extLst>
          </p:cNvPr>
          <p:cNvGraphicFramePr>
            <a:graphicFrameLocks noGrp="1"/>
          </p:cNvGraphicFramePr>
          <p:nvPr>
            <p:extLst>
              <p:ext uri="{D42A27DB-BD31-4B8C-83A1-F6EECF244321}">
                <p14:modId xmlns:p14="http://schemas.microsoft.com/office/powerpoint/2010/main" xmlns="" val="1779333689"/>
              </p:ext>
            </p:extLst>
          </p:nvPr>
        </p:nvGraphicFramePr>
        <p:xfrm>
          <a:off x="1524000" y="1397000"/>
          <a:ext cx="6096000" cy="31191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xmlns="" val="3238779551"/>
                    </a:ext>
                  </a:extLst>
                </a:gridCol>
                <a:gridCol w="3048000">
                  <a:extLst>
                    <a:ext uri="{9D8B030D-6E8A-4147-A177-3AD203B41FA5}">
                      <a16:colId xmlns:a16="http://schemas.microsoft.com/office/drawing/2014/main" xmlns="" val="1015503927"/>
                    </a:ext>
                  </a:extLst>
                </a:gridCol>
              </a:tblGrid>
              <a:tr h="370840">
                <a:tc>
                  <a:txBody>
                    <a:bodyPr/>
                    <a:lstStyle/>
                    <a:p>
                      <a:pPr algn="ctr"/>
                      <a:r>
                        <a:rPr lang="en-IN" dirty="0"/>
                        <a:t> Dilute solutions</a:t>
                      </a:r>
                    </a:p>
                  </a:txBody>
                  <a:tcPr/>
                </a:tc>
                <a:tc>
                  <a:txBody>
                    <a:bodyPr/>
                    <a:lstStyle/>
                    <a:p>
                      <a:pPr algn="ctr"/>
                      <a:r>
                        <a:rPr lang="en-IN" dirty="0"/>
                        <a:t>Concentrated solutions</a:t>
                      </a:r>
                    </a:p>
                  </a:txBody>
                  <a:tcPr/>
                </a:tc>
                <a:extLst>
                  <a:ext uri="{0D108BD9-81ED-4DB2-BD59-A6C34878D82A}">
                    <a16:rowId xmlns:a16="http://schemas.microsoft.com/office/drawing/2014/main" xmlns="" val="3955281489"/>
                  </a:ext>
                </a:extLst>
              </a:tr>
              <a:tr h="370840">
                <a:tc>
                  <a:txBody>
                    <a:bodyPr/>
                    <a:lstStyle/>
                    <a:p>
                      <a:r>
                        <a:rPr lang="en-IN" dirty="0"/>
                        <a:t>A solution in which the amount </a:t>
                      </a:r>
                      <a:r>
                        <a:rPr lang="en-IN" dirty="0" smtClean="0"/>
                        <a:t>of solute is </a:t>
                      </a:r>
                      <a:r>
                        <a:rPr lang="en-IN" dirty="0"/>
                        <a:t>relatively small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 solution in which the </a:t>
                      </a:r>
                      <a:r>
                        <a:rPr lang="en-IN" dirty="0" smtClean="0"/>
                        <a:t>amount </a:t>
                      </a:r>
                      <a:r>
                        <a:rPr lang="en-IN" smtClean="0"/>
                        <a:t>of solute </a:t>
                      </a:r>
                      <a:r>
                        <a:rPr lang="en-IN" dirty="0" smtClean="0"/>
                        <a:t>is </a:t>
                      </a:r>
                      <a:r>
                        <a:rPr lang="en-IN" dirty="0"/>
                        <a:t>relatively large</a:t>
                      </a:r>
                    </a:p>
                    <a:p>
                      <a:endParaRPr lang="en-IN" dirty="0"/>
                    </a:p>
                  </a:txBody>
                  <a:tcPr/>
                </a:tc>
                <a:extLst>
                  <a:ext uri="{0D108BD9-81ED-4DB2-BD59-A6C34878D82A}">
                    <a16:rowId xmlns:a16="http://schemas.microsoft.com/office/drawing/2014/main" xmlns="" val="4167162555"/>
                  </a:ext>
                </a:extLst>
              </a:tr>
              <a:tr h="370840">
                <a:tc>
                  <a:txBody>
                    <a:bodyPr/>
                    <a:lstStyle/>
                    <a:p>
                      <a:r>
                        <a:rPr lang="en-IN" dirty="0"/>
                        <a:t>Compared to the amount of solvent in a given mass of 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Compared to the amount of solvent in a given mass of it.</a:t>
                      </a:r>
                    </a:p>
                    <a:p>
                      <a:endParaRPr lang="en-IN" dirty="0"/>
                    </a:p>
                  </a:txBody>
                  <a:tcPr/>
                </a:tc>
                <a:extLst>
                  <a:ext uri="{0D108BD9-81ED-4DB2-BD59-A6C34878D82A}">
                    <a16:rowId xmlns:a16="http://schemas.microsoft.com/office/drawing/2014/main" xmlns="" val="3158095595"/>
                  </a:ext>
                </a:extLst>
              </a:tr>
              <a:tr h="370840">
                <a:tc>
                  <a:txBody>
                    <a:bodyPr/>
                    <a:lstStyle/>
                    <a:p>
                      <a:endParaRPr lang="en-IN"/>
                    </a:p>
                  </a:txBody>
                  <a:tcPr/>
                </a:tc>
                <a:tc>
                  <a:txBody>
                    <a:bodyPr/>
                    <a:lstStyle/>
                    <a:p>
                      <a:endParaRPr lang="en-IN" dirty="0"/>
                    </a:p>
                  </a:txBody>
                  <a:tcPr/>
                </a:tc>
                <a:extLst>
                  <a:ext uri="{0D108BD9-81ED-4DB2-BD59-A6C34878D82A}">
                    <a16:rowId xmlns:a16="http://schemas.microsoft.com/office/drawing/2014/main" xmlns="" val="1069719015"/>
                  </a:ext>
                </a:extLst>
              </a:tr>
            </a:tbl>
          </a:graphicData>
        </a:graphic>
      </p:graphicFrame>
      <p:pic>
        <p:nvPicPr>
          <p:cNvPr id="8" name="Picture 7">
            <a:extLst>
              <a:ext uri="{FF2B5EF4-FFF2-40B4-BE49-F238E27FC236}">
                <a16:creationId xmlns:a16="http://schemas.microsoft.com/office/drawing/2014/main" xmlns="" id="{1676294D-0D20-485E-9271-11F9FEC2846C}"/>
              </a:ext>
            </a:extLst>
          </p:cNvPr>
          <p:cNvPicPr>
            <a:picLocks noChangeAspect="1"/>
          </p:cNvPicPr>
          <p:nvPr/>
        </p:nvPicPr>
        <p:blipFill>
          <a:blip r:embed="rId2"/>
          <a:stretch>
            <a:fillRect/>
          </a:stretch>
        </p:blipFill>
        <p:spPr>
          <a:xfrm>
            <a:off x="2600325" y="4365104"/>
            <a:ext cx="3943350" cy="2029346"/>
          </a:xfrm>
          <a:prstGeom prst="rect">
            <a:avLst/>
          </a:prstGeom>
        </p:spPr>
      </p:pic>
      <p:sp>
        <p:nvSpPr>
          <p:cNvPr id="9" name="TextBox 8">
            <a:extLst>
              <a:ext uri="{FF2B5EF4-FFF2-40B4-BE49-F238E27FC236}">
                <a16:creationId xmlns:a16="http://schemas.microsoft.com/office/drawing/2014/main" xmlns="" id="{A891167F-7200-478A-9518-CD16008BC780}"/>
              </a:ext>
            </a:extLst>
          </p:cNvPr>
          <p:cNvSpPr txBox="1"/>
          <p:nvPr/>
        </p:nvSpPr>
        <p:spPr>
          <a:xfrm>
            <a:off x="323528" y="4581128"/>
            <a:ext cx="1440160" cy="369332"/>
          </a:xfrm>
          <a:prstGeom prst="rect">
            <a:avLst/>
          </a:prstGeom>
          <a:noFill/>
        </p:spPr>
        <p:txBody>
          <a:bodyPr wrap="square" rtlCol="0">
            <a:spAutoFit/>
          </a:bodyPr>
          <a:lstStyle/>
          <a:p>
            <a:r>
              <a:rPr lang="en-IN" dirty="0"/>
              <a:t>Less solute</a:t>
            </a:r>
          </a:p>
        </p:txBody>
      </p:sp>
      <p:sp>
        <p:nvSpPr>
          <p:cNvPr id="10" name="TextBox 9">
            <a:extLst>
              <a:ext uri="{FF2B5EF4-FFF2-40B4-BE49-F238E27FC236}">
                <a16:creationId xmlns:a16="http://schemas.microsoft.com/office/drawing/2014/main" xmlns="" id="{FB34B9EB-DF29-42B9-926D-4F8BDC8A9AA9}"/>
              </a:ext>
            </a:extLst>
          </p:cNvPr>
          <p:cNvSpPr txBox="1"/>
          <p:nvPr/>
        </p:nvSpPr>
        <p:spPr>
          <a:xfrm>
            <a:off x="7087934" y="4581128"/>
            <a:ext cx="1719808" cy="369332"/>
          </a:xfrm>
          <a:prstGeom prst="rect">
            <a:avLst/>
          </a:prstGeom>
          <a:noFill/>
        </p:spPr>
        <p:txBody>
          <a:bodyPr wrap="square" rtlCol="0">
            <a:spAutoFit/>
          </a:bodyPr>
          <a:lstStyle/>
          <a:p>
            <a:r>
              <a:rPr lang="en-IN" dirty="0"/>
              <a:t>More solute</a:t>
            </a:r>
          </a:p>
        </p:txBody>
      </p:sp>
      <p:sp>
        <p:nvSpPr>
          <p:cNvPr id="13" name="Arrow: Right 12">
            <a:extLst>
              <a:ext uri="{FF2B5EF4-FFF2-40B4-BE49-F238E27FC236}">
                <a16:creationId xmlns:a16="http://schemas.microsoft.com/office/drawing/2014/main" xmlns="" id="{1F05503D-06C7-482F-B910-E22D4B2084CE}"/>
              </a:ext>
            </a:extLst>
          </p:cNvPr>
          <p:cNvSpPr/>
          <p:nvPr/>
        </p:nvSpPr>
        <p:spPr>
          <a:xfrm rot="1769480">
            <a:off x="1967153" y="4994368"/>
            <a:ext cx="792088" cy="2002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xmlns="" id="{D812F63D-D35D-4C3D-8533-046B314E362A}"/>
              </a:ext>
            </a:extLst>
          </p:cNvPr>
          <p:cNvSpPr/>
          <p:nvPr/>
        </p:nvSpPr>
        <p:spPr>
          <a:xfrm rot="9015819">
            <a:off x="6311043" y="5019986"/>
            <a:ext cx="792088" cy="149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25737919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2057" y="692696"/>
            <a:ext cx="8229600" cy="4525963"/>
          </a:xfrm>
        </p:spPr>
        <p:txBody>
          <a:bodyPr/>
          <a:lstStyle/>
          <a:p>
            <a:r>
              <a:rPr lang="en-IN" dirty="0"/>
              <a:t>It is clear and transparent and </a:t>
            </a:r>
            <a:r>
              <a:rPr lang="en-IN" b="1" dirty="0"/>
              <a:t>homogenous</a:t>
            </a:r>
            <a:r>
              <a:rPr lang="en-IN" dirty="0"/>
              <a:t> in nature.</a:t>
            </a:r>
          </a:p>
          <a:p>
            <a:r>
              <a:rPr lang="en-IN" dirty="0"/>
              <a:t>The particles </a:t>
            </a:r>
            <a:r>
              <a:rPr lang="en-IN" b="1" dirty="0"/>
              <a:t>can pass</a:t>
            </a:r>
            <a:r>
              <a:rPr lang="en-IN" dirty="0"/>
              <a:t> through filter paper but </a:t>
            </a:r>
            <a:r>
              <a:rPr lang="en-IN" b="1" dirty="0"/>
              <a:t>cannot be seen </a:t>
            </a:r>
            <a:r>
              <a:rPr lang="en-IN" dirty="0"/>
              <a:t>under a microscope and do not settle down. </a:t>
            </a:r>
          </a:p>
          <a:p>
            <a:r>
              <a:rPr lang="en-IN" dirty="0"/>
              <a:t>Solute can be separated from the solvent by physical means (evaporation) and not by chemical means.</a:t>
            </a:r>
          </a:p>
          <a:p>
            <a:r>
              <a:rPr lang="en-IN" dirty="0"/>
              <a:t>So we can say that a true solution is therefore a mixture and not a compound.</a:t>
            </a:r>
          </a:p>
        </p:txBody>
      </p:sp>
      <p:sp>
        <p:nvSpPr>
          <p:cNvPr id="2" name="Title 1"/>
          <p:cNvSpPr>
            <a:spLocks noGrp="1"/>
          </p:cNvSpPr>
          <p:nvPr>
            <p:ph type="title"/>
          </p:nvPr>
        </p:nvSpPr>
        <p:spPr>
          <a:xfrm>
            <a:off x="3163533" y="0"/>
            <a:ext cx="3178696" cy="1023400"/>
          </a:xfrm>
        </p:spPr>
        <p:txBody>
          <a:bodyPr>
            <a:normAutofit/>
          </a:bodyPr>
          <a:lstStyle/>
          <a:p>
            <a:r>
              <a:rPr lang="en-IN" sz="2800" dirty="0"/>
              <a:t>TRUE SOLUTIONS</a:t>
            </a:r>
          </a:p>
        </p:txBody>
      </p:sp>
      <p:pic>
        <p:nvPicPr>
          <p:cNvPr id="5" name="Picture 4">
            <a:extLst>
              <a:ext uri="{FF2B5EF4-FFF2-40B4-BE49-F238E27FC236}">
                <a16:creationId xmlns:a16="http://schemas.microsoft.com/office/drawing/2014/main" xmlns="" id="{6B851890-4C5A-4946-96F8-530FC5E0DC07}"/>
              </a:ext>
            </a:extLst>
          </p:cNvPr>
          <p:cNvPicPr>
            <a:picLocks noChangeAspect="1"/>
          </p:cNvPicPr>
          <p:nvPr/>
        </p:nvPicPr>
        <p:blipFill rotWithShape="1">
          <a:blip r:embed="rId2">
            <a:extLst>
              <a:ext uri="{28A0092B-C50C-407E-A947-70E740481C1C}">
                <a14:useLocalDpi xmlns:a14="http://schemas.microsoft.com/office/drawing/2010/main" xmlns="" val="0"/>
              </a:ext>
            </a:extLst>
          </a:blip>
          <a:srcRect b="50000"/>
          <a:stretch/>
        </p:blipFill>
        <p:spPr>
          <a:xfrm>
            <a:off x="2411760" y="4935499"/>
            <a:ext cx="4445000" cy="1905000"/>
          </a:xfrm>
          <a:prstGeom prst="rect">
            <a:avLst/>
          </a:prstGeom>
        </p:spPr>
      </p:pic>
    </p:spTree>
    <p:extLst>
      <p:ext uri="{BB962C8B-B14F-4D97-AF65-F5344CB8AC3E}">
        <p14:creationId xmlns:p14="http://schemas.microsoft.com/office/powerpoint/2010/main" xmlns="" val="9538211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3888" y="0"/>
            <a:ext cx="2386608" cy="656254"/>
          </a:xfrm>
        </p:spPr>
        <p:txBody>
          <a:bodyPr>
            <a:normAutofit/>
          </a:bodyPr>
          <a:lstStyle/>
          <a:p>
            <a:r>
              <a:rPr lang="en-IN" sz="2400" dirty="0"/>
              <a:t>Solutions</a:t>
            </a:r>
          </a:p>
        </p:txBody>
      </p:sp>
      <p:graphicFrame>
        <p:nvGraphicFramePr>
          <p:cNvPr id="4" name="Table 4">
            <a:extLst>
              <a:ext uri="{FF2B5EF4-FFF2-40B4-BE49-F238E27FC236}">
                <a16:creationId xmlns:a16="http://schemas.microsoft.com/office/drawing/2014/main" xmlns="" id="{D6185814-440D-4086-9650-2A32F15425E8}"/>
              </a:ext>
            </a:extLst>
          </p:cNvPr>
          <p:cNvGraphicFramePr>
            <a:graphicFrameLocks noGrp="1"/>
          </p:cNvGraphicFramePr>
          <p:nvPr>
            <p:extLst>
              <p:ext uri="{D42A27DB-BD31-4B8C-83A1-F6EECF244321}">
                <p14:modId xmlns:p14="http://schemas.microsoft.com/office/powerpoint/2010/main" xmlns="" val="4027568555"/>
              </p:ext>
            </p:extLst>
          </p:nvPr>
        </p:nvGraphicFramePr>
        <p:xfrm>
          <a:off x="1524000" y="548680"/>
          <a:ext cx="6096000" cy="3200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120585657"/>
                    </a:ext>
                  </a:extLst>
                </a:gridCol>
                <a:gridCol w="2032000">
                  <a:extLst>
                    <a:ext uri="{9D8B030D-6E8A-4147-A177-3AD203B41FA5}">
                      <a16:colId xmlns:a16="http://schemas.microsoft.com/office/drawing/2014/main" xmlns="" val="132015"/>
                    </a:ext>
                  </a:extLst>
                </a:gridCol>
                <a:gridCol w="2032000">
                  <a:extLst>
                    <a:ext uri="{9D8B030D-6E8A-4147-A177-3AD203B41FA5}">
                      <a16:colId xmlns:a16="http://schemas.microsoft.com/office/drawing/2014/main" xmlns="" val="43361507"/>
                    </a:ext>
                  </a:extLst>
                </a:gridCol>
              </a:tblGrid>
              <a:tr h="370840">
                <a:tc>
                  <a:txBody>
                    <a:bodyPr/>
                    <a:lstStyle/>
                    <a:p>
                      <a:r>
                        <a:rPr lang="en-IN" dirty="0"/>
                        <a:t>Unsaturated solution</a:t>
                      </a:r>
                    </a:p>
                  </a:txBody>
                  <a:tcPr/>
                </a:tc>
                <a:tc>
                  <a:txBody>
                    <a:bodyPr/>
                    <a:lstStyle/>
                    <a:p>
                      <a:r>
                        <a:rPr lang="en-IN" dirty="0"/>
                        <a:t>Saturated solution</a:t>
                      </a:r>
                    </a:p>
                  </a:txBody>
                  <a:tcPr/>
                </a:tc>
                <a:tc>
                  <a:txBody>
                    <a:bodyPr/>
                    <a:lstStyle/>
                    <a:p>
                      <a:r>
                        <a:rPr lang="en-IN" dirty="0"/>
                        <a:t>Super saturated solution</a:t>
                      </a:r>
                    </a:p>
                  </a:txBody>
                  <a:tcPr/>
                </a:tc>
                <a:extLst>
                  <a:ext uri="{0D108BD9-81ED-4DB2-BD59-A6C34878D82A}">
                    <a16:rowId xmlns:a16="http://schemas.microsoft.com/office/drawing/2014/main" xmlns="" val="18485936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 can dissolve more of the solute at a given temperature.</a:t>
                      </a:r>
                    </a:p>
                    <a:p>
                      <a:endParaRPr lang="en-IN" dirty="0"/>
                    </a:p>
                  </a:txBody>
                  <a:tcPr/>
                </a:tc>
                <a:tc>
                  <a:txBody>
                    <a:bodyPr/>
                    <a:lstStyle/>
                    <a:p>
                      <a:r>
                        <a:rPr lang="en-IN" dirty="0"/>
                        <a:t>it cannot dissolve more of the solute at a given temperature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 contains more of the solute at a given temperature than that present in a saturated solution</a:t>
                      </a:r>
                    </a:p>
                    <a:p>
                      <a:endParaRPr lang="en-IN" dirty="0"/>
                    </a:p>
                  </a:txBody>
                  <a:tcPr/>
                </a:tc>
                <a:extLst>
                  <a:ext uri="{0D108BD9-81ED-4DB2-BD59-A6C34878D82A}">
                    <a16:rowId xmlns:a16="http://schemas.microsoft.com/office/drawing/2014/main" xmlns="" val="3345930127"/>
                  </a:ext>
                </a:extLst>
              </a:tr>
            </a:tbl>
          </a:graphicData>
        </a:graphic>
      </p:graphicFrame>
      <p:sp>
        <p:nvSpPr>
          <p:cNvPr id="8" name="Rectangle 7">
            <a:extLst>
              <a:ext uri="{FF2B5EF4-FFF2-40B4-BE49-F238E27FC236}">
                <a16:creationId xmlns:a16="http://schemas.microsoft.com/office/drawing/2014/main" xmlns="" id="{F2911473-BDE4-4DA9-A687-73FF3676CF21}"/>
              </a:ext>
            </a:extLst>
          </p:cNvPr>
          <p:cNvSpPr/>
          <p:nvPr/>
        </p:nvSpPr>
        <p:spPr>
          <a:xfrm>
            <a:off x="107504" y="3749080"/>
            <a:ext cx="8642889" cy="923330"/>
          </a:xfrm>
          <a:prstGeom prst="rect">
            <a:avLst/>
          </a:prstGeom>
        </p:spPr>
        <p:txBody>
          <a:bodyPr wrap="square">
            <a:spAutoFit/>
          </a:bodyPr>
          <a:lstStyle/>
          <a:p>
            <a:r>
              <a:rPr lang="en-IN" dirty="0"/>
              <a:t>A saturated solution can be converted to unsaturated solution</a:t>
            </a:r>
          </a:p>
          <a:p>
            <a:pPr marL="285750" indent="-285750">
              <a:buFont typeface="Arial" panose="020B0604020202020204" pitchFamily="34" charset="0"/>
              <a:buChar char="•"/>
            </a:pPr>
            <a:r>
              <a:rPr lang="en-IN" dirty="0"/>
              <a:t> by heating the saturated solution slowly. </a:t>
            </a:r>
          </a:p>
          <a:p>
            <a:pPr marL="285750" indent="-285750">
              <a:buFont typeface="Arial" panose="020B0604020202020204" pitchFamily="34" charset="0"/>
              <a:buChar char="•"/>
            </a:pPr>
            <a:r>
              <a:rPr lang="en-IN" dirty="0"/>
              <a:t> by adding more of the solvent at that temperature.</a:t>
            </a:r>
          </a:p>
        </p:txBody>
      </p:sp>
      <p:pic>
        <p:nvPicPr>
          <p:cNvPr id="9" name="Picture 8">
            <a:extLst>
              <a:ext uri="{FF2B5EF4-FFF2-40B4-BE49-F238E27FC236}">
                <a16:creationId xmlns:a16="http://schemas.microsoft.com/office/drawing/2014/main" xmlns="" id="{31F9F691-30FA-4588-BD6B-35D9C1024C8B}"/>
              </a:ext>
            </a:extLst>
          </p:cNvPr>
          <p:cNvPicPr>
            <a:picLocks noChangeAspect="1"/>
          </p:cNvPicPr>
          <p:nvPr/>
        </p:nvPicPr>
        <p:blipFill>
          <a:blip r:embed="rId2"/>
          <a:stretch>
            <a:fillRect/>
          </a:stretch>
        </p:blipFill>
        <p:spPr>
          <a:xfrm>
            <a:off x="2875312" y="4672410"/>
            <a:ext cx="3496887" cy="2169496"/>
          </a:xfrm>
          <a:prstGeom prst="rect">
            <a:avLst/>
          </a:prstGeom>
        </p:spPr>
      </p:pic>
    </p:spTree>
    <p:extLst>
      <p:ext uri="{BB962C8B-B14F-4D97-AF65-F5344CB8AC3E}">
        <p14:creationId xmlns:p14="http://schemas.microsoft.com/office/powerpoint/2010/main" xmlns="" val="14305375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95855"/>
            <a:ext cx="8424936" cy="5801497"/>
          </a:xfrm>
        </p:spPr>
        <p:txBody>
          <a:bodyPr>
            <a:normAutofit lnSpcReduction="10000"/>
          </a:bodyPr>
          <a:lstStyle/>
          <a:p>
            <a:r>
              <a:rPr lang="en-IN" sz="2400" dirty="0"/>
              <a:t>The solubility is the ability of a solute to dissolve in a particular solvent. </a:t>
            </a:r>
          </a:p>
          <a:p>
            <a:r>
              <a:rPr lang="en-IN" sz="2400" dirty="0"/>
              <a:t>The solubility of a solute in a solvent at a particular temperature is the </a:t>
            </a:r>
            <a:r>
              <a:rPr lang="en-IN" sz="2400" b="1" dirty="0"/>
              <a:t>maximum amount </a:t>
            </a:r>
            <a:r>
              <a:rPr lang="en-IN" sz="2400" dirty="0"/>
              <a:t>of the solute in grams that will saturate 100 g of the solvent at </a:t>
            </a:r>
            <a:r>
              <a:rPr lang="en-IN" sz="2400" b="1" dirty="0"/>
              <a:t>that temperature</a:t>
            </a:r>
            <a:r>
              <a:rPr lang="en-IN" sz="2400" dirty="0"/>
              <a:t>.</a:t>
            </a:r>
          </a:p>
          <a:p>
            <a:r>
              <a:rPr lang="en-IN" sz="2400" dirty="0"/>
              <a:t>Solubility of solids changes with temperature.</a:t>
            </a:r>
          </a:p>
          <a:p>
            <a:r>
              <a:rPr lang="en-IN" sz="2400" dirty="0"/>
              <a:t>The solubility of some salts increases with temperature.eg.KNO</a:t>
            </a:r>
            <a:r>
              <a:rPr lang="en-IN" sz="2400" baseline="-25000" dirty="0"/>
              <a:t>3</a:t>
            </a:r>
            <a:r>
              <a:rPr lang="en-IN" sz="2400" dirty="0"/>
              <a:t>,KClO</a:t>
            </a:r>
            <a:r>
              <a:rPr lang="en-IN" sz="2400" baseline="-25000" dirty="0"/>
              <a:t>3</a:t>
            </a:r>
          </a:p>
          <a:p>
            <a:r>
              <a:rPr lang="en-IN" sz="2400" dirty="0"/>
              <a:t>The solubility of some salts increases slightly with rise in temperature. </a:t>
            </a:r>
            <a:r>
              <a:rPr lang="en-IN" sz="2400" dirty="0" err="1"/>
              <a:t>eg.</a:t>
            </a:r>
            <a:r>
              <a:rPr lang="en-IN" sz="2400" dirty="0"/>
              <a:t> NaCl, </a:t>
            </a:r>
            <a:r>
              <a:rPr lang="en-IN" sz="2400" dirty="0" err="1"/>
              <a:t>KCl</a:t>
            </a:r>
            <a:endParaRPr lang="en-IN" sz="2400" dirty="0"/>
          </a:p>
          <a:p>
            <a:r>
              <a:rPr lang="en-IN" sz="2400" dirty="0"/>
              <a:t>The solubility of some salts decreases with temperature.eg. CaSO</a:t>
            </a:r>
            <a:r>
              <a:rPr lang="en-IN" sz="2400" baseline="-25000" dirty="0"/>
              <a:t>4</a:t>
            </a:r>
          </a:p>
          <a:p>
            <a:r>
              <a:rPr lang="en-IN" sz="2400" b="1" dirty="0"/>
              <a:t>Solubility of solids is independent of change in pressure.</a:t>
            </a:r>
          </a:p>
          <a:p>
            <a:endParaRPr lang="en-IN" dirty="0"/>
          </a:p>
          <a:p>
            <a:endParaRPr lang="en-IN" dirty="0"/>
          </a:p>
        </p:txBody>
      </p:sp>
      <p:sp>
        <p:nvSpPr>
          <p:cNvPr id="2" name="Title 1"/>
          <p:cNvSpPr>
            <a:spLocks noGrp="1"/>
          </p:cNvSpPr>
          <p:nvPr>
            <p:ph type="title"/>
          </p:nvPr>
        </p:nvSpPr>
        <p:spPr>
          <a:xfrm>
            <a:off x="2987824" y="188640"/>
            <a:ext cx="2602632" cy="490066"/>
          </a:xfrm>
        </p:spPr>
        <p:txBody>
          <a:bodyPr>
            <a:normAutofit fontScale="90000"/>
          </a:bodyPr>
          <a:lstStyle/>
          <a:p>
            <a:r>
              <a:rPr lang="en-IN" dirty="0"/>
              <a:t>Solubility</a:t>
            </a:r>
          </a:p>
        </p:txBody>
      </p:sp>
    </p:spTree>
    <p:extLst>
      <p:ext uri="{BB962C8B-B14F-4D97-AF65-F5344CB8AC3E}">
        <p14:creationId xmlns:p14="http://schemas.microsoft.com/office/powerpoint/2010/main" xmlns="" val="27450097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ow Temperature Influences Solubility | Chemistry for Non-Majors"/>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63688" y="404664"/>
            <a:ext cx="5904656" cy="4762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38691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15B3DCAA-88B6-41ED-9A45-452ADE1965FC}"/>
              </a:ext>
            </a:extLst>
          </p:cNvPr>
          <p:cNvSpPr txBox="1"/>
          <p:nvPr/>
        </p:nvSpPr>
        <p:spPr>
          <a:xfrm>
            <a:off x="251520" y="188640"/>
            <a:ext cx="8892480" cy="7017306"/>
          </a:xfrm>
          <a:prstGeom prst="rect">
            <a:avLst/>
          </a:prstGeom>
          <a:noFill/>
        </p:spPr>
        <p:txBody>
          <a:bodyPr wrap="square" rtlCol="0">
            <a:spAutoFit/>
          </a:bodyPr>
          <a:lstStyle/>
          <a:p>
            <a:r>
              <a:rPr lang="en-IN" b="1" dirty="0"/>
              <a:t>Applications for uses of Solubility Curves</a:t>
            </a:r>
          </a:p>
          <a:p>
            <a:endParaRPr lang="en-IN" dirty="0"/>
          </a:p>
          <a:p>
            <a:r>
              <a:rPr lang="en-IN" b="1" dirty="0"/>
              <a:t>Medical</a:t>
            </a:r>
            <a:r>
              <a:rPr lang="en-IN" dirty="0"/>
              <a:t>: Enables a pharmacist to determine the amount of drugs that must be dissolved together in a given quantity of solvent at different temperatures.</a:t>
            </a:r>
          </a:p>
          <a:p>
            <a:endParaRPr lang="en-IN" dirty="0"/>
          </a:p>
          <a:p>
            <a:r>
              <a:rPr lang="en-IN" b="1" dirty="0"/>
              <a:t>Chemists and Research workers</a:t>
            </a:r>
            <a:r>
              <a:rPr lang="en-IN" dirty="0"/>
              <a:t>: Enables them to determine the most suitable solvents to be used at various temperature for extraction of essential chemicals</a:t>
            </a:r>
          </a:p>
          <a:p>
            <a:r>
              <a:rPr lang="en-IN" dirty="0"/>
              <a:t> from their natural sources.</a:t>
            </a:r>
          </a:p>
          <a:p>
            <a:endParaRPr lang="en-IN" dirty="0"/>
          </a:p>
          <a:p>
            <a:r>
              <a:rPr lang="en-IN" b="1" dirty="0"/>
              <a:t>Separation and purification of solvents: </a:t>
            </a:r>
            <a:r>
              <a:rPr lang="en-IN" dirty="0"/>
              <a:t>When a saturated solution of a given mixture of solutes is cooled, those fractions with very low solubilities will be first to crystallize out from the solution. </a:t>
            </a:r>
          </a:p>
          <a:p>
            <a:endParaRPr lang="en-IN" dirty="0"/>
          </a:p>
          <a:p>
            <a:endParaRPr lang="en-IN" dirty="0"/>
          </a:p>
          <a:p>
            <a:r>
              <a:rPr lang="en-IN" dirty="0"/>
              <a:t>So, Solubility curves can be used :</a:t>
            </a:r>
          </a:p>
          <a:p>
            <a:pPr marL="342900" indent="-342900">
              <a:buAutoNum type="arabicPeriod"/>
            </a:pPr>
            <a:r>
              <a:rPr lang="en-IN" dirty="0"/>
              <a:t>To </a:t>
            </a:r>
            <a:r>
              <a:rPr lang="en-IN" b="1" dirty="0"/>
              <a:t>determine</a:t>
            </a:r>
            <a:r>
              <a:rPr lang="en-IN" dirty="0"/>
              <a:t> Solubility of a given solute at a particular temperature.</a:t>
            </a:r>
          </a:p>
          <a:p>
            <a:pPr marL="342900" indent="-342900">
              <a:buAutoNum type="arabicPeriod"/>
            </a:pPr>
            <a:r>
              <a:rPr lang="en-IN" dirty="0"/>
              <a:t>To </a:t>
            </a:r>
            <a:r>
              <a:rPr lang="en-IN" b="1" dirty="0"/>
              <a:t>compare</a:t>
            </a:r>
            <a:r>
              <a:rPr lang="en-IN" dirty="0"/>
              <a:t> solubilities of different solutes in a solvent at a given temperature.</a:t>
            </a:r>
          </a:p>
          <a:p>
            <a:pPr marL="342900" indent="-342900">
              <a:buAutoNum type="arabicPeriod"/>
            </a:pPr>
            <a:r>
              <a:rPr lang="en-IN" dirty="0"/>
              <a:t>To </a:t>
            </a:r>
            <a:r>
              <a:rPr lang="en-IN" b="1" dirty="0"/>
              <a:t>calculate</a:t>
            </a:r>
            <a:r>
              <a:rPr lang="en-IN" dirty="0"/>
              <a:t>  the amount of substance which will crystallize out when a hot saturated solution is cooled at a lower temperature.</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xmlns="" val="291965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1262</TotalTime>
  <Words>1687</Words>
  <Application>Microsoft Office PowerPoint</Application>
  <PresentationFormat>On-screen Show (4:3)</PresentationFormat>
  <Paragraphs>177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Concourse</vt:lpstr>
      <vt:lpstr>WATER</vt:lpstr>
      <vt:lpstr>Water cycle</vt:lpstr>
      <vt:lpstr>WATER IS A UNIVERSAL SOLVENT</vt:lpstr>
      <vt:lpstr>TYPES OF SOLUTIONS</vt:lpstr>
      <vt:lpstr>TRUE SOLUTIONS</vt:lpstr>
      <vt:lpstr>Solutions</vt:lpstr>
      <vt:lpstr>Solubility</vt:lpstr>
      <vt:lpstr>Slide 8</vt:lpstr>
      <vt:lpstr>Slide 9</vt:lpstr>
      <vt:lpstr>Slide 10</vt:lpstr>
      <vt:lpstr>CRYSTALLISATION</vt:lpstr>
      <vt:lpstr>WATER OF CRYSTALLISATION</vt:lpstr>
      <vt:lpstr>Slide 13</vt:lpstr>
      <vt:lpstr>Slide 14</vt:lpstr>
      <vt:lpstr>Efflorescent and Deliquescent Substances</vt:lpstr>
      <vt:lpstr>Slide 16</vt:lpstr>
      <vt:lpstr>HYGROSCOPIC SUBSTANCES</vt:lpstr>
      <vt:lpstr>DRYING AND DEHYDRATING AGENTS</vt:lpstr>
      <vt:lpstr>Slide 19</vt:lpstr>
      <vt:lpstr>Slide 20</vt:lpstr>
      <vt:lpstr>Slide 21</vt:lpstr>
      <vt:lpstr>Slide 22</vt:lpstr>
      <vt:lpstr>REMOVAL OF HARDNESS</vt:lpstr>
      <vt:lpstr>Slide 24</vt:lpstr>
      <vt:lpstr>Page No 49 Unit Test Paper</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R.N. Prasad</dc:creator>
  <cp:lastModifiedBy>Windows User</cp:lastModifiedBy>
  <cp:revision>128</cp:revision>
  <dcterms:created xsi:type="dcterms:W3CDTF">2020-05-13T12:14:16Z</dcterms:created>
  <dcterms:modified xsi:type="dcterms:W3CDTF">2021-07-01T03:05:21Z</dcterms:modified>
</cp:coreProperties>
</file>