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9F6D6-BD17-F521-6D65-E95946DF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9EC8F0-4FBA-BE73-81B4-6927C179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009EB-D6DE-8240-8397-18A6D3E0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F8B62-AC13-86F5-441D-764C6C6E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90A14-9379-9B76-9B79-E972A6E9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4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60A1F-B80F-D47C-2224-54E82FE8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5F254B-CE07-2E70-AEAA-6DE2D3DE6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5B48B-B149-13B8-7E25-08FACB6C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B037A6-4D54-56A1-CAE2-38FC9C93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5186B-3232-E6B1-C456-FB2E3CB8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78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2EE795-BB99-462F-0F2E-831D4A059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08EACF-B67A-9529-A2EC-E492214D5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6134F-AA54-554C-E5AD-6893BCB7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71EB56-8E8A-DB61-AA7E-553E4CD2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7DC5B-E73C-1FDE-ADFD-2CABA0FE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F38D1-FD5D-9965-F9B7-D3D7B28B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9D7E68-9473-8164-0BC5-A8C38C3D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CF052-B23E-0236-2748-632D3DA1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084C2-4C68-99DB-8621-B0905F6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FE670F-8255-F7AB-2C6B-DAD8344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153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445D2-5749-B8DB-A27F-7A9F43C1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E7BA9-46F2-36B1-87A9-D283B3F4A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CC419-437E-2420-381E-3A234CB1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1B7E2-78E1-4C69-68D3-37726ADB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ADABE1-FF3D-0BCE-F2C5-87D74312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000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35305-446F-332A-E8D9-F6D9D273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E8D85-13A9-1F26-A49B-88E9C3B6D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F3B026-BEC6-6A6D-F867-5243B87E8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D8C3EF-2B33-10D4-26D9-0E099CF2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0471B6-4BCF-CAF1-B21B-444279CA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E3E192-2CCD-67AD-3C46-892624B8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762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F621D-DADD-E5EA-98E3-81EC130F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F1ADBF-6E1D-FD6D-BBEF-627515E1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D0B15-7088-B04F-8D78-AE6D8707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520B87-C3B9-2B4C-9FB3-89298573B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C2F055-E0CB-10A4-7777-E2490ECDC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6A62C2-9C37-EEB1-B5B1-778B10C9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B5EC4-3ABD-F59E-48FE-DB029066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4029C7-9F82-74FF-9A0C-A9BF0AF2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887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52A6-B742-9433-2677-7FB11E6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CC05B9-1BE8-5F02-9825-28CAB77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88FC21-35A7-4C1D-DD6D-A3278B0E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99F2B4-179F-E272-E7AD-AE2B303A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1221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1A7DCC-5C9F-4629-B4D4-7EF25501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6E02A2-DD4B-C957-D1D2-09BF934D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2756C2-23ED-E07E-312A-38AFD8DA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2335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45B1A-B0AE-C833-A46E-0C4D0007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A38930-0C76-0914-63B5-F6F0EE60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197A2-14FE-F570-B652-7655CF96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CE1FD7-869D-8FF7-1E6C-2D5F9650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D19984-B38A-A47B-EDB8-B6CD76DF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47ACB2-8127-6F34-2C3B-8D52F766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722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60C0C-C935-EE7A-24DD-BDA285D8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765773-3085-F956-64FD-13AF70E27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9BB36B-AA41-1774-7284-B01D2377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0090A-C1BC-00A9-2AF2-AD0148AB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9D9CE0-72D9-6BF6-D6BD-234301E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22C478-D4B3-79A6-00F0-100C4802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59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97EA1-10FB-2947-CFA3-43C7366E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5D0CEC-27F7-607A-EDEB-5852C37E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3AB15-EC60-5044-2F90-9110BED8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E503-A87E-4381-A557-5FA094D74F28}" type="datetimeFigureOut">
              <a:rPr lang="es-VE" smtClean="0"/>
              <a:t>10/6/2022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0BDDD-3BE2-C254-48D8-E0BCB388F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21A7F5-E1C0-2961-A604-9217B7177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0F49-8B25-4B26-8D7F-0ECEEC48846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4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E203095-9B74-27A9-F5DB-753513EB79C0}"/>
              </a:ext>
            </a:extLst>
          </p:cNvPr>
          <p:cNvSpPr txBox="1"/>
          <p:nvPr/>
        </p:nvSpPr>
        <p:spPr>
          <a:xfrm>
            <a:off x="246888" y="1502492"/>
            <a:ext cx="110733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Un motor paso a paso es un dispositivo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electromecánico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que convierte pulsos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eléctricos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en movimientos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mecánicos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discretos. El eje de un motor paso a paso gira en incrementos discretos cuando impulsos de mando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eléctrico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se aplican a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él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en la secuencia correcta.</a:t>
            </a:r>
          </a:p>
          <a:p>
            <a:pPr algn="l" fontAlgn="base"/>
            <a:endParaRPr lang="es-VE" sz="2400" b="0" i="0" dirty="0">
              <a:solidFill>
                <a:srgbClr val="444444"/>
              </a:solidFill>
              <a:effectLst/>
              <a:latin typeface="Open Sans" panose="020B0604020202020204" pitchFamily="34" charset="0"/>
            </a:endParaRPr>
          </a:p>
          <a:p>
            <a:pPr algn="l" fontAlgn="base"/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La secuencia de los pulsos aplicados se relaciona directamente con la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dirección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de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rotación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de ejes motor. La velocidad de la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rotación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de los ejes motor está directamente relacionada con la frecuencia de los pulsos de entrada y la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duración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de la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rotación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está directamente relacionada con el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número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de pulsos de entrada aplicada.</a:t>
            </a:r>
          </a:p>
          <a:p>
            <a:pPr algn="l" fontAlgn="base"/>
            <a:endParaRPr lang="es-VE" sz="2400" b="0" i="0" dirty="0">
              <a:solidFill>
                <a:srgbClr val="444444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6E05C3-F71F-1AB4-B5D3-F0CC8F434623}"/>
              </a:ext>
            </a:extLst>
          </p:cNvPr>
          <p:cNvSpPr txBox="1"/>
          <p:nvPr/>
        </p:nvSpPr>
        <p:spPr>
          <a:xfrm>
            <a:off x="2359152" y="407656"/>
            <a:ext cx="787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MOTORES PASO A PASO</a:t>
            </a:r>
            <a:endParaRPr lang="es-VE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4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E9D86EA-EA70-1688-3BDA-B63F87C4973A}"/>
              </a:ext>
            </a:extLst>
          </p:cNvPr>
          <p:cNvSpPr txBox="1"/>
          <p:nvPr/>
        </p:nvSpPr>
        <p:spPr>
          <a:xfrm>
            <a:off x="490728" y="1307592"/>
            <a:ext cx="112105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Una de las ventajas </a:t>
            </a:r>
            <a:r>
              <a:rPr lang="es-VE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más</a:t>
            </a:r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importantes de un motor paso a paso es su capacidad para ser controlado con </a:t>
            </a:r>
            <a:r>
              <a:rPr lang="es-VE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precisión</a:t>
            </a:r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en un sistema de lazo abierto. Control de lazo abierto significa que ninguna </a:t>
            </a:r>
            <a:r>
              <a:rPr lang="es-VE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información</a:t>
            </a:r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de </a:t>
            </a:r>
            <a:r>
              <a:rPr lang="es-VE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retroalimentación</a:t>
            </a:r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de </a:t>
            </a:r>
            <a:r>
              <a:rPr lang="es-VE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posición</a:t>
            </a:r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es necesario. Este tipo de control elimina la necesidad de costosos dispositivos de </a:t>
            </a:r>
            <a:r>
              <a:rPr lang="es-VE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detección</a:t>
            </a:r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y </a:t>
            </a:r>
            <a:r>
              <a:rPr lang="es-VE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regeneración</a:t>
            </a:r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 como codificadores </a:t>
            </a:r>
            <a:r>
              <a:rPr lang="es-VE" sz="2800" b="0" i="0" dirty="0" err="1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ópticos</a:t>
            </a:r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06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2CEC5BA-24D2-E43A-E650-02DE444A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4" y="475487"/>
            <a:ext cx="10496526" cy="605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C5412CE-1957-BE2F-B153-5DB89940F059}"/>
              </a:ext>
            </a:extLst>
          </p:cNvPr>
          <p:cNvSpPr txBox="1"/>
          <p:nvPr/>
        </p:nvSpPr>
        <p:spPr>
          <a:xfrm>
            <a:off x="658368" y="0"/>
            <a:ext cx="1106424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Tensión nominal de entre 5V y 12 V.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4 Fases.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Resistencia 50 Ω.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Par motor de 34 Newton / metro más o menos 0,34 Kg por cm.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Consumo de unos 55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mA.</a:t>
            </a:r>
            <a:endParaRPr lang="es-VE" sz="24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64 pasos por vuelta (</a:t>
            </a:r>
            <a:r>
              <a:rPr lang="es-VE" sz="24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 medios pasos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Reductora de 1 / 64.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Ángulo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de paso: 5,625 °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Frecuencia: 100Hz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Resistencia de la C.C.: 50Ω±7 %(25 ° C)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En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tracción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par &gt; 34.3mN.m(120Hz)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Posicionamiento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automático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par &gt; 34.3mN.m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Par de </a:t>
            </a:r>
            <a:r>
              <a:rPr lang="es-VE" sz="24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fricción</a:t>
            </a: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 600-1200 gf.cm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Resistencia de aislamiento &gt; 10MΩ(500V)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Aislantes de electricidad : 600VAC/1mA/1s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Grado de aislamiento : 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Subida de temperatura &lt; 40K(120Hz)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s-VE" sz="24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Ruido &lt; 35dB (120Hz, No carga, 10cm)</a:t>
            </a:r>
          </a:p>
        </p:txBody>
      </p:sp>
    </p:spTree>
    <p:extLst>
      <p:ext uri="{BB962C8B-B14F-4D97-AF65-F5344CB8AC3E}">
        <p14:creationId xmlns:p14="http://schemas.microsoft.com/office/powerpoint/2010/main" val="265637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EB0177F-9FE0-5101-C06F-7FC62047160F}"/>
              </a:ext>
            </a:extLst>
          </p:cNvPr>
          <p:cNvSpPr txBox="1"/>
          <p:nvPr/>
        </p:nvSpPr>
        <p:spPr>
          <a:xfrm>
            <a:off x="822960" y="320040"/>
            <a:ext cx="10287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El motor de pasos bipolar tiene generalmente cuatro cables que salen de </a:t>
            </a:r>
            <a:r>
              <a:rPr lang="es-VE" sz="32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él</a:t>
            </a:r>
            <a:r>
              <a:rPr lang="es-VE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 A diferencia de los motores PAP unipolares, </a:t>
            </a:r>
            <a:r>
              <a:rPr lang="es-VE" sz="32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steppers</a:t>
            </a:r>
            <a:r>
              <a:rPr lang="es-VE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bipolares no tienen ninguna </a:t>
            </a:r>
            <a:r>
              <a:rPr lang="es-VE" sz="32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conexión</a:t>
            </a:r>
            <a:r>
              <a:rPr lang="es-VE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VE" sz="32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común</a:t>
            </a:r>
            <a:r>
              <a:rPr lang="es-VE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de centro. Tienen dos juegos independientes de bobinas en lugar de otro. Se pueden distinguir de </a:t>
            </a:r>
            <a:r>
              <a:rPr lang="es-VE" sz="32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steppers</a:t>
            </a:r>
            <a:r>
              <a:rPr lang="es-VE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unipolares midiendo la resistencia entre los cables. Debe encontrar dos pares de cables de igual resistencia. Si tienes las puntas de su medidor conectado a dos cables que no </a:t>
            </a:r>
            <a:r>
              <a:rPr lang="es-VE" sz="32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están</a:t>
            </a:r>
            <a:r>
              <a:rPr lang="es-VE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conectados (es decir, no conectada a la bobina del mismo), </a:t>
            </a:r>
            <a:r>
              <a:rPr lang="es-VE" sz="3200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debería</a:t>
            </a:r>
            <a:r>
              <a:rPr lang="es-VE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ver resistencia infinita (o sin continuidad).</a:t>
            </a:r>
            <a:endParaRPr lang="es-VE" sz="3200" dirty="0"/>
          </a:p>
        </p:txBody>
      </p:sp>
    </p:spTree>
    <p:extLst>
      <p:ext uri="{BB962C8B-B14F-4D97-AF65-F5344CB8AC3E}">
        <p14:creationId xmlns:p14="http://schemas.microsoft.com/office/powerpoint/2010/main" val="304546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A4B98E-BE81-E75E-FF28-2296780EA410}"/>
              </a:ext>
            </a:extLst>
          </p:cNvPr>
          <p:cNvSpPr txBox="1"/>
          <p:nvPr/>
        </p:nvSpPr>
        <p:spPr>
          <a:xfrm>
            <a:off x="1053846" y="272302"/>
            <a:ext cx="104767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28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Vamos a usar la secuencia de medios pasos. Con esta secuencia conseguimos una precisión de la mitad del paso. El par desarrollado varía ya que en algunos pasos activamos dos bobinas y en otras solo una, pero a la vez el giro se encuentra más “guiado”, por lo que en general ambos efectos se compensan y el funcionamiento es bueno, salvo en aplicaciones donde estemos muy al límite del par máximo.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351176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E6A3B5-B0BE-BCB6-A876-C121AAB5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909637"/>
            <a:ext cx="86677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5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CED6FE6-78AF-E80A-6570-C1958417F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80436"/>
              </p:ext>
            </p:extLst>
          </p:nvPr>
        </p:nvGraphicFramePr>
        <p:xfrm>
          <a:off x="1008126" y="307118"/>
          <a:ext cx="10668760" cy="6432007"/>
        </p:xfrm>
        <a:graphic>
          <a:graphicData uri="http://schemas.openxmlformats.org/drawingml/2006/table">
            <a:tbl>
              <a:tblPr/>
              <a:tblGrid>
                <a:gridCol w="2133752">
                  <a:extLst>
                    <a:ext uri="{9D8B030D-6E8A-4147-A177-3AD203B41FA5}">
                      <a16:colId xmlns:a16="http://schemas.microsoft.com/office/drawing/2014/main" val="1171269767"/>
                    </a:ext>
                  </a:extLst>
                </a:gridCol>
                <a:gridCol w="2133752">
                  <a:extLst>
                    <a:ext uri="{9D8B030D-6E8A-4147-A177-3AD203B41FA5}">
                      <a16:colId xmlns:a16="http://schemas.microsoft.com/office/drawing/2014/main" val="1158437693"/>
                    </a:ext>
                  </a:extLst>
                </a:gridCol>
                <a:gridCol w="2133752">
                  <a:extLst>
                    <a:ext uri="{9D8B030D-6E8A-4147-A177-3AD203B41FA5}">
                      <a16:colId xmlns:a16="http://schemas.microsoft.com/office/drawing/2014/main" val="3542101308"/>
                    </a:ext>
                  </a:extLst>
                </a:gridCol>
                <a:gridCol w="2133752">
                  <a:extLst>
                    <a:ext uri="{9D8B030D-6E8A-4147-A177-3AD203B41FA5}">
                      <a16:colId xmlns:a16="http://schemas.microsoft.com/office/drawing/2014/main" val="2969637575"/>
                    </a:ext>
                  </a:extLst>
                </a:gridCol>
                <a:gridCol w="2133752">
                  <a:extLst>
                    <a:ext uri="{9D8B030D-6E8A-4147-A177-3AD203B41FA5}">
                      <a16:colId xmlns:a16="http://schemas.microsoft.com/office/drawing/2014/main" val="3289677429"/>
                    </a:ext>
                  </a:extLst>
                </a:gridCol>
              </a:tblGrid>
              <a:tr h="115446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Medio-paso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5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A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5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B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5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5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A’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04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6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B’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105E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6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310934"/>
                  </a:ext>
                </a:extLst>
              </a:tr>
              <a:tr h="65969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1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05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105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6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905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106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6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6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01543"/>
                  </a:ext>
                </a:extLst>
              </a:tr>
              <a:tr h="65969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2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6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6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6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6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6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5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740988"/>
                  </a:ext>
                </a:extLst>
              </a:tr>
              <a:tr h="65969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3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06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06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7E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6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5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8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153860"/>
                  </a:ext>
                </a:extLst>
              </a:tr>
              <a:tr h="65969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4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1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5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75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54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7E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5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5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78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5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499017"/>
                  </a:ext>
                </a:extLst>
              </a:tr>
              <a:tr h="65969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5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5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5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54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5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05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5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5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99895"/>
                  </a:ext>
                </a:extLst>
              </a:tr>
              <a:tr h="65969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6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5C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5B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6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67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5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6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6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6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1638"/>
                  </a:ext>
                </a:extLst>
              </a:tr>
              <a:tr h="65969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7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6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84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706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8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105F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8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10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8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06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8A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11362"/>
                  </a:ext>
                </a:extLst>
              </a:tr>
              <a:tr h="659693"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8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84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86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8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>
                          <a:effectLst/>
                        </a:rPr>
                        <a:t>OFF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F080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s-VE" b="0" dirty="0">
                          <a:effectLst/>
                        </a:rPr>
                        <a:t>ON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08A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7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Panorámica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mejias</dc:creator>
  <cp:lastModifiedBy>eduardo mejias</cp:lastModifiedBy>
  <cp:revision>1</cp:revision>
  <dcterms:created xsi:type="dcterms:W3CDTF">2022-06-10T17:18:58Z</dcterms:created>
  <dcterms:modified xsi:type="dcterms:W3CDTF">2022-06-10T17:19:18Z</dcterms:modified>
</cp:coreProperties>
</file>