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644" y="-16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xmlns=""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xmlns=""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1432669"/>
            <a:ext cx="5924550" cy="5539978"/>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–1599</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 Student innovation</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IN" sz="2400" b="1" dirty="0">
                <a:latin typeface="Arial" panose="020B0604020202020204" pitchFamily="34" charset="0"/>
                <a:cs typeface="Arial" panose="020B0604020202020204" pitchFamily="34" charset="0"/>
              </a:rPr>
              <a:t> Fitness &amp; sports</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a:t>
            </a:r>
            <a:r>
              <a:rPr lang="en-US" sz="2400" b="1" dirty="0" smtClean="0">
                <a:latin typeface="Arial" panose="020B0604020202020204" pitchFamily="34" charset="0"/>
                <a:cs typeface="Arial" panose="020B0604020202020204" pitchFamily="34" charset="0"/>
              </a:rPr>
              <a:t>ID- Team 54</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a:t>
            </a:r>
            <a:r>
              <a:rPr lang="en-US" sz="2400" b="1" dirty="0" smtClean="0">
                <a:latin typeface="Arial" panose="020B0604020202020204" pitchFamily="34" charset="0"/>
                <a:cs typeface="Arial" panose="020B0604020202020204" pitchFamily="34" charset="0"/>
              </a:rPr>
              <a:t>Name- </a:t>
            </a:r>
            <a:r>
              <a:rPr lang="en-US" sz="2400" b="1" dirty="0">
                <a:latin typeface="Arial" panose="020B0604020202020204" pitchFamily="34" charset="0"/>
                <a:cs typeface="Arial" panose="020B0604020202020204" pitchFamily="34" charset="0"/>
              </a:rPr>
              <a:t>TEAM AURA</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1143000"/>
            <a:ext cx="12191999" cy="547842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A web application platform that </a:t>
            </a:r>
            <a:r>
              <a:rPr lang="en-US" sz="3200" b="1" u="sng" dirty="0" smtClean="0">
                <a:solidFill>
                  <a:schemeClr val="tx2"/>
                </a:solidFill>
                <a:latin typeface="Arial" pitchFamily="34" charset="0"/>
                <a:cs typeface="Arial" pitchFamily="34" charset="0"/>
              </a:rPr>
              <a:t>Empowers </a:t>
            </a:r>
            <a:r>
              <a:rPr lang="en-US" sz="3200" b="1" u="sng" dirty="0">
                <a:solidFill>
                  <a:schemeClr val="tx2"/>
                </a:solidFill>
                <a:latin typeface="Arial" pitchFamily="34" charset="0"/>
                <a:cs typeface="Arial" pitchFamily="34" charset="0"/>
              </a:rPr>
              <a:t>users with fitness through AI-based technology</a:t>
            </a:r>
          </a:p>
          <a:p>
            <a:pPr marL="342900" indent="-342900">
              <a:buFont typeface="Wingdings" panose="05000000000000000000" pitchFamily="2" charset="2"/>
              <a:buChar char="v"/>
            </a:pPr>
            <a:endParaRPr lang="en-US" sz="20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US" sz="2800" b="1" dirty="0">
                <a:latin typeface="Arial" pitchFamily="34" charset="0"/>
                <a:cs typeface="Arial" pitchFamily="34" charset="0"/>
              </a:rPr>
              <a:t>Objective: </a:t>
            </a:r>
            <a:r>
              <a:rPr lang="en-US" sz="2800" dirty="0">
                <a:latin typeface="Arial" pitchFamily="34" charset="0"/>
                <a:cs typeface="Arial" pitchFamily="34" charset="0"/>
              </a:rPr>
              <a:t>A platform that offers </a:t>
            </a:r>
            <a:r>
              <a:rPr lang="en-US" sz="2800" b="1" dirty="0">
                <a:latin typeface="Arial" pitchFamily="34" charset="0"/>
                <a:cs typeface="Arial" pitchFamily="34" charset="0"/>
              </a:rPr>
              <a:t>personalized</a:t>
            </a:r>
            <a:r>
              <a:rPr lang="en-US" sz="2800" dirty="0">
                <a:latin typeface="Arial" pitchFamily="34" charset="0"/>
                <a:cs typeface="Arial" pitchFamily="34" charset="0"/>
              </a:rPr>
              <a:t> workout plans </a:t>
            </a:r>
            <a:r>
              <a:rPr lang="en-US" sz="2800" dirty="0" smtClean="0">
                <a:latin typeface="Arial" pitchFamily="34" charset="0"/>
                <a:cs typeface="Arial" pitchFamily="34" charset="0"/>
              </a:rPr>
              <a:t>and diet plans with progress </a:t>
            </a:r>
            <a:r>
              <a:rPr lang="en-US" sz="2800" dirty="0">
                <a:latin typeface="Arial" pitchFamily="34" charset="0"/>
                <a:cs typeface="Arial" pitchFamily="34" charset="0"/>
              </a:rPr>
              <a:t>tracking tools  all integrated in one platform.</a:t>
            </a:r>
          </a:p>
          <a:p>
            <a:pPr marL="342900" indent="-342900" algn="just">
              <a:lnSpc>
                <a:spcPct val="150000"/>
              </a:lnSpc>
              <a:buFont typeface="Arial" panose="020B0604020202020204" pitchFamily="34" charset="0"/>
              <a:buChar char="•"/>
            </a:pPr>
            <a:r>
              <a:rPr lang="en-US" sz="2800" b="1" dirty="0">
                <a:latin typeface="Arial" pitchFamily="34" charset="0"/>
                <a:cs typeface="Arial" pitchFamily="34" charset="0"/>
              </a:rPr>
              <a:t>Web will facilitate:</a:t>
            </a:r>
          </a:p>
          <a:p>
            <a:pPr lvl="1" algn="just">
              <a:lnSpc>
                <a:spcPct val="150000"/>
              </a:lnSpc>
            </a:pPr>
            <a:r>
              <a:rPr lang="en-US" sz="2800" dirty="0" smtClean="0">
                <a:latin typeface="Arial" pitchFamily="34" charset="0"/>
                <a:cs typeface="Arial" pitchFamily="34" charset="0"/>
              </a:rPr>
              <a:t>1. Provide </a:t>
            </a:r>
            <a:endParaRPr lang="en-US" sz="2800" dirty="0">
              <a:latin typeface="Arial" pitchFamily="34" charset="0"/>
              <a:cs typeface="Arial" pitchFamily="34" charset="0"/>
            </a:endParaRPr>
          </a:p>
          <a:p>
            <a:pPr marL="971550" lvl="1" indent="-514350" algn="just">
              <a:lnSpc>
                <a:spcPct val="150000"/>
              </a:lnSpc>
              <a:buFont typeface="+mj-lt"/>
              <a:buAutoNum type="arabicPeriod"/>
            </a:pPr>
            <a:r>
              <a:rPr lang="en-US" sz="2800" dirty="0">
                <a:latin typeface="Arial" pitchFamily="34" charset="0"/>
                <a:cs typeface="Arial" pitchFamily="34" charset="0"/>
              </a:rPr>
              <a:t>Real-time progress tracking </a:t>
            </a:r>
          </a:p>
          <a:p>
            <a:pPr marL="342900" indent="-342900" algn="just">
              <a:buFont typeface="Arial" panose="020B0604020202020204" pitchFamily="34" charset="0"/>
              <a:buChar char="•"/>
            </a:pPr>
            <a:r>
              <a:rPr lang="en-US" sz="2800" b="1" dirty="0">
                <a:latin typeface="Arial" pitchFamily="34" charset="0"/>
                <a:cs typeface="Arial" pitchFamily="34" charset="0"/>
              </a:rPr>
              <a:t>Uniqueness: </a:t>
            </a:r>
            <a:r>
              <a:rPr lang="en-US" sz="2800" dirty="0">
                <a:latin typeface="Arial" pitchFamily="34" charset="0"/>
                <a:cs typeface="Arial" pitchFamily="34" charset="0"/>
              </a:rPr>
              <a:t>Integrity of various AI based features in a single web application.</a:t>
            </a:r>
          </a:p>
          <a:p>
            <a:pPr marL="342900" indent="-342900" algn="just">
              <a:buFont typeface="Arial" panose="020B0604020202020204" pitchFamily="34" charset="0"/>
              <a:buChar char="•"/>
            </a:pPr>
            <a:endParaRPr lang="en-US" sz="2800" b="1"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 AURA</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1051980"/>
            <a:ext cx="10618839" cy="2092881"/>
          </a:xfrm>
          <a:prstGeom prst="rect">
            <a:avLst/>
          </a:prstGeom>
          <a:noFill/>
          <a:ln w="9525">
            <a:noFill/>
            <a:miter lim="800000"/>
            <a:headEnd/>
            <a:tailEnd/>
          </a:ln>
        </p:spPr>
        <p:txBody>
          <a:bodyPr wrap="square">
            <a:spAutoFit/>
          </a:bodyPr>
          <a:lstStyle/>
          <a:p>
            <a:pPr marL="342900" indent="-342900" algn="just"/>
            <a:r>
              <a:rPr lang="en-US" sz="2600" b="1" u="sng" dirty="0">
                <a:latin typeface="Arial" pitchFamily="34" charset="0"/>
                <a:cs typeface="Arial" pitchFamily="34" charset="0"/>
              </a:rPr>
              <a:t>Programming Language used:</a:t>
            </a:r>
          </a:p>
          <a:p>
            <a:pPr marL="342900" indent="-342900" algn="just">
              <a:buFont typeface="Arial" pitchFamily="34" charset="0"/>
              <a:buChar char="•"/>
            </a:pPr>
            <a:r>
              <a:rPr lang="en-US" sz="2600" b="1" dirty="0">
                <a:latin typeface="Arial" pitchFamily="34" charset="0"/>
                <a:cs typeface="Arial" pitchFamily="34" charset="0"/>
              </a:rPr>
              <a:t>Frontend</a:t>
            </a:r>
            <a:r>
              <a:rPr lang="en-US" sz="2600" dirty="0">
                <a:latin typeface="Arial" pitchFamily="34" charset="0"/>
                <a:cs typeface="Arial" pitchFamily="34" charset="0"/>
              </a:rPr>
              <a:t> : HTML</a:t>
            </a:r>
            <a:r>
              <a:rPr lang="en-US" sz="2600" dirty="0" smtClean="0">
                <a:latin typeface="Arial" pitchFamily="34" charset="0"/>
                <a:cs typeface="Arial" pitchFamily="34" charset="0"/>
              </a:rPr>
              <a:t>, CSS, React JS</a:t>
            </a:r>
            <a:endParaRPr lang="en-US" sz="2600" dirty="0">
              <a:latin typeface="Arial" pitchFamily="34" charset="0"/>
              <a:cs typeface="Arial" pitchFamily="34" charset="0"/>
            </a:endParaRPr>
          </a:p>
          <a:p>
            <a:pPr marL="342900" indent="-342900" algn="just">
              <a:buFont typeface="Arial" pitchFamily="34" charset="0"/>
              <a:buChar char="•"/>
            </a:pPr>
            <a:r>
              <a:rPr lang="en-US" sz="2600" b="1" dirty="0">
                <a:latin typeface="Arial" pitchFamily="34" charset="0"/>
                <a:cs typeface="Arial" pitchFamily="34" charset="0"/>
              </a:rPr>
              <a:t>Backend and AI integration </a:t>
            </a:r>
            <a:r>
              <a:rPr lang="en-US" sz="2600" dirty="0">
                <a:latin typeface="Arial" pitchFamily="34" charset="0"/>
                <a:cs typeface="Arial" pitchFamily="34" charset="0"/>
              </a:rPr>
              <a:t>:</a:t>
            </a:r>
            <a:r>
              <a:rPr lang="en-US" sz="2600" b="1" dirty="0">
                <a:latin typeface="Arial" pitchFamily="34" charset="0"/>
                <a:cs typeface="Arial" pitchFamily="34" charset="0"/>
              </a:rPr>
              <a:t> </a:t>
            </a:r>
            <a:r>
              <a:rPr lang="en-US" sz="2600" dirty="0" smtClean="0">
                <a:latin typeface="Arial" pitchFamily="34" charset="0"/>
                <a:cs typeface="Arial" pitchFamily="34" charset="0"/>
              </a:rPr>
              <a:t>Python , Gemini AI(API)</a:t>
            </a:r>
            <a:endParaRPr lang="en-US" sz="2600" dirty="0">
              <a:latin typeface="Arial" pitchFamily="34" charset="0"/>
              <a:cs typeface="Arial" pitchFamily="34" charset="0"/>
            </a:endParaRPr>
          </a:p>
          <a:p>
            <a:pPr marL="342900" indent="-342900" algn="just">
              <a:buFont typeface="Arial" pitchFamily="34" charset="0"/>
              <a:buChar char="•"/>
            </a:pPr>
            <a:r>
              <a:rPr lang="en-US" sz="2600" b="1" dirty="0" smtClean="0">
                <a:latin typeface="Arial" pitchFamily="34" charset="0"/>
                <a:cs typeface="Arial" pitchFamily="34" charset="0"/>
              </a:rPr>
              <a:t>Data Base</a:t>
            </a:r>
            <a:r>
              <a:rPr lang="en-US" sz="2600" dirty="0" smtClean="0">
                <a:latin typeface="Arial" pitchFamily="34" charset="0"/>
                <a:cs typeface="Arial" pitchFamily="34" charset="0"/>
              </a:rPr>
              <a:t> </a:t>
            </a:r>
            <a:r>
              <a:rPr lang="en-US" sz="2600" dirty="0">
                <a:latin typeface="Arial" pitchFamily="34" charset="0"/>
                <a:cs typeface="Arial" pitchFamily="34" charset="0"/>
              </a:rPr>
              <a:t>: </a:t>
            </a:r>
            <a:r>
              <a:rPr lang="en-US" sz="2600" dirty="0" smtClean="0">
                <a:latin typeface="Arial" pitchFamily="34" charset="0"/>
                <a:cs typeface="Arial" pitchFamily="34" charset="0"/>
              </a:rPr>
              <a:t>MySQL , firebase</a:t>
            </a:r>
            <a:endParaRPr lang="en-US" sz="2600" dirty="0">
              <a:latin typeface="Arial" pitchFamily="34" charset="0"/>
              <a:cs typeface="Arial" pitchFamily="34" charset="0"/>
            </a:endParaRPr>
          </a:p>
          <a:p>
            <a:pPr algn="just"/>
            <a:r>
              <a:rPr lang="en-US" sz="2600" b="1" u="sng" dirty="0">
                <a:latin typeface="Arial" pitchFamily="34" charset="0"/>
                <a:cs typeface="Arial" pitchFamily="34" charset="0"/>
              </a:rPr>
              <a:t>Methodology:</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68288"/>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 AURA</a:t>
            </a:r>
            <a:endParaRPr lang="en-IN" dirty="0"/>
          </a:p>
        </p:txBody>
      </p:sp>
      <p:pic>
        <p:nvPicPr>
          <p:cNvPr id="5" name="Picture 4">
            <a:extLst>
              <a:ext uri="{FF2B5EF4-FFF2-40B4-BE49-F238E27FC236}">
                <a16:creationId xmlns:a16="http://schemas.microsoft.com/office/drawing/2014/main" xmlns="" id="{808900B8-D580-842B-7AA9-0748B84C15F9}"/>
              </a:ext>
            </a:extLst>
          </p:cNvPr>
          <p:cNvPicPr>
            <a:picLocks noChangeAspect="1"/>
          </p:cNvPicPr>
          <p:nvPr/>
        </p:nvPicPr>
        <p:blipFill>
          <a:blip r:embed="rId4"/>
          <a:srcRect l="20601" t="24991" r="3070" b="28101"/>
          <a:stretch/>
        </p:blipFill>
        <p:spPr>
          <a:xfrm>
            <a:off x="752354" y="3087130"/>
            <a:ext cx="9780607" cy="323677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1059580"/>
            <a:ext cx="9194311" cy="5262979"/>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defRPr/>
            </a:pPr>
            <a:r>
              <a:rPr lang="en-US" sz="2800" b="1" dirty="0">
                <a:solidFill>
                  <a:prstClr val="black"/>
                </a:solidFill>
                <a:latin typeface="Arial" pitchFamily="34" charset="0"/>
                <a:cs typeface="Arial" pitchFamily="34" charset="0"/>
              </a:rPr>
              <a:t>Feasibility:</a:t>
            </a:r>
          </a:p>
          <a:p>
            <a:pPr algn="just">
              <a:defRPr/>
            </a:pPr>
            <a:r>
              <a:rPr lang="en-US" sz="2800" dirty="0">
                <a:solidFill>
                  <a:prstClr val="black"/>
                </a:solidFill>
                <a:latin typeface="Arial" pitchFamily="34" charset="0"/>
                <a:cs typeface="Arial" pitchFamily="34" charset="0"/>
              </a:rPr>
              <a:t>		Integration of </a:t>
            </a:r>
            <a:r>
              <a:rPr lang="en-US" sz="2800" b="1" dirty="0">
                <a:solidFill>
                  <a:prstClr val="black"/>
                </a:solidFill>
                <a:latin typeface="Arial" pitchFamily="34" charset="0"/>
                <a:cs typeface="Arial" pitchFamily="34" charset="0"/>
              </a:rPr>
              <a:t>AI</a:t>
            </a:r>
            <a:r>
              <a:rPr lang="en-US" sz="2800" dirty="0">
                <a:solidFill>
                  <a:prstClr val="black"/>
                </a:solidFill>
                <a:latin typeface="Arial" pitchFamily="34" charset="0"/>
                <a:cs typeface="Arial" pitchFamily="34" charset="0"/>
              </a:rPr>
              <a:t> for personalized fitness is feasible,  to analyze user data and provide tailored recommendations </a:t>
            </a:r>
            <a:endParaRPr lang="en-US" sz="2800" dirty="0" smtClean="0">
              <a:solidFill>
                <a:prstClr val="black"/>
              </a:solidFill>
              <a:latin typeface="Arial" pitchFamily="34" charset="0"/>
              <a:cs typeface="Arial" pitchFamily="34" charset="0"/>
            </a:endParaRPr>
          </a:p>
          <a:p>
            <a:pPr marL="457200" indent="-457200" algn="just">
              <a:buFont typeface="Arial" panose="020B0604020202020204" pitchFamily="34" charset="0"/>
              <a:buChar char="•"/>
              <a:defRPr/>
            </a:pPr>
            <a:r>
              <a:rPr lang="en-US" sz="2800" b="1" dirty="0">
                <a:solidFill>
                  <a:prstClr val="black"/>
                </a:solidFill>
                <a:latin typeface="Arial" pitchFamily="34" charset="0"/>
                <a:cs typeface="Arial" pitchFamily="34" charset="0"/>
              </a:rPr>
              <a:t>Potential challenges:</a:t>
            </a:r>
          </a:p>
          <a:p>
            <a:pPr marL="971550" lvl="1" indent="-514350" algn="just">
              <a:buFont typeface="+mj-lt"/>
              <a:buAutoNum type="arabicPeriod"/>
              <a:defRPr/>
            </a:pPr>
            <a:r>
              <a:rPr lang="en-US" sz="2800" dirty="0">
                <a:solidFill>
                  <a:prstClr val="black"/>
                </a:solidFill>
                <a:latin typeface="Arial" pitchFamily="34" charset="0"/>
                <a:cs typeface="Arial" pitchFamily="34" charset="0"/>
              </a:rPr>
              <a:t>Lack of Knowledge &amp; Intimidation</a:t>
            </a:r>
          </a:p>
          <a:p>
            <a:pPr marL="971550" lvl="1" indent="-514350" algn="just">
              <a:buFont typeface="+mj-lt"/>
              <a:buAutoNum type="arabicPeriod"/>
              <a:defRPr/>
            </a:pPr>
            <a:r>
              <a:rPr lang="en-US" sz="2800" dirty="0">
                <a:solidFill>
                  <a:prstClr val="black"/>
                </a:solidFill>
                <a:latin typeface="Arial" pitchFamily="34" charset="0"/>
                <a:cs typeface="Arial" pitchFamily="34" charset="0"/>
              </a:rPr>
              <a:t>Consistency &amp; Motivation       3.  User </a:t>
            </a:r>
            <a:r>
              <a:rPr lang="en-US" sz="2800" dirty="0" smtClean="0">
                <a:solidFill>
                  <a:prstClr val="black"/>
                </a:solidFill>
                <a:latin typeface="Arial" pitchFamily="34" charset="0"/>
                <a:cs typeface="Arial" pitchFamily="34" charset="0"/>
              </a:rPr>
              <a:t>engagement</a:t>
            </a:r>
            <a:endParaRPr lang="en-US" sz="28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1" i="0" u="none" strike="noStrike" kern="1200" cap="none" spc="0" normalizeH="0" baseline="0" noProof="0" dirty="0" smtClean="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800" b="1" i="0" u="none" strike="noStrike" kern="1200" cap="none" spc="0" normalizeH="0" noProof="0" dirty="0" smtClean="0">
                <a:ln>
                  <a:noFill/>
                </a:ln>
                <a:solidFill>
                  <a:prstClr val="black"/>
                </a:solidFill>
                <a:effectLst/>
                <a:uLnTx/>
                <a:uFillTx/>
                <a:latin typeface="Arial" pitchFamily="34" charset="0"/>
                <a:ea typeface="ＭＳ Ｐゴシック" pitchFamily="1" charset="-128"/>
                <a:cs typeface="Arial" pitchFamily="34" charset="0"/>
              </a:rPr>
              <a:t> </a:t>
            </a:r>
            <a:r>
              <a:rPr kumimoji="0" lang="en-US" sz="2800" b="1"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for overcoming these challenges:</a:t>
            </a:r>
          </a:p>
          <a:p>
            <a:pPr marL="971550" lvl="1" indent="-514350" algn="just">
              <a:buFont typeface="+mj-lt"/>
              <a:buAutoNum type="arabicPeriod"/>
              <a:defRPr/>
            </a:pPr>
            <a:r>
              <a:rPr lang="en-US" sz="2800" dirty="0" smtClean="0"/>
              <a:t>Provides a transparent </a:t>
            </a:r>
            <a:r>
              <a:rPr lang="en-US" sz="2800" b="1" dirty="0" smtClean="0"/>
              <a:t>roadmap</a:t>
            </a:r>
            <a:r>
              <a:rPr lang="en-US" sz="2800" dirty="0" smtClean="0"/>
              <a:t> with updates and continuous improvements</a:t>
            </a:r>
          </a:p>
          <a:p>
            <a:pPr marL="971550" lvl="1" indent="-514350" algn="just">
              <a:buFont typeface="+mj-lt"/>
              <a:buAutoNum type="arabicPeriod"/>
              <a:defRPr/>
            </a:pPr>
            <a:r>
              <a:rPr lang="en-US" sz="2800" dirty="0" smtClean="0"/>
              <a:t>Maintain </a:t>
            </a:r>
            <a:r>
              <a:rPr lang="en-US" sz="2800" dirty="0"/>
              <a:t>a </a:t>
            </a:r>
            <a:r>
              <a:rPr lang="en-US" sz="2800" b="1" dirty="0"/>
              <a:t>support system</a:t>
            </a:r>
            <a:r>
              <a:rPr lang="en-US" sz="2800" dirty="0"/>
              <a:t> that addresses user concerns promptly and transparently. </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 AURA</a:t>
            </a:r>
          </a:p>
        </p:txBody>
      </p:sp>
    </p:spTree>
    <p:extLst>
      <p:ext uri="{BB962C8B-B14F-4D97-AF65-F5344CB8AC3E}">
        <p14:creationId xmlns:p14="http://schemas.microsoft.com/office/powerpoint/2010/main" val="3753387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41514" y="1164134"/>
            <a:ext cx="11908971" cy="5601533"/>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200" b="1" u="sng" dirty="0">
                <a:solidFill>
                  <a:prstClr val="black"/>
                </a:solidFill>
                <a:latin typeface="Arial" pitchFamily="34" charset="0"/>
                <a:cs typeface="Arial" pitchFamily="34" charset="0"/>
              </a:rPr>
              <a:t>Impact : </a:t>
            </a:r>
            <a:r>
              <a:rPr lang="en-US" sz="2200" b="1" dirty="0">
                <a:solidFill>
                  <a:prstClr val="black"/>
                </a:solidFill>
                <a:latin typeface="Arial" pitchFamily="34" charset="0"/>
                <a:cs typeface="Arial" pitchFamily="34" charset="0"/>
              </a:rPr>
              <a:t>	</a:t>
            </a:r>
            <a:r>
              <a:rPr lang="en-US" sz="2200" dirty="0" smtClean="0">
                <a:solidFill>
                  <a:prstClr val="black"/>
                </a:solidFill>
                <a:latin typeface="Arial" pitchFamily="34" charset="0"/>
                <a:cs typeface="Arial" pitchFamily="34" charset="0"/>
              </a:rPr>
              <a:t>This W</a:t>
            </a:r>
            <a:r>
              <a:rPr lang="en-US" sz="2200" dirty="0" smtClean="0"/>
              <a:t>eb </a:t>
            </a:r>
            <a:r>
              <a:rPr lang="en-US" sz="2200" dirty="0"/>
              <a:t>app enhances user outcomes with </a:t>
            </a:r>
            <a:r>
              <a:rPr lang="en-US" sz="2200" b="1" dirty="0"/>
              <a:t>personalized</a:t>
            </a:r>
            <a:r>
              <a:rPr lang="en-US" sz="2200" dirty="0"/>
              <a:t> workout and nutrition plans, including for those with medical conditions or </a:t>
            </a:r>
            <a:r>
              <a:rPr lang="en-US" sz="2200" b="1" dirty="0"/>
              <a:t>disabilities</a:t>
            </a:r>
            <a:r>
              <a:rPr lang="en-US" sz="2200" dirty="0"/>
              <a:t>, through real-time feedback, virtual tutorials, and comprehensive tracking. </a:t>
            </a:r>
            <a:endParaRPr lang="en-US" sz="2200" b="1"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2400" b="1" u="sng" dirty="0">
                <a:solidFill>
                  <a:prstClr val="black"/>
                </a:solidFill>
                <a:latin typeface="Arial" pitchFamily="34" charset="0"/>
                <a:cs typeface="Arial" pitchFamily="34" charset="0"/>
              </a:rPr>
              <a:t>Benefits of the solution :</a:t>
            </a:r>
          </a:p>
          <a:p>
            <a:pPr marL="457200" marR="0" lvl="0" indent="-396000" algn="just" defTabSz="457200" rtl="0" eaLnBrk="1" fontAlgn="base" latinLnBrk="0" hangingPunct="1">
              <a:lnSpc>
                <a:spcPct val="100000"/>
              </a:lnSpc>
              <a:spcBef>
                <a:spcPct val="0"/>
              </a:spcBef>
              <a:spcAft>
                <a:spcPct val="0"/>
              </a:spcAft>
              <a:buClrTx/>
              <a:buSzTx/>
              <a:buFont typeface="+mj-lt"/>
              <a:buAutoNum type="arabicPeriod"/>
              <a:tabLst/>
              <a:defRPr/>
            </a:pPr>
            <a:r>
              <a:rPr lang="en-US" sz="2400" b="1" dirty="0">
                <a:solidFill>
                  <a:prstClr val="black"/>
                </a:solidFill>
                <a:latin typeface="Arial" pitchFamily="34" charset="0"/>
                <a:cs typeface="Arial" pitchFamily="34" charset="0"/>
              </a:rPr>
              <a:t>Personalized Guidance : </a:t>
            </a:r>
            <a:r>
              <a:rPr lang="en-US" sz="2400" dirty="0">
                <a:solidFill>
                  <a:prstClr val="black"/>
                </a:solidFill>
                <a:latin typeface="Arial" pitchFamily="34" charset="0"/>
                <a:cs typeface="Arial" pitchFamily="34" charset="0"/>
              </a:rPr>
              <a:t>Customizes workout and nutrition plans for all users, including beginners, medical patients, and those with disabilities.</a:t>
            </a:r>
          </a:p>
          <a:p>
            <a:pPr marL="457200" marR="0" lvl="0" indent="-396000" algn="just" defTabSz="457200" rtl="0" eaLnBrk="1" fontAlgn="base" latinLnBrk="0" hangingPunct="1">
              <a:lnSpc>
                <a:spcPct val="100000"/>
              </a:lnSpc>
              <a:spcBef>
                <a:spcPct val="0"/>
              </a:spcBef>
              <a:spcAft>
                <a:spcPct val="0"/>
              </a:spcAft>
              <a:buClrTx/>
              <a:buSzTx/>
              <a:buFont typeface="+mj-lt"/>
              <a:buAutoNum type="arabicPeriod"/>
              <a:tabLst/>
              <a:defRPr/>
            </a:pPr>
            <a:r>
              <a:rPr lang="en-US" sz="2400" b="1" dirty="0">
                <a:solidFill>
                  <a:prstClr val="black"/>
                </a:solidFill>
                <a:latin typeface="Arial" pitchFamily="34" charset="0"/>
                <a:cs typeface="Arial" pitchFamily="34" charset="0"/>
              </a:rPr>
              <a:t>Enhanced Engagement : </a:t>
            </a:r>
            <a:r>
              <a:rPr lang="en-US" sz="2400" dirty="0">
                <a:solidFill>
                  <a:prstClr val="black"/>
                </a:solidFill>
                <a:latin typeface="Arial" pitchFamily="34" charset="0"/>
                <a:cs typeface="Arial" pitchFamily="34" charset="0"/>
              </a:rPr>
              <a:t>Offers real-time feedback and virtual tutorials to keep users motivated.</a:t>
            </a:r>
          </a:p>
          <a:p>
            <a:pPr marL="457200" marR="0" lvl="0" indent="-396000" algn="just" defTabSz="457200" rtl="0" eaLnBrk="1" fontAlgn="base" latinLnBrk="0" hangingPunct="1">
              <a:lnSpc>
                <a:spcPct val="100000"/>
              </a:lnSpc>
              <a:spcBef>
                <a:spcPct val="0"/>
              </a:spcBef>
              <a:spcAft>
                <a:spcPct val="0"/>
              </a:spcAft>
              <a:buClrTx/>
              <a:buSzTx/>
              <a:buFont typeface="+mj-lt"/>
              <a:buAutoNum type="arabicPeriod"/>
              <a:tabLst/>
              <a:defRPr/>
            </a:pPr>
            <a:r>
              <a:rPr lang="en-US" sz="2400" b="1" dirty="0">
                <a:solidFill>
                  <a:prstClr val="black"/>
                </a:solidFill>
                <a:latin typeface="Arial" pitchFamily="34" charset="0"/>
                <a:cs typeface="Arial" pitchFamily="34" charset="0"/>
              </a:rPr>
              <a:t>Comprehensive Tracking : </a:t>
            </a:r>
            <a:r>
              <a:rPr lang="en-US" sz="2400" dirty="0">
                <a:solidFill>
                  <a:prstClr val="black"/>
                </a:solidFill>
                <a:latin typeface="Arial" pitchFamily="34" charset="0"/>
                <a:cs typeface="Arial" pitchFamily="34" charset="0"/>
              </a:rPr>
              <a:t>Provides detailed progress and nutrition tracking for effective health management.</a:t>
            </a:r>
          </a:p>
          <a:p>
            <a:pPr marL="457200" marR="0" lvl="0" indent="-396000" algn="just" defTabSz="457200" rtl="0" eaLnBrk="1" fontAlgn="base" latinLnBrk="0" hangingPunct="1">
              <a:lnSpc>
                <a:spcPct val="100000"/>
              </a:lnSpc>
              <a:spcBef>
                <a:spcPct val="0"/>
              </a:spcBef>
              <a:spcAft>
                <a:spcPct val="0"/>
              </a:spcAft>
              <a:buClrTx/>
              <a:buSzTx/>
              <a:buFont typeface="+mj-lt"/>
              <a:buAutoNum type="arabicPeriod"/>
              <a:tabLst/>
              <a:defRPr/>
            </a:pPr>
            <a:r>
              <a:rPr lang="en-US" sz="2400" b="1" dirty="0">
                <a:solidFill>
                  <a:prstClr val="black"/>
                </a:solidFill>
                <a:latin typeface="Arial" pitchFamily="34" charset="0"/>
                <a:cs typeface="Arial" pitchFamily="34" charset="0"/>
              </a:rPr>
              <a:t>User-Friendly : </a:t>
            </a:r>
            <a:r>
              <a:rPr lang="en-US" sz="2400" dirty="0">
                <a:solidFill>
                  <a:prstClr val="black"/>
                </a:solidFill>
                <a:latin typeface="Arial" pitchFamily="34" charset="0"/>
                <a:cs typeface="Arial" pitchFamily="34" charset="0"/>
              </a:rPr>
              <a:t>Features an intuitive interface that simplifies navigation for beginners.</a:t>
            </a:r>
          </a:p>
          <a:p>
            <a:pPr marL="457200" marR="0" lvl="0" indent="-396000" algn="just" defTabSz="457200" rtl="0" eaLnBrk="1" fontAlgn="base" latinLnBrk="0" hangingPunct="1">
              <a:lnSpc>
                <a:spcPct val="100000"/>
              </a:lnSpc>
              <a:spcBef>
                <a:spcPct val="0"/>
              </a:spcBef>
              <a:spcAft>
                <a:spcPct val="0"/>
              </a:spcAft>
              <a:buClrTx/>
              <a:buSzTx/>
              <a:buFont typeface="+mj-lt"/>
              <a:buAutoNum type="arabicPeriod"/>
              <a:tabLst/>
              <a:defRPr/>
            </a:pPr>
            <a:r>
              <a:rPr lang="en-US" sz="2400" b="1" dirty="0">
                <a:solidFill>
                  <a:prstClr val="black"/>
                </a:solidFill>
                <a:latin typeface="Arial" pitchFamily="34" charset="0"/>
                <a:cs typeface="Arial" pitchFamily="34" charset="0"/>
              </a:rPr>
              <a:t>Inclusivity : </a:t>
            </a:r>
            <a:r>
              <a:rPr lang="en-US" sz="2400" dirty="0">
                <a:solidFill>
                  <a:prstClr val="black"/>
                </a:solidFill>
                <a:latin typeface="Arial" pitchFamily="34" charset="0"/>
                <a:cs typeface="Arial" pitchFamily="34" charset="0"/>
              </a:rPr>
              <a:t>Ensures accessibility for a diverse range of users, promoting overall well-being.</a:t>
            </a:r>
          </a:p>
          <a:p>
            <a:pPr marR="0" lvl="0" algn="just" defTabSz="457200" rtl="0" eaLnBrk="1" fontAlgn="base" latinLnBrk="0" hangingPunct="1">
              <a:lnSpc>
                <a:spcPct val="100000"/>
              </a:lnSpc>
              <a:spcBef>
                <a:spcPct val="0"/>
              </a:spcBef>
              <a:spcAft>
                <a:spcPct val="0"/>
              </a:spcAft>
              <a:buClrTx/>
              <a:buSzTx/>
              <a:tabLst/>
              <a:defRPr/>
            </a:pP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 AURA</a:t>
            </a:r>
            <a:endParaRPr lang="en-IN" dirty="0"/>
          </a:p>
        </p:txBody>
      </p:sp>
    </p:spTree>
    <p:extLst>
      <p:ext uri="{BB962C8B-B14F-4D97-AF65-F5344CB8AC3E}">
        <p14:creationId xmlns:p14="http://schemas.microsoft.com/office/powerpoint/2010/main" val="2997144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268712"/>
            <a:ext cx="6207889" cy="4893647"/>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Other fitness apps usually provide generalized plans and do not consider the needs of medical patients or individuals with </a:t>
            </a:r>
            <a:r>
              <a:rPr kumimoji="0" lang="en-US" sz="2400" b="1"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disabilities</a:t>
            </a:r>
            <a:r>
              <a:rPr kumimoji="0" lang="en-US" sz="240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 lacking tailored adaptations and comprehensive tracking</a:t>
            </a:r>
            <a:r>
              <a:rPr kumimoji="0" lang="en-US" sz="2400" b="1"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400" b="1"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Our solution offers specialized, customized workout and nutrition plans tailored for medical conditions and disabilities, providing detailed real-time feedback and comprehensive tracking to address individual health needs effectively.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 AURA</a:t>
            </a:r>
          </a:p>
        </p:txBody>
      </p:sp>
      <p:sp>
        <p:nvSpPr>
          <p:cNvPr id="2" name="AutoShape 2" descr="C:\Users\USER\Downloads\DALL%C2%B7E 2024-09-18 01.43.55 - An updated architecture diagram for a fitness platform, now including an additional feature of collecting and analyzing the user's nutrition routine. .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C:\Users\USER\Downloads\DALL%C2%B7E 2024-09-18 01.43.55 - An updated architecture diagram for a fitness platform, now including an additional feature of collecting and analyzing the user's nutrition routine. .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An updated architecture diagram for a fitness platform, now including an additional feature of collecting and analyzing the user's nutrition routine. The diagram should consist of these main sections and flows: Methodology, User Input Collection (User Register/Login, Profile Creation), AI-Based (Data Analysis, AI Model Integration, Plan Customization), Workout Plan Delivery (Plan Presentation, Interactive Features), Workout Progress Tracking (Progress Input, Progress Visualization, Goal Tracking), Sports Activities Integration (Activity Input, Recommendation), and the new component for Nutrition Routine (Nutrition Input, Meal Plan Recommendations, Nutritional Data Analysis). Ensure the new nutrition section is integrated smoothly into the flow, with arrows connecting the component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descr="An updated architecture diagram for a fitness platform, now including an additional feature of collecting and analyzing the user's nutrition routine. The diagram should consist of these main sections and flows: Methodology, User Input Collection (User Register/Login, Profile Creation), AI-Based (Data Analysis, AI Model Integration, Plan Customization), Workout Plan Delivery (Plan Presentation, Interactive Features), Workout Progress Tracking (Progress Input, Progress Visualization, Goal Tracking), Sports Activities Integration (Activity Input, Recommendation), and the new component for Nutrition Routine (Nutrition Input, Meal Plan Recommendations, Nutritional Data Analysis). Ensure the new nutrition section is integrated smoothly into the flow, with arrows connecting the component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089" y="1059580"/>
            <a:ext cx="4840287" cy="4840287"/>
          </a:xfrm>
          <a:prstGeom prst="rect">
            <a:avLst/>
          </a:prstGeom>
          <a:noFill/>
          <a:ln>
            <a:noFill/>
          </a:ln>
          <a:effectLst/>
          <a:scene3d>
            <a:camera prst="orthographicFront"/>
            <a:lightRig rig="threePt" dir="t"/>
          </a:scene3d>
          <a:sp3d extrusionH="19050">
            <a:bevelT w="31750"/>
            <a:bevelB w="3175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8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8248</TotalTime>
  <Words>239</Words>
  <Application>Microsoft Office PowerPoint</Application>
  <PresentationFormat>Custom</PresentationFormat>
  <Paragraphs>65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SMART INDIA HACKATHON 2024</vt:lpstr>
      <vt:lpstr> IDEA TITLE</vt:lpstr>
      <vt:lpstr>TECHNICAL APPROACH</vt:lpstr>
      <vt:lpstr>FEASIBILITY AND VIABILITY</vt:lpstr>
      <vt:lpstr>IMPACT AND BENEFITS</vt:lpstr>
      <vt:lpstr>RESEARCH  AND REFERENCES</vt:lpstr>
    </vt:vector>
  </TitlesOfParts>
  <Company>Crowdfunder,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USER</cp:lastModifiedBy>
  <cp:revision>159</cp:revision>
  <dcterms:created xsi:type="dcterms:W3CDTF">2013-12-12T18:46:50Z</dcterms:created>
  <dcterms:modified xsi:type="dcterms:W3CDTF">2024-09-17T21:32:11Z</dcterms:modified>
</cp:coreProperties>
</file>