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slideMasters/slideMaster1.xml" ContentType="application/vnd.openxmlformats-officedocument.presentationml.slideMaster+xml"/>
  <Override PartName="/ppt/theme/theme1.xml" ContentType="application/vnd.openxmlformats-officedocument.them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Masters/slideMaster2.xml" ContentType="application/vnd.openxmlformats-officedocument.presentationml.slideMaster+xml"/>
  <Override PartName="/ppt/theme/theme2.xml" ContentType="application/vnd.openxmlformats-officedocument.theme+xml"/>
  <Override PartName="/ppt/slideLayouts/slideLayout20.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Slides/notesSlide13.xml" ContentType="application/vnd.openxmlformats-officedocument.presentationml.notes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Slides/notesSlide19.xml" ContentType="application/vnd.openxmlformats-officedocument.presentationml.notes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Slides/notesSlide22.xml" ContentType="application/vnd.openxmlformats-officedocument.presentationml.notes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Slides/notesSlide28.xml" ContentType="application/vnd.openxmlformats-officedocument.presentationml.notes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Default Extension="gif" ContentType="image/gif"/>
  <Default Extension="jpg" ContentType="image/jpeg"/>
  <Default Extension="jpeg" ContentType="image/jpeg"/>
  <Default Extension="png" ContentType="image/png"/>
  <Default Extension="xlsx" ContentType="application/vnd.openxmlformats-officedocument.spreadsheetml.sheet"/>
</Types>
</file>

<file path=_rels/.rels><?xml version="1.0" encoding="UTF-8" standalone="yes"?>
<Relationships xmlns="http://schemas.openxmlformats.org/package/2006/relationships">
  <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officeDocument/2006/relationships/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Lst>
  <p:sldSz cx="9144000" cy="6858000" type="screen4x3"/>
  <p:notesSz cx="6858000" cy="9144000"/>
  <p:defaultTextStyle>
    <a:defPPr>
      <a:defRPr lang="fr-FR"/>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lastView="sldView">
  <p:slideViewPr>
    <p:cSldViewPr>
      <p:cViewPr>
        <p:scale>
          <a:sx d="100" n="79"/>
          <a:sy d="100" n="79"/>
        </p:scale>
        <p:origin x="0" y="0"/>
      </p:cViewPr>
    </p:cSldViewPr>
  </p:slideViewPr>
</p:viewPr>
</file>

<file path=ppt/_rels/presentation.xml.rels><?xml version="1.0" encoding="UTF-8" standalone="yes"?>
<Relationships xmlns="http://schemas.openxmlformats.org/package/2006/relationships">
  <Relationship Id="rId1" Type="http://schemas.openxmlformats.org/officeDocument/2006/relationships/slideMaster" Target="slideMasters/slideMaster1.xml"/>
  <Relationship Id="rId2" Type="http://schemas.openxmlformats.org/officeDocument/2006/relationships/slideMaster" Target="slideMasters/slideMaster2.xml"/>
  <Relationship Id="rId3" Type="http://schemas.openxmlformats.org/officeDocument/2006/relationships/theme" Target="theme/theme1.xml"/>
  <Relationship Id="rId4" Type="http://schemas.openxmlformats.org/officeDocument/2006/relationships/slide" Target="slides/slide1.xml"/>
  <Relationship Id="rId5" Type="http://schemas.openxmlformats.org/officeDocument/2006/relationships/slide" Target="slides/slide2.xml"/>
  <Relationship Id="rId6" Type="http://schemas.openxmlformats.org/officeDocument/2006/relationships/slide" Target="slides/slide3.xml"/>
  <Relationship Id="rId7" Type="http://schemas.openxmlformats.org/officeDocument/2006/relationships/slide" Target="slides/slide4.xml"/>
  <Relationship Id="rId8" Type="http://schemas.openxmlformats.org/officeDocument/2006/relationships/slide" Target="slides/slide5.xml"/>
  <Relationship Id="rId9" Type="http://schemas.openxmlformats.org/officeDocument/2006/relationships/slide" Target="slides/slide6.xml"/>
  <Relationship Id="rId10" Type="http://schemas.openxmlformats.org/officeDocument/2006/relationships/slide" Target="slides/slide7.xml"/>
  <Relationship Id="rId11" Type="http://schemas.openxmlformats.org/officeDocument/2006/relationships/slide" Target="slides/slide8.xml"/>
  <Relationship Id="rId12" Type="http://schemas.openxmlformats.org/officeDocument/2006/relationships/slide" Target="slides/slide9.xml"/>
  <Relationship Id="rId13" Type="http://schemas.openxmlformats.org/officeDocument/2006/relationships/slide" Target="slides/slide10.xml"/>
  <Relationship Id="rId14" Type="http://schemas.openxmlformats.org/officeDocument/2006/relationships/slide" Target="slides/slide11.xml"/>
  <Relationship Id="rId15" Type="http://schemas.openxmlformats.org/officeDocument/2006/relationships/slide" Target="slides/slide12.xml"/>
  <Relationship Id="rId16" Type="http://schemas.openxmlformats.org/officeDocument/2006/relationships/slide" Target="slides/slide13.xml"/>
  <Relationship Id="rId17" Type="http://schemas.openxmlformats.org/officeDocument/2006/relationships/slide" Target="slides/slide14.xml"/>
  <Relationship Id="rId18" Type="http://schemas.openxmlformats.org/officeDocument/2006/relationships/slide" Target="slides/slide15.xml"/>
  <Relationship Id="rId19" Type="http://schemas.openxmlformats.org/officeDocument/2006/relationships/slide" Target="slides/slide16.xml"/>
  <Relationship Id="rId20" Type="http://schemas.openxmlformats.org/officeDocument/2006/relationships/slide" Target="slides/slide17.xml"/>
  <Relationship Id="rId21" Type="http://schemas.openxmlformats.org/officeDocument/2006/relationships/slide" Target="slides/slide18.xml"/>
  <Relationship Id="rId22" Type="http://schemas.openxmlformats.org/officeDocument/2006/relationships/slide" Target="slides/slide19.xml"/>
  <Relationship Id="rId23" Type="http://schemas.openxmlformats.org/officeDocument/2006/relationships/slide" Target="slides/slide20.xml"/>
  <Relationship Id="rId24" Type="http://schemas.openxmlformats.org/officeDocument/2006/relationships/slide" Target="slides/slide21.xml"/>
  <Relationship Id="rId25" Type="http://schemas.openxmlformats.org/officeDocument/2006/relationships/slide" Target="slides/slide22.xml"/>
  <Relationship Id="rId26" Type="http://schemas.openxmlformats.org/officeDocument/2006/relationships/slide" Target="slides/slide23.xml"/>
  <Relationship Id="rId27" Type="http://schemas.openxmlformats.org/officeDocument/2006/relationships/slide" Target="slides/slide24.xml"/>
  <Relationship Id="rId28" Type="http://schemas.openxmlformats.org/officeDocument/2006/relationships/slide" Target="slides/slide25.xml"/>
  <Relationship Id="rId29" Type="http://schemas.openxmlformats.org/officeDocument/2006/relationships/slide" Target="slides/slide26.xml"/>
  <Relationship Id="rId30" Type="http://schemas.openxmlformats.org/officeDocument/2006/relationships/slide" Target="slides/slide27.xml"/>
  <Relationship Id="rId31" Type="http://schemas.openxmlformats.org/officeDocument/2006/relationships/slide" Target="slides/slide28.xml"/>
  <Relationship Id="rId32" Type="http://schemas.openxmlformats.org/officeDocument/2006/relationships/slide" Target="slides/slide29.xml"/>
  <Relationship Id="rId33" Type="http://schemas.openxmlformats.org/officeDocument/2006/relationships/slide" Target="slides/slide30.xml"/>
  <Relationship Id="rId34" Type="http://schemas.openxmlformats.org/officeDocument/2006/relationships/slide" Target="slides/slide31.xml"/>
  <Relationship Id="rId35" Type="http://schemas.openxmlformats.org/officeDocument/2006/relationships/slide" Target="slides/slide32.xml"/>
  <Relationship Id="rId36" Type="http://schemas.openxmlformats.org/officeDocument/2006/relationships/presProps" Target="presProps.xml"/>
  <Relationship Id="rId37" Type="http://schemas.openxmlformats.org/officeDocument/2006/relationships/viewProps" Target="viewProps.xml"/>
  <Relationship Id="rId38" Type="http://schemas.openxmlformats.org/officeDocument/2006/relationships/tableStyles" Target="tableStyles.xml"/>
</Relationships>

</file>

<file path=ppt/notesSlides/notesSlide1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0" y="0"/>
            <a:ext cx="0" cy="0"/>
          </a:xfrm>
          <a:prstGeom prst="rect">
            <a:avLst/>
          </a:prstGeom>
          <a:noFill/>
          <a:ln w="12700">
            <a:solidFill>
              <a:prstClr val="black"/>
            </a:solidFill>
          </a:ln>
        </p:spPr>
      </p:sp>
      <p:sp>
        <p:nvSpPr>
          <p:cNvPr id="3" name="Notes Placeholder"/>
          <p:cNvSpPr>
            <a:spLocks noGrp="1"/>
          </p:cNvSpPr>
          <p:nvPr>
            <p:ph type="body" idx="1"/>
          </p:nvPr>
        </p:nvSpPr>
        <p:spPr>
          <a:xfrm>
            <a:off x="0" y="0"/>
            <a:ext cx="5486400" cy="3600450"/>
          </a:xfrm>
          <a:prstGeom prst="rect">
            <a:avLst/>
          </a:prstGeom>
        </p:spPr>
        <p:txBody>
          <a:bodyPr/>
          <a:lstStyle/>
          <a:p>
            <a:pPr algn="l" fontAlgn="base" marL="0" marR="0" indent="0" lvl="0">
              <a:lnSpc>
                <a:spcPct val="100000"/>
              </a:lnSpc>
            </a:pPr>
            <a:r>
              <a:rPr lang="en-US" sz="1000" spc="0" u="none">
                <a:solidFill>
                  <a:srgbClr val="000000">
                    <a:alpha val="100000"/>
                  </a:srgbClr>
                </a:solidFill>
                <a:latin typeface="Calibri"/>
              </a:rPr>
              <a:t><![CDATA[Optional:]]></a:t>
            </a:r>
            <a:r>
              <a:rPr lang="en-US" sz="1000" spc="0" u="none">
                <a:solidFill>
                  <a:srgbClr val="000000">
                    <a:alpha val="100000"/>
                  </a:srgbClr>
                </a:solidFill>
                <a:latin typeface="Calibri"/>
              </a:rPr>
              <a:t><![CDATA[ Use green outline to reflect solutions currently largely in place.]]></a:t>
            </a:r>
          </a:p>
        </p:txBody>
      </p:sp>
    </p:spTree>
  </p:cSld>
</p:notes>
</file>

<file path=ppt/notesSlides/notesSlide1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0" y="0"/>
            <a:ext cx="0" cy="0"/>
          </a:xfrm>
          <a:prstGeom prst="rect">
            <a:avLst/>
          </a:prstGeom>
          <a:noFill/>
          <a:ln w="12700">
            <a:solidFill>
              <a:prstClr val="black"/>
            </a:solidFill>
          </a:ln>
        </p:spPr>
      </p:sp>
      <p:sp>
        <p:nvSpPr>
          <p:cNvPr id="3" name="Notes Placeholder"/>
          <p:cNvSpPr>
            <a:spLocks noGrp="1"/>
          </p:cNvSpPr>
          <p:nvPr>
            <p:ph type="body" idx="1"/>
          </p:nvPr>
        </p:nvSpPr>
        <p:spPr>
          <a:xfrm>
            <a:off x="0" y="0"/>
            <a:ext cx="5486400" cy="3600450"/>
          </a:xfrm>
          <a:prstGeom prst="rect">
            <a:avLst/>
          </a:prstGeom>
        </p:spPr>
        <p:txBody>
          <a:bodyPr/>
          <a:lstStyle/>
          <a:p>
            <a:pPr algn="l" fontAlgn="base" marL="0" marR="0" indent="0" lvl="0">
              <a:lnSpc>
                <a:spcPct val="100000"/>
              </a:lnSpc>
            </a:pPr>
            <a:r>
              <a:rPr lang="en-US" sz="1000" spc="0" u="none">
                <a:solidFill>
                  <a:srgbClr val="000000">
                    <a:alpha val="100000"/>
                  </a:srgbClr>
                </a:solidFill>
                <a:latin typeface="Calibri"/>
              </a:rPr>
              <a:t><![CDATA[BACC = Business]]></a:t>
            </a:r>
            <a:r>
              <a:rPr lang="en-US" sz="1000" spc="0" u="none">
                <a:solidFill>
                  <a:srgbClr val="000000">
                    <a:alpha val="100000"/>
                  </a:srgbClr>
                </a:solidFill>
                <a:latin typeface="Calibri"/>
              </a:rPr>
              <a:t><![CDATA[ Analytics Competency Center (sometimes also called BICC – Business Intelligence Competency Center)]]></a:t>
            </a:r>
          </a:p>
        </p:txBody>
      </p:sp>
    </p:spTree>
  </p:cSld>
</p:notes>
</file>

<file path=ppt/notesSlides/notesSlide2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0" y="0"/>
            <a:ext cx="0" cy="0"/>
          </a:xfrm>
          <a:prstGeom prst="rect">
            <a:avLst/>
          </a:prstGeom>
          <a:noFill/>
          <a:ln w="12700">
            <a:solidFill>
              <a:prstClr val="black"/>
            </a:solidFill>
          </a:ln>
        </p:spPr>
      </p:sp>
      <p:sp>
        <p:nvSpPr>
          <p:cNvPr id="3" name="Notes Placeholder"/>
          <p:cNvSpPr>
            <a:spLocks noGrp="1"/>
          </p:cNvSpPr>
          <p:nvPr>
            <p:ph type="body" idx="1"/>
          </p:nvPr>
        </p:nvSpPr>
        <p:spPr>
          <a:xfrm>
            <a:off x="0" y="0"/>
            <a:ext cx="5486400" cy="3600450"/>
          </a:xfrm>
          <a:prstGeom prst="rect">
            <a:avLst/>
          </a:prstGeom>
        </p:spPr>
        <p:txBody>
          <a:bodyPr/>
          <a:lstStyle/>
          <a:p>
            <a:pPr algn="l" fontAlgn="base" marL="0" marR="0" indent="0" lvl="0">
              <a:lnSpc>
                <a:spcPct val="100000"/>
              </a:lnSpc>
            </a:pPr>
            <a:r>
              <a:rPr lang="en-US" sz="1000" spc="0" u="none">
                <a:solidFill>
                  <a:srgbClr val="000000">
                    <a:alpha val="100000"/>
                  </a:srgbClr>
                </a:solidFill>
                <a:latin typeface="Calibri"/>
              </a:rPr>
              <a:t><![CDATA[Use Add-Ins from Workshop Deliverables file in Workshop Facilitator ]]></a:t>
            </a:r>
            <a:r>
              <a:rPr lang="en-US" sz="1000" spc="0" u="none">
                <a:solidFill>
                  <a:srgbClr val="000000">
                    <a:alpha val="100000"/>
                  </a:srgbClr>
                </a:solidFill>
                <a:latin typeface="Calibri"/>
              </a:rPr>
              <a:t><![CDATA[file resources  ]]></a:t>
            </a:r>
            <a:r>
              <a:rPr lang="en-US" sz="1000" spc="0" u="none">
                <a:solidFill>
                  <a:srgbClr val="000000">
                    <a:alpha val="100000"/>
                  </a:srgbClr>
                </a:solidFill>
                <a:latin typeface="Calibri"/>
              </a:rPr>
              <a:t><![CDATA[to annotate Pain and ]]></a:t>
            </a:r>
            <a:r>
              <a:rPr lang="en-US" sz="1000" spc="0" u="none">
                <a:solidFill>
                  <a:srgbClr val="000000">
                    <a:alpha val="100000"/>
                  </a:srgbClr>
                </a:solidFill>
                <a:latin typeface="Calibri"/>
              </a:rPr>
              <a:t><![CDATA[Value rankings ]]></a:t>
            </a:r>
            <a:r>
              <a:rPr lang="en-US" sz="1000" spc="0" u="none">
                <a:solidFill>
                  <a:srgbClr val="000000">
                    <a:alpha val="100000"/>
                  </a:srgbClr>
                </a:solidFill>
                <a:latin typeface="Calibri"/>
              </a:rPr>
              <a:t><![CDATA[and descriptions]]></a:t>
            </a:r>
          </a:p>
        </p:txBody>
      </p:sp>
    </p:spTree>
  </p:cSld>
</p:notes>
</file>

<file path=ppt/notesSlides/notesSlide2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0" y="0"/>
            <a:ext cx="0" cy="0"/>
          </a:xfrm>
          <a:prstGeom prst="rect">
            <a:avLst/>
          </a:prstGeom>
          <a:noFill/>
          <a:ln w="12700">
            <a:solidFill>
              <a:prstClr val="black"/>
            </a:solidFill>
          </a:ln>
        </p:spPr>
      </p:sp>
      <p:sp>
        <p:nvSpPr>
          <p:cNvPr id="3" name="Notes Placeholder"/>
          <p:cNvSpPr>
            <a:spLocks noGrp="1"/>
          </p:cNvSpPr>
          <p:nvPr>
            <p:ph type="body" idx="1"/>
          </p:nvPr>
        </p:nvSpPr>
        <p:spPr>
          <a:xfrm>
            <a:off x="0" y="0"/>
            <a:ext cx="5486400" cy="3600450"/>
          </a:xfrm>
          <a:prstGeom prst="rect">
            <a:avLst/>
          </a:prstGeom>
        </p:spPr>
        <p:txBody>
          <a:bodyPr/>
          <a:lstStyle/>
          <a:p>
            <a:pPr algn="l" fontAlgn="base" marL="0" marR="0" indent="0" lvl="0">
              <a:lnSpc>
                <a:spcPct val="100000"/>
              </a:lnSpc>
            </a:pPr>
            <a:r>
              <a:rPr lang="en-US" sz="1000" spc="0" u="none">
                <a:solidFill>
                  <a:srgbClr val="000000">
                    <a:alpha val="100000"/>
                  </a:srgbClr>
                </a:solidFill>
                <a:latin typeface="Calibri"/>
              </a:rPr>
              <a:t><![CDATA[Developed in conjunction with Gartner, SAP Value Engineering and SAP analytics]]></a:t>
            </a:r>
            <a:r>
              <a:rPr lang="en-US" sz="1000" spc="0" u="none">
                <a:solidFill>
                  <a:srgbClr val="000000">
                    <a:alpha val="100000"/>
                  </a:srgbClr>
                </a:solidFill>
                <a:latin typeface="Calibri"/>
              </a:rPr>
              <a:t><![CDATA[ experts; it includes:]]></a:t>
            </a:r>
          </a:p>
          <a:p>
            <a:pPr algn="l" fontAlgn="base" marL="171450" marR="0" indent="-171450" lvl="0">
              <a:lnSpc>
                <a:spcPct val="100000"/>
              </a:lnSpc>
              <a:buClr>
                <a:srgbClr val="000000">
                  <a:alpha val="100000"/>
                </a:srgbClr>
              </a:buClr>
              <a:buFont typeface="Calibri"/>
              <a:buChar char="-"/>
            </a:pPr>
            <a:r>
              <a:rPr lang="en-US" sz="1000" spc="0" u="none">
                <a:solidFill>
                  <a:srgbClr val="000000">
                    <a:alpha val="100000"/>
                  </a:srgbClr>
                </a:solidFill>
                <a:latin typeface="Calibri"/>
              </a:rPr>
              <a:t><![CDATA[Most common analytics pains/issues by line of business]]></a:t>
            </a:r>
          </a:p>
          <a:p>
            <a:pPr algn="l" fontAlgn="base" marL="171450" marR="0" indent="-171450" lvl="0">
              <a:lnSpc>
                <a:spcPct val="100000"/>
              </a:lnSpc>
              <a:buClr>
                <a:srgbClr val="000000">
                  <a:alpha val="100000"/>
                </a:srgbClr>
              </a:buClr>
              <a:buFont typeface="Calibri"/>
              <a:buChar char="-"/>
            </a:pPr>
            <a:r>
              <a:rPr lang="en-US" sz="1000" spc="0" u="none">
                <a:solidFill>
                  <a:srgbClr val="000000">
                    <a:alpha val="100000"/>
                  </a:srgbClr>
                </a:solidFill>
                <a:latin typeface="Calibri"/>
              </a:rPr>
              <a:t><![CDATA[Key capabilities needed for an effective analytics program]]></a:t>
            </a: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0" y="0"/>
            <a:ext cx="0" cy="0"/>
          </a:xfrm>
          <a:prstGeom prst="rect">
            <a:avLst/>
          </a:prstGeom>
          <a:noFill/>
          <a:ln w="12700">
            <a:solidFill>
              <a:prstClr val="black"/>
            </a:solidFill>
          </a:ln>
        </p:spPr>
      </p:sp>
      <p:sp>
        <p:nvSpPr>
          <p:cNvPr id="3" name="Notes Placeholder"/>
          <p:cNvSpPr>
            <a:spLocks noGrp="1"/>
          </p:cNvSpPr>
          <p:nvPr>
            <p:ph type="body" idx="1"/>
          </p:nvPr>
        </p:nvSpPr>
        <p:spPr>
          <a:xfrm>
            <a:off x="0" y="0"/>
            <a:ext cx="5486400" cy="3600450"/>
          </a:xfrm>
          <a:prstGeom prst="rect">
            <a:avLst/>
          </a:prstGeom>
        </p:spPr>
        <p:txBody>
          <a:bodyPr/>
          <a:lstStyle/>
          <a:p>
            <a:pPr algn="l" fontAlgn="base" marL="0" marR="0" indent="0" lvl="0">
              <a:lnSpc>
                <a:spcPct val="100000"/>
              </a:lnSpc>
            </a:pPr>
            <a:r>
              <a:rPr lang="en-US" sz="1000" spc="0" u="none">
                <a:solidFill>
                  <a:srgbClr val="000000">
                    <a:alpha val="100000"/>
                  </a:srgbClr>
                </a:solidFill>
                <a:latin typeface="Calibri"/>
              </a:rPr>
              <a:t><![CDATA[A “Sound]]></a:t>
            </a:r>
            <a:r>
              <a:rPr lang="en-US" sz="1000" spc="0" u="none">
                <a:solidFill>
                  <a:srgbClr val="000000">
                    <a:alpha val="100000"/>
                  </a:srgbClr>
                </a:solidFill>
                <a:latin typeface="Calibri"/>
              </a:rPr>
              <a:t><![CDATA[ Bite” is a key comment made during the Strategy Assessment Interviews. Limit to top 3.]]></a:t>
            </a:r>
          </a:p>
          <a:p>
            <a:pPr algn="l" fontAlgn="base" marL="0" marR="0" indent="0" lvl="0">
              <a:lnSpc>
                <a:spcPct val="100000"/>
              </a:lnSpc>
            </a:p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1924050" y="209550"/>
          <a:ext cx="8448675" cy="4495800"/>
          <a:chOff x="1924050" y="209550"/>
          <a:chExt cx="8448675" cy="4495800"/>
        </a:xfrm>
      </p:grpSpPr>
      <p:sp>
        <p:nvSpPr>
          <p:cNvPr id="2" name="Slide Image Placeholder 1"/>
          <p:cNvSpPr>
            <a:spLocks noGrp="1" noRot="1" noChangeAspect="1"/>
          </p:cNvSpPr>
          <p:nvPr>
            <p:ph type="sldImg"/>
          </p:nvPr>
        </p:nvSpPr>
        <p:spPr>
          <a:xfrm>
            <a:off x="0" y="0"/>
            <a:ext cx="4229100" cy="2247900"/>
          </a:xfrm>
          <a:prstGeom prst="rect">
            <a:avLst/>
          </a:prstGeom>
          <a:noFill/>
          <a:ln w="12700">
            <a:solidFill>
              <a:prstClr val="black"/>
            </a:solidFill>
          </a:ln>
        </p:spPr>
      </p:sp>
      <p:sp>
        <p:nvSpPr>
          <p:cNvPr id="3" name="Notes Placeholder"/>
          <p:cNvSpPr>
            <a:spLocks noGrp="1"/>
          </p:cNvSpPr>
          <p:nvPr>
            <p:ph type="body" idx="1"/>
          </p:nvPr>
        </p:nvSpPr>
        <p:spPr>
          <a:xfrm>
            <a:off x="1924050" y="2457450"/>
            <a:ext cx="5486400" cy="3600450"/>
          </a:xfrm>
          <a:prstGeom prst="rect">
            <a:avLst/>
          </a:prstGeom>
        </p:spPr>
        <p:txBody>
          <a:bodyPr/>
          <a:lstStyle/>
          <a:p>
            <a:pPr algn="l" fontAlgn="base" marL="0" marR="0" indent="0" lvl="0">
              <a:lnSpc>
                <a:spcPct val="100000"/>
              </a:lnSpc>
            </a:pPr>
            <a:r>
              <a:rPr lang="en-US" b="1" sz="1000" spc="0" u="none">
                <a:solidFill>
                  <a:srgbClr val="000000">
                    <a:alpha val="100000"/>
                  </a:srgbClr>
                </a:solidFill>
                <a:latin typeface="Calibri"/>
              </a:rPr>
              <a:t><![CDATA[Participant Profile]]></a:t>
            </a:r>
          </a:p>
          <a:p>
            <a:pPr algn="l" fontAlgn="base" marL="0" marR="0" indent="0" lvl="0">
              <a:lnSpc>
                <a:spcPct val="100000"/>
              </a:lnSpc>
            </a:pPr>
            <a:r>
              <a:rPr lang="en-US" sz="1000" spc="0" u="none">
                <a:solidFill>
                  <a:srgbClr val="000000">
                    <a:alpha val="100000"/>
                  </a:srgbClr>
                </a:solidFill>
                <a:latin typeface="Calibri"/>
              </a:rPr>
              <a:t><![CDATA[BACC  - Business Analytics Competency Center / Center of Excellence]]></a:t>
            </a:r>
          </a:p>
        </p:txBody>
      </p:sp>
    </p:spTree>
  </p:cSld>
</p:notes>
</file>

<file path=ppt/slideLayouts/_rels/slideLayout1.xml.rels><?xml version="1.0" encoding="UTF-8" standalone="yes"?>
<Relationships xmlns="http://schemas.openxmlformats.org/package/2006/relationships">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
  <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
  <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
  <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
  <Relationship Id="rId1" Type="http://schemas.openxmlformats.org/officeDocument/2006/relationships/slideMaster" Target="../slideMasters/slideMaster1.xml"/>
</Relationships>

</file>

<file path=ppt/slideLayouts/_rels/slideLayout18.xml.rels><?xml version="1.0" encoding="UTF-8" standalone="yes"?>
<Relationships xmlns="http://schemas.openxmlformats.org/package/2006/relationships">
  <Relationship Id="rId1" Type="http://schemas.openxmlformats.org/officeDocument/2006/relationships/slideMaster" Target="../slideMasters/slideMaster1.xml"/>
</Relationships>

</file>

<file path=ppt/slideLayouts/_rels/slideLayout19.xml.rels><?xml version="1.0" encoding="UTF-8" standalone="yes"?>
<Relationships xmlns="http://schemas.openxmlformats.org/package/2006/relationships">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
  <Relationship Id="rId1" Type="http://schemas.openxmlformats.org/officeDocument/2006/relationships/slideMaster" Target="../slideMasters/slideMaster1.xml"/>
</Relationships>

</file>

<file path=ppt/slideLayouts/_rels/slideLayout20.xml.rels><?xml version="1.0" encoding="UTF-8" standalone="yes"?>
<Relationships xmlns="http://schemas.openxmlformats.org/package/2006/relationships">
  <Relationship Id="rId1" Type="http://schemas.openxmlformats.org/officeDocument/2006/relationships/slideMaster" Target="../slideMasters/slideMaster2.xml"/>
</Relationships>

</file>

<file path=ppt/slideLayouts/_rels/slideLayout3.xml.rels><?xml version="1.0" encoding="UTF-8" standalone="yes"?>
<Relationships xmlns="http://schemas.openxmlformats.org/package/2006/relationships">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
  <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
  <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
  <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
  <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Agenda">
    <p:bg>
      <p:bgRef idx="1001">
        <a:schemeClr val="bg1"/>
      </p:bgRef>
    </p:bg>
    <p:spTree>
      <p:nvGrpSpPr>
        <p:cNvPr id="1" name=""/>
        <p:cNvGrpSpPr/>
        <p:nvPr/>
      </p:nvGrpSpPr>
      <p:grpSpPr>
        <a:xfrm>
          <a:off x="0" y="0"/>
          <a:ext cx="8905875" cy="5524500"/>
          <a:chOff x="0" y="0"/>
          <a:chExt cx="8905875" cy="5524500"/>
        </a:xfrm>
      </p:grpSpPr>
      <p:sp>
        <p:nvSpPr>
          <p:cNvPr id="1" name="Placeholder for title"/>
          <p:cNvSpPr txBox="1"/>
          <p:nvPr>
            <p:ph type="title"/>
          </p:nvPr>
        </p:nvSpPr>
        <p:spPr>
          <a:noFill/>
        </p:spPr>
        <p:txBody>
          <a:bodyPr/>
          <a:lstStyle/>
          <a:p>
            <a:pPr algn="l" fontAlgn="base" marL="0" marR="0" indent="0" lvl="0">
              <a:lnSpc>
                <a:spcPct val="100000"/>
              </a:lnSpc>
            </a:pPr>
            <a:r>
              <a:rPr lang="en-US" sz="1000" spc="0" u="none">
                <a:solidFill>
                  <a:srgbClr val="000000">
                    <a:alpha val="100000"/>
                  </a:srgbClr>
                </a:solidFill>
                <a:latin typeface="Calibri"/>
              </a:rPr>
              <a:t><![CDATA[<Agenda>]]></a:t>
            </a:r>
          </a:p>
        </p:txBody>
      </p:sp>
      <p:sp>
        <p:nvSpPr>
          <p:cNvPr id="2" name="Placeholder for body"/>
          <p:cNvSpPr txBox="1"/>
          <p:nvPr>
            <p:ph type="body"/>
          </p:nvPr>
        </p:nvSpPr>
        <p:spPr>
          <a:noFill/>
        </p:spPr>
        <p:txBody>
          <a:bodyPr/>
          <a:lstStyle/>
          <a:p>
            <a:pPr algn="l" fontAlgn="base" marL="0" marR="0" indent="0" lvl="0">
              <a:lnSpc>
                <a:spcPct val="100000"/>
              </a:lnSpc>
            </a:pPr>
            <a:r>
              <a:rPr lang="en-US" sz="1000" spc="0" u="none">
                <a:solidFill>
                  <a:srgbClr val="000000">
                    <a:alpha val="100000"/>
                  </a:srgbClr>
                </a:solidFill>
                <a:latin typeface="Calibri"/>
              </a:rPr>
              <a:t><![CDATA[Agenda Item/Divider Headline]]></a:t>
            </a:r>
          </a:p>
          <a:p>
            <a:pPr algn="l" fontAlgn="base" marL="0" marR="0" indent="0" lvl="1">
              <a:lnSpc>
                <a:spcPct val="100000"/>
              </a:lnSpc>
            </a:pPr>
            <a:r>
              <a:rPr lang="en-US" sz="1000" spc="0" u="none">
                <a:solidFill>
                  <a:srgbClr val="000000">
                    <a:alpha val="100000"/>
                  </a:srgbClr>
                </a:solidFill>
                <a:latin typeface="Calibri"/>
              </a:rPr>
              <a:t><![CDATA[Details]]></a:t>
            </a:r>
          </a:p>
          <a:p>
            <a:pPr algn="l" fontAlgn="base" marL="0" marR="0" indent="0" lvl="2">
              <a:lnSpc>
                <a:spcPct val="100000"/>
              </a:lnSpc>
            </a:pPr>
            <a:r>
              <a:rPr lang="en-US" sz="1000" spc="0" u="none">
                <a:solidFill>
                  <a:srgbClr val="000000">
                    <a:alpha val="100000"/>
                  </a:srgbClr>
                </a:solidFill>
                <a:latin typeface="Calibri"/>
              </a:rPr>
              <a:t><![CDATA[Third Level]]></a:t>
            </a:r>
          </a:p>
          <a:p>
            <a:pPr algn="l" fontAlgn="base" marL="0" marR="0" indent="0" lvl="3">
              <a:lnSpc>
                <a:spcPct val="100000"/>
              </a:lnSpc>
            </a:pPr>
            <a:r>
              <a:rPr lang="en-US" sz="1000" spc="0" u="none">
                <a:solidFill>
                  <a:srgbClr val="000000">
                    <a:alpha val="100000"/>
                  </a:srgbClr>
                </a:solidFill>
                <a:latin typeface="Calibri"/>
              </a:rPr>
              <a:t><![CDATA[Fourth Level]]></a:t>
            </a:r>
          </a:p>
          <a:p>
            <a:pPr algn="l" fontAlgn="base" marL="0" marR="0" indent="0" lvl="3">
              <a:lnSpc>
                <a:spcPct val="100000"/>
              </a:lnSpc>
            </a:p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 two lines">
    <p:spTree>
      <p:nvGrpSpPr>
        <p:cNvPr id="1" name=""/>
        <p:cNvGrpSpPr/>
        <p:nvPr/>
      </p:nvGrpSpPr>
      <p:grpSpPr>
        <a:xfrm>
          <a:off x="333375" y="323850"/>
          <a:ext cx="8686800" cy="6543675"/>
          <a:chOff x="333375" y="323850"/>
          <a:chExt cx="8686800" cy="6543675"/>
        </a:xfrm>
      </p:grpSpPr>
      <p:pic>
        <p:nvPicPr>
          <p:cNvPr id="1" name="Picture 3" descr="SAP_grad_R_pref.png"/>
          <p:cNvPicPr>
            <a:picLocks noChangeAspect="1"/>
          </p:cNvPicPr>
          <p:nvPr/>
        </p:nvPicPr>
        <p:blipFill>
          <a:blip r:embed=""/>
          <a:stretch>
            <a:fillRect/>
          </a:stretch>
        </p:blipFill>
        <p:spPr>
          <a:xfrm>
            <a:off x="333375" y="6086475"/>
            <a:ext cx="933450" cy="457200"/>
          </a:xfrm>
          <a:prstGeom prst="rect">
            <a:avLst/>
          </a:prstGeom>
        </p:spPr>
      </p:pic>
      <p:sp>
        <p:nvSpPr>
          <p:cNvPr id="2" name="Placeholder for subTitle"/>
          <p:cNvSpPr txBox="1"/>
          <p:nvPr>
            <p:ph type="subTitle"/>
          </p:nvPr>
        </p:nvSpPr>
        <p:spPr>
          <a:noFill/>
        </p:spPr>
        <p:txBody>
          <a:bodyPr/>
          <a:lstStyle/>
          <a:p>
            <a:pPr algn="l" fontAlgn="base" marL="0" marR="0" indent="0" lvl="0">
              <a:lnSpc>
                <a:spcPct val="100000"/>
              </a:lnSpc>
            </a:pPr>
            <a:r>
              <a:rPr lang="en-US" sz="1000" spc="0" u="none">
                <a:solidFill>
                  <a:srgbClr val="000000">
                    <a:alpha val="100000"/>
                  </a:srgbClr>
                </a:solidFill>
                <a:latin typeface="Calibri"/>
              </a:rPr>
              <a:t><![CDATA[Speaker’s Name/Department (delete if not needed)]]></a:t>
            </a:r>
            <a:br/>
            <a:r>
              <a:rPr lang="en-US" sz="1000" spc="0" u="none">
                <a:solidFill>
                  <a:srgbClr val="000000">
                    <a:alpha val="100000"/>
                  </a:srgbClr>
                </a:solidFill>
                <a:latin typeface="Calibri"/>
              </a:rPr>
              <a:t><![CDATA[Month 00, 2011]]></a:t>
            </a:r>
          </a:p>
        </p:txBody>
      </p:sp>
      <p:sp>
        <p:nvSpPr>
          <p:cNvPr id="3" name="Placeholder for ctrTitle"/>
          <p:cNvSpPr txBox="1"/>
          <p:nvPr>
            <p:ph type="ctrTitle"/>
          </p:nvPr>
        </p:nvSpPr>
        <p:spPr>
          <a:noFill/>
        </p:spPr>
        <p:txBody>
          <a:bodyPr/>
          <a:lstStyle/>
          <a:p>
            <a:pPr algn="l" fontAlgn="base" marL="0" marR="0" indent="0" lvl="0">
              <a:lnSpc>
                <a:spcPct val="100000"/>
              </a:lnSpc>
            </a:pPr>
            <a:r>
              <a:rPr lang="en-US" sz="3000" spc="0" u="none">
                <a:solidFill>
                  <a:srgbClr val="000000">
                    <a:alpha val="100000"/>
                  </a:srgbClr>
                </a:solidFill>
                <a:latin typeface="Calibri"/>
              </a:rPr>
              <a:t><![CDATA[Alternate Presentation Title]]></a:t>
            </a:r>
            <a:br/>
            <a:r>
              <a:rPr lang="en-US" sz="3000" spc="0" u="none">
                <a:solidFill>
                  <a:srgbClr val="000000">
                    <a:alpha val="100000"/>
                  </a:srgbClr>
                </a:solidFill>
                <a:latin typeface="Calibri"/>
              </a:rPr>
              <a:t><![CDATA[Breaks to Two Lin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1_Agenda">
    <p:bg>
      <p:bgRef idx="1001">
        <a:schemeClr val="bg1"/>
      </p:bgRef>
    </p:bg>
    <p:spTree>
      <p:nvGrpSpPr>
        <p:cNvPr id="1" name=""/>
        <p:cNvGrpSpPr/>
        <p:nvPr/>
      </p:nvGrpSpPr>
      <p:grpSpPr>
        <a:xfrm>
          <a:off x="0" y="0"/>
          <a:ext cx="8820150" cy="5524500"/>
          <a:chOff x="0" y="0"/>
          <a:chExt cx="8820150" cy="5524500"/>
        </a:xfrm>
      </p:grpSpPr>
      <p:sp>
        <p:nvSpPr>
          <p:cNvPr id="1" name="Placeholder for title"/>
          <p:cNvSpPr txBox="1"/>
          <p:nvPr>
            <p:ph type="title"/>
          </p:nvPr>
        </p:nvSpPr>
        <p:spPr>
          <a:noFill/>
        </p:spPr>
        <p:txBody>
          <a:bodyPr/>
          <a:lstStyle/>
          <a:p>
            <a:pPr algn="l" fontAlgn="base" marL="0" marR="0" indent="0" lvl="0">
              <a:lnSpc>
                <a:spcPct val="100000"/>
              </a:lnSpc>
            </a:pPr>
            <a:r>
              <a:rPr lang="en-US" sz="1000" spc="0" u="none">
                <a:solidFill>
                  <a:srgbClr val="000000">
                    <a:alpha val="100000"/>
                  </a:srgbClr>
                </a:solidFill>
                <a:latin typeface="Calibri"/>
              </a:rPr>
              <a:t><![CDATA[<Agenda>]]></a:t>
            </a:r>
          </a:p>
        </p:txBody>
      </p:sp>
      <p:sp>
        <p:nvSpPr>
          <p:cNvPr id="2" name="Placeholder for body"/>
          <p:cNvSpPr txBox="1"/>
          <p:nvPr>
            <p:ph type="body"/>
          </p:nvPr>
        </p:nvSpPr>
        <p:spPr>
          <a:noFill/>
        </p:spPr>
        <p:txBody>
          <a:bodyPr/>
          <a:lstStyle/>
          <a:p>
            <a:pPr algn="l" fontAlgn="base" marL="0" marR="0" indent="0" lvl="0">
              <a:lnSpc>
                <a:spcPct val="100000"/>
              </a:lnSpc>
            </a:pPr>
            <a:r>
              <a:rPr lang="en-US" sz="1000" spc="0" u="none">
                <a:solidFill>
                  <a:srgbClr val="000000">
                    <a:alpha val="100000"/>
                  </a:srgbClr>
                </a:solidFill>
                <a:latin typeface="Calibri"/>
              </a:rPr>
              <a:t><![CDATA[Agenda Item/Divider Headline]]></a:t>
            </a:r>
          </a:p>
          <a:p>
            <a:pPr algn="l" fontAlgn="base" marL="0" marR="0" indent="0" lvl="1">
              <a:lnSpc>
                <a:spcPct val="100000"/>
              </a:lnSpc>
            </a:pPr>
            <a:r>
              <a:rPr lang="en-US" sz="1000" spc="0" u="none">
                <a:solidFill>
                  <a:srgbClr val="000000">
                    <a:alpha val="100000"/>
                  </a:srgbClr>
                </a:solidFill>
                <a:latin typeface="Calibri"/>
              </a:rPr>
              <a:t><![CDATA[Details]]></a:t>
            </a:r>
          </a:p>
          <a:p>
            <a:pPr algn="l" fontAlgn="base" marL="0" marR="0" indent="0" lvl="2">
              <a:lnSpc>
                <a:spcPct val="100000"/>
              </a:lnSpc>
            </a:pPr>
            <a:r>
              <a:rPr lang="en-US" sz="1000" spc="0" u="none">
                <a:solidFill>
                  <a:srgbClr val="000000">
                    <a:alpha val="100000"/>
                  </a:srgbClr>
                </a:solidFill>
                <a:latin typeface="Calibri"/>
              </a:rPr>
              <a:t><![CDATA[Third Level]]></a:t>
            </a:r>
          </a:p>
          <a:p>
            <a:pPr algn="l" fontAlgn="base" marL="0" marR="0" indent="0" lvl="4">
              <a:lnSpc>
                <a:spcPct val="100000"/>
              </a:lnSpc>
            </a:pPr>
            <a:r>
              <a:rPr lang="en-US" sz="1000" spc="0" u="none">
                <a:solidFill>
                  <a:srgbClr val="000000">
                    <a:alpha val="100000"/>
                  </a:srgbClr>
                </a:solidFill>
                <a:latin typeface="Calibri"/>
              </a:rPr>
              <a:t><![CDATA[Fourth Level]]></a:t>
            </a:r>
          </a:p>
          <a:p>
            <a:pPr algn="l" fontAlgn="base" marL="0" marR="0" indent="0" lvl="4">
              <a:lnSpc>
                <a:spcPct val="100000"/>
              </a:lnSpc>
            </a:p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and Text: 2 columns">
    <p:spTree>
      <p:nvGrpSpPr>
        <p:cNvPr id="1" name=""/>
        <p:cNvGrpSpPr/>
        <p:nvPr/>
      </p:nvGrpSpPr>
      <p:grpSpPr>
        <a:xfrm>
          <a:off x="0" y="0"/>
          <a:ext cx="8820150" cy="6086475"/>
          <a:chOff x="0" y="0"/>
          <a:chExt cx="8820150" cy="6086475"/>
        </a:xfrm>
      </p:grpSpPr>
      <p:sp>
        <p:nvSpPr>
          <p:cNvPr id="1" name="Placeholder for title"/>
          <p:cNvSpPr txBox="1"/>
          <p:nvPr>
            <p:ph type="title"/>
          </p:nvPr>
        </p:nvSpPr>
        <p:spPr>
          <a:noFill/>
        </p:spPr>
        <p:txBody>
          <a:bodyPr/>
          <a:lstStyle/>
          <a:p>
            <a:pPr algn="l" fontAlgn="base" marL="0" marR="0" indent="0" lvl="0">
              <a:lnSpc>
                <a:spcPct val="100000"/>
              </a:lnSpc>
            </a:pPr>
            <a:r>
              <a:rPr lang="en-US" sz="1000" spc="0" u="none">
                <a:solidFill>
                  <a:srgbClr val="000000">
                    <a:alpha val="100000"/>
                  </a:srgbClr>
                </a:solidFill>
                <a:latin typeface="Calibri"/>
              </a:rPr>
              <a:t><![CDATA[Insert page title]]></a:t>
            </a:r>
          </a:p>
        </p:txBody>
      </p:sp>
      <p:sp>
        <p:nvSpPr>
          <p:cNvPr id="2" name="Placeholder for body"/>
          <p:cNvSpPr txBox="1"/>
          <p:nvPr>
            <p:ph type="body"/>
          </p:nvPr>
        </p:nvSpPr>
        <p:spPr>
          <a:noFill/>
        </p:spPr>
        <p:txBody>
          <a:bodyPr/>
          <a:lstStyle/>
          <a:p>
            <a:pPr algn="l" fontAlgn="base" marL="0" marR="0" indent="0" lvl="0">
              <a:lnSpc>
                <a:spcPct val="100000"/>
              </a:lnSpc>
            </a:pPr>
            <a:r>
              <a:rPr lang="en-US" sz="1000" spc="0" u="none">
                <a:solidFill>
                  <a:srgbClr val="000000">
                    <a:alpha val="100000"/>
                  </a:srgbClr>
                </a:solidFill>
                <a:latin typeface="Calibri"/>
              </a:rPr>
              <a:t><![CDATA[First level]]></a:t>
            </a:r>
          </a:p>
          <a:p>
            <a:pPr algn="l" fontAlgn="base" marL="0" marR="0" indent="0" lvl="1">
              <a:lnSpc>
                <a:spcPct val="100000"/>
              </a:lnSpc>
            </a:pPr>
            <a:r>
              <a:rPr lang="en-US" sz="1000" spc="0" u="none">
                <a:solidFill>
                  <a:srgbClr val="000000">
                    <a:alpha val="100000"/>
                  </a:srgbClr>
                </a:solidFill>
                <a:latin typeface="Calibri"/>
              </a:rPr>
              <a:t><![CDATA[Second level]]></a:t>
            </a:r>
          </a:p>
          <a:p>
            <a:pPr algn="l" fontAlgn="base" marL="0" marR="0" indent="0" lvl="2">
              <a:lnSpc>
                <a:spcPct val="100000"/>
              </a:lnSpc>
            </a:pPr>
            <a:r>
              <a:rPr lang="en-US" sz="1000" spc="0" u="none">
                <a:solidFill>
                  <a:srgbClr val="000000">
                    <a:alpha val="100000"/>
                  </a:srgbClr>
                </a:solidFill>
                <a:latin typeface="Calibri"/>
              </a:rPr>
              <a:t><![CDATA[Third level]]></a:t>
            </a:r>
          </a:p>
          <a:p>
            <a:pPr algn="l" fontAlgn="base" marL="0" marR="0" indent="0" lvl="3">
              <a:lnSpc>
                <a:spcPct val="100000"/>
              </a:lnSpc>
            </a:pPr>
            <a:r>
              <a:rPr lang="en-US" sz="1000" spc="0" u="none">
                <a:solidFill>
                  <a:srgbClr val="000000">
                    <a:alpha val="100000"/>
                  </a:srgbClr>
                </a:solidFill>
                <a:latin typeface="Calibri"/>
              </a:rPr>
              <a:t><![CDATA[Fourth level]]></a:t>
            </a:r>
          </a:p>
          <a:p>
            <a:pPr algn="l" fontAlgn="base" marL="0" marR="0" indent="0" lvl="4">
              <a:lnSpc>
                <a:spcPct val="100000"/>
              </a:lnSpc>
            </a:pPr>
            <a:r>
              <a:rPr lang="en-US" sz="1000" spc="0" u="none">
                <a:solidFill>
                  <a:srgbClr val="000000">
                    <a:alpha val="100000"/>
                  </a:srgbClr>
                </a:solidFill>
                <a:latin typeface="Calibri"/>
              </a:rPr>
              <a:t><![CDATA[Fifth level]]></a:t>
            </a:r>
          </a:p>
        </p:txBody>
      </p:sp>
      <p:sp>
        <p:nvSpPr>
          <p:cNvPr id="3" name="Placeholder for body"/>
          <p:cNvSpPr txBox="1"/>
          <p:nvPr>
            <p:ph type="body"/>
          </p:nvPr>
        </p:nvSpPr>
        <p:spPr>
          <a:noFill/>
        </p:spPr>
        <p:txBody>
          <a:bodyPr/>
          <a:lstStyle/>
          <a:p>
            <a:pPr algn="l" fontAlgn="base" marL="0" marR="0" indent="0" lvl="0">
              <a:lnSpc>
                <a:spcPct val="100000"/>
              </a:lnSpc>
            </a:pPr>
            <a:r>
              <a:rPr lang="en-US" sz="1000" spc="0" u="none">
                <a:solidFill>
                  <a:srgbClr val="000000">
                    <a:alpha val="100000"/>
                  </a:srgbClr>
                </a:solidFill>
                <a:latin typeface="Calibri"/>
              </a:rPr>
              <a:t><![CDATA[First level]]></a:t>
            </a:r>
          </a:p>
          <a:p>
            <a:pPr algn="l" fontAlgn="base" marL="0" marR="0" indent="0" lvl="1">
              <a:lnSpc>
                <a:spcPct val="100000"/>
              </a:lnSpc>
            </a:pPr>
            <a:r>
              <a:rPr lang="en-US" sz="1000" spc="0" u="none">
                <a:solidFill>
                  <a:srgbClr val="000000">
                    <a:alpha val="100000"/>
                  </a:srgbClr>
                </a:solidFill>
                <a:latin typeface="Calibri"/>
              </a:rPr>
              <a:t><![CDATA[Second level]]></a:t>
            </a:r>
          </a:p>
          <a:p>
            <a:pPr algn="l" fontAlgn="base" marL="0" marR="0" indent="0" lvl="2">
              <a:lnSpc>
                <a:spcPct val="100000"/>
              </a:lnSpc>
            </a:pPr>
            <a:r>
              <a:rPr lang="en-US" sz="1000" spc="0" u="none">
                <a:solidFill>
                  <a:srgbClr val="000000">
                    <a:alpha val="100000"/>
                  </a:srgbClr>
                </a:solidFill>
                <a:latin typeface="Calibri"/>
              </a:rPr>
              <a:t><![CDATA[Third level]]></a:t>
            </a:r>
          </a:p>
          <a:p>
            <a:pPr algn="l" fontAlgn="base" marL="0" marR="0" indent="0" lvl="3">
              <a:lnSpc>
                <a:spcPct val="100000"/>
              </a:lnSpc>
            </a:pPr>
            <a:r>
              <a:rPr lang="en-US" sz="1000" spc="0" u="none">
                <a:solidFill>
                  <a:srgbClr val="000000">
                    <a:alpha val="100000"/>
                  </a:srgbClr>
                </a:solidFill>
                <a:latin typeface="Calibri"/>
              </a:rPr>
              <a:t><![CDATA[Fourth level]]></a:t>
            </a:r>
          </a:p>
          <a:p>
            <a:pPr algn="l" fontAlgn="base" marL="0" marR="0" indent="0" lvl="4">
              <a:lnSpc>
                <a:spcPct val="100000"/>
              </a:lnSpc>
            </a:pPr>
            <a:r>
              <a:rPr lang="en-US" sz="1000" spc="0" u="none">
                <a:solidFill>
                  <a:srgbClr val="000000">
                    <a:alpha val="100000"/>
                  </a:srgbClr>
                </a:solidFill>
                <a:latin typeface="Calibri"/>
              </a:rPr>
              <a:t><![CDATA[Fifth level]]></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Text: 3 columns">
    <p:spTree>
      <p:nvGrpSpPr>
        <p:cNvPr id="1" name=""/>
        <p:cNvGrpSpPr/>
        <p:nvPr/>
      </p:nvGrpSpPr>
      <p:grpSpPr>
        <a:xfrm>
          <a:off x="323850" y="323850"/>
          <a:ext cx="8820150" cy="6086475"/>
          <a:chOff x="323850" y="323850"/>
          <a:chExt cx="8820150" cy="6086475"/>
        </a:xfrm>
      </p:grpSpPr>
      <p:sp>
        <p:nvSpPr>
          <p:cNvPr id="1" name="Placeholder for title"/>
          <p:cNvSpPr txBox="1"/>
          <p:nvPr>
            <p:ph type="title"/>
          </p:nvPr>
        </p:nvSpPr>
        <p:spPr>
          <a:noFill/>
        </p:spPr>
        <p:txBody>
          <a:bodyPr/>
          <a:lstStyle/>
          <a:p>
            <a:pPr algn="l" fontAlgn="base" marL="0" marR="0" indent="0" lvl="0">
              <a:lnSpc>
                <a:spcPct val="100000"/>
              </a:lnSpc>
            </a:pPr>
            <a:r>
              <a:rPr lang="en-US" sz="1000" spc="0" u="none">
                <a:solidFill>
                  <a:srgbClr val="000000">
                    <a:alpha val="100000"/>
                  </a:srgbClr>
                </a:solidFill>
                <a:latin typeface="Calibri"/>
              </a:rPr>
              <a:t><![CDATA[Insert page title]]></a:t>
            </a:r>
          </a:p>
        </p:txBody>
      </p:sp>
      <p:sp>
        <p:nvSpPr>
          <p:cNvPr id="2" name="Placeholder for body"/>
          <p:cNvSpPr txBox="1"/>
          <p:nvPr>
            <p:ph type="body"/>
          </p:nvPr>
        </p:nvSpPr>
        <p:spPr>
          <a:noFill/>
        </p:spPr>
        <p:txBody>
          <a:bodyPr/>
          <a:lstStyle/>
          <a:p>
            <a:pPr algn="l" fontAlgn="base" marL="0" marR="0" indent="0" lvl="0">
              <a:lnSpc>
                <a:spcPct val="100000"/>
              </a:lnSpc>
            </a:pPr>
            <a:r>
              <a:rPr lang="en-US" sz="1000" spc="0" u="none">
                <a:solidFill>
                  <a:srgbClr val="000000">
                    <a:alpha val="100000"/>
                  </a:srgbClr>
                </a:solidFill>
                <a:latin typeface="Calibri"/>
              </a:rPr>
              <a:t><![CDATA[First level]]></a:t>
            </a:r>
          </a:p>
          <a:p>
            <a:pPr algn="l" fontAlgn="base" marL="0" marR="0" indent="0" lvl="1">
              <a:lnSpc>
                <a:spcPct val="100000"/>
              </a:lnSpc>
            </a:pPr>
            <a:r>
              <a:rPr lang="en-US" sz="1000" spc="0" u="none">
                <a:solidFill>
                  <a:srgbClr val="000000">
                    <a:alpha val="100000"/>
                  </a:srgbClr>
                </a:solidFill>
                <a:latin typeface="Calibri"/>
              </a:rPr>
              <a:t><![CDATA[Second level]]></a:t>
            </a:r>
          </a:p>
          <a:p>
            <a:pPr algn="l" fontAlgn="base" marL="0" marR="0" indent="0" lvl="2">
              <a:lnSpc>
                <a:spcPct val="100000"/>
              </a:lnSpc>
            </a:pPr>
            <a:r>
              <a:rPr lang="en-US" sz="1000" spc="0" u="none">
                <a:solidFill>
                  <a:srgbClr val="000000">
                    <a:alpha val="100000"/>
                  </a:srgbClr>
                </a:solidFill>
                <a:latin typeface="Calibri"/>
              </a:rPr>
              <a:t><![CDATA[Third level]]></a:t>
            </a:r>
          </a:p>
          <a:p>
            <a:pPr algn="l" fontAlgn="base" marL="0" marR="0" indent="0" lvl="3">
              <a:lnSpc>
                <a:spcPct val="100000"/>
              </a:lnSpc>
            </a:pPr>
            <a:r>
              <a:rPr lang="en-US" sz="1000" spc="0" u="none">
                <a:solidFill>
                  <a:srgbClr val="000000">
                    <a:alpha val="100000"/>
                  </a:srgbClr>
                </a:solidFill>
                <a:latin typeface="Calibri"/>
              </a:rPr>
              <a:t><![CDATA[Fourth level]]></a:t>
            </a:r>
          </a:p>
          <a:p>
            <a:pPr algn="l" fontAlgn="base" marL="0" marR="0" indent="0" lvl="4">
              <a:lnSpc>
                <a:spcPct val="100000"/>
              </a:lnSpc>
            </a:pPr>
            <a:r>
              <a:rPr lang="en-US" sz="1000" spc="0" u="none">
                <a:solidFill>
                  <a:srgbClr val="000000">
                    <a:alpha val="100000"/>
                  </a:srgbClr>
                </a:solidFill>
                <a:latin typeface="Calibri"/>
              </a:rPr>
              <a:t><![CDATA[Fifth level]]></a:t>
            </a:r>
          </a:p>
        </p:txBody>
      </p:sp>
      <p:sp>
        <p:nvSpPr>
          <p:cNvPr id="3" name="Placeholder for body"/>
          <p:cNvSpPr txBox="1"/>
          <p:nvPr>
            <p:ph type="body"/>
          </p:nvPr>
        </p:nvSpPr>
        <p:spPr>
          <a:noFill/>
        </p:spPr>
        <p:txBody>
          <a:bodyPr/>
          <a:lstStyle/>
          <a:p>
            <a:pPr algn="l" fontAlgn="base" marL="0" marR="0" indent="0" lvl="0">
              <a:lnSpc>
                <a:spcPct val="100000"/>
              </a:lnSpc>
            </a:pPr>
            <a:r>
              <a:rPr lang="en-US" sz="1000" spc="0" u="none">
                <a:solidFill>
                  <a:srgbClr val="000000">
                    <a:alpha val="100000"/>
                  </a:srgbClr>
                </a:solidFill>
                <a:latin typeface="Calibri"/>
              </a:rPr>
              <a:t><![CDATA[First level]]></a:t>
            </a:r>
          </a:p>
          <a:p>
            <a:pPr algn="l" fontAlgn="base" marL="0" marR="0" indent="0" lvl="1">
              <a:lnSpc>
                <a:spcPct val="100000"/>
              </a:lnSpc>
            </a:pPr>
            <a:r>
              <a:rPr lang="en-US" sz="1000" spc="0" u="none">
                <a:solidFill>
                  <a:srgbClr val="000000">
                    <a:alpha val="100000"/>
                  </a:srgbClr>
                </a:solidFill>
                <a:latin typeface="Calibri"/>
              </a:rPr>
              <a:t><![CDATA[Second level]]></a:t>
            </a:r>
          </a:p>
          <a:p>
            <a:pPr algn="l" fontAlgn="base" marL="0" marR="0" indent="0" lvl="2">
              <a:lnSpc>
                <a:spcPct val="100000"/>
              </a:lnSpc>
            </a:pPr>
            <a:r>
              <a:rPr lang="en-US" sz="1000" spc="0" u="none">
                <a:solidFill>
                  <a:srgbClr val="000000">
                    <a:alpha val="100000"/>
                  </a:srgbClr>
                </a:solidFill>
                <a:latin typeface="Calibri"/>
              </a:rPr>
              <a:t><![CDATA[Third level]]></a:t>
            </a:r>
          </a:p>
          <a:p>
            <a:pPr algn="l" fontAlgn="base" marL="0" marR="0" indent="0" lvl="3">
              <a:lnSpc>
                <a:spcPct val="100000"/>
              </a:lnSpc>
            </a:pPr>
            <a:r>
              <a:rPr lang="en-US" sz="1000" spc="0" u="none">
                <a:solidFill>
                  <a:srgbClr val="000000">
                    <a:alpha val="100000"/>
                  </a:srgbClr>
                </a:solidFill>
                <a:latin typeface="Calibri"/>
              </a:rPr>
              <a:t><![CDATA[Fourth level]]></a:t>
            </a:r>
          </a:p>
          <a:p>
            <a:pPr algn="l" fontAlgn="base" marL="0" marR="0" indent="0" lvl="4">
              <a:lnSpc>
                <a:spcPct val="100000"/>
              </a:lnSpc>
            </a:pPr>
            <a:r>
              <a:rPr lang="en-US" sz="1000" spc="0" u="none">
                <a:solidFill>
                  <a:srgbClr val="000000">
                    <a:alpha val="100000"/>
                  </a:srgbClr>
                </a:solidFill>
                <a:latin typeface="Calibri"/>
              </a:rPr>
              <a:t><![CDATA[Fifth level]]></a:t>
            </a:r>
          </a:p>
        </p:txBody>
      </p:sp>
      <p:sp>
        <p:nvSpPr>
          <p:cNvPr id="4" name="Placeholder for body"/>
          <p:cNvSpPr txBox="1"/>
          <p:nvPr>
            <p:ph type="body"/>
          </p:nvPr>
        </p:nvSpPr>
        <p:spPr>
          <a:noFill/>
        </p:spPr>
        <p:txBody>
          <a:bodyPr/>
          <a:lstStyle/>
          <a:p>
            <a:pPr algn="l" fontAlgn="base" marL="0" marR="0" indent="0" lvl="0">
              <a:lnSpc>
                <a:spcPct val="100000"/>
              </a:lnSpc>
            </a:pPr>
            <a:r>
              <a:rPr lang="en-US" sz="1000" spc="0" u="none">
                <a:solidFill>
                  <a:srgbClr val="000000">
                    <a:alpha val="100000"/>
                  </a:srgbClr>
                </a:solidFill>
                <a:latin typeface="Calibri"/>
              </a:rPr>
              <a:t><![CDATA[First level]]></a:t>
            </a:r>
          </a:p>
          <a:p>
            <a:pPr algn="l" fontAlgn="base" marL="0" marR="0" indent="0" lvl="1">
              <a:lnSpc>
                <a:spcPct val="100000"/>
              </a:lnSpc>
            </a:pPr>
            <a:r>
              <a:rPr lang="en-US" sz="1000" spc="0" u="none">
                <a:solidFill>
                  <a:srgbClr val="000000">
                    <a:alpha val="100000"/>
                  </a:srgbClr>
                </a:solidFill>
                <a:latin typeface="Calibri"/>
              </a:rPr>
              <a:t><![CDATA[Second level]]></a:t>
            </a:r>
          </a:p>
          <a:p>
            <a:pPr algn="l" fontAlgn="base" marL="0" marR="0" indent="0" lvl="2">
              <a:lnSpc>
                <a:spcPct val="100000"/>
              </a:lnSpc>
            </a:pPr>
            <a:r>
              <a:rPr lang="en-US" sz="1000" spc="0" u="none">
                <a:solidFill>
                  <a:srgbClr val="000000">
                    <a:alpha val="100000"/>
                  </a:srgbClr>
                </a:solidFill>
                <a:latin typeface="Calibri"/>
              </a:rPr>
              <a:t><![CDATA[Third level]]></a:t>
            </a:r>
          </a:p>
          <a:p>
            <a:pPr algn="l" fontAlgn="base" marL="0" marR="0" indent="0" lvl="3">
              <a:lnSpc>
                <a:spcPct val="100000"/>
              </a:lnSpc>
            </a:pPr>
            <a:r>
              <a:rPr lang="en-US" sz="1000" spc="0" u="none">
                <a:solidFill>
                  <a:srgbClr val="000000">
                    <a:alpha val="100000"/>
                  </a:srgbClr>
                </a:solidFill>
                <a:latin typeface="Calibri"/>
              </a:rPr>
              <a:t><![CDATA[Fourth level]]></a:t>
            </a:r>
          </a:p>
          <a:p>
            <a:pPr algn="l" fontAlgn="base" marL="0" marR="0" indent="0" lvl="4">
              <a:lnSpc>
                <a:spcPct val="100000"/>
              </a:lnSpc>
            </a:pPr>
            <a:r>
              <a:rPr lang="en-US" sz="1000" spc="0" u="none">
                <a:solidFill>
                  <a:srgbClr val="000000">
                    <a:alpha val="100000"/>
                  </a:srgbClr>
                </a:solidFill>
                <a:latin typeface="Calibri"/>
              </a:rPr>
              <a:t><![CDATA[Fifth level]]></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Text with picture: 2 columns">
    <p:spTree>
      <p:nvGrpSpPr>
        <p:cNvPr id="1" name=""/>
        <p:cNvGrpSpPr/>
        <p:nvPr/>
      </p:nvGrpSpPr>
      <p:grpSpPr>
        <a:xfrm>
          <a:off x="0" y="0"/>
          <a:ext cx="8820150" cy="6076950"/>
          <a:chOff x="0" y="0"/>
          <a:chExt cx="8820150" cy="6076950"/>
        </a:xfrm>
      </p:grpSpPr>
      <p:sp>
        <p:nvSpPr>
          <p:cNvPr id="1" name="Placeholder for title"/>
          <p:cNvSpPr txBox="1"/>
          <p:nvPr>
            <p:ph type="title"/>
          </p:nvPr>
        </p:nvSpPr>
        <p:spPr>
          <a:noFill/>
        </p:spPr>
        <p:txBody>
          <a:bodyPr/>
          <a:lstStyle/>
          <a:p>
            <a:pPr algn="l" fontAlgn="base" marL="0" marR="0" indent="0" lvl="0">
              <a:lnSpc>
                <a:spcPct val="100000"/>
              </a:lnSpc>
            </a:pPr>
            <a:r>
              <a:rPr lang="en-US" sz="1000" spc="0" u="none">
                <a:solidFill>
                  <a:srgbClr val="000000">
                    <a:alpha val="100000"/>
                  </a:srgbClr>
                </a:solidFill>
                <a:latin typeface="Calibri"/>
              </a:rPr>
              <a:t><![CDATA[Insert page title]]></a:t>
            </a:r>
          </a:p>
        </p:txBody>
      </p:sp>
      <p:sp>
        <p:nvSpPr>
          <p:cNvPr id="2" name="Placeholder for body"/>
          <p:cNvSpPr txBox="1"/>
          <p:nvPr>
            <p:ph type="body"/>
          </p:nvPr>
        </p:nvSpPr>
        <p:spPr>
          <a:noFill/>
        </p:spPr>
        <p:txBody>
          <a:bodyPr/>
          <a:lstStyle/>
          <a:p>
            <a:pPr algn="l" fontAlgn="base" marL="0" marR="0" indent="0" lvl="0">
              <a:lnSpc>
                <a:spcPct val="100000"/>
              </a:lnSpc>
            </a:pPr>
            <a:r>
              <a:rPr lang="en-US" sz="1000" spc="0" u="none">
                <a:solidFill>
                  <a:srgbClr val="000000">
                    <a:alpha val="100000"/>
                  </a:srgbClr>
                </a:solidFill>
                <a:latin typeface="Calibri"/>
              </a:rPr>
              <a:t><![CDATA[First level]]></a:t>
            </a:r>
          </a:p>
          <a:p>
            <a:pPr algn="l" fontAlgn="base" marL="0" marR="0" indent="0" lvl="1">
              <a:lnSpc>
                <a:spcPct val="100000"/>
              </a:lnSpc>
            </a:pPr>
            <a:r>
              <a:rPr lang="en-US" sz="1000" spc="0" u="none">
                <a:solidFill>
                  <a:srgbClr val="000000">
                    <a:alpha val="100000"/>
                  </a:srgbClr>
                </a:solidFill>
                <a:latin typeface="Calibri"/>
              </a:rPr>
              <a:t><![CDATA[Second level]]></a:t>
            </a:r>
          </a:p>
        </p:txBody>
      </p:sp>
      <p:sp>
        <p:nvSpPr>
          <p:cNvPr id="3" name="Placeholder for body"/>
          <p:cNvSpPr txBox="1"/>
          <p:nvPr>
            <p:ph type="body"/>
          </p:nvPr>
        </p:nvSpPr>
        <p:spPr>
          <a:noFill/>
        </p:spPr>
        <p:txBody>
          <a:bodyPr/>
          <a:lstStyle/>
          <a:p>
            <a:pPr algn="l" fontAlgn="base" marL="0" marR="0" indent="0" lvl="0">
              <a:lnSpc>
                <a:spcPct val="100000"/>
              </a:lnSpc>
            </a:pPr>
            <a:r>
              <a:rPr lang="en-US" sz="1000" spc="0" u="none">
                <a:solidFill>
                  <a:srgbClr val="000000">
                    <a:alpha val="100000"/>
                  </a:srgbClr>
                </a:solidFill>
                <a:latin typeface="Calibri"/>
              </a:rPr>
              <a:t><![CDATA[First level]]></a:t>
            </a:r>
          </a:p>
          <a:p>
            <a:pPr algn="l" fontAlgn="base" marL="0" marR="0" indent="0" lvl="1">
              <a:lnSpc>
                <a:spcPct val="100000"/>
              </a:lnSpc>
            </a:pPr>
            <a:r>
              <a:rPr lang="en-US" sz="1000" spc="0" u="none">
                <a:solidFill>
                  <a:srgbClr val="000000">
                    <a:alpha val="100000"/>
                  </a:srgbClr>
                </a:solidFill>
                <a:latin typeface="Calibri"/>
              </a:rPr>
              <a:t><![CDATA[Second level]]></a:t>
            </a:r>
          </a:p>
        </p:txBody>
      </p:sp>
      <p:sp>
        <p:nvSpPr>
          <p:cNvPr id="4" name="Placeholder for pic"/>
          <p:cNvSpPr txBox="1"/>
          <p:nvPr>
            <p:ph type="pic"/>
          </p:nvPr>
        </p:nvSpPr>
        <p:spPr>
          <a:noFill/>
        </p:spPr>
        <p:txBody>
          <a:bodyPr/>
          <a:lstStyle/>
          <a:p>
            <a:pPr algn="l" fontAlgn="base" marL="0" marR="0" indent="0" lvl="0">
              <a:lnSpc>
                <a:spcPct val="100000"/>
              </a:lnSpc>
            </a:pPr>
            <a:r>
              <a:rPr lang="en-US" sz="1000" spc="0" u="none">
                <a:solidFill>
                  <a:srgbClr val="000000">
                    <a:alpha val="100000"/>
                  </a:srgbClr>
                </a:solidFill>
                <a:latin typeface="Calibri"/>
              </a:rPr>
              <a:t><![CDATA[Click icon to add picture]]></a:t>
            </a:r>
          </a:p>
        </p:txBody>
      </p:sp>
      <p:sp>
        <p:nvSpPr>
          <p:cNvPr id="5" name="Placeholder for pic"/>
          <p:cNvSpPr txBox="1"/>
          <p:nvPr>
            <p:ph type="pic"/>
          </p:nvPr>
        </p:nvSpPr>
        <p:spPr>
          <a:noFill/>
        </p:spPr>
        <p:txBody>
          <a:bodyPr/>
          <a:lstStyle/>
          <a:p>
            <a:pPr algn="l" fontAlgn="base" marL="0" marR="0" indent="0" lvl="0">
              <a:lnSpc>
                <a:spcPct val="100000"/>
              </a:lnSpc>
            </a:pPr>
            <a:r>
              <a:rPr lang="en-US" sz="1000" spc="0" u="none">
                <a:solidFill>
                  <a:srgbClr val="000000">
                    <a:alpha val="100000"/>
                  </a:srgbClr>
                </a:solidFill>
                <a:latin typeface="Calibri"/>
              </a:rPr>
              <a:t><![CDATA[Click icon to add picture]]></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8820150" cy="6086475"/>
          <a:chOff x="0" y="0"/>
          <a:chExt cx="8820150" cy="6086475"/>
        </a:xfrm>
      </p:grpSpPr>
      <p:sp>
        <p:nvSpPr>
          <p:cNvPr id="1" name=""/>
          <p:cNvSpPr txBox="1"/>
          <p:nvPr/>
        </p:nvSpPr>
        <p:spPr>
          <a:xfrm>
            <a:off x="323850" y="1695450"/>
            <a:ext cx="8496300" cy="4391025"/>
          </a:xfrm>
          <a:prstGeom prst="rect">
            <a:avLst/>
          </a:prstGeom>
          <a:noFill/>
        </p:spPr>
        <p:txBody>
          <a:bodyPr rtlCol="0" bIns="45720" lIns="91440" rIns="91440" tIns="45720">
            <a:spAutoFit/>
          </a:bodyPr>
          <a:lstStyle/>
          <a:p>
            <a:pPr algn="l" fontAlgn="base" marL="0" marR="0" indent="0" lvl="0">
              <a:lnSpc>
                <a:spcPct val="100000"/>
              </a:lnSpc>
            </a:pPr>
            <a:r>
              <a:rPr lang="en-US" sz="1000" spc="0" u="none">
                <a:solidFill>
                  <a:srgbClr val="000000">
                    <a:alpha val="100000"/>
                  </a:srgbClr>
                </a:solidFill>
                <a:latin typeface="Calibri"/>
              </a:rPr>
              <a:t><![CDATA[Click to add content]]></a:t>
            </a:r>
          </a:p>
          <a:p>
            <a:pPr algn="l" fontAlgn="base" marL="0" marR="0" indent="0" lvl="1">
              <a:lnSpc>
                <a:spcPct val="100000"/>
              </a:lnSpc>
            </a:pPr>
            <a:r>
              <a:rPr lang="en-US" sz="1000" spc="0" u="none">
                <a:solidFill>
                  <a:srgbClr val="000000">
                    <a:alpha val="100000"/>
                  </a:srgbClr>
                </a:solidFill>
                <a:latin typeface="Calibri"/>
              </a:rPr>
              <a:t><![CDATA[Second level]]></a:t>
            </a:r>
          </a:p>
          <a:p>
            <a:pPr algn="l" fontAlgn="base" marL="0" marR="0" indent="0" lvl="2">
              <a:lnSpc>
                <a:spcPct val="100000"/>
              </a:lnSpc>
            </a:pPr>
            <a:r>
              <a:rPr lang="en-US" sz="1000" spc="0" u="none">
                <a:solidFill>
                  <a:srgbClr val="000000">
                    <a:alpha val="100000"/>
                  </a:srgbClr>
                </a:solidFill>
                <a:latin typeface="Calibri"/>
              </a:rPr>
              <a:t><![CDATA[Third level]]></a:t>
            </a:r>
          </a:p>
          <a:p>
            <a:pPr algn="l" fontAlgn="base" marL="0" marR="0" indent="0" lvl="3">
              <a:lnSpc>
                <a:spcPct val="100000"/>
              </a:lnSpc>
            </a:pPr>
            <a:r>
              <a:rPr lang="en-US" sz="1000" spc="0" u="none">
                <a:solidFill>
                  <a:srgbClr val="000000">
                    <a:alpha val="100000"/>
                  </a:srgbClr>
                </a:solidFill>
                <a:latin typeface="Calibri"/>
              </a:rPr>
              <a:t><![CDATA[Fourth level]]></a:t>
            </a:r>
          </a:p>
          <a:p>
            <a:pPr algn="l" fontAlgn="base" marL="0" marR="0" indent="0" lvl="4">
              <a:lnSpc>
                <a:spcPct val="100000"/>
              </a:lnSpc>
            </a:pPr>
            <a:r>
              <a:rPr lang="en-US" sz="1000" spc="0" u="none">
                <a:solidFill>
                  <a:srgbClr val="000000">
                    <a:alpha val="100000"/>
                  </a:srgbClr>
                </a:solidFill>
                <a:latin typeface="Calibri"/>
              </a:rPr>
              <a:t><![CDATA[Fifth level]]></a:t>
            </a:r>
          </a:p>
        </p:txBody>
      </p:sp>
      <p:sp>
        <p:nvSpPr>
          <p:cNvPr id="2" name="Placeholder for title"/>
          <p:cNvSpPr txBox="1"/>
          <p:nvPr>
            <p:ph type="title"/>
          </p:nvPr>
        </p:nvSpPr>
        <p:spPr>
          <a:noFill/>
        </p:spPr>
        <p:txBody>
          <a:bodyPr/>
          <a:lstStyle/>
          <a:p>
            <a:pPr algn="l" fontAlgn="base" marL="0" marR="0" indent="0" lvl="0">
              <a:lnSpc>
                <a:spcPct val="100000"/>
              </a:lnSpc>
            </a:pPr>
            <a:r>
              <a:rPr lang="en-US" sz="1000" spc="0" u="none">
                <a:solidFill>
                  <a:srgbClr val="000000">
                    <a:alpha val="100000"/>
                  </a:srgbClr>
                </a:solidFill>
                <a:latin typeface="Calibri"/>
              </a:rPr>
              <a:t><![CDATA[Insert page title]]></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Discussion Panel">
    <p:spTree>
      <p:nvGrpSpPr>
        <p:cNvPr id="1" name=""/>
        <p:cNvGrpSpPr/>
        <p:nvPr/>
      </p:nvGrpSpPr>
      <p:grpSpPr>
        <a:xfrm>
          <a:off x="0" y="0"/>
          <a:ext cx="8820150" cy="4514850"/>
          <a:chOff x="0" y="0"/>
          <a:chExt cx="8820150" cy="4514850"/>
        </a:xfrm>
      </p:grpSpPr>
      <p:sp>
        <p:nvSpPr>
          <p:cNvPr id="1" name="Placeholder for title"/>
          <p:cNvSpPr txBox="1"/>
          <p:nvPr>
            <p:ph type="title"/>
          </p:nvPr>
        </p:nvSpPr>
        <p:spPr>
          <a:noFill/>
        </p:spPr>
        <p:txBody>
          <a:bodyPr/>
          <a:lstStyle/>
          <a:p>
            <a:pPr algn="l" fontAlgn="base" marL="0" marR="0" indent="0" lvl="0">
              <a:lnSpc>
                <a:spcPct val="100000"/>
              </a:lnSpc>
            </a:pPr>
            <a:r>
              <a:rPr lang="en-US" sz="1000" spc="0" u="none">
                <a:solidFill>
                  <a:srgbClr val="000000">
                    <a:alpha val="100000"/>
                  </a:srgbClr>
                </a:solidFill>
                <a:latin typeface="Calibri"/>
              </a:rPr>
              <a:t><![CDATA[Discussion panel]]></a:t>
            </a:r>
          </a:p>
        </p:txBody>
      </p:sp>
      <p:sp>
        <p:nvSpPr>
          <p:cNvPr id="2" name="Placeholder for body"/>
          <p:cNvSpPr txBox="1"/>
          <p:nvPr>
            <p:ph type="body"/>
          </p:nvPr>
        </p:nvSpPr>
        <p:spPr>
          <a:noFill/>
        </p:spPr>
        <p:txBody>
          <a:bodyPr/>
          <a:lstStyle/>
          <a:p>
            <a:pPr algn="l" fontAlgn="base" marL="0" marR="0" indent="0" lvl="0">
              <a:lnSpc>
                <a:spcPct val="100000"/>
              </a:lnSpc>
            </a:pPr>
            <a:r>
              <a:rPr lang="en-US" sz="1000" spc="0" u="none">
                <a:solidFill>
                  <a:srgbClr val="000000">
                    <a:alpha val="100000"/>
                  </a:srgbClr>
                </a:solidFill>
                <a:latin typeface="Calibri"/>
              </a:rPr>
              <a:t><![CDATA[Title of discussion panel]]></a:t>
            </a:r>
          </a:p>
          <a:p>
            <a:pPr algn="l" fontAlgn="base" marL="0" marR="0" indent="0" lvl="0">
              <a:lnSpc>
                <a:spcPct val="100000"/>
              </a:lnSpc>
            </a:pPr>
            <a:r>
              <a:rPr lang="en-US" sz="1000" spc="0" u="none">
                <a:solidFill>
                  <a:srgbClr val="000000">
                    <a:alpha val="100000"/>
                  </a:srgbClr>
                </a:solidFill>
                <a:latin typeface="Calibri"/>
              </a:rPr>
              <a:t><![CDATA[Speaker Name, Company 1]]></a:t>
            </a:r>
          </a:p>
          <a:p>
            <a:pPr algn="l" fontAlgn="base" marL="0" marR="0" indent="0" lvl="0">
              <a:lnSpc>
                <a:spcPct val="100000"/>
              </a:lnSpc>
            </a:pPr>
            <a:r>
              <a:rPr lang="en-US" sz="1000" spc="0" u="none">
                <a:solidFill>
                  <a:srgbClr val="000000">
                    <a:alpha val="100000"/>
                  </a:srgbClr>
                </a:solidFill>
                <a:latin typeface="Calibri"/>
              </a:rPr>
              <a:t><![CDATA[Speaker Name, Company 2]]></a:t>
            </a:r>
          </a:p>
          <a:p>
            <a:pPr algn="l" fontAlgn="base" marL="0" marR="0" indent="0" lvl="0">
              <a:lnSpc>
                <a:spcPct val="100000"/>
              </a:lnSpc>
            </a:pPr>
            <a:r>
              <a:rPr lang="en-US" sz="1000" spc="0" u="none">
                <a:solidFill>
                  <a:srgbClr val="000000">
                    <a:alpha val="100000"/>
                  </a:srgbClr>
                </a:solidFill>
                <a:latin typeface="Calibri"/>
              </a:rPr>
              <a:t><![CDATA[Speaker Name, Company 3]]></a:t>
            </a:r>
          </a:p>
          <a:p>
            <a:pPr algn="l" fontAlgn="base" marL="0" marR="0" indent="0" lvl="0">
              <a:lnSpc>
                <a:spcPct val="100000"/>
              </a:lnSpc>
            </a:pPr>
            <a:r>
              <a:rPr lang="en-US" sz="1000" spc="0" u="none">
                <a:solidFill>
                  <a:srgbClr val="000000">
                    <a:alpha val="100000"/>
                  </a:srgbClr>
                </a:solidFill>
                <a:latin typeface="Calibri"/>
              </a:rPr>
              <a:t><![CDATA[Speaker Name, Company 4]]></a:t>
            </a:r>
          </a:p>
          <a:p>
            <a:pPr algn="l" fontAlgn="base" marL="0" marR="0" indent="0" lvl="0">
              <a:lnSpc>
                <a:spcPct val="100000"/>
              </a:lnSpc>
            </a:pPr>
            <a:r>
              <a:rPr lang="en-US" sz="1000" spc="0" u="none">
                <a:solidFill>
                  <a:srgbClr val="000000">
                    <a:alpha val="100000"/>
                  </a:srgbClr>
                </a:solidFill>
                <a:latin typeface="Calibri"/>
              </a:rPr>
              <a:t><![CDATA[Speaker Name, Company 5]]></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Copyright">
    <p:bg>
      <p:bgRef idx="1001">
        <a:schemeClr val="bg1"/>
      </p:bgRef>
    </p:bg>
    <p:spTree>
      <p:nvGrpSpPr>
        <p:cNvPr id="1" name=""/>
        <p:cNvGrpSpPr/>
        <p:nvPr/>
      </p:nvGrpSpPr>
      <p:grpSpPr>
        <a:xfrm>
          <a:off x="323850" y="323850"/>
          <a:ext cx="8820150" cy="5895975"/>
          <a:chOff x="323850" y="323850"/>
          <a:chExt cx="8820150" cy="5895975"/>
        </a:xfrm>
      </p:grpSpPr>
      <p:sp>
        <p:nvSpPr>
          <p:cNvPr id="1" name=""/>
          <p:cNvSpPr txBox="1"/>
          <p:nvPr/>
        </p:nvSpPr>
        <p:spPr>
          <a:xfrm>
            <a:off x="323850" y="1695450"/>
            <a:ext cx="4162425" cy="4200525"/>
          </a:xfrm>
          <a:prstGeom prst="rect">
            <a:avLst/>
          </a:prstGeom>
          <a:noFill/>
        </p:spPr>
        <p:txBody>
          <a:bodyPr rtlCol="0" bIns="45720" lIns="91440" rIns="91440" tIns="45720">
            <a:spAutoFit/>
          </a:bodyPr>
          <a:lstStyle/>
          <a:p>
            <a:pPr algn="l" fontAlgn="base" marL="0" marR="0" indent="0" lvl="0">
              <a:lnSpc>
                <a:spcPct val="100000"/>
              </a:lnSpc>
            </a:pPr>
            <a:r>
              <a:rPr lang="en-US" sz="900" spc="0" u="none">
                <a:solidFill>
                  <a:srgbClr val="000000">
                    <a:alpha val="100000"/>
                  </a:srgbClr>
                </a:solidFill>
                <a:latin typeface="Calibri"/>
              </a:rPr>
              <a:t><![CDATA[No part of this publication may be reproduced or transmitted in any form or for any purpose without the express permission of SAP AG. The information contained herein may be changed without prior notice.]]></a:t>
            </a:r>
          </a:p>
          <a:p>
            <a:pPr algn="l" fontAlgn="base" marL="0" marR="0" indent="0" lvl="0">
              <a:lnSpc>
                <a:spcPct val="100000"/>
              </a:lnSpc>
            </a:pPr>
            <a:r>
              <a:rPr lang="en-US" sz="900" spc="0" u="none">
                <a:solidFill>
                  <a:srgbClr val="000000">
                    <a:alpha val="100000"/>
                  </a:srgbClr>
                </a:solidFill>
                <a:latin typeface="Calibri"/>
              </a:rPr>
              <a:t><![CDATA[Some software products marketed by SAP AG and its distributors contain proprietary software components of other software vendors.]]></a:t>
            </a:r>
          </a:p>
          <a:p>
            <a:pPr algn="l" fontAlgn="base" marL="0" marR="0" indent="0" lvl="0">
              <a:lnSpc>
                <a:spcPct val="100000"/>
              </a:lnSpc>
            </a:pPr>
            <a:r>
              <a:rPr lang="en-US" sz="900" spc="0" u="none">
                <a:solidFill>
                  <a:srgbClr val="000000">
                    <a:alpha val="100000"/>
                  </a:srgbClr>
                </a:solidFill>
                <a:latin typeface="Calibri"/>
              </a:rPr>
              <a:t><![CDATA[Microsoft, Windows, Excel, Outlook, and PowerPoint are registered trademarks of Microsoft Corporation. ]]></a:t>
            </a:r>
          </a:p>
          <a:p>
            <a:pPr algn="l" fontAlgn="base" marL="0" marR="0" indent="0" lvl="0">
              <a:lnSpc>
                <a:spcPct val="100000"/>
              </a:lnSpc>
            </a:pPr>
            <a:r>
              <a:rPr lang="en-US" sz="900" spc="0" u="none">
                <a:solidFill>
                  <a:srgbClr val="000000">
                    <a:alpha val="100000"/>
                  </a:srgbClr>
                </a:solidFill>
                <a:latin typeface="Calibri"/>
              </a:rPr>
              <a:t><![CDATA[IBM, DB2, DB2 Universal Database, System i, System i5, System p, System p5, System x, System z, System z10, System z9, z10, z9, iSeries, pSeries, xSeries, zSeries, eServer, z/VM, z/OS, i5/OS, S/390, OS/390, OS/400, AS/400, S/390 Parallel Enterprise Server, PowerVM, Power Architecture, POWER6+, POWER6, POWER5+, POWER5, POWER, OpenPower, PowerPC, BatchPipes, BladeCenter, System Storage, GPFS, HACMP, RETAIN, DB2 Connect, RACF, Redbooks, OS/2, Parallel Sysplex, MVS/ESA, AIX, Intelligent Miner, WebSphere, Netfinity, Tivoli and Informix are trademarks or registered trademarks of IBM Corporation.]]></a:t>
            </a:r>
          </a:p>
          <a:p>
            <a:pPr algn="l" fontAlgn="base" marL="0" marR="0" indent="0" lvl="0">
              <a:lnSpc>
                <a:spcPct val="100000"/>
              </a:lnSpc>
            </a:pPr>
            <a:r>
              <a:rPr lang="en-US" sz="900" spc="0" u="none">
                <a:solidFill>
                  <a:srgbClr val="000000">
                    <a:alpha val="100000"/>
                  </a:srgbClr>
                </a:solidFill>
                <a:latin typeface="Calibri"/>
              </a:rPr>
              <a:t><![CDATA[Linux is the registered trademark of LiWF Torvalds in the U.S. and other countries.]]></a:t>
            </a:r>
          </a:p>
          <a:p>
            <a:pPr algn="l" fontAlgn="base" marL="0" marR="0" indent="0" lvl="0">
              <a:lnSpc>
                <a:spcPct val="100000"/>
              </a:lnSpc>
            </a:pPr>
            <a:r>
              <a:rPr lang="en-US" sz="900" spc="0" u="none">
                <a:solidFill>
                  <a:srgbClr val="000000">
                    <a:alpha val="100000"/>
                  </a:srgbClr>
                </a:solidFill>
                <a:latin typeface="Calibri"/>
              </a:rPr>
              <a:t><![CDATA[Adobe, the Adobe logo, Acrobat, PostScript, and Reader are either trademarks or registered trademarks of Adobe Systems Incorporated in the United States and/or other countries.]]></a:t>
            </a:r>
          </a:p>
          <a:p>
            <a:pPr algn="l" fontAlgn="base" marL="0" marR="0" indent="0" lvl="0">
              <a:lnSpc>
                <a:spcPct val="100000"/>
              </a:lnSpc>
            </a:pPr>
            <a:r>
              <a:rPr lang="en-US" sz="900" spc="0" u="none">
                <a:solidFill>
                  <a:srgbClr val="000000">
                    <a:alpha val="100000"/>
                  </a:srgbClr>
                </a:solidFill>
                <a:latin typeface="Calibri"/>
              </a:rPr>
              <a:t><![CDATA[Oracle and Java are registered trademarks of Oracle and/or its affiliates.]]></a:t>
            </a:r>
          </a:p>
          <a:p>
            <a:pPr algn="l" fontAlgn="base" marL="0" marR="0" indent="0" lvl="0">
              <a:lnSpc>
                <a:spcPct val="100000"/>
              </a:lnSpc>
            </a:pPr>
            <a:r>
              <a:rPr lang="en-US" sz="900" spc="0" u="none">
                <a:solidFill>
                  <a:srgbClr val="000000">
                    <a:alpha val="100000"/>
                  </a:srgbClr>
                </a:solidFill>
                <a:latin typeface="Calibri"/>
              </a:rPr>
              <a:t><![CDATA[UNIX, X/Open, OSF/1, and Motif are registered trademarks of the Open Group.]]></a:t>
            </a:r>
          </a:p>
          <a:p>
            <a:pPr algn="l" fontAlgn="base" marL="0" marR="0" indent="0" lvl="0">
              <a:lnSpc>
                <a:spcPct val="100000"/>
              </a:lnSpc>
            </a:pPr>
            <a:r>
              <a:rPr lang="en-US" sz="900" spc="0" u="none">
                <a:solidFill>
                  <a:srgbClr val="000000">
                    <a:alpha val="100000"/>
                  </a:srgbClr>
                </a:solidFill>
                <a:latin typeface="Calibri"/>
              </a:rPr>
              <a:t><![CDATA[Citrix, ICA, Program Neighborhood, MetaFrame, WinFrame, VideoFrame, and MultiWin are trademarks or registered trademarks of Citrix Systems, Inc.]]></a:t>
            </a:r>
          </a:p>
          <a:p>
            <a:pPr algn="l" fontAlgn="base" marL="0" marR="0" indent="0" lvl="0">
              <a:lnSpc>
                <a:spcPct val="100000"/>
              </a:lnSpc>
            </a:pPr>
            <a:r>
              <a:rPr lang="en-US" sz="900" spc="0" u="none">
                <a:solidFill>
                  <a:srgbClr val="000000">
                    <a:alpha val="100000"/>
                  </a:srgbClr>
                </a:solidFill>
                <a:latin typeface="Calibri"/>
              </a:rPr>
              <a:t><![CDATA[HTML, XML, XHTML and W3C are trademarks or registered trademarks of W3C]]></a:t>
            </a:r>
            <a:r>
              <a:rPr lang="en-US" sz="900" spc="0" u="none">
                <a:solidFill>
                  <a:srgbClr val="000000">
                    <a:alpha val="100000"/>
                  </a:srgbClr>
                </a:solidFill>
                <a:latin typeface="Calibri"/>
              </a:rPr>
              <a:t><![CDATA[®]]></a:t>
            </a:r>
            <a:r>
              <a:rPr lang="en-US" sz="900" spc="0" u="none">
                <a:solidFill>
                  <a:srgbClr val="000000">
                    <a:alpha val="100000"/>
                  </a:srgbClr>
                </a:solidFill>
                <a:latin typeface="Calibri"/>
              </a:rPr>
              <a:t><![CDATA[, World Wide Web Consortium, Massachusetts Institute of Technology. ]]></a:t>
            </a:r>
          </a:p>
        </p:txBody>
      </p:sp>
      <p:sp>
        <p:nvSpPr>
          <p:cNvPr id="2" name=""/>
          <p:cNvSpPr txBox="1"/>
          <p:nvPr/>
        </p:nvSpPr>
        <p:spPr>
          <a:xfrm>
            <a:off x="323850" y="323850"/>
            <a:ext cx="5314950" cy="752475"/>
          </a:xfrm>
          <a:prstGeom prst="rect">
            <a:avLst/>
          </a:prstGeom>
          <a:noFill/>
        </p:spPr>
        <p:txBody>
          <a:bodyPr rtlCol="0" bIns="45720" lIns="91440" rIns="91440" tIns="45720">
            <a:spAutoFit/>
          </a:bodyPr>
          <a:lstStyle/>
          <a:p>
            <a:pPr algn="l" fontAlgn="base" marL="0" marR="0" indent="0" lvl="0">
              <a:lnSpc>
                <a:spcPct val="100000"/>
              </a:lnSpc>
            </a:pPr>
            <a:r>
              <a:rPr lang="en-US" b="1" sz="2400" spc="0" u="none">
                <a:solidFill>
                  <a:srgbClr val="000000">
                    <a:alpha val="100000"/>
                  </a:srgbClr>
                </a:solidFill>
                <a:latin typeface="Calibri"/>
              </a:rPr>
              <a:t><![CDATA[© ]]></a:t>
            </a:r>
            <a:r>
              <a:rPr lang="en-US" b="1" sz="2400" spc="0" u="none">
                <a:solidFill>
                  <a:srgbClr val="000000">
                    <a:alpha val="100000"/>
                  </a:srgbClr>
                </a:solidFill>
                <a:latin typeface="Calibri"/>
              </a:rPr>
              <a:t><![CDATA[2011 SAP AG. All rights reserved.]]></a:t>
            </a:r>
          </a:p>
        </p:txBody>
      </p:sp>
      <p:sp>
        <p:nvSpPr>
          <p:cNvPr id="3" name=""/>
          <p:cNvSpPr txBox="1"/>
          <p:nvPr/>
        </p:nvSpPr>
        <p:spPr>
          <a:xfrm>
            <a:off x="4657725" y="1695450"/>
            <a:ext cx="4162425" cy="3076575"/>
          </a:xfrm>
          <a:prstGeom prst="rect">
            <a:avLst/>
          </a:prstGeom>
          <a:noFill/>
        </p:spPr>
        <p:txBody>
          <a:bodyPr anchor="t" rtlCol="0" bIns="45720" lIns="91440" rIns="91440" tIns="45720">
            <a:spAutoFit/>
          </a:bodyPr>
          <a:lstStyle/>
          <a:p>
            <a:pPr algn="l" fontAlgn="t" marL="0" marR="0" indent="0" lvl="0">
              <a:lnSpc>
                <a:spcPct val="100000"/>
              </a:lnSpc>
            </a:pPr>
            <a:r>
              <a:rPr lang="en-US" sz="900" spc="0" u="none">
                <a:solidFill>
                  <a:srgbClr val="000000">
                    <a:alpha val="100000"/>
                  </a:srgbClr>
                </a:solidFill>
                <a:latin typeface="Calibri"/>
              </a:rPr>
              <a:t><![CDATA[SAP, R/3, SAP NetWeaver, Duet, PartnerEdge, ByDesign, SAP BusinessObjects Explorer, StreamWork, and other SAP products and services mentioned herein as well as their respective logos are trademarks or registered trademarks of SAP AG in Germany and other countries.]]></a:t>
            </a:r>
          </a:p>
          <a:p>
            <a:pPr algn="l" fontAlgn="t" marL="0" marR="0" indent="0" lvl="0">
              <a:lnSpc>
                <a:spcPct val="100000"/>
              </a:lnSpc>
            </a:pPr>
            <a:r>
              <a:rPr lang="en-US" sz="900" spc="0" u="none">
                <a:solidFill>
                  <a:srgbClr val="000000">
                    <a:alpha val="100000"/>
                  </a:srgbClr>
                </a:solidFill>
                <a:latin typeface="Calibri"/>
              </a:rPr>
              <a:t><![CDATA[Business Objects and the Business Objects logo, BusinessObjects, Crystal Reports, Crystal Decisions, Web Intelligence, Xcelsius, and other Business Objects products and services mentioned herein as well as their respective logos are trademarks or registered trademarks of Business Objects Software Ltd. Business Objects is an ]]></a:t>
            </a:r>
            <a:br/>
            <a:r>
              <a:rPr lang="en-US" sz="900" spc="0" u="none">
                <a:solidFill>
                  <a:srgbClr val="000000">
                    <a:alpha val="100000"/>
                  </a:srgbClr>
                </a:solidFill>
                <a:latin typeface="Calibri"/>
              </a:rPr>
              <a:t><![CDATA[SAP company.]]></a:t>
            </a:r>
          </a:p>
          <a:p>
            <a:pPr algn="l" fontAlgn="t" marL="0" marR="0" indent="0" lvl="0">
              <a:lnSpc>
                <a:spcPct val="100000"/>
              </a:lnSpc>
            </a:pPr>
            <a:r>
              <a:rPr lang="en-US" sz="900" spc="0" u="none">
                <a:solidFill>
                  <a:srgbClr val="000000">
                    <a:alpha val="100000"/>
                  </a:srgbClr>
                </a:solidFill>
                <a:latin typeface="Calibri"/>
              </a:rPr>
              <a:t><![CDATA[Sybase and Adaptive Server, iAnywhere, Sybase 365, SQL Anywhere, and other Sybase products and services mentioned herein as well as their respective logos are trademarks or registered trademarks of Sybase, Inc. Sybase is an SAP company.]]></a:t>
            </a:r>
          </a:p>
          <a:p>
            <a:pPr algn="l" fontAlgn="t" marL="0" marR="0" indent="0" lvl="0">
              <a:lnSpc>
                <a:spcPct val="100000"/>
              </a:lnSpc>
            </a:pPr>
            <a:r>
              <a:rPr lang="en-US" sz="900" spc="0" u="none">
                <a:solidFill>
                  <a:srgbClr val="000000">
                    <a:alpha val="100000"/>
                  </a:srgbClr>
                </a:solidFill>
                <a:latin typeface="Calibri"/>
              </a:rPr>
              <a:t><![CDATA[All other product and service names mentioned are the trademarks of their respective companies. Data contained in this document serves informational purposes only. National product specifications may vary.]]></a:t>
            </a:r>
          </a:p>
          <a:p>
            <a:pPr algn="l" fontAlgn="t" marL="0" marR="0" indent="0" lvl="0">
              <a:lnSpc>
                <a:spcPct val="100000"/>
              </a:lnSpc>
            </a:pPr>
            <a:r>
              <a:rPr lang="en-US" sz="900" spc="0" u="none">
                <a:solidFill>
                  <a:srgbClr val="000000">
                    <a:alpha val="100000"/>
                  </a:srgbClr>
                </a:solidFill>
                <a:latin typeface="Calibri"/>
              </a:rPr>
              <a:t><![CDATA[The information in this document is proprietary to SAP. No part of this document may be reproduced, copied, or transmitted in any form or for any purpose without the express prior written permission of SAP AG.]]></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Copyright german">
    <p:bg>
      <p:bgRef idx="1001">
        <a:schemeClr val="bg1"/>
      </p:bgRef>
    </p:bg>
    <p:spTree>
      <p:nvGrpSpPr>
        <p:cNvPr id="1" name=""/>
        <p:cNvGrpSpPr/>
        <p:nvPr/>
      </p:nvGrpSpPr>
      <p:grpSpPr>
        <a:xfrm>
          <a:off x="323850" y="323850"/>
          <a:ext cx="8820150" cy="5848350"/>
          <a:chOff x="323850" y="323850"/>
          <a:chExt cx="8820150" cy="5848350"/>
        </a:xfrm>
      </p:grpSpPr>
      <p:sp>
        <p:nvSpPr>
          <p:cNvPr id="1" name=""/>
          <p:cNvSpPr txBox="1"/>
          <p:nvPr/>
        </p:nvSpPr>
        <p:spPr>
          <a:xfrm>
            <a:off x="323850" y="323850"/>
            <a:ext cx="7362825" cy="752475"/>
          </a:xfrm>
          <a:prstGeom prst="rect">
            <a:avLst/>
          </a:prstGeom>
          <a:noFill/>
        </p:spPr>
        <p:txBody>
          <a:bodyPr rtlCol="0" bIns="45720" lIns="91440" rIns="91440" tIns="45720">
            <a:spAutoFit/>
          </a:bodyPr>
          <a:lstStyle/>
          <a:p>
            <a:pPr algn="l" fontAlgn="auto" marL="0" marR="0" indent="0" lvl="0">
              <a:lnSpc>
                <a:spcPct val="100000"/>
              </a:lnSpc>
            </a:pPr>
            <a:r>
              <a:rPr lang="en-US" b="1" sz="2400" spc="0" u="none">
                <a:solidFill>
                  <a:srgbClr val="000000">
                    <a:alpha val="100000"/>
                  </a:srgbClr>
                </a:solidFill>
                <a:latin typeface="Calibri"/>
              </a:rPr>
              <a:t><![CDATA[© ]]></a:t>
            </a:r>
            <a:r>
              <a:rPr lang="en-US" b="1" sz="2400" spc="0" u="none">
                <a:solidFill>
                  <a:srgbClr val="000000">
                    <a:alpha val="100000"/>
                  </a:srgbClr>
                </a:solidFill>
                <a:latin typeface="Calibri"/>
              </a:rPr>
              <a:t><![CDATA[2011 SAP AG. Alle Rechte vorbehalten.]]></a:t>
            </a:r>
          </a:p>
        </p:txBody>
      </p:sp>
      <p:sp>
        <p:nvSpPr>
          <p:cNvPr id="2" name=""/>
          <p:cNvSpPr txBox="1"/>
          <p:nvPr/>
        </p:nvSpPr>
        <p:spPr>
          <a:xfrm>
            <a:off x="323850" y="1695450"/>
            <a:ext cx="4162425" cy="4152900"/>
          </a:xfrm>
          <a:prstGeom prst="rect">
            <a:avLst/>
          </a:prstGeom>
          <a:noFill/>
        </p:spPr>
        <p:txBody>
          <a:bodyPr rtlCol="0" bIns="45720" lIns="91440" rIns="91440" tIns="45720">
            <a:spAutoFit/>
          </a:bodyPr>
          <a:lstStyle/>
          <a:p>
            <a:pPr algn="l" fontAlgn="base" marL="0" marR="0" indent="0" lvl="0">
              <a:lnSpc>
                <a:spcPct val="100000"/>
              </a:lnSpc>
            </a:pPr>
            <a:r>
              <a:rPr lang="en-US" sz="900" spc="0" u="none">
                <a:solidFill>
                  <a:srgbClr val="000000">
                    <a:alpha val="100000"/>
                  </a:srgbClr>
                </a:solidFill>
                <a:latin typeface="Calibri"/>
              </a:rPr>
              <a:t><![CDATA[Weitergabe und Vervielfältigung dieser Publikation oder von Teilen daraus sind, zu welchem Zweck und in welcher Form auch immer, ohne die ausdrückliche schriftliche Genehmigung durch SAP AG nicht gestattet. In dieser Publikation enthaltene Informationen können ohne vorherige Ankündigung geändert werden.]]></a:t>
            </a:r>
          </a:p>
          <a:p>
            <a:pPr algn="l" fontAlgn="base" marL="0" marR="0" indent="0" lvl="0">
              <a:lnSpc>
                <a:spcPct val="100000"/>
              </a:lnSpc>
            </a:pPr>
            <a:r>
              <a:rPr lang="en-US" sz="900" spc="0" u="none">
                <a:solidFill>
                  <a:srgbClr val="000000">
                    <a:alpha val="100000"/>
                  </a:srgbClr>
                </a:solidFill>
                <a:latin typeface="Calibri"/>
              </a:rPr>
              <a:t><![CDATA[Die von SAP AG oder deren Vertriebsfirmen angebotenen Softwareprodukte können Softwarekomponenten auch anderer Softwarehersteller enthalten.]]></a:t>
            </a:r>
          </a:p>
          <a:p>
            <a:pPr algn="l" fontAlgn="base" marL="0" marR="0" indent="0" lvl="0">
              <a:lnSpc>
                <a:spcPct val="100000"/>
              </a:lnSpc>
            </a:pPr>
            <a:r>
              <a:rPr lang="en-US" sz="900" spc="0" u="none">
                <a:solidFill>
                  <a:srgbClr val="000000">
                    <a:alpha val="100000"/>
                  </a:srgbClr>
                </a:solidFill>
                <a:latin typeface="Calibri"/>
              </a:rPr>
              <a:t><![CDATA[Microsoft, Windows, Excel, Outlook, und PowerPoint sind eingetragene Marken der Microsoft Corporation. ]]></a:t>
            </a:r>
          </a:p>
          <a:p>
            <a:pPr algn="l" fontAlgn="base" marL="0" marR="0" indent="0" lvl="0">
              <a:lnSpc>
                <a:spcPct val="100000"/>
              </a:lnSpc>
            </a:pPr>
            <a:r>
              <a:rPr lang="en-US" sz="900" spc="0" u="none">
                <a:solidFill>
                  <a:srgbClr val="000000">
                    <a:alpha val="100000"/>
                  </a:srgbClr>
                </a:solidFill>
                <a:latin typeface="Calibri"/>
              </a:rPr>
              <a:t><![CDATA[IBM, DB2, DB2 Universal Database, System i, System i5, System p, System p5, System x, System z, System z10, System z9, z10, z9, iSeries, pSeries, xSeries, zSeries, eServer, z/VM, z/OS, i5/OS, S/390, OS/390, OS/400, AS/400, S/390 Parallel Enterprise Server, PowerVM, Power Architecture, POWER6+, POWER6, POWER5+, POWER5, POWER, OpenPower, PowerPC, BatchPipes, BladeCenter, System Storage, GPFS, HACMP, RETAIN, DB2 Connect, RACF, Redbooks, OS/2, Parallel Sysplex, MVS/ESA, AIX, Intelligent Miner, WebSphere, Netfinity, Tivoli und Informix sind Marken oder eingetragene Marken der IBM Corporation.]]></a:t>
            </a:r>
          </a:p>
          <a:p>
            <a:pPr algn="l" fontAlgn="base" marL="0" marR="0" indent="0" lvl="0">
              <a:lnSpc>
                <a:spcPct val="100000"/>
              </a:lnSpc>
            </a:pPr>
            <a:r>
              <a:rPr lang="en-US" sz="900" spc="0" u="none">
                <a:solidFill>
                  <a:srgbClr val="000000">
                    <a:alpha val="100000"/>
                  </a:srgbClr>
                </a:solidFill>
                <a:latin typeface="Calibri"/>
              </a:rPr>
              <a:t><![CDATA[Linux ist eine eingetragene Marke von LiWF Torvalds in den USA und anderen Ländern.]]></a:t>
            </a:r>
          </a:p>
          <a:p>
            <a:pPr algn="l" fontAlgn="base" marL="0" marR="0" indent="0" lvl="0">
              <a:lnSpc>
                <a:spcPct val="100000"/>
              </a:lnSpc>
            </a:pPr>
            <a:r>
              <a:rPr lang="en-US" sz="900" spc="0" u="none">
                <a:solidFill>
                  <a:srgbClr val="000000">
                    <a:alpha val="100000"/>
                  </a:srgbClr>
                </a:solidFill>
                <a:latin typeface="Calibri"/>
              </a:rPr>
              <a:t><![CDATA[Adobe, das Adobe-Logo, Acrobat, PostScript und Reader sind Marken oder eingetragene Marken von Adobe Systems Incorporated in den USA und/oder anderen Ländern.]]></a:t>
            </a:r>
          </a:p>
          <a:p>
            <a:pPr algn="l" fontAlgn="base" marL="0" marR="0" indent="0" lvl="0">
              <a:lnSpc>
                <a:spcPct val="100000"/>
              </a:lnSpc>
            </a:pPr>
            <a:r>
              <a:rPr lang="en-US" sz="900" spc="0" u="none">
                <a:solidFill>
                  <a:srgbClr val="000000">
                    <a:alpha val="100000"/>
                  </a:srgbClr>
                </a:solidFill>
                <a:latin typeface="Calibri"/>
              </a:rPr>
              <a:t><![CDATA[Oracle und Java sind eingetragene Marken von Oracle und/oder ihrer Tochtergesellschaften.]]></a:t>
            </a:r>
          </a:p>
          <a:p>
            <a:pPr algn="l" fontAlgn="base" marL="0" marR="0" indent="0" lvl="0">
              <a:lnSpc>
                <a:spcPct val="100000"/>
              </a:lnSpc>
            </a:pPr>
            <a:r>
              <a:rPr lang="en-US" sz="900" spc="0" u="none">
                <a:solidFill>
                  <a:srgbClr val="000000">
                    <a:alpha val="100000"/>
                  </a:srgbClr>
                </a:solidFill>
                <a:latin typeface="Calibri"/>
              </a:rPr>
              <a:t><![CDATA[UNIX, X/Open, OSF/1 und Motif sind eingetragene Marken der Open Group.]]></a:t>
            </a:r>
          </a:p>
          <a:p>
            <a:pPr algn="l" fontAlgn="base" marL="0" marR="0" indent="0" lvl="0">
              <a:lnSpc>
                <a:spcPct val="100000"/>
              </a:lnSpc>
            </a:pPr>
            <a:r>
              <a:rPr lang="en-US" sz="900" spc="0" u="none">
                <a:solidFill>
                  <a:srgbClr val="000000">
                    <a:alpha val="100000"/>
                  </a:srgbClr>
                </a:solidFill>
                <a:latin typeface="Calibri"/>
              </a:rPr>
              <a:t><![CDATA[Citrix, ICA, Program Neighborhood, MetaFrame, WinFrame, VideoFrame und MultiWin sind Marken oder eingetragene Marken von Citrix Systems, Inc.]]></a:t>
            </a:r>
          </a:p>
        </p:txBody>
      </p:sp>
      <p:sp>
        <p:nvSpPr>
          <p:cNvPr id="3" name=""/>
          <p:cNvSpPr txBox="1"/>
          <p:nvPr/>
        </p:nvSpPr>
        <p:spPr>
          <a:xfrm>
            <a:off x="4657725" y="1695450"/>
            <a:ext cx="4162425" cy="3629025"/>
          </a:xfrm>
          <a:prstGeom prst="rect">
            <a:avLst/>
          </a:prstGeom>
          <a:noFill/>
        </p:spPr>
        <p:txBody>
          <a:bodyPr rtlCol="0" bIns="45720" lIns="91440" rIns="91440" tIns="45720">
            <a:spAutoFit/>
          </a:bodyPr>
          <a:lstStyle/>
          <a:p>
            <a:pPr algn="l" fontAlgn="auto" marL="0" marR="0" indent="0" lvl="0">
              <a:lnSpc>
                <a:spcPct val="100000"/>
              </a:lnSpc>
            </a:pPr>
            <a:r>
              <a:rPr lang="en-US" sz="900" spc="0" u="none">
                <a:solidFill>
                  <a:srgbClr val="000000">
                    <a:alpha val="100000"/>
                  </a:srgbClr>
                </a:solidFill>
                <a:latin typeface="Calibri"/>
              </a:rPr>
              <a:t><![CDATA[HTML, XML, XHTML und W3C sind Marken oder eingetragene Marken des W3C]]></a:t>
            </a:r>
            <a:r>
              <a:rPr lang="en-US" sz="900" spc="0" u="none">
                <a:solidFill>
                  <a:srgbClr val="000000">
                    <a:alpha val="100000"/>
                  </a:srgbClr>
                </a:solidFill>
                <a:latin typeface="Calibri"/>
              </a:rPr>
              <a:t><![CDATA[®]]></a:t>
            </a:r>
            <a:r>
              <a:rPr lang="en-US" sz="900" spc="0" u="none">
                <a:solidFill>
                  <a:srgbClr val="000000">
                    <a:alpha val="100000"/>
                  </a:srgbClr>
                </a:solidFill>
                <a:latin typeface="Calibri"/>
              </a:rPr>
              <a:t><![CDATA[, World Wide Web Consortium, Massachusetts Institute of Technology.]]></a:t>
            </a:r>
          </a:p>
          <a:p>
            <a:pPr algn="l" fontAlgn="auto" marL="0" marR="0" indent="0" lvl="0">
              <a:lnSpc>
                <a:spcPct val="100000"/>
              </a:lnSpc>
            </a:pPr>
            <a:r>
              <a:rPr lang="en-US" sz="900" spc="0" u="none">
                <a:solidFill>
                  <a:srgbClr val="000000">
                    <a:alpha val="100000"/>
                  </a:srgbClr>
                </a:solidFill>
                <a:latin typeface="Calibri"/>
              </a:rPr>
              <a:t><![CDATA[SAP, R/3, SAP NetWeaver, Duet, PartnerEdge, ByDesign, SAP BusinessObjects Explorer, StreamWork und weitere im Text erwähnte SAP-Produkte und ­Dienstleistungen sowie die entsprechenden Logos sind Marken oder eingetragene Marken der SAP AG in Deutschland und anderen Ländern.]]></a:t>
            </a:r>
          </a:p>
          <a:p>
            <a:pPr algn="l" fontAlgn="t" marL="0" marR="0" indent="0" lvl="0">
              <a:lnSpc>
                <a:spcPct val="100000"/>
              </a:lnSpc>
            </a:pPr>
            <a:r>
              <a:rPr lang="en-US" sz="900" spc="0" u="none">
                <a:solidFill>
                  <a:srgbClr val="000000">
                    <a:alpha val="100000"/>
                  </a:srgbClr>
                </a:solidFill>
                <a:latin typeface="Calibri"/>
              </a:rPr>
              <a:t><![CDATA[Business Objects und das Business-Objects-Logo, BusinessObjects, Crystal Reports, Crystal Decisions, Web Intelligence, Xcelsius und andere im Text erwähnte Business-Objects-Produkte und ­Dienstleistungen sowie die entsprechenden Logos sind Marken oder eingetragene Marken der Business Objects Software Ltd. Business Objects ist ein Unternehmen der SAP AG.]]></a:t>
            </a:r>
          </a:p>
          <a:p>
            <a:pPr algn="l" fontAlgn="t" marL="0" marR="0" indent="0" lvl="0">
              <a:lnSpc>
                <a:spcPct val="100000"/>
              </a:lnSpc>
            </a:pPr>
            <a:r>
              <a:rPr lang="en-US" sz="900" spc="0" u="none">
                <a:solidFill>
                  <a:srgbClr val="000000">
                    <a:alpha val="100000"/>
                  </a:srgbClr>
                </a:solidFill>
                <a:latin typeface="Calibri"/>
              </a:rPr>
              <a:t><![CDATA[Sybase und Adaptive Server, iAnywhere, Sybase 365, SQL Anywhere und weitere im Text erwähnte Sybase-Produkte und -Dienstleistungen sowie die entsprechenden Logos sind Marken oder eingetragene Marken der Sybase Inc. Sybase ist ein Unternehmen der SAP AG.]]></a:t>
            </a:r>
          </a:p>
          <a:p>
            <a:pPr algn="l" fontAlgn="t" marL="0" marR="0" indent="0" lvl="0">
              <a:lnSpc>
                <a:spcPct val="100000"/>
              </a:lnSpc>
            </a:pPr>
            <a:r>
              <a:rPr lang="en-US" sz="900" spc="0" u="none">
                <a:solidFill>
                  <a:srgbClr val="000000">
                    <a:alpha val="100000"/>
                  </a:srgbClr>
                </a:solidFill>
                <a:latin typeface="Calibri"/>
              </a:rPr>
              <a:t><![CDATA[Alle anderen Namen von Produkten und Dienstleistungen sind Marken der jeweiligen Firmen. Die Angaben im Text sind unverbindlich und dienen lediglich zu Informationszwecken. Produkte können länderspezifische Unterschiede aufweisen.]]></a:t>
            </a:r>
          </a:p>
          <a:p>
            <a:pPr algn="l" fontAlgn="t" marL="0" marR="0" indent="0" lvl="0">
              <a:lnSpc>
                <a:spcPct val="100000"/>
              </a:lnSpc>
            </a:pPr>
            <a:r>
              <a:rPr lang="en-US" sz="900" spc="0" u="none">
                <a:solidFill>
                  <a:srgbClr val="000000">
                    <a:alpha val="100000"/>
                  </a:srgbClr>
                </a:solidFill>
                <a:latin typeface="Calibri"/>
              </a:rPr>
              <a:t><![CDATA[Die in dieser Publikation enthaltene Information ist Eigentum der SAP. Weitergabe und Vervielfältigung dieser Publikation oder von Teilen daraus sind, zu welchem Zweck und in welcher Form auch immer, nur mit ausdrücklicher schriftlicher Genehmigung durch SAP AG gestattet.]]></a:t>
            </a:r>
          </a:p>
          <a:p>
            <a:pPr algn="l" fontAlgn="t" marL="0" marR="0" indent="0" lvl="0">
              <a:lnSpc>
                <a:spcPct val="100000"/>
              </a:lnSpc>
            </a:p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Divider Page with picture">
    <p:bg>
      <p:bgRef idx="1001">
        <a:schemeClr val="bg1"/>
      </p:bgRef>
    </p:bg>
    <p:spTree>
      <p:nvGrpSpPr>
        <p:cNvPr id="1" name=""/>
        <p:cNvGrpSpPr/>
        <p:nvPr/>
      </p:nvGrpSpPr>
      <p:grpSpPr>
        <a:xfrm>
          <a:off x="323850" y="161925"/>
          <a:ext cx="8820150" cy="6543675"/>
          <a:chOff x="323850" y="161925"/>
          <a:chExt cx="8820150" cy="6543675"/>
        </a:xfrm>
      </p:grpSpPr>
      <p:sp>
        <p:nvSpPr>
          <p:cNvPr id="1" name="Placeholder for pic"/>
          <p:cNvSpPr txBox="1"/>
          <p:nvPr>
            <p:ph type="pic"/>
          </p:nvPr>
        </p:nvSpPr>
        <p:spPr>
          <a:noFill/>
        </p:spPr>
        <p:txBody>
          <a:bodyPr/>
          <a:lstStyle/>
          <a:p>
            <a:pPr algn="l" fontAlgn="base" marL="0" marR="0" indent="0" lvl="0">
              <a:lnSpc>
                <a:spcPct val="100000"/>
              </a:lnSpc>
            </a:pPr>
            <a:r>
              <a:rPr lang="en-US" sz="1000" spc="0" u="none">
                <a:solidFill>
                  <a:srgbClr val="000000">
                    <a:alpha val="100000"/>
                  </a:srgbClr>
                </a:solidFill>
                <a:latin typeface="Calibri"/>
              </a:rPr>
              <a:t><![CDATA[Click icon to add picture]]></a:t>
            </a:r>
          </a:p>
        </p:txBody>
      </p:sp>
      <p:sp>
        <p:nvSpPr>
          <p:cNvPr id="2" name="Placeholder for ctrTitle"/>
          <p:cNvSpPr txBox="1"/>
          <p:nvPr>
            <p:ph type="ctrTitle"/>
          </p:nvPr>
        </p:nvSpPr>
        <p:spPr>
          <a:noFill/>
        </p:spPr>
        <p:txBody>
          <a:bodyPr/>
          <a:lstStyle/>
          <a:p>
            <a:pPr algn="l" fontAlgn="base" marL="0" marR="0" indent="0" lvl="0">
              <a:lnSpc>
                <a:spcPct val="100000"/>
              </a:lnSpc>
            </a:pPr>
            <a:r>
              <a:rPr lang="en-US" sz="1000" spc="0" u="none">
                <a:solidFill>
                  <a:srgbClr val="000000">
                    <a:alpha val="100000"/>
                  </a:srgbClr>
                </a:solidFill>
                <a:latin typeface="Calibri"/>
              </a:rPr>
              <a:t><![CDATA[Divider page]]></a:t>
            </a:r>
          </a:p>
        </p:txBody>
      </p:sp>
      <p:sp>
        <p:nvSpPr>
          <p:cNvPr id="3" name="Placeholder for body"/>
          <p:cNvSpPr txBox="1"/>
          <p:nvPr>
            <p:ph type="body"/>
          </p:nvPr>
        </p:nvSpPr>
        <p:spPr>
          <a:noFill/>
        </p:spPr>
        <p:txBody>
          <a:bodyPr/>
          <a:lstStyle/>
          <a:p>
            <a:pPr algn="l" fontAlgn="base" marL="0" marR="0" indent="0" lvl="0">
              <a:lnSpc>
                <a:spcPct val="100000"/>
              </a:lnSpc>
            </a:pPr>
            <a:r>
              <a:rPr lang="en-US" sz="1000" spc="0" u="none">
                <a:solidFill>
                  <a:srgbClr val="000000">
                    <a:alpha val="100000"/>
                  </a:srgbClr>
                </a:solidFill>
                <a:latin typeface="Calibri"/>
              </a:rPr>
              <a:t><![CDATA[Subtitle if needed]]></a:t>
            </a:r>
          </a:p>
        </p:txBody>
      </p:sp>
      <p:pic>
        <p:nvPicPr>
          <p:cNvPr id="4" name="Picture 174" descr="SAP_grad_R_pref.png"/>
          <p:cNvPicPr>
            <a:picLocks noChangeAspect="1"/>
          </p:cNvPicPr>
          <p:nvPr/>
        </p:nvPicPr>
        <p:blipFill>
          <a:blip r:embed=""/>
          <a:stretch>
            <a:fillRect/>
          </a:stretch>
        </p:blipFill>
        <p:spPr>
          <a:xfrm>
            <a:off x="323850" y="6086475"/>
            <a:ext cx="933450" cy="457200"/>
          </a:xfrm>
          <a:prstGeom prst="rect">
            <a:avLst/>
          </a:prstGeom>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Copyright">
    <p:bg>
      <p:bgRef idx="1001">
        <a:schemeClr val="bg1"/>
      </p:bgRef>
    </p:bg>
    <p:spTree>
      <p:nvGrpSpPr>
        <p:cNvPr id="1" name=""/>
        <p:cNvGrpSpPr/>
        <p:nvPr/>
      </p:nvGrpSpPr>
      <p:grpSpPr>
        <a:xfrm>
          <a:off x="247650" y="323850"/>
          <a:ext cx="8905875" cy="4352925"/>
          <a:chOff x="247650" y="323850"/>
          <a:chExt cx="8905875" cy="4352925"/>
        </a:xfrm>
      </p:grpSpPr>
      <p:sp>
        <p:nvSpPr>
          <p:cNvPr id="1" name=""/>
          <p:cNvSpPr txBox="1"/>
          <p:nvPr/>
        </p:nvSpPr>
        <p:spPr>
          <a:xfrm>
            <a:off x="247650" y="323850"/>
            <a:ext cx="8658225" cy="752475"/>
          </a:xfrm>
          <a:prstGeom prst="rect">
            <a:avLst/>
          </a:prstGeom>
          <a:noFill/>
        </p:spPr>
        <p:txBody>
          <a:bodyPr rtlCol="0" bIns="45720" lIns="91440" rIns="91440" tIns="45720">
            <a:spAutoFit/>
          </a:bodyPr>
          <a:lstStyle/>
          <a:p>
            <a:pPr algn="l" fontAlgn="auto" marL="0" marR="0" indent="0" lvl="0">
              <a:lnSpc>
                <a:spcPct val="100000"/>
              </a:lnSpc>
            </a:pPr>
            <a:r>
              <a:rPr lang="en-US" b="1" sz="2100" spc="0" u="none">
                <a:solidFill>
                  <a:srgbClr val="000000">
                    <a:alpha val="100000"/>
                  </a:srgbClr>
                </a:solidFill>
                <a:latin typeface="Calibri"/>
              </a:rPr>
              <a:t><![CDATA[© 2016 SAP SE or an SAP affiliate company. All rights reserved.]]></a:t>
            </a:r>
          </a:p>
        </p:txBody>
      </p:sp>
      <p:sp>
        <p:nvSpPr>
          <p:cNvPr id="2" name=""/>
          <p:cNvSpPr txBox="1"/>
          <p:nvPr/>
        </p:nvSpPr>
        <p:spPr>
          <a:xfrm>
            <a:off x="247650" y="1695450"/>
            <a:ext cx="8658225" cy="2657475"/>
          </a:xfrm>
          <a:prstGeom prst="rect">
            <a:avLst/>
          </a:prstGeom>
          <a:noFill/>
        </p:spPr>
        <p:txBody>
          <a:bodyPr rtlCol="0" bIns="45720" lIns="91440" rIns="91440" tIns="45720">
            <a:spAutoFit/>
          </a:bodyPr>
          <a:lstStyle/>
          <a:p>
            <a:pPr algn="l" fontAlgn="auto" marL="0" marR="0" indent="0" lvl="0">
              <a:lnSpc>
                <a:spcPct val="100000"/>
              </a:lnSpc>
            </a:pPr>
            <a:r>
              <a:rPr lang="en-US" sz="900" spc="0" u="none">
                <a:solidFill>
                  <a:srgbClr val="000000">
                    <a:alpha val="100000"/>
                  </a:srgbClr>
                </a:solidFill>
                <a:latin typeface="Calibri"/>
              </a:rPr>
              <a:t><![CDATA[No part of this publication may be reproduced or transmitted in any form or for any purpose without the express permission of SAP SE or an SAP affiliate company.]]></a:t>
            </a:r>
          </a:p>
          <a:p>
            <a:pPr algn="l" fontAlgn="auto" marL="0" marR="0" indent="0" lvl="0">
              <a:lnSpc>
                <a:spcPct val="100000"/>
              </a:lnSpc>
            </a:pPr>
            <a:r>
              <a:rPr lang="en-US" sz="900" spc="0" u="none">
                <a:solidFill>
                  <a:srgbClr val="000000">
                    <a:alpha val="100000"/>
                  </a:srgbClr>
                </a:solidFill>
                <a:latin typeface="Calibri"/>
              </a:rPr>
              <a:t><![CDATA[SAP and other SAP products and services mentioned herein as well as their respective logos are trademarks or registered trademarks of SAP SE (or an SAP affiliate company) in Germany and other countries. Please see ]]></a:t>
            </a:r>
            <a:r>
              <a:rPr lang="en-US" sz="900" spc="0" u="none">
                <a:solidFill>
                  <a:srgbClr val="000000">
                    <a:alpha val="100000"/>
                  </a:srgbClr>
                </a:solidFill>
                <a:latin typeface="Calibri"/>
                <a:hlinkClick r:id="" tooltip=""/>
              </a:rPr>
              <a:t><![CDATA[http://global12.sap.com/corporate-en/legal/copyright/index.epx]]></a:t>
            </a:r>
            <a:r>
              <a:rPr lang="en-US" sz="900" spc="0" u="none">
                <a:solidFill>
                  <a:srgbClr val="000000">
                    <a:alpha val="100000"/>
                  </a:srgbClr>
                </a:solidFill>
                <a:latin typeface="Calibri"/>
              </a:rPr>
              <a:t><![CDATA[ for additional trademark information and notices.]]></a:t>
            </a:r>
          </a:p>
          <a:p>
            <a:pPr algn="l" fontAlgn="auto" marL="0" marR="0" indent="0" lvl="0">
              <a:lnSpc>
                <a:spcPct val="100000"/>
              </a:lnSpc>
            </a:pPr>
            <a:r>
              <a:rPr lang="en-US" sz="900" spc="0" u="none">
                <a:solidFill>
                  <a:srgbClr val="000000">
                    <a:alpha val="100000"/>
                  </a:srgbClr>
                </a:solidFill>
                <a:latin typeface="Calibri"/>
              </a:rPr>
              <a:t><![CDATA[Some software products marketed by SAP SE and its distributors contain proprietary software components of other software vendors.]]></a:t>
            </a:r>
          </a:p>
          <a:p>
            <a:pPr algn="l" fontAlgn="auto" marL="0" marR="0" indent="0" lvl="0">
              <a:lnSpc>
                <a:spcPct val="100000"/>
              </a:lnSpc>
            </a:pPr>
            <a:r>
              <a:rPr lang="en-US" sz="900" spc="0" u="none">
                <a:solidFill>
                  <a:srgbClr val="000000">
                    <a:alpha val="100000"/>
                  </a:srgbClr>
                </a:solidFill>
                <a:latin typeface="Calibri"/>
              </a:rPr>
              <a:t><![CDATA[National product specifications may vary.]]></a:t>
            </a:r>
          </a:p>
          <a:p>
            <a:pPr algn="l" fontAlgn="auto" marL="0" marR="0" indent="0" lvl="0">
              <a:lnSpc>
                <a:spcPct val="100000"/>
              </a:lnSpc>
            </a:pPr>
            <a:r>
              <a:rPr lang="en-US" sz="900" spc="0" u="none">
                <a:solidFill>
                  <a:srgbClr val="000000">
                    <a:alpha val="100000"/>
                  </a:srgbClr>
                </a:solidFill>
                <a:latin typeface="Calibri"/>
              </a:rPr>
              <a:t><![CDATA[These materials are provided by SAP SE or an SAP affiliate company for informational purposes only, without representation or warranty of any kind, and SAP SE or its affiliated companies shall not be liable for errors or omissions with respect to the materials. The only warranties for SAP SE or SAP affiliate company products and ]]></a:t>
            </a:r>
            <a:br/>
            <a:r>
              <a:rPr lang="en-US" sz="900" spc="0" u="none">
                <a:solidFill>
                  <a:srgbClr val="000000">
                    <a:alpha val="100000"/>
                  </a:srgbClr>
                </a:solidFill>
                <a:latin typeface="Calibri"/>
              </a:rPr>
              <a:t><![CDATA[services are those that are set forth in the express warranty statements accompanying such products and services, if any. Nothing herein should be construed as constituting an additional warranty. ]]></a:t>
            </a:r>
          </a:p>
          <a:p>
            <a:pPr algn="l" fontAlgn="auto" marL="0" marR="0" indent="0" lvl="0">
              <a:lnSpc>
                <a:spcPct val="100000"/>
              </a:lnSpc>
            </a:pPr>
            <a:r>
              <a:rPr lang="en-US" sz="900" spc="0" u="none">
                <a:solidFill>
                  <a:srgbClr val="000000">
                    <a:alpha val="100000"/>
                  </a:srgbClr>
                </a:solidFill>
                <a:latin typeface="Calibri"/>
              </a:rPr>
              <a:t><![CDATA[In particular, SAP SE or its affiliated companies have no obligation to pursue any course of business outlined in this document or any related presentation, or to develop ]]></a:t>
            </a:r>
            <a:br/>
            <a:r>
              <a:rPr lang="en-US" sz="900" spc="0" u="none">
                <a:solidFill>
                  <a:srgbClr val="000000">
                    <a:alpha val="100000"/>
                  </a:srgbClr>
                </a:solidFill>
                <a:latin typeface="Calibri"/>
              </a:rPr>
              <a:t><![CDATA[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a:t>
            </a:r>
            <a:br/>
            <a:r>
              <a:rPr lang="en-US" sz="900" spc="0" u="none">
                <a:solidFill>
                  <a:srgbClr val="000000">
                    <a:alpha val="100000"/>
                  </a:srgbClr>
                </a:solidFill>
                <a:latin typeface="Calibri"/>
              </a:rPr>
              <a:t><![CDATA[for any reason without notice. The information in this document is not a commitment, promise, or legal obligation to deliver any material, code, or functionality. All forward-looking statements are subject to various risks and uncertainties that could cause actual results to differ materially from expectations. Readers are cautioned not to place undue reliance on these forward-looking statements, which speak only as of their dates, and they should not be relied upon in making purchasing decision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Text">
    <p:spTree>
      <p:nvGrpSpPr>
        <p:cNvPr id="1" name=""/>
        <p:cNvGrpSpPr/>
        <p:nvPr/>
      </p:nvGrpSpPr>
      <p:grpSpPr>
        <a:xfrm>
          <a:off x="0" y="0"/>
          <a:ext cx="8820150" cy="6076950"/>
          <a:chOff x="0" y="0"/>
          <a:chExt cx="8820150" cy="6076950"/>
        </a:xfrm>
      </p:grpSpPr>
      <p:sp>
        <p:nvSpPr>
          <p:cNvPr id="1" name="Placeholder for title"/>
          <p:cNvSpPr txBox="1"/>
          <p:nvPr>
            <p:ph type="title"/>
          </p:nvPr>
        </p:nvSpPr>
        <p:spPr>
          <a:noFill/>
        </p:spPr>
        <p:txBody>
          <a:bodyPr/>
          <a:lstStyle/>
          <a:p>
            <a:pPr algn="l" fontAlgn="base" marL="0" marR="0" indent="0" lvl="0">
              <a:lnSpc>
                <a:spcPct val="100000"/>
              </a:lnSpc>
            </a:pPr>
            <a:r>
              <a:rPr lang="en-US" sz="1000" spc="0" u="none">
                <a:solidFill>
                  <a:srgbClr val="000000">
                    <a:alpha val="100000"/>
                  </a:srgbClr>
                </a:solidFill>
                <a:latin typeface="Calibri"/>
              </a:rPr>
              <a:t><![CDATA[Insert page title]]></a:t>
            </a:r>
          </a:p>
        </p:txBody>
      </p:sp>
      <p:sp>
        <p:nvSpPr>
          <p:cNvPr id="2" name="Placeholder for body"/>
          <p:cNvSpPr txBox="1"/>
          <p:nvPr>
            <p:ph type="body"/>
          </p:nvPr>
        </p:nvSpPr>
        <p:spPr>
          <a:noFill/>
        </p:spPr>
        <p:txBody>
          <a:bodyPr/>
          <a:lstStyle/>
          <a:p>
            <a:pPr algn="l" fontAlgn="base" marL="0" marR="0" indent="0" lvl="0">
              <a:lnSpc>
                <a:spcPct val="100000"/>
              </a:lnSpc>
            </a:pPr>
            <a:r>
              <a:rPr lang="en-US" sz="1000" spc="0" u="none">
                <a:solidFill>
                  <a:srgbClr val="000000">
                    <a:alpha val="100000"/>
                  </a:srgbClr>
                </a:solidFill>
                <a:latin typeface="Calibri"/>
              </a:rPr>
              <a:t><![CDATA[First level]]></a:t>
            </a:r>
          </a:p>
          <a:p>
            <a:pPr algn="l" fontAlgn="base" marL="0" marR="0" indent="0" lvl="1">
              <a:lnSpc>
                <a:spcPct val="100000"/>
              </a:lnSpc>
            </a:pPr>
            <a:r>
              <a:rPr lang="en-US" sz="1000" spc="0" u="none">
                <a:solidFill>
                  <a:srgbClr val="000000">
                    <a:alpha val="100000"/>
                  </a:srgbClr>
                </a:solidFill>
                <a:latin typeface="Calibri"/>
              </a:rPr>
              <a:t><![CDATA[Second level]]></a:t>
            </a:r>
          </a:p>
          <a:p>
            <a:pPr algn="l" fontAlgn="base" marL="0" marR="0" indent="0" lvl="2">
              <a:lnSpc>
                <a:spcPct val="100000"/>
              </a:lnSpc>
            </a:pPr>
            <a:r>
              <a:rPr lang="en-US" sz="1000" spc="0" u="none">
                <a:solidFill>
                  <a:srgbClr val="000000">
                    <a:alpha val="100000"/>
                  </a:srgbClr>
                </a:solidFill>
                <a:latin typeface="Calibri"/>
              </a:rPr>
              <a:t><![CDATA[Third level]]></a:t>
            </a:r>
          </a:p>
          <a:p>
            <a:pPr algn="l" fontAlgn="base" marL="0" marR="0" indent="0" lvl="3">
              <a:lnSpc>
                <a:spcPct val="100000"/>
              </a:lnSpc>
            </a:pPr>
            <a:r>
              <a:rPr lang="en-US" sz="1000" spc="0" u="none">
                <a:solidFill>
                  <a:srgbClr val="000000">
                    <a:alpha val="100000"/>
                  </a:srgbClr>
                </a:solidFill>
                <a:latin typeface="Calibri"/>
              </a:rPr>
              <a:t><![CDATA[Fourth level]]></a:t>
            </a:r>
          </a:p>
          <a:p>
            <a:pPr algn="l" fontAlgn="base" marL="0" marR="0" indent="0" lvl="4">
              <a:lnSpc>
                <a:spcPct val="100000"/>
              </a:lnSpc>
            </a:pPr>
            <a:r>
              <a:rPr lang="en-US" sz="1000" spc="0" u="none">
                <a:solidFill>
                  <a:srgbClr val="000000">
                    <a:alpha val="100000"/>
                  </a:srgbClr>
                </a:solidFill>
                <a:latin typeface="Calibri"/>
              </a:rPr>
              <a:t><![CDATA[Fifth level]]></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1" name="Placeholder for title"/>
          <p:cNvSpPr txBox="1"/>
          <p:nvPr>
            <p:ph type="title"/>
          </p:nvPr>
        </p:nvSpPr>
        <p:spPr>
          <a:noFill/>
        </p:spPr>
        <p:txBody>
          <a:bodyPr/>
          <a:lstStyle/>
          <a:p>
            <a:pPr algn="l" fontAlgn="base" marL="0" marR="0" indent="0" lvl="0">
              <a:lnSpc>
                <a:spcPct val="100000"/>
              </a:lnSpc>
            </a:pPr>
            <a:r>
              <a:rPr lang="en-US" sz="1000" spc="0" u="none">
                <a:solidFill>
                  <a:srgbClr val="000000">
                    <a:alpha val="100000"/>
                  </a:srgbClr>
                </a:solidFill>
                <a:latin typeface="Calibri"/>
              </a:rPr>
              <a:t><![CDATA[Insert page tit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Divider Page">
    <p:bg>
      <p:bgRef idx="1001">
        <a:schemeClr val="bg1"/>
      </p:bgRef>
    </p:bg>
    <p:spTree>
      <p:nvGrpSpPr>
        <p:cNvPr id="1" name=""/>
        <p:cNvGrpSpPr/>
        <p:nvPr/>
      </p:nvGrpSpPr>
      <p:grpSpPr>
        <a:xfrm>
          <a:off x="323850" y="2447925"/>
          <a:ext cx="8820150" cy="6543675"/>
          <a:chOff x="323850" y="2447925"/>
          <a:chExt cx="8820150" cy="6543675"/>
        </a:xfrm>
      </p:grpSpPr>
      <p:sp>
        <p:nvSpPr>
          <p:cNvPr id="1" name="Placeholder for ctrTitle"/>
          <p:cNvSpPr txBox="1"/>
          <p:nvPr>
            <p:ph type="ctrTitle"/>
          </p:nvPr>
        </p:nvSpPr>
        <p:spPr>
          <a:noFill/>
        </p:spPr>
        <p:txBody>
          <a:bodyPr/>
          <a:lstStyle/>
          <a:p>
            <a:pPr algn="l" fontAlgn="base" marL="0" marR="0" indent="0" lvl="0">
              <a:lnSpc>
                <a:spcPct val="100000"/>
              </a:lnSpc>
            </a:pPr>
            <a:r>
              <a:rPr lang="en-US" sz="1000" spc="0" u="none">
                <a:solidFill>
                  <a:srgbClr val="000000">
                    <a:alpha val="100000"/>
                  </a:srgbClr>
                </a:solidFill>
                <a:latin typeface="Calibri"/>
              </a:rPr>
              <a:t><![CDATA[Divider page]]></a:t>
            </a:r>
          </a:p>
        </p:txBody>
      </p:sp>
      <p:sp>
        <p:nvSpPr>
          <p:cNvPr id="2" name="Placeholder for body"/>
          <p:cNvSpPr txBox="1"/>
          <p:nvPr>
            <p:ph type="body"/>
          </p:nvPr>
        </p:nvSpPr>
        <p:spPr>
          <a:noFill/>
        </p:spPr>
        <p:txBody>
          <a:bodyPr/>
          <a:lstStyle/>
          <a:p>
            <a:pPr algn="l" fontAlgn="base" marL="0" marR="0" indent="0" lvl="0">
              <a:lnSpc>
                <a:spcPct val="100000"/>
              </a:lnSpc>
            </a:pPr>
            <a:r>
              <a:rPr lang="en-US" sz="1000" spc="0" u="none">
                <a:solidFill>
                  <a:srgbClr val="000000">
                    <a:alpha val="100000"/>
                  </a:srgbClr>
                </a:solidFill>
                <a:latin typeface="Calibri"/>
              </a:rPr>
              <a:t><![CDATA[Subtitle if needed]]></a:t>
            </a:r>
          </a:p>
        </p:txBody>
      </p:sp>
      <p:pic>
        <p:nvPicPr>
          <p:cNvPr id="3" name="Picture 174" descr="SAP_grad_R_pref.png"/>
          <p:cNvPicPr>
            <a:picLocks noChangeAspect="1"/>
          </p:cNvPicPr>
          <p:nvPr/>
        </p:nvPicPr>
        <p:blipFill>
          <a:blip r:embed=""/>
          <a:stretch>
            <a:fillRect/>
          </a:stretch>
        </p:blipFill>
        <p:spPr>
          <a:xfrm>
            <a:off x="323850" y="6086475"/>
            <a:ext cx="933450" cy="45720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ntact / Thank You">
    <p:bg>
      <p:bgRef idx="1001">
        <a:schemeClr val="bg1"/>
      </p:bgRef>
    </p:bg>
    <p:spTree>
      <p:nvGrpSpPr>
        <p:cNvPr id="1" name=""/>
        <p:cNvGrpSpPr/>
        <p:nvPr/>
      </p:nvGrpSpPr>
      <p:grpSpPr>
        <a:xfrm>
          <a:off x="323850" y="476250"/>
          <a:ext cx="8820150" cy="6076950"/>
          <a:chOff x="323850" y="476250"/>
          <a:chExt cx="8820150" cy="6076950"/>
        </a:xfrm>
      </p:grpSpPr>
      <p:sp>
        <p:nvSpPr>
          <p:cNvPr id="1" name="Placeholder for ctrTitle"/>
          <p:cNvSpPr txBox="1"/>
          <p:nvPr>
            <p:ph type="ctrTitle"/>
          </p:nvPr>
        </p:nvSpPr>
        <p:spPr>
          <a:noFill/>
        </p:spPr>
        <p:txBody>
          <a:bodyPr/>
          <a:lstStyle/>
          <a:p>
            <a:pPr algn="l" fontAlgn="base" marL="0" marR="0" indent="0" lvl="0">
              <a:lnSpc>
                <a:spcPct val="100000"/>
              </a:lnSpc>
            </a:pPr>
            <a:r>
              <a:rPr lang="en-US" sz="1000" spc="0" u="none">
                <a:solidFill>
                  <a:srgbClr val="000000">
                    <a:alpha val="100000"/>
                  </a:srgbClr>
                </a:solidFill>
                <a:latin typeface="Calibri"/>
              </a:rPr>
              <a:t><![CDATA[Thank You!]]></a:t>
            </a:r>
          </a:p>
        </p:txBody>
      </p:sp>
      <p:sp>
        <p:nvSpPr>
          <p:cNvPr id="2" name="Placeholder for body"/>
          <p:cNvSpPr txBox="1"/>
          <p:nvPr>
            <p:ph type="body"/>
          </p:nvPr>
        </p:nvSpPr>
        <p:spPr>
          <a:noFill/>
        </p:spPr>
        <p:txBody>
          <a:bodyPr/>
          <a:lstStyle/>
          <a:p>
            <a:pPr algn="l" fontAlgn="base" marL="0" marR="0" indent="0" lvl="0">
              <a:lnSpc>
                <a:spcPct val="100000"/>
              </a:lnSpc>
            </a:pPr>
            <a:r>
              <a:rPr lang="en-US" sz="1000" spc="0" u="none">
                <a:solidFill>
                  <a:srgbClr val="000000">
                    <a:alpha val="100000"/>
                  </a:srgbClr>
                </a:solidFill>
                <a:latin typeface="Calibri"/>
              </a:rPr>
              <a:t><![CDATA[Contact information:]]></a:t>
            </a:r>
          </a:p>
          <a:p>
            <a:pPr algn="l" fontAlgn="base" marL="0" marR="0" indent="0" lvl="0">
              <a:lnSpc>
                <a:spcPct val="100000"/>
              </a:lnSpc>
            </a:pPr>
          </a:p>
          <a:p>
            <a:pPr algn="l" fontAlgn="base" marL="0" marR="0" indent="0" lvl="0">
              <a:lnSpc>
                <a:spcPct val="100000"/>
              </a:lnSpc>
            </a:pPr>
            <a:r>
              <a:rPr lang="en-US" sz="1000" spc="0" u="none">
                <a:solidFill>
                  <a:srgbClr val="000000">
                    <a:alpha val="100000"/>
                  </a:srgbClr>
                </a:solidFill>
                <a:latin typeface="Calibri"/>
              </a:rPr>
              <a:t><![CDATA[F name MI. L name]]></a:t>
            </a:r>
          </a:p>
          <a:p>
            <a:pPr algn="l" fontAlgn="base" marL="0" marR="0" indent="0" lvl="0">
              <a:lnSpc>
                <a:spcPct val="100000"/>
              </a:lnSpc>
            </a:pPr>
            <a:r>
              <a:rPr lang="en-US" sz="1000" spc="0" u="none">
                <a:solidFill>
                  <a:srgbClr val="000000">
                    <a:alpha val="100000"/>
                  </a:srgbClr>
                </a:solidFill>
                <a:latin typeface="Calibri"/>
              </a:rPr>
              <a:t><![CDATA[Title]]></a:t>
            </a:r>
          </a:p>
          <a:p>
            <a:pPr algn="l" fontAlgn="base" marL="0" marR="0" indent="0" lvl="0">
              <a:lnSpc>
                <a:spcPct val="100000"/>
              </a:lnSpc>
            </a:pPr>
            <a:r>
              <a:rPr lang="en-US" sz="1000" spc="0" u="none">
                <a:solidFill>
                  <a:srgbClr val="000000">
                    <a:alpha val="100000"/>
                  </a:srgbClr>
                </a:solidFill>
                <a:latin typeface="Calibri"/>
              </a:rPr>
              <a:t><![CDATA[Address]]></a:t>
            </a:r>
          </a:p>
          <a:p>
            <a:pPr algn="l" fontAlgn="base" marL="0" marR="0" indent="0" lvl="0">
              <a:lnSpc>
                <a:spcPct val="100000"/>
              </a:lnSpc>
            </a:pPr>
            <a:r>
              <a:rPr lang="en-US" sz="1000" spc="0" u="none">
                <a:solidFill>
                  <a:srgbClr val="000000">
                    <a:alpha val="100000"/>
                  </a:srgbClr>
                </a:solidFill>
                <a:latin typeface="Calibri"/>
              </a:rPr>
              <a:t><![CDATA[Phone number]]></a:t>
            </a:r>
          </a:p>
        </p:txBody>
      </p:sp>
      <p:pic>
        <p:nvPicPr>
          <p:cNvPr id="3" name="Picture 174" descr="SAP_grad_R_pref.png"/>
          <p:cNvPicPr>
            <a:picLocks noChangeAspect="1"/>
          </p:cNvPicPr>
          <p:nvPr/>
        </p:nvPicPr>
        <p:blipFill>
          <a:blip r:embed=""/>
          <a:stretch>
            <a:fillRect/>
          </a:stretch>
        </p:blipFill>
        <p:spPr>
          <a:xfrm>
            <a:off x="323850" y="476250"/>
            <a:ext cx="1828800" cy="904875"/>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with picture - short">
    <p:spTree>
      <p:nvGrpSpPr>
        <p:cNvPr id="1" name=""/>
        <p:cNvGrpSpPr/>
        <p:nvPr/>
      </p:nvGrpSpPr>
      <p:grpSpPr>
        <a:xfrm>
          <a:off x="333375" y="323850"/>
          <a:ext cx="8791575" cy="6543675"/>
          <a:chOff x="333375" y="323850"/>
          <a:chExt cx="8791575" cy="6543675"/>
        </a:xfrm>
      </p:grpSpPr>
      <p:sp>
        <p:nvSpPr>
          <p:cNvPr id="1" name="Placeholder for title"/>
          <p:cNvSpPr txBox="1"/>
          <p:nvPr>
            <p:ph type="title"/>
          </p:nvPr>
        </p:nvSpPr>
        <p:spPr>
          <a:noFill/>
        </p:spPr>
        <p:txBody>
          <a:bodyPr/>
          <a:lstStyle/>
          <a:p>
            <a:pPr algn="l" fontAlgn="base" marL="0" marR="0" indent="0" lvl="0">
              <a:lnSpc>
                <a:spcPct val="100000"/>
              </a:lnSpc>
            </a:pPr>
            <a:r>
              <a:rPr lang="en-US" sz="1000" spc="0" u="none">
                <a:solidFill>
                  <a:srgbClr val="000000">
                    <a:alpha val="100000"/>
                  </a:srgbClr>
                </a:solidFill>
                <a:latin typeface="Calibri"/>
              </a:rPr>
              <a:t><![CDATA[Short Presentation Title]]></a:t>
            </a:r>
          </a:p>
        </p:txBody>
      </p:sp>
      <p:pic>
        <p:nvPicPr>
          <p:cNvPr id="2" name="Picture 3" descr="SAP_grad_R_pref.png"/>
          <p:cNvPicPr>
            <a:picLocks noChangeAspect="1"/>
          </p:cNvPicPr>
          <p:nvPr/>
        </p:nvPicPr>
        <p:blipFill>
          <a:blip r:embed=""/>
          <a:stretch>
            <a:fillRect/>
          </a:stretch>
        </p:blipFill>
        <p:spPr>
          <a:xfrm>
            <a:off x="333375" y="6086475"/>
            <a:ext cx="933450" cy="457200"/>
          </a:xfrm>
          <a:prstGeom prst="rect">
            <a:avLst/>
          </a:prstGeom>
        </p:spPr>
      </p:pic>
      <p:sp>
        <p:nvSpPr>
          <p:cNvPr id="3" name="Placeholder for subTitle"/>
          <p:cNvSpPr txBox="1"/>
          <p:nvPr>
            <p:ph type="subTitle"/>
          </p:nvPr>
        </p:nvSpPr>
        <p:spPr>
          <a:noFill/>
        </p:spPr>
        <p:txBody>
          <a:bodyPr/>
          <a:lstStyle/>
          <a:p>
            <a:pPr algn="l" fontAlgn="base" marL="0" marR="0" indent="0" lvl="0">
              <a:lnSpc>
                <a:spcPct val="100000"/>
              </a:lnSpc>
            </a:pPr>
            <a:r>
              <a:rPr lang="en-US" sz="1000" spc="0" u="none">
                <a:solidFill>
                  <a:srgbClr val="000000">
                    <a:alpha val="100000"/>
                  </a:srgbClr>
                </a:solidFill>
                <a:latin typeface="Calibri"/>
              </a:rPr>
              <a:t><![CDATA[Speaker’s Name/Department (delete if not needed)]]></a:t>
            </a:r>
            <a:br/>
            <a:r>
              <a:rPr lang="en-US" sz="1000" spc="0" u="none">
                <a:solidFill>
                  <a:srgbClr val="000000">
                    <a:alpha val="100000"/>
                  </a:srgbClr>
                </a:solidFill>
                <a:latin typeface="Calibri"/>
              </a:rPr>
              <a:t><![CDATA[Month 00, 2011]]></a:t>
            </a:r>
          </a:p>
        </p:txBody>
      </p:sp>
      <p:sp>
        <p:nvSpPr>
          <p:cNvPr id="4" name=""/>
          <p:cNvSpPr txBox="1"/>
          <p:nvPr/>
        </p:nvSpPr>
        <p:spPr>
          <a:xfrm rot="900000">
            <a:off x="6772275" y="3343275"/>
            <a:ext cx="2019300" cy="466725"/>
          </a:xfrm>
          <a:prstGeom prst="rect">
            <a:avLst/>
          </a:prstGeom>
          <a:noFill/>
        </p:spPr>
        <p:txBody>
          <a:bodyPr rtlCol="0" bIns="45720" lIns="91440" rIns="91440" tIns="45720">
            <a:spAutoFit/>
          </a:bodyPr>
          <a:lstStyle/>
          <a:p>
            <a:pPr algn="ctr" fontAlgn="base" marL="0" marR="0" indent="0" lvl="0">
              <a:lnSpc>
                <a:spcPct val="100000"/>
              </a:lnSpc>
            </a:pPr>
            <a:r>
              <a:rPr lang="en-US" sz="1000" spc="0" u="none">
                <a:solidFill>
                  <a:srgbClr val="000000">
                    <a:alpha val="100000"/>
                  </a:srgbClr>
                </a:solidFill>
                <a:latin typeface="Calibri"/>
              </a:rPr>
              <a:t><![CDATA[CONFIDENTIAL]]></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with picture - two lines">
    <p:spTree>
      <p:nvGrpSpPr>
        <p:cNvPr id="1" name=""/>
        <p:cNvGrpSpPr/>
        <p:nvPr/>
      </p:nvGrpSpPr>
      <p:grpSpPr>
        <a:xfrm>
          <a:off x="333375" y="323850"/>
          <a:ext cx="8791575" cy="6543675"/>
          <a:chOff x="333375" y="323850"/>
          <a:chExt cx="8791575" cy="6543675"/>
        </a:xfrm>
      </p:grpSpPr>
      <p:pic>
        <p:nvPicPr>
          <p:cNvPr id="1" name="Picture 3" descr="SAP_grad_R_pref.png"/>
          <p:cNvPicPr>
            <a:picLocks noChangeAspect="1"/>
          </p:cNvPicPr>
          <p:nvPr/>
        </p:nvPicPr>
        <p:blipFill>
          <a:blip r:embed=""/>
          <a:stretch>
            <a:fillRect/>
          </a:stretch>
        </p:blipFill>
        <p:spPr>
          <a:xfrm>
            <a:off x="333375" y="6086475"/>
            <a:ext cx="933450" cy="457200"/>
          </a:xfrm>
          <a:prstGeom prst="rect">
            <a:avLst/>
          </a:prstGeom>
        </p:spPr>
      </p:pic>
      <p:sp>
        <p:nvSpPr>
          <p:cNvPr id="2" name="Placeholder for subTitle"/>
          <p:cNvSpPr txBox="1"/>
          <p:nvPr>
            <p:ph type="subTitle"/>
          </p:nvPr>
        </p:nvSpPr>
        <p:spPr>
          <a:noFill/>
        </p:spPr>
        <p:txBody>
          <a:bodyPr/>
          <a:lstStyle/>
          <a:p>
            <a:pPr algn="l" fontAlgn="base" marL="0" marR="0" indent="0" lvl="0">
              <a:lnSpc>
                <a:spcPct val="100000"/>
              </a:lnSpc>
            </a:pPr>
            <a:r>
              <a:rPr lang="en-US" sz="1000" spc="0" u="none">
                <a:solidFill>
                  <a:srgbClr val="000000">
                    <a:alpha val="100000"/>
                  </a:srgbClr>
                </a:solidFill>
                <a:latin typeface="Calibri"/>
              </a:rPr>
              <a:t><![CDATA[Speaker’s Name/Department (delete if not needed)]]></a:t>
            </a:r>
            <a:br/>
            <a:r>
              <a:rPr lang="en-US" sz="1000" spc="0" u="none">
                <a:solidFill>
                  <a:srgbClr val="000000">
                    <a:alpha val="100000"/>
                  </a:srgbClr>
                </a:solidFill>
                <a:latin typeface="Calibri"/>
              </a:rPr>
              <a:t><![CDATA[Month 00, 2011]]></a:t>
            </a:r>
          </a:p>
        </p:txBody>
      </p:sp>
      <p:sp>
        <p:nvSpPr>
          <p:cNvPr id="3" name="Placeholder for ctrTitle"/>
          <p:cNvSpPr txBox="1"/>
          <p:nvPr>
            <p:ph type="ctrTitle"/>
          </p:nvPr>
        </p:nvSpPr>
        <p:spPr>
          <a:noFill/>
        </p:spPr>
        <p:txBody>
          <a:bodyPr/>
          <a:lstStyle/>
          <a:p>
            <a:pPr algn="l" fontAlgn="base" marL="0" marR="0" indent="0" lvl="0">
              <a:lnSpc>
                <a:spcPct val="100000"/>
              </a:lnSpc>
            </a:pPr>
            <a:r>
              <a:rPr lang="en-US" sz="3000" spc="0" u="none">
                <a:solidFill>
                  <a:srgbClr val="000000">
                    <a:alpha val="100000"/>
                  </a:srgbClr>
                </a:solidFill>
                <a:latin typeface="Calibri"/>
              </a:rPr>
              <a:t><![CDATA[Alternate Presentation Title]]></a:t>
            </a:r>
            <a:br/>
            <a:r>
              <a:rPr lang="en-US" sz="3000" spc="0" u="none">
                <a:solidFill>
                  <a:srgbClr val="000000">
                    <a:alpha val="100000"/>
                  </a:srgbClr>
                </a:solidFill>
                <a:latin typeface="Calibri"/>
              </a:rPr>
              <a:t><![CDATA[Breaks to Two Lines]]></a:t>
            </a:r>
          </a:p>
        </p:txBody>
      </p:sp>
      <p:sp>
        <p:nvSpPr>
          <p:cNvPr id="4" name=""/>
          <p:cNvSpPr txBox="1"/>
          <p:nvPr/>
        </p:nvSpPr>
        <p:spPr>
          <a:xfrm rot="900000">
            <a:off x="6772275" y="3343275"/>
            <a:ext cx="2019300" cy="466725"/>
          </a:xfrm>
          <a:prstGeom prst="rect">
            <a:avLst/>
          </a:prstGeom>
          <a:noFill/>
        </p:spPr>
        <p:txBody>
          <a:bodyPr rtlCol="0" bIns="45720" lIns="91440" rIns="91440" tIns="45720">
            <a:spAutoFit/>
          </a:bodyPr>
          <a:lstStyle/>
          <a:p>
            <a:pPr algn="ctr" fontAlgn="base" marL="0" marR="0" indent="0" lvl="0">
              <a:lnSpc>
                <a:spcPct val="100000"/>
              </a:lnSpc>
            </a:pPr>
            <a:r>
              <a:rPr lang="en-US" sz="1000" spc="0" u="none">
                <a:solidFill>
                  <a:srgbClr val="000000">
                    <a:alpha val="100000"/>
                  </a:srgbClr>
                </a:solidFill>
                <a:latin typeface="Calibri"/>
              </a:rPr>
              <a:t><![CDATA[CONFIDENTIAL]]></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 short">
    <p:spTree>
      <p:nvGrpSpPr>
        <p:cNvPr id="1" name=""/>
        <p:cNvGrpSpPr/>
        <p:nvPr/>
      </p:nvGrpSpPr>
      <p:grpSpPr>
        <a:xfrm>
          <a:off x="333375" y="323850"/>
          <a:ext cx="8686800" cy="6543675"/>
          <a:chOff x="333375" y="323850"/>
          <a:chExt cx="8686800" cy="6543675"/>
        </a:xfrm>
      </p:grpSpPr>
      <p:sp>
        <p:nvSpPr>
          <p:cNvPr id="1" name="Placeholder for title"/>
          <p:cNvSpPr txBox="1"/>
          <p:nvPr>
            <p:ph type="title"/>
          </p:nvPr>
        </p:nvSpPr>
        <p:spPr>
          <a:noFill/>
        </p:spPr>
        <p:txBody>
          <a:bodyPr/>
          <a:lstStyle/>
          <a:p>
            <a:pPr algn="l" fontAlgn="base" marL="0" marR="0" indent="0" lvl="0">
              <a:lnSpc>
                <a:spcPct val="100000"/>
              </a:lnSpc>
            </a:pPr>
            <a:r>
              <a:rPr lang="en-US" sz="1000" spc="0" u="none">
                <a:solidFill>
                  <a:srgbClr val="000000">
                    <a:alpha val="100000"/>
                  </a:srgbClr>
                </a:solidFill>
                <a:latin typeface="Calibri"/>
              </a:rPr>
              <a:t><![CDATA[Short Presentation Title]]></a:t>
            </a:r>
          </a:p>
        </p:txBody>
      </p:sp>
      <p:pic>
        <p:nvPicPr>
          <p:cNvPr id="2" name="Picture 3" descr="SAP_grad_R_pref.png"/>
          <p:cNvPicPr>
            <a:picLocks noChangeAspect="1"/>
          </p:cNvPicPr>
          <p:nvPr/>
        </p:nvPicPr>
        <p:blipFill>
          <a:blip r:embed=""/>
          <a:stretch>
            <a:fillRect/>
          </a:stretch>
        </p:blipFill>
        <p:spPr>
          <a:xfrm>
            <a:off x="333375" y="6086475"/>
            <a:ext cx="933450" cy="457200"/>
          </a:xfrm>
          <a:prstGeom prst="rect">
            <a:avLst/>
          </a:prstGeom>
        </p:spPr>
      </p:pic>
      <p:sp>
        <p:nvSpPr>
          <p:cNvPr id="3" name="Placeholder for subTitle"/>
          <p:cNvSpPr txBox="1"/>
          <p:nvPr>
            <p:ph type="subTitle"/>
          </p:nvPr>
        </p:nvSpPr>
        <p:spPr>
          <a:noFill/>
        </p:spPr>
        <p:txBody>
          <a:bodyPr/>
          <a:lstStyle/>
          <a:p>
            <a:pPr algn="l" fontAlgn="base" marL="0" marR="0" indent="0" lvl="0">
              <a:lnSpc>
                <a:spcPct val="100000"/>
              </a:lnSpc>
            </a:pPr>
            <a:r>
              <a:rPr lang="en-US" sz="1000" spc="0" u="none">
                <a:solidFill>
                  <a:srgbClr val="000000">
                    <a:alpha val="100000"/>
                  </a:srgbClr>
                </a:solidFill>
                <a:latin typeface="Calibri"/>
              </a:rPr>
              <a:t><![CDATA[Speaker’s Name/Department (delete if not needed)]]></a:t>
            </a:r>
            <a:br/>
            <a:r>
              <a:rPr lang="en-US" sz="1000" spc="0" u="none">
                <a:solidFill>
                  <a:srgbClr val="000000">
                    <a:alpha val="100000"/>
                  </a:srgbClr>
                </a:solidFill>
                <a:latin typeface="Calibri"/>
              </a:rPr>
              <a:t><![CDATA[Month 00, 2011]]></a:t>
            </a:r>
          </a:p>
        </p:txBody>
      </p:sp>
    </p:spTree>
  </p:cSld>
  <p:clrMapOvr>
    <a:masterClrMapping/>
  </p:clrMapOvr>
</p:sldLayout>
</file>

<file path=ppt/slideMasters/_rels/slideMaster1.xml.rels><?xml version="1.0" encoding="UTF-8" standalone="yes"?>
<Relationships xmlns="http://schemas.openxmlformats.org/package/2006/relationships">
  <Relationship Id="rId1" Type="http://schemas.openxmlformats.org/officeDocument/2006/relationships/slideLayout" Target="../slideLayouts/slideLayout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slideLayout" Target="../slideLayouts/slideLayout12.xml"/>
  <Relationship Id="rId13" Type="http://schemas.openxmlformats.org/officeDocument/2006/relationships/slideLayout" Target="../slideLayouts/slideLayout13.xml"/>
  <Relationship Id="rId14" Type="http://schemas.openxmlformats.org/officeDocument/2006/relationships/slideLayout" Target="../slideLayouts/slideLayout14.xml"/>
  <Relationship Id="rId15" Type="http://schemas.openxmlformats.org/officeDocument/2006/relationships/slideLayout" Target="../slideLayouts/slideLayout15.xml"/>
  <Relationship Id="rId16" Type="http://schemas.openxmlformats.org/officeDocument/2006/relationships/slideLayout" Target="../slideLayouts/slideLayout16.xml"/>
  <Relationship Id="rId17" Type="http://schemas.openxmlformats.org/officeDocument/2006/relationships/slideLayout" Target="../slideLayouts/slideLayout17.xml"/>
  <Relationship Id="rId18" Type="http://schemas.openxmlformats.org/officeDocument/2006/relationships/slideLayout" Target="../slideLayouts/slideLayout18.xml"/>
  <Relationship Id="rId19" Type="http://schemas.openxmlformats.org/officeDocument/2006/relationships/slideLayout" Target="../slideLayouts/slideLayout19.xml"/>
  <Relationship Id="rId20" Type="http://schemas.openxmlformats.org/officeDocument/2006/relationships/theme" Target="../theme/theme1.xml"/>
</Relationships>

</file>

<file path=ppt/slideMasters/_rels/slideMaster2.xml.rels><?xml version="1.0" encoding="UTF-8" standalone="yes"?>
<Relationships xmlns="http://schemas.openxmlformats.org/package/2006/relationships">
  <Relationship Id="rId1" Type="http://schemas.openxmlformats.org/officeDocument/2006/relationships/slideLayout" Target="../slideLayouts/slideLayout20.xml"/>
  <Relationship Id="rId2" Type="http://schemas.openxmlformats.org/officeDocument/2006/relationships/theme" Target="../theme/theme2.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 name="Placeholder for title"/>
          <p:cNvSpPr txBox="1"/>
          <p:nvPr>
            <p:ph type="title"/>
          </p:nvPr>
        </p:nvSpPr>
        <p:spPr>
          <a:noFill/>
        </p:spPr>
        <p:txBody>
          <a:bodyPr/>
          <a:lstStyle/>
          <a:p>
            <a:pPr algn="l" fontAlgn="base" marL="0" marR="0" indent="0" lvl="0">
              <a:lnSpc>
                <a:spcPct val="100000"/>
              </a:lnSpc>
            </a:pPr>
            <a:r>
              <a:rPr lang="en-US" sz="1000" spc="0" u="none">
                <a:solidFill>
                  <a:srgbClr val="000000">
                    <a:alpha val="100000"/>
                  </a:srgbClr>
                </a:solidFill>
                <a:latin typeface="Calibri"/>
              </a:rPr>
              <a:t><![CDATA[Insert page title]]></a:t>
            </a:r>
          </a:p>
        </p:txBody>
      </p:sp>
      <p:sp>
        <p:nvSpPr>
          <p:cNvPr id="2" name="Placeholder for body"/>
          <p:cNvSpPr txBox="1"/>
          <p:nvPr>
            <p:ph type="body"/>
          </p:nvPr>
        </p:nvSpPr>
        <p:spPr>
          <a:noFill/>
        </p:spPr>
        <p:txBody>
          <a:bodyPr/>
          <a:lstStyle/>
          <a:p>
            <a:pPr algn="l" fontAlgn="base" marL="0" marR="0" indent="0" lvl="0">
              <a:lnSpc>
                <a:spcPct val="100000"/>
              </a:lnSpc>
            </a:pPr>
            <a:r>
              <a:rPr lang="en-US" sz="1000" spc="0" u="none">
                <a:solidFill>
                  <a:srgbClr val="000000">
                    <a:alpha val="100000"/>
                  </a:srgbClr>
                </a:solidFill>
                <a:latin typeface="Calibri"/>
              </a:rPr>
              <a:t><![CDATA[First level]]></a:t>
            </a:r>
          </a:p>
          <a:p>
            <a:pPr algn="l" fontAlgn="base" marL="0" marR="0" indent="0" lvl="1">
              <a:lnSpc>
                <a:spcPct val="100000"/>
              </a:lnSpc>
            </a:pPr>
            <a:r>
              <a:rPr lang="en-US" sz="1000" spc="0" u="none">
                <a:solidFill>
                  <a:srgbClr val="000000">
                    <a:alpha val="100000"/>
                  </a:srgbClr>
                </a:solidFill>
                <a:latin typeface="Calibri"/>
              </a:rPr>
              <a:t><![CDATA[Second level]]></a:t>
            </a:r>
          </a:p>
          <a:p>
            <a:pPr algn="l" fontAlgn="base" marL="0" marR="0" indent="0" lvl="2">
              <a:lnSpc>
                <a:spcPct val="100000"/>
              </a:lnSpc>
            </a:pPr>
            <a:r>
              <a:rPr lang="en-US" sz="1000" spc="0" u="none">
                <a:solidFill>
                  <a:srgbClr val="000000">
                    <a:alpha val="100000"/>
                  </a:srgbClr>
                </a:solidFill>
                <a:latin typeface="Calibri"/>
              </a:rPr>
              <a:t><![CDATA[Third level]]></a:t>
            </a:r>
          </a:p>
          <a:p>
            <a:pPr algn="l" fontAlgn="base" marL="0" marR="0" indent="0" lvl="3">
              <a:lnSpc>
                <a:spcPct val="100000"/>
              </a:lnSpc>
            </a:pPr>
            <a:r>
              <a:rPr lang="en-US" sz="1000" spc="0" u="none">
                <a:solidFill>
                  <a:srgbClr val="000000">
                    <a:alpha val="100000"/>
                  </a:srgbClr>
                </a:solidFill>
                <a:latin typeface="Calibri"/>
              </a:rPr>
              <a:t><![CDATA[Fourth level]]></a:t>
            </a:r>
          </a:p>
          <a:p>
            <a:pPr algn="l" fontAlgn="base" marL="0" marR="0" indent="0" lvl="4">
              <a:lnSpc>
                <a:spcPct val="100000"/>
              </a:lnSpc>
            </a:pPr>
            <a:r>
              <a:rPr lang="en-US" sz="1000" spc="0" u="none">
                <a:solidFill>
                  <a:srgbClr val="000000">
                    <a:alpha val="100000"/>
                  </a:srgbClr>
                </a:solidFill>
                <a:latin typeface="Calibri"/>
              </a:rPr>
              <a:t><![CDATA[Fifth level]]></a:t>
            </a:r>
          </a:p>
        </p:txBody>
      </p:sp>
      <p:sp>
        <p:nvSpPr>
          <p:cNvPr id="3" name=""/>
          <p:cNvSpPr txBox="1"/>
          <p:nvPr/>
        </p:nvSpPr>
        <p:spPr>
          <a:xfrm>
            <a:off x="247650" y="6629400"/>
            <a:ext cx="2552700" cy="104775"/>
          </a:xfrm>
          <a:prstGeom prst="rect">
            <a:avLst/>
          </a:prstGeom>
          <a:noFill/>
        </p:spPr>
        <p:txBody>
          <a:bodyPr rtlCol="0" bIns="45720" lIns="91440" rIns="91440" tIns="45720">
            <a:spAutoFit/>
          </a:bodyPr>
          <a:lstStyle/>
          <a:p>
            <a:pPr algn="l" fontAlgn="base" marL="95250" marR="0" indent="-95250" lvl="0">
              <a:lnSpc>
                <a:spcPct val="100000"/>
              </a:lnSpc>
              <a:buClr>
                <a:srgbClr val="000000">
                  <a:alpha val="100000"/>
                </a:srgbClr>
              </a:buClr>
              <a:buFont typeface="Arial"/>
              <a:buChar char="©"/>
            </a:pPr>
            <a:r>
              <a:rPr lang="en-US" sz="600" spc="0" u="none">
                <a:solidFill>
                  <a:srgbClr val="000000">
                    <a:alpha val="100000"/>
                  </a:srgbClr>
                </a:solidFill>
                <a:latin typeface="Calibri"/>
              </a:rPr>
              <a:t><![CDATA[2016 SAP SE or an SAP affiliate company. All rights reserved.]]></a:t>
            </a:r>
          </a:p>
        </p:txBody>
      </p:sp>
      <p:sp>
        <p:nvSpPr>
          <p:cNvPr id="4" name=""/>
          <p:cNvSpPr txBox="1"/>
          <p:nvPr/>
        </p:nvSpPr>
        <p:spPr>
          <a:xfrm>
            <a:off x="8039100" y="6619875"/>
            <a:ext cx="285750" cy="104775"/>
          </a:xfrm>
          <a:prstGeom prst="rect">
            <a:avLst/>
          </a:prstGeom>
          <a:noFill/>
        </p:spPr>
        <p:txBody>
          <a:bodyPr rtlCol="0" bIns="45720" lIns="91440" rIns="91440" tIns="45720">
            <a:spAutoFit/>
          </a:bodyPr>
          <a:lstStyle/>
          <a:p>
            <a:pPr algn="l" fontAlgn="base" marL="0" marR="0" indent="0" lvl="0">
              <a:lnSpc>
                <a:spcPct val="100000"/>
              </a:lnSpc>
            </a:pPr>
            <a:r>
              <a:rPr lang="en-US" sz="600" spc="0" u="none">
                <a:solidFill>
                  <a:srgbClr val="FFFFFF">
                    <a:alpha val="100000"/>
                  </a:srgbClr>
                </a:solidFill>
                <a:latin typeface="Calibri"/>
              </a:rPr>
              <a:t><![CDATA[Internal]]></a:t>
            </a:r>
          </a:p>
        </p:txBody>
      </p:sp>
      <p:sp>
        <p:nvSpPr>
          <p:cNvPr id="5" name=""/>
          <p:cNvSpPr txBox="1"/>
          <p:nvPr/>
        </p:nvSpPr>
        <p:spPr>
          <a:xfrm>
            <a:off x="7581900" y="6610350"/>
            <a:ext cx="704850" cy="152400"/>
          </a:xfrm>
          <a:prstGeom prst="rect">
            <a:avLst/>
          </a:prstGeom>
          <a:noFill/>
        </p:spPr>
        <p:txBody>
          <a:bodyPr rtlCol="0" bIns="45720" lIns="91440" rIns="91440" tIns="45720">
            <a:spAutoFit/>
          </a:bodyPr>
          <a:lstStyle/>
          <a:p>
            <a:pPr algn="r" fontAlgn="base" marL="0" marR="0" indent="0" lvl="0">
              <a:lnSpc>
                <a:spcPct val="100000"/>
              </a:lnSpc>
            </a:pPr>
            <a:r>
              <a:rPr lang="en-US" sz="1000" spc="0" u="none">
                <a:solidFill>
                  <a:srgbClr val="FFFFFF">
                    <a:alpha val="100000"/>
                  </a:srgbClr>
                </a:solidFill>
                <a:latin typeface="Calibri"/>
              </a:rPr>
              <a:t><![CDATA[Confidential ]]></a:t>
            </a:r>
          </a:p>
        </p:txBody>
      </p:sp>
    </p:spTree>
  </p:cSld>
  <p:clrMap bg1="lt1" tx1="dk1" bg2="lt2" tx2="dk2" accent1="accent1" accent2="accent2" accent3="accent3" accent4="accent4" accent5="accent5" accent6="accent6" hlink="hlink" folHlink="folHlink"/>
  <p:sldLayoutIdLst>
    <p:sldLayoutId id="2188160850" r:id="rId1"/>
    <p:sldLayoutId id="2188160851" r:id="rId2"/>
    <p:sldLayoutId id="2188160852" r:id="rId3"/>
    <p:sldLayoutId id="2188160853" r:id="rId4"/>
    <p:sldLayoutId id="2188160854" r:id="rId5"/>
    <p:sldLayoutId id="2188160855" r:id="rId6"/>
    <p:sldLayoutId id="2188160856" r:id="rId7"/>
    <p:sldLayoutId id="2188160857" r:id="rId8"/>
    <p:sldLayoutId id="2188160858" r:id="rId9"/>
    <p:sldLayoutId id="2188160859" r:id="rId10"/>
    <p:sldLayoutId id="2188160860" r:id="rId11"/>
    <p:sldLayoutId id="2188160861" r:id="rId12"/>
    <p:sldLayoutId id="2188160862" r:id="rId13"/>
    <p:sldLayoutId id="2188160863" r:id="rId14"/>
    <p:sldLayoutId id="2188160864" r:id="rId15"/>
    <p:sldLayoutId id="2188160865" r:id="rId16"/>
    <p:sldLayoutId id="2188160866" r:id="rId17"/>
    <p:sldLayoutId id="2188160867" r:id="rId18"/>
    <p:sldLayoutId id="2188160868" r:id="rId19"/>
  </p:sldLayoutIdLst>
  <p:txStyles>
    <p:titleStyle>
      <a:extLst/>
    </p:titleStyle>
    <p:bodyStyle>
      <a:extLst/>
    </p:bodyStyle>
    <p:otherStyle>
      <a:defPPr algn="l">
        <a:defRPr kern="1200"/>
      </a:defPPr>
      <a:extLst/>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 name="Placeholder for title"/>
          <p:cNvSpPr txBox="1"/>
          <p:nvPr>
            <p:ph type="title"/>
          </p:nvPr>
        </p:nvSpPr>
        <p:spPr>
          <a:noFill/>
        </p:spPr>
        <p:txBody>
          <a:bodyPr/>
          <a:lstStyle/>
          <a:p>
            <a:pPr algn="l" fontAlgn="base" marL="0" marR="0" indent="0" lvl="0">
              <a:lnSpc>
                <a:spcPct val="100000"/>
              </a:lnSpc>
            </a:pPr>
            <a:r>
              <a:rPr lang="en-US" sz="1000" spc="0" u="none">
                <a:solidFill>
                  <a:srgbClr val="000000">
                    <a:alpha val="100000"/>
                  </a:srgbClr>
                </a:solidFill>
                <a:latin typeface="Calibri"/>
              </a:rPr>
              <a:t><![CDATA[Insert page title]]></a:t>
            </a:r>
          </a:p>
        </p:txBody>
      </p:sp>
      <p:sp>
        <p:nvSpPr>
          <p:cNvPr id="2" name="Placeholder for body"/>
          <p:cNvSpPr txBox="1"/>
          <p:nvPr>
            <p:ph type="body"/>
          </p:nvPr>
        </p:nvSpPr>
        <p:spPr>
          <a:noFill/>
        </p:spPr>
        <p:txBody>
          <a:bodyPr/>
          <a:lstStyle/>
          <a:p>
            <a:pPr algn="l" fontAlgn="base" marL="0" marR="0" indent="0" lvl="0">
              <a:lnSpc>
                <a:spcPct val="100000"/>
              </a:lnSpc>
            </a:pPr>
            <a:r>
              <a:rPr lang="en-US" sz="1000" spc="0" u="none">
                <a:solidFill>
                  <a:srgbClr val="000000">
                    <a:alpha val="100000"/>
                  </a:srgbClr>
                </a:solidFill>
                <a:latin typeface="Calibri"/>
              </a:rPr>
              <a:t><![CDATA[First level]]></a:t>
            </a:r>
          </a:p>
          <a:p>
            <a:pPr algn="l" fontAlgn="base" marL="0" marR="0" indent="0" lvl="1">
              <a:lnSpc>
                <a:spcPct val="100000"/>
              </a:lnSpc>
            </a:pPr>
            <a:r>
              <a:rPr lang="en-US" sz="1000" spc="0" u="none">
                <a:solidFill>
                  <a:srgbClr val="000000">
                    <a:alpha val="100000"/>
                  </a:srgbClr>
                </a:solidFill>
                <a:latin typeface="Calibri"/>
              </a:rPr>
              <a:t><![CDATA[Second level]]></a:t>
            </a:r>
          </a:p>
          <a:p>
            <a:pPr algn="l" fontAlgn="base" marL="0" marR="0" indent="0" lvl="2">
              <a:lnSpc>
                <a:spcPct val="100000"/>
              </a:lnSpc>
            </a:pPr>
            <a:r>
              <a:rPr lang="en-US" sz="1000" spc="0" u="none">
                <a:solidFill>
                  <a:srgbClr val="000000">
                    <a:alpha val="100000"/>
                  </a:srgbClr>
                </a:solidFill>
                <a:latin typeface="Calibri"/>
              </a:rPr>
              <a:t><![CDATA[Third level]]></a:t>
            </a:r>
          </a:p>
          <a:p>
            <a:pPr algn="l" fontAlgn="base" marL="0" marR="0" indent="0" lvl="3">
              <a:lnSpc>
                <a:spcPct val="100000"/>
              </a:lnSpc>
            </a:pPr>
            <a:r>
              <a:rPr lang="en-US" sz="1000" spc="0" u="none">
                <a:solidFill>
                  <a:srgbClr val="000000">
                    <a:alpha val="100000"/>
                  </a:srgbClr>
                </a:solidFill>
                <a:latin typeface="Calibri"/>
              </a:rPr>
              <a:t><![CDATA[Fourth level]]></a:t>
            </a:r>
          </a:p>
          <a:p>
            <a:pPr algn="l" fontAlgn="base" marL="0" marR="0" indent="0" lvl="4">
              <a:lnSpc>
                <a:spcPct val="100000"/>
              </a:lnSpc>
            </a:pPr>
            <a:r>
              <a:rPr lang="en-US" sz="1000" spc="0" u="none">
                <a:solidFill>
                  <a:srgbClr val="000000">
                    <a:alpha val="100000"/>
                  </a:srgbClr>
                </a:solidFill>
                <a:latin typeface="Calibri"/>
              </a:rPr>
              <a:t><![CDATA[Fifth level]]></a:t>
            </a:r>
          </a:p>
        </p:txBody>
      </p:sp>
      <p:sp>
        <p:nvSpPr>
          <p:cNvPr id="3" name=""/>
          <p:cNvSpPr txBox="1"/>
          <p:nvPr/>
        </p:nvSpPr>
        <p:spPr>
          <a:xfrm>
            <a:off x="247650" y="6629400"/>
            <a:ext cx="2552700" cy="104775"/>
          </a:xfrm>
          <a:prstGeom prst="rect">
            <a:avLst/>
          </a:prstGeom>
          <a:noFill/>
        </p:spPr>
        <p:txBody>
          <a:bodyPr rtlCol="0" bIns="45720" lIns="91440" rIns="91440" tIns="45720">
            <a:spAutoFit/>
          </a:bodyPr>
          <a:lstStyle/>
          <a:p>
            <a:pPr algn="l" fontAlgn="base" marL="95250" marR="0" indent="-95250" lvl="0">
              <a:lnSpc>
                <a:spcPct val="100000"/>
              </a:lnSpc>
              <a:buClr>
                <a:srgbClr val="000000">
                  <a:alpha val="100000"/>
                </a:srgbClr>
              </a:buClr>
              <a:buFont typeface="Arial"/>
              <a:buChar char="©"/>
            </a:pPr>
            <a:r>
              <a:rPr lang="en-US" sz="600" spc="0" u="none">
                <a:solidFill>
                  <a:srgbClr val="000000">
                    <a:alpha val="100000"/>
                  </a:srgbClr>
                </a:solidFill>
                <a:latin typeface="Calibri"/>
              </a:rPr>
              <a:t><![CDATA[2016 SAP SE or an SAP affiliate company. All rights reserved.]]></a:t>
            </a:r>
          </a:p>
        </p:txBody>
      </p:sp>
      <p:sp>
        <p:nvSpPr>
          <p:cNvPr id="4" name=""/>
          <p:cNvSpPr txBox="1"/>
          <p:nvPr/>
        </p:nvSpPr>
        <p:spPr>
          <a:xfrm>
            <a:off x="8039100" y="6619875"/>
            <a:ext cx="285750" cy="104775"/>
          </a:xfrm>
          <a:prstGeom prst="rect">
            <a:avLst/>
          </a:prstGeom>
          <a:noFill/>
        </p:spPr>
        <p:txBody>
          <a:bodyPr rtlCol="0" bIns="45720" lIns="91440" rIns="91440" tIns="45720">
            <a:spAutoFit/>
          </a:bodyPr>
          <a:lstStyle/>
          <a:p>
            <a:pPr algn="l" fontAlgn="base" marL="0" marR="0" indent="0" lvl="0">
              <a:lnSpc>
                <a:spcPct val="100000"/>
              </a:lnSpc>
            </a:pPr>
            <a:r>
              <a:rPr lang="en-US" sz="600" spc="0" u="none">
                <a:solidFill>
                  <a:srgbClr val="FFFFFF">
                    <a:alpha val="100000"/>
                  </a:srgbClr>
                </a:solidFill>
                <a:latin typeface="Calibri"/>
              </a:rPr>
              <a:t><![CDATA[Internal]]></a:t>
            </a:r>
          </a:p>
        </p:txBody>
      </p:sp>
    </p:spTree>
  </p:cSld>
  <p:clrMap bg1="lt1" tx1="dk1" bg2="lt2" tx2="dk2" accent1="accent1" accent2="accent2" accent3="accent3" accent4="accent4" accent5="accent5" accent6="accent6" hlink="hlink" folHlink="folHlink"/>
  <p:sldLayoutIdLst>
    <p:sldLayoutId id="2188160869" r:id="rId1"/>
  </p:sldLayoutIdLst>
  <p:txStyles>
    <p:titleStyle>
      <a:extLst/>
    </p:titleStyle>
    <p:bodyStyle>
      <a:extLst/>
    </p:bodyStyle>
    <p:otherStyle>
      <a:defPPr algn="l">
        <a:defRPr kern="1200"/>
      </a:defPPr>
      <a:extLst/>
    </p:otherStyle>
  </p:txStyles>
</p:sldMaster>
</file>

<file path=ppt/slides/_rels/slide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30c6136b5eb09aecd3655cabb517154e9.png"/>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13b6defec9b9df5202aaeedb22c4af1922.png"/>
  <Relationship Id="rId3" Type="http://schemas.openxmlformats.org/officeDocument/2006/relationships/notesSlide" Target="../notesSlides/notesSlide13.xml"/>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4.xml"/>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1a4a7183e86c43c910cba7fa8193c4e123.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4.xml"/>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5.xml"/>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1.xml"/>
  <Relationship Id="rId2" Type="http://schemas.openxmlformats.org/officeDocument/2006/relationships/image" Target="../media/fe0b5b0c899d0ca70f1ff1c5cd6fb6b425.png"/>
  <Relationship Id="rId3" Type="http://schemas.openxmlformats.org/officeDocument/2006/relationships/notesSlide" Target="../notesSlides/notesSlide19.xml"/>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4.xml"/>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hyperlink" Target="https://sap-bi-strategy-assessment.com/dashboards/" TargetMode="External"/>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1.xml"/>
  <Relationship Id="rId2" Type="http://schemas.openxmlformats.org/officeDocument/2006/relationships/notesSlide" Target="../notesSlides/notesSlide22.xml"/>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4.xml"/>
</Relationships>

</file>

<file path=ppt/slides/_rels/slide24.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03054c540323e9eebab54be282bf196a28.png"/>
</Relationships>

</file>

<file path=ppt/slides/_rels/slide2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7.xml.rels><?xml version="1.0" encoding="UTF-8" standalone="yes"?>
<Relationships xmlns="http://schemas.openxmlformats.org/package/2006/relationships">
  <Relationship Id="rId1" Type="http://schemas.openxmlformats.org/officeDocument/2006/relationships/slideLayout" Target="../slideLayouts/slideLayout5.xml"/>
</Relationships>

</file>

<file path=ppt/slides/_rels/slide28.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notesSlide" Target="../notesSlides/notesSlide28.xml"/>
</Relationships>

</file>

<file path=ppt/slides/_rels/slide29.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5805a756a133d5548527fbf59208770631.png"/>
  <Relationship Id="rId3" Type="http://schemas.openxmlformats.org/officeDocument/2006/relationships/image" Target="../media/c6f2a7bf796b0ea746e1cd3fe8fb6f7532.png"/>
  <Relationship Id="rId4" Type="http://schemas.openxmlformats.org/officeDocument/2006/relationships/image" Target="../media/78639ebeecdd8f22101fa8f4ebc6702333.png"/>
  <Relationship Id="rId5" Type="http://schemas.openxmlformats.org/officeDocument/2006/relationships/image" Target="../media/d452f0c4db5b554b7d3cc39cb581faa334.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notesSlide" Target="../notesSlides/notesSlide3.xml"/>
</Relationships>

</file>

<file path=ppt/slides/_rels/slide30.xml.rels><?xml version="1.0" encoding="UTF-8" standalone="yes"?>
<Relationships xmlns="http://schemas.openxmlformats.org/package/2006/relationships">
  <Relationship Id="rId1" Type="http://schemas.openxmlformats.org/officeDocument/2006/relationships/slideLayout" Target="../slideLayouts/slideLayout1.xml"/>
  <Relationship Id="rId2" Type="http://schemas.openxmlformats.org/officeDocument/2006/relationships/image" Target="../media/6505847341795cafc71c680ac5c78fe936.png"/>
  <Relationship Id="rId3" Type="http://schemas.openxmlformats.org/officeDocument/2006/relationships/image" Target="../media/e6a07af23cdfd1a4f5c16757c471d56d37.png"/>
  <Relationship Id="rId4" Type="http://schemas.openxmlformats.org/officeDocument/2006/relationships/image" Target="../media/7bc9b741813c1fa1c38119c49799aea538.png"/>
  <Relationship Id="rId5" Type="http://schemas.openxmlformats.org/officeDocument/2006/relationships/image" Target="../media/804668a0195d48b58cc808edf80d7ea239.png"/>
  <Relationship Id="rId6" Type="http://schemas.openxmlformats.org/officeDocument/2006/relationships/hyperlink" Target="http://www.sapbusinessobjectsbi.com/wp-content/themes/sapbi/library/images/bistrategy/BI%20Strategy.pdf" TargetMode="External"/>
  <Relationship Id="rId7" Type="http://schemas.openxmlformats.org/officeDocument/2006/relationships/hyperlink" Target="https://www.sapbi.com/wp-content/uploads/2015/06/BICC-Best-Practices-Guide-v3-1.pdf" TargetMode="External"/>
  <Relationship Id="rId8" Type="http://schemas.openxmlformats.org/officeDocument/2006/relationships/hyperlink" Target="https://www.sapbi.com/wp-content/uploads/2015/06/BICC-Best-Practices-Guide-v3-1.pdf" TargetMode="External"/>
  <Relationship Id="rId9" Type="http://schemas.openxmlformats.org/officeDocument/2006/relationships/hyperlink" Target="https://www.sapbi.com/wp-content/uploads/2015/06/BICC-Best-Practices-Guide-v3-1.pdf" TargetMode="External"/>
  <Relationship Id="rId10" Type="http://schemas.openxmlformats.org/officeDocument/2006/relationships/hyperlink" Target="http://www.sapbusinessobjectsbi.com/#sthash.QrnBAb9M.yiz4N9yH.dpbs" TargetMode="External"/>
  <Relationship Id="rId11" Type="http://schemas.openxmlformats.org/officeDocument/2006/relationships/hyperlink" Target="http://www.sapbusinessobjectsbi.com/bi-strategy/#sthash.yO64Lw1a.dpbs" TargetMode="External"/>
</Relationships>

</file>

<file path=ppt/slides/_rels/slide31.xml.rels><?xml version="1.0" encoding="UTF-8" standalone="yes"?>
<Relationships xmlns="http://schemas.openxmlformats.org/package/2006/relationships">
  <Relationship Id="rId1" Type="http://schemas.openxmlformats.org/officeDocument/2006/relationships/slideLayout" Target="../slideLayouts/slideLayout20.xml"/>
</Relationships>

</file>

<file path=ppt/slides/_rels/slide32.xml.rels><?xml version="1.0" encoding="UTF-8" standalone="yes"?>
<Relationships xmlns="http://schemas.openxmlformats.org/package/2006/relationships">
  <Relationship Id="rId1" Type="http://schemas.openxmlformats.org/officeDocument/2006/relationships/slideLayout" Target="../slideLayouts/slideLayout6.xml"/>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notesSlide" Target="../notesSlides/notesSlide5.xml"/>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979815e89f5710820599cb2825d0808210.png"/>
  <Relationship Id="rId3" Type="http://schemas.openxmlformats.org/officeDocument/2006/relationships/image" Target="../media/31c8ba2ecc55e6e78be575fe57a54b4711.png"/>
  <Relationship Id="rId4" Type="http://schemas.openxmlformats.org/officeDocument/2006/relationships/image" Target="../media/ac0104db5906a8dad4bc5d97e8d780bc12.png"/>
  <Relationship Id="rId5" Type="http://schemas.openxmlformats.org/officeDocument/2006/relationships/image" Target="../media/33e40cacb9879cb7ebb70a53ba96aaa613.png"/>
  <Relationship Id="rId6" Type="http://schemas.openxmlformats.org/officeDocument/2006/relationships/image" Target="../media/bef0b347158b0c253cf54e9b356224a814.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13.xml"/>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15.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352425" y="276225"/>
          <a:ext cx="8848725" cy="6562725"/>
          <a:chOff x="352425" y="276225"/>
          <a:chExt cx="8848725" cy="6562725"/>
        </a:xfrm>
      </p:grpSpPr>
      <p:pic>
        <p:nvPicPr>
          <p:cNvPr id="1" name="Picture 4" descr=""/>
          <p:cNvPicPr>
            <a:picLocks noChangeAspect="1"/>
          </p:cNvPicPr>
          <p:nvPr/>
        </p:nvPicPr>
        <p:blipFill>
          <a:blip r:embed="rId2"/>
          <a:stretch>
            <a:fillRect/>
          </a:stretch>
        </p:blipFill>
        <p:spPr>
          <a:xfrm>
            <a:off x="2800350" y="2743200"/>
            <a:ext cx="6038850" cy="3819525"/>
          </a:xfrm>
          <a:prstGeom prst="rect">
            <a:avLst/>
          </a:prstGeom>
        </p:spPr>
      </p:pic>
      <p:sp>
        <p:nvSpPr>
          <p:cNvPr id="2" name=""/>
          <p:cNvSpPr txBox="1"/>
          <p:nvPr/>
        </p:nvSpPr>
        <p:spPr>
          <a:xfrm>
            <a:off x="409575" y="276225"/>
            <a:ext cx="8277225" cy="742950"/>
          </a:xfrm>
          <a:prstGeom prst="rect">
            <a:avLst/>
          </a:prstGeom>
          <a:noFill/>
        </p:spPr>
        <p:txBody>
          <a:bodyPr rtlCol="0" bIns="45720" lIns="91440" rIns="91440" tIns="45720">
            <a:spAutoFit/>
          </a:bodyPr>
          <a:lstStyle/>
          <a:p>
            <a:pPr algn="l" fontAlgn="base" marL="0" marR="0" indent="0" lvl="0">
              <a:lnSpc>
                <a:spcPct val="100000"/>
              </a:lnSpc>
            </a:pPr>
            <a:r>
              <a:rPr lang="en-US" sz="2800" spc="0" u="none">
                <a:solidFill>
                  <a:srgbClr val="000000">
                    <a:alpha val="100000"/>
                  </a:srgbClr>
                </a:solidFill>
                <a:latin typeface="Calibri"/>
              </a:rPr>
              <a:t><![CDATA[Analytics Strategy Assessment]]></a:t>
            </a:r>
            <a:br/>
            <a:r>
              <a:rPr lang="en-US" i="1" sz="2800" spc="0" u="none">
                <a:solidFill>
                  <a:srgbClr val="000000">
                    <a:alpha val="100000"/>
                  </a:srgbClr>
                </a:solidFill>
                <a:latin typeface="Calibri"/>
              </a:rPr>
              <a:t><![CDATA[Findings & Recommendations ]]></a:t>
            </a:r>
          </a:p>
          <a:p>
            <a:pPr algn="l" fontAlgn="base" marL="0" marR="0" indent="0" lvl="0">
              <a:lnSpc>
                <a:spcPct val="100000"/>
              </a:lnSpc>
            </a:pPr>
          </a:p>
        </p:txBody>
      </p:sp>
      <p:sp>
        <p:nvSpPr>
          <p:cNvPr id="3" name="Placeholder for body"/>
          <p:cNvSpPr txBox="1"/>
          <p:nvPr>
            <p:ph type="body"/>
          </p:nvPr>
        </p:nvSpPr>
        <p:spPr>
          <a:noFill/>
        </p:spPr>
        <p:txBody>
          <a:bodyPr/>
          <a:lstStyle/>
          <a:p>
            <a:pPr algn="l" fontAlgn="base" marL="0" marR="0" indent="0" lvl="0">
              <a:lnSpc>
                <a:spcPct val="100000"/>
              </a:lnSpc>
            </a:pPr>
            <a:r>
              <a:rPr lang="en-US" sz="2400" spc="0" u="none">
                <a:solidFill>
                  <a:srgbClr val="000000">
                    <a:alpha val="100000"/>
                  </a:srgbClr>
                </a:solidFill>
                <a:latin typeface="Calibri"/>
              </a:rPr>
              <a:t><![CDATA[[Report Date]]]></a:t>
            </a:r>
          </a:p>
        </p:txBody>
      </p:sp>
      <p:sp>
        <p:nvSpPr>
          <p:cNvPr id="4" name=""/>
          <p:cNvSpPr txBox="1"/>
          <p:nvPr/>
        </p:nvSpPr>
        <p:spPr>
          <a:xfrm>
            <a:off x="6724650" y="1238250"/>
            <a:ext cx="1819275" cy="914400"/>
          </a:xfrm>
          <a:prstGeom prst="rect">
            <a:avLst/>
          </a:prstGeom>
          <a:noFill/>
        </p:spPr>
        <p:txBody>
          <a:bodyPr rtlCol="0" bIns="45720" lIns="91440" rIns="91440" tIns="45720">
            <a:spAutoFit/>
          </a:bodyPr>
          <a:lstStyle/>
          <a:p>
            <a:pPr algn="ctr" fontAlgn="base" marL="0" marR="0" indent="0" lvl="0">
              <a:lnSpc>
                <a:spcPct val="100000"/>
              </a:lnSpc>
            </a:pPr>
            <a:r>
              <a:rPr lang="en-US" sz="1000" spc="0" u="none">
                <a:solidFill>
                  <a:srgbClr val="000000">
                    <a:alpha val="100000"/>
                  </a:srgbClr>
                </a:solidFill>
                <a:latin typeface="Calibri"/>
              </a:rPr>
              <a:t><![CDATA[Customer Logo]]></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57150" y="257175"/>
          <a:ext cx="9144000" cy="6305550"/>
          <a:chOff x="57150" y="257175"/>
          <a:chExt cx="9144000" cy="6305550"/>
        </a:xfrm>
      </p:grpSpPr>
      <p:sp>
        <p:nvSpPr>
          <p:cNvPr id="1" name="Placeholder for title"/>
          <p:cNvSpPr txBox="1"/>
          <p:nvPr>
            <p:ph type="title"/>
          </p:nvPr>
        </p:nvSpPr>
        <p:spPr>
          <a:noFill/>
        </p:spPr>
        <p:txBody>
          <a:bodyPr/>
          <a:lstStyle/>
          <a:p>
            <a:pPr algn="l" fontAlgn="base" marL="0" marR="0" indent="0" lvl="0">
              <a:lnSpc>
                <a:spcPct val="100000"/>
              </a:lnSpc>
            </a:pPr>
            <a:r>
              <a:rPr lang="en-US" sz="1000" spc="0" u="none">
                <a:solidFill>
                  <a:srgbClr val="000000">
                    <a:alpha val="100000"/>
                  </a:srgbClr>
                </a:solidFill>
                <a:latin typeface="Calibri"/>
              </a:rPr>
              <a:t><![CDATA[Key Improvement Areas & Identified Projects ]]></a:t>
            </a:r>
            <a:br/>
          </a:p>
        </p:txBody>
      </p:sp>
      <p:sp>
        <p:nvSpPr>
          <p:cNvPr id="2" name=""/>
          <p:cNvSpPr txBox="1"/>
          <p:nvPr/>
        </p:nvSpPr>
        <p:spPr>
          <a:xfrm>
            <a:off x="1714500" y="4381500"/>
            <a:ext cx="3876675" cy="866775"/>
          </a:xfrm>
          <a:prstGeom prst="rect">
            <a:avLst/>
          </a:prstGeom>
          <a:noFill/>
        </p:spPr>
        <p:txBody>
          <a:bodyPr rtlCol="0" bIns="45720" lIns="91440" rIns="91440" tIns="45720">
            <a:spAutoFit/>
          </a:bodyPr>
          <a:lstStyle/>
          <a:p>
            <a:pPr algn="l" fontAlgn="auto" marL="266700" marR="0" indent="-180975" lvl="2">
              <a:lnSpc>
                <a:spcPct val="100000"/>
              </a:lnSpc>
              <a:buClr>
                <a:srgbClr val="000000">
                  <a:alpha val="100000"/>
                </a:srgbClr>
              </a:buClr>
              <a:buFont typeface="Wingdings"/>
              <a:buChar char=""/>
            </a:pPr>
            <a:r>
              <a:rPr lang="en-US" sz="1000" spc="0" u="none">
                <a:solidFill>
                  <a:srgbClr val="000000">
                    <a:alpha val="100000"/>
                  </a:srgbClr>
                </a:solidFill>
                <a:latin typeface="Calibri"/>
              </a:rPr>
              <a:t><![CDATA[Review]]></a:t>
            </a:r>
            <a:r>
              <a:rPr lang="en-US" sz="1000" spc="0" u="none">
                <a:solidFill>
                  <a:srgbClr val="000000">
                    <a:alpha val="100000"/>
                  </a:srgbClr>
                </a:solidFill>
                <a:latin typeface="Calibri"/>
              </a:rPr>
              <a:t><![CDATA[ any current performance issues ]]></a:t>
            </a:r>
          </a:p>
          <a:p>
            <a:pPr algn="l" fontAlgn="auto" marL="266700" marR="0" indent="-180975" lvl="2">
              <a:lnSpc>
                <a:spcPct val="100000"/>
              </a:lnSpc>
              <a:buClr>
                <a:srgbClr val="000000">
                  <a:alpha val="100000"/>
                </a:srgbClr>
              </a:buClr>
              <a:buFont typeface="Wingdings"/>
              <a:buChar char=""/>
            </a:pPr>
            <a:r>
              <a:rPr lang="en-US" sz="1000" spc="0" u="none">
                <a:solidFill>
                  <a:srgbClr val="000000">
                    <a:alpha val="100000"/>
                  </a:srgbClr>
                </a:solidFill>
                <a:latin typeface="Calibri"/>
              </a:rPr>
              <a:t><![CDATA[Define]]></a:t>
            </a:r>
            <a:r>
              <a:rPr lang="en-US" sz="1000" spc="0" u="none">
                <a:solidFill>
                  <a:srgbClr val="000000">
                    <a:alpha val="100000"/>
                  </a:srgbClr>
                </a:solidFill>
                <a:latin typeface="Calibri"/>
              </a:rPr>
              <a:t><![CDATA[ a data strategy]]></a:t>
            </a:r>
          </a:p>
          <a:p>
            <a:pPr algn="l" fontAlgn="auto" marL="266700" marR="0" indent="-180975" lvl="2">
              <a:lnSpc>
                <a:spcPct val="100000"/>
              </a:lnSpc>
              <a:buClr>
                <a:srgbClr val="000000">
                  <a:alpha val="100000"/>
                </a:srgbClr>
              </a:buClr>
              <a:buFont typeface="Wingdings"/>
              <a:buChar char=""/>
            </a:pPr>
            <a:r>
              <a:rPr lang="en-US" sz="1000" spc="0" u="none">
                <a:solidFill>
                  <a:srgbClr val="000000">
                    <a:alpha val="100000"/>
                  </a:srgbClr>
                </a:solidFill>
                <a:latin typeface="Calibri"/>
              </a:rPr>
              <a:t><![CDATA[Define agile architecture & innovation lab]]></a:t>
            </a:r>
          </a:p>
          <a:p>
            <a:pPr algn="l" fontAlgn="auto" marL="266700" marR="0" indent="-180975" lvl="2">
              <a:lnSpc>
                <a:spcPct val="100000"/>
              </a:lnSpc>
              <a:buClr>
                <a:srgbClr val="000000">
                  <a:alpha val="100000"/>
                </a:srgbClr>
              </a:buClr>
              <a:buFont typeface="Wingdings"/>
              <a:buChar char=""/>
            </a:pPr>
            <a:r>
              <a:rPr lang="en-US" sz="1000" spc="0" u="none">
                <a:solidFill>
                  <a:srgbClr val="000000">
                    <a:alpha val="100000"/>
                  </a:srgbClr>
                </a:solidFill>
                <a:latin typeface="Calibri"/>
              </a:rPr>
              <a:t><![CDATA[Define]]></a:t>
            </a:r>
            <a:r>
              <a:rPr lang="en-US" sz="1000" spc="0" u="none">
                <a:solidFill>
                  <a:srgbClr val="000000">
                    <a:alpha val="100000"/>
                  </a:srgbClr>
                </a:solidFill>
                <a:latin typeface="Calibri"/>
              </a:rPr>
              <a:t><![CDATA[ and communicate agile development standards ]]></a:t>
            </a:r>
          </a:p>
          <a:p>
            <a:pPr algn="l" fontAlgn="auto" marL="266700" marR="0" indent="-180975" lvl="2">
              <a:lnSpc>
                <a:spcPct val="100000"/>
              </a:lnSpc>
              <a:buClr>
                <a:srgbClr val="000000">
                  <a:alpha val="100000"/>
                </a:srgbClr>
              </a:buClr>
              <a:buFont typeface="Wingdings"/>
              <a:buChar char=""/>
            </a:pPr>
            <a:r>
              <a:rPr lang="en-US" sz="1000" spc="0" u="none">
                <a:solidFill>
                  <a:srgbClr val="000000">
                    <a:alpha val="100000"/>
                  </a:srgbClr>
                </a:solidFill>
                <a:latin typeface="Calibri"/>
              </a:rPr>
              <a:t><![CDATA[Define ]]></a:t>
            </a:r>
            <a:r>
              <a:rPr lang="en-US" sz="1000" spc="0" u="none">
                <a:solidFill>
                  <a:srgbClr val="000000">
                    <a:alpha val="100000"/>
                  </a:srgbClr>
                </a:solidFill>
                <a:latin typeface="Calibri"/>
              </a:rPr>
              <a:t><![CDATA[standard tools]]></a:t>
            </a:r>
          </a:p>
          <a:p>
            <a:pPr algn="l" fontAlgn="auto" marL="266700" marR="0" indent="-180975" lvl="2">
              <a:lnSpc>
                <a:spcPct val="100000"/>
              </a:lnSpc>
              <a:buClr>
                <a:srgbClr val="000000">
                  <a:alpha val="100000"/>
                </a:srgbClr>
              </a:buClr>
              <a:buFont typeface="Wingdings"/>
              <a:buChar char=""/>
            </a:pPr>
          </a:p>
        </p:txBody>
      </p:sp>
      <p:sp>
        <p:nvSpPr>
          <p:cNvPr id="3" name=""/>
          <p:cNvSpPr txBox="1"/>
          <p:nvPr/>
        </p:nvSpPr>
        <p:spPr>
          <a:xfrm>
            <a:off x="1714500" y="5153025"/>
            <a:ext cx="3876675" cy="1009650"/>
          </a:xfrm>
          <a:prstGeom prst="rect">
            <a:avLst/>
          </a:prstGeom>
          <a:noFill/>
        </p:spPr>
        <p:txBody>
          <a:bodyPr rtlCol="0" bIns="45720" lIns="91440" rIns="91440" tIns="45720">
            <a:spAutoFit/>
          </a:bodyPr>
          <a:lstStyle/>
          <a:p>
            <a:pPr algn="l" fontAlgn="auto" marL="266700" marR="0" indent="-180975" lvl="2">
              <a:lnSpc>
                <a:spcPct val="100000"/>
              </a:lnSpc>
              <a:buClr>
                <a:srgbClr val="000000">
                  <a:alpha val="100000"/>
                </a:srgbClr>
              </a:buClr>
              <a:buFont typeface="Wingdings"/>
              <a:buChar char=""/>
            </a:pPr>
          </a:p>
          <a:p>
            <a:pPr algn="l" fontAlgn="auto" marL="266700" marR="0" indent="-180975" lvl="2">
              <a:lnSpc>
                <a:spcPct val="100000"/>
              </a:lnSpc>
              <a:buClr>
                <a:srgbClr val="000000">
                  <a:alpha val="100000"/>
                </a:srgbClr>
              </a:buClr>
              <a:buFont typeface="Wingdings"/>
              <a:buChar char=""/>
            </a:pPr>
            <a:r>
              <a:rPr lang="en-US" sz="1000" spc="0" u="none">
                <a:solidFill>
                  <a:srgbClr val="000000">
                    <a:alpha val="100000"/>
                  </a:srgbClr>
                </a:solidFill>
                <a:latin typeface="Calibri"/>
              </a:rPr>
              <a:t><![CDATA[Define Executive & Working Analytics & Data Governance structure]]></a:t>
            </a:r>
          </a:p>
          <a:p>
            <a:pPr algn="l" fontAlgn="auto" marL="266700" marR="0" indent="-180975" lvl="2">
              <a:lnSpc>
                <a:spcPct val="100000"/>
              </a:lnSpc>
              <a:buClr>
                <a:srgbClr val="000000">
                  <a:alpha val="100000"/>
                </a:srgbClr>
              </a:buClr>
              <a:buFont typeface="Wingdings"/>
              <a:buChar char=""/>
            </a:pPr>
            <a:r>
              <a:rPr lang="en-US" sz="1000" spc="0" u="none">
                <a:solidFill>
                  <a:srgbClr val="000000">
                    <a:alpha val="100000"/>
                  </a:srgbClr>
                </a:solidFill>
                <a:latin typeface="Calibri"/>
              </a:rPr>
              <a:t><![CDATA[Define Analytics Roadmap with Milestones]]></a:t>
            </a:r>
          </a:p>
          <a:p>
            <a:pPr algn="l" fontAlgn="auto" marL="266700" marR="0" indent="-180975" lvl="2">
              <a:lnSpc>
                <a:spcPct val="100000"/>
              </a:lnSpc>
              <a:buClr>
                <a:srgbClr val="000000">
                  <a:alpha val="100000"/>
                </a:srgbClr>
              </a:buClr>
              <a:buFont typeface="Wingdings"/>
              <a:buChar char=""/>
            </a:pPr>
            <a:r>
              <a:rPr lang="en-US" sz="1000" spc="0" u="none">
                <a:solidFill>
                  <a:srgbClr val="000000">
                    <a:alpha val="100000"/>
                  </a:srgbClr>
                </a:solidFill>
                <a:latin typeface="Calibri"/>
              </a:rPr>
              <a:t><![CDATA[Develop an analytic scorecard]]></a:t>
            </a:r>
          </a:p>
          <a:p>
            <a:pPr algn="l" fontAlgn="auto" marL="266700" marR="0" indent="-180975" lvl="2">
              <a:lnSpc>
                <a:spcPct val="100000"/>
              </a:lnSpc>
              <a:buClr>
                <a:srgbClr val="000000">
                  <a:alpha val="100000"/>
                </a:srgbClr>
              </a:buClr>
              <a:buFont typeface="Wingdings"/>
              <a:buChar char=""/>
            </a:pPr>
            <a:r>
              <a:rPr lang="en-US" sz="1000" spc="0" u="none">
                <a:solidFill>
                  <a:srgbClr val="000000">
                    <a:alpha val="100000"/>
                  </a:srgbClr>
                </a:solidFill>
                <a:latin typeface="Calibri"/>
              </a:rPr>
              <a:t><![CDATA[Develop training and communities of interest]]></a:t>
            </a:r>
          </a:p>
        </p:txBody>
      </p:sp>
      <p:sp>
        <p:nvSpPr>
          <p:cNvPr id="4" name=""/>
          <p:cNvSpPr txBox="1"/>
          <p:nvPr/>
        </p:nvSpPr>
        <p:spPr>
          <a:xfrm>
            <a:off x="66675" y="4648200"/>
            <a:ext cx="1371600" cy="304800"/>
          </a:xfrm>
          <a:prstGeom prst="rect">
            <a:avLst/>
          </a:prstGeom>
          <a:noFill/>
        </p:spPr>
        <p:txBody>
          <a:bodyPr rtlCol="0" bIns="45720" lIns="91440" rIns="91440" tIns="45720">
            <a:spAutoFit/>
          </a:bodyPr>
          <a:lstStyle/>
          <a:p>
            <a:pPr algn="l" fontAlgn="base" marL="0" marR="0" indent="0" lvl="0">
              <a:lnSpc>
                <a:spcPct val="100000"/>
              </a:lnSpc>
            </a:pPr>
            <a:r>
              <a:rPr lang="en-US" b="1" sz="1400" spc="0" u="none">
                <a:solidFill>
                  <a:srgbClr val="000000">
                    <a:alpha val="100000"/>
                  </a:srgbClr>
                </a:solidFill>
                <a:latin typeface="Calibri"/>
              </a:rPr>
              <a:t><![CDATA[Technology]]></a:t>
            </a:r>
          </a:p>
        </p:txBody>
      </p:sp>
      <p:sp>
        <p:nvSpPr>
          <p:cNvPr id="5" name=""/>
          <p:cNvSpPr txBox="1"/>
          <p:nvPr/>
        </p:nvSpPr>
        <p:spPr>
          <a:xfrm>
            <a:off x="57150" y="5648325"/>
            <a:ext cx="1371600" cy="304800"/>
          </a:xfrm>
          <a:prstGeom prst="rect">
            <a:avLst/>
          </a:prstGeom>
          <a:noFill/>
        </p:spPr>
        <p:txBody>
          <a:bodyPr rtlCol="0" bIns="45720" lIns="91440" rIns="91440" tIns="45720">
            <a:spAutoFit/>
          </a:bodyPr>
          <a:lstStyle/>
          <a:p>
            <a:pPr algn="l" fontAlgn="base" marL="0" marR="0" indent="0" lvl="0">
              <a:lnSpc>
                <a:spcPct val="100000"/>
              </a:lnSpc>
            </a:pPr>
            <a:r>
              <a:rPr lang="en-US" b="1" sz="1400" spc="0" u="none">
                <a:solidFill>
                  <a:srgbClr val="000000">
                    <a:alpha val="100000"/>
                  </a:srgbClr>
                </a:solidFill>
                <a:latin typeface="Calibri"/>
              </a:rPr>
              <a:t><![CDATA[Organization]]></a:t>
            </a:r>
          </a:p>
        </p:txBody>
      </p:sp>
      <p:sp>
        <p:nvSpPr>
          <p:cNvPr id="6" name=""/>
          <p:cNvSpPr txBox="1"/>
          <p:nvPr/>
        </p:nvSpPr>
        <p:spPr>
          <a:xfrm>
            <a:off x="5762625" y="4429125"/>
            <a:ext cx="3248025" cy="866775"/>
          </a:xfrm>
          <a:prstGeom prst="rect">
            <a:avLst/>
          </a:prstGeom>
          <a:noFill/>
        </p:spPr>
        <p:txBody>
          <a:bodyPr rtlCol="0" bIns="45720" lIns="91440" rIns="91440" tIns="45720">
            <a:spAutoFit/>
          </a:bodyPr>
          <a:lstStyle/>
          <a:p>
            <a:pPr algn="l" fontAlgn="auto" marL="266700" marR="0" indent="-180975" lvl="2">
              <a:lnSpc>
                <a:spcPct val="100000"/>
              </a:lnSpc>
              <a:buClr>
                <a:srgbClr val="000000">
                  <a:alpha val="100000"/>
                </a:srgbClr>
              </a:buClr>
              <a:buFont typeface="Wingdings"/>
              <a:buChar char=""/>
            </a:pPr>
            <a:r>
              <a:rPr lang="en-US" sz="1000" spc="0" u="none">
                <a:solidFill>
                  <a:srgbClr val="000000">
                    <a:alpha val="100000"/>
                  </a:srgbClr>
                </a:solidFill>
                <a:latin typeface="Calibri"/>
              </a:rPr>
              <a:t><![CDATA[Conduct tech performance & architecture review]]></a:t>
            </a:r>
          </a:p>
          <a:p>
            <a:pPr algn="l" fontAlgn="auto" marL="266700" marR="0" indent="-180975" lvl="2">
              <a:lnSpc>
                <a:spcPct val="100000"/>
              </a:lnSpc>
              <a:buClr>
                <a:srgbClr val="000000">
                  <a:alpha val="100000"/>
                </a:srgbClr>
              </a:buClr>
              <a:buFont typeface="Wingdings"/>
              <a:buChar char=""/>
            </a:pPr>
            <a:r>
              <a:rPr lang="en-US" sz="1000" spc="0" u="none">
                <a:solidFill>
                  <a:srgbClr val="000000">
                    <a:alpha val="100000"/>
                  </a:srgbClr>
                </a:solidFill>
                <a:latin typeface="Calibri"/>
              </a:rPr>
              <a:t><![CDATA[Improve organization & access to existing metadata and reports]]></a:t>
            </a:r>
          </a:p>
          <a:p>
            <a:pPr algn="l" fontAlgn="auto" marL="266700" marR="0" indent="-180975" lvl="2">
              <a:lnSpc>
                <a:spcPct val="100000"/>
              </a:lnSpc>
              <a:buClr>
                <a:srgbClr val="000000">
                  <a:alpha val="100000"/>
                </a:srgbClr>
              </a:buClr>
              <a:buFont typeface="Wingdings"/>
              <a:buChar char=""/>
            </a:pPr>
            <a:r>
              <a:rPr lang="en-US" sz="1000" spc="0" u="none">
                <a:solidFill>
                  <a:srgbClr val="000000">
                    <a:alpha val="100000"/>
                  </a:srgbClr>
                </a:solidFill>
                <a:latin typeface="Calibri"/>
              </a:rPr>
              <a:t><![CDATA[Implement enterprise data model; develop semantic views]]></a:t>
            </a:r>
          </a:p>
          <a:p>
            <a:pPr algn="l" fontAlgn="auto" marL="266700" marR="0" indent="-180975" lvl="2">
              <a:lnSpc>
                <a:spcPct val="100000"/>
              </a:lnSpc>
              <a:buClr>
                <a:srgbClr val="000000">
                  <a:alpha val="100000"/>
                </a:srgbClr>
              </a:buClr>
              <a:buFont typeface="Wingdings"/>
              <a:buChar char=""/>
            </a:pPr>
            <a:r>
              <a:rPr lang="en-US" sz="1000" spc="0" u="none">
                <a:solidFill>
                  <a:srgbClr val="000000">
                    <a:alpha val="100000"/>
                  </a:srgbClr>
                </a:solidFill>
                <a:latin typeface="Calibri"/>
              </a:rPr>
              <a:t><![CDATA[Adopt and enforce standard tools]]></a:t>
            </a:r>
          </a:p>
          <a:p>
            <a:pPr algn="l" fontAlgn="auto" marL="266700" marR="0" indent="-180975" lvl="2">
              <a:lnSpc>
                <a:spcPct val="100000"/>
              </a:lnSpc>
              <a:buClr>
                <a:srgbClr val="000000">
                  <a:alpha val="100000"/>
                </a:srgbClr>
              </a:buClr>
              <a:buFont typeface="Wingdings"/>
              <a:buChar char=""/>
            </a:pPr>
          </a:p>
        </p:txBody>
      </p:sp>
      <p:sp>
        <p:nvSpPr>
          <p:cNvPr id="7" name=""/>
          <p:cNvSpPr txBox="1"/>
          <p:nvPr/>
        </p:nvSpPr>
        <p:spPr>
          <a:xfrm>
            <a:off x="5791200" y="5295900"/>
            <a:ext cx="3286125" cy="1009650"/>
          </a:xfrm>
          <a:prstGeom prst="rect">
            <a:avLst/>
          </a:prstGeom>
          <a:noFill/>
        </p:spPr>
        <p:txBody>
          <a:bodyPr rtlCol="0" bIns="45720" lIns="91440" rIns="91440" tIns="45720">
            <a:spAutoFit/>
          </a:bodyPr>
          <a:lstStyle/>
          <a:p>
            <a:pPr algn="l" fontAlgn="auto" marL="266700" marR="0" indent="-180975" lvl="2">
              <a:lnSpc>
                <a:spcPct val="100000"/>
              </a:lnSpc>
              <a:buClr>
                <a:srgbClr val="000000">
                  <a:alpha val="100000"/>
                </a:srgbClr>
              </a:buClr>
              <a:buFont typeface="Wingdings"/>
              <a:buChar char=""/>
            </a:pPr>
            <a:r>
              <a:rPr lang="en-US" sz="1000" spc="0" u="none">
                <a:solidFill>
                  <a:srgbClr val="000000">
                    <a:alpha val="100000"/>
                  </a:srgbClr>
                </a:solidFill>
                <a:latin typeface="Calibri"/>
              </a:rPr>
              <a:t><![CDATA[Develop executive analytics and data governance committees; develop working committees]]></a:t>
            </a:r>
          </a:p>
          <a:p>
            <a:pPr algn="l" fontAlgn="auto" marL="266700" marR="0" indent="-180975" lvl="2">
              <a:lnSpc>
                <a:spcPct val="100000"/>
              </a:lnSpc>
              <a:buClr>
                <a:srgbClr val="000000">
                  <a:alpha val="100000"/>
                </a:srgbClr>
              </a:buClr>
              <a:buFont typeface="Wingdings"/>
              <a:buChar char=""/>
            </a:pPr>
            <a:r>
              <a:rPr lang="en-US" sz="1000" spc="0" u="none">
                <a:solidFill>
                  <a:srgbClr val="000000">
                    <a:alpha val="100000"/>
                  </a:srgbClr>
                </a:solidFill>
                <a:latin typeface="Calibri"/>
              </a:rPr>
              <a:t><![CDATA[Publish analytics roadmap]]></a:t>
            </a:r>
          </a:p>
          <a:p>
            <a:pPr algn="l" fontAlgn="auto" marL="266700" marR="0" indent="-180975" lvl="2">
              <a:lnSpc>
                <a:spcPct val="100000"/>
              </a:lnSpc>
              <a:buClr>
                <a:srgbClr val="000000">
                  <a:alpha val="100000"/>
                </a:srgbClr>
              </a:buClr>
              <a:buFont typeface="Wingdings"/>
              <a:buChar char=""/>
            </a:pPr>
            <a:r>
              <a:rPr lang="en-US" sz="1000" spc="0" u="none">
                <a:solidFill>
                  <a:srgbClr val="000000">
                    <a:alpha val="100000"/>
                  </a:srgbClr>
                </a:solidFill>
                <a:latin typeface="Calibri"/>
              </a:rPr>
              <a:t><![CDATA[Define and publish analytics scorecard]]></a:t>
            </a:r>
          </a:p>
          <a:p>
            <a:pPr algn="l" fontAlgn="auto" marL="266700" marR="0" indent="-180975" lvl="2">
              <a:lnSpc>
                <a:spcPct val="100000"/>
              </a:lnSpc>
              <a:buClr>
                <a:srgbClr val="000000">
                  <a:alpha val="100000"/>
                </a:srgbClr>
              </a:buClr>
              <a:buFont typeface="Wingdings"/>
              <a:buChar char=""/>
            </a:pPr>
            <a:r>
              <a:rPr lang="en-US" sz="1000" spc="0" u="none">
                <a:solidFill>
                  <a:srgbClr val="000000">
                    <a:alpha val="100000"/>
                  </a:srgbClr>
                </a:solidFill>
                <a:latin typeface="Calibri"/>
              </a:rPr>
              <a:t><![CDATA[Formalize training/develop communities of interest]]></a:t>
            </a:r>
          </a:p>
        </p:txBody>
      </p:sp>
      <p:sp>
        <p:nvSpPr>
          <p:cNvPr id="8" name=""/>
          <p:cNvSpPr txBox="1"/>
          <p:nvPr/>
        </p:nvSpPr>
        <p:spPr>
          <a:xfrm>
            <a:off x="2514600" y="1257300"/>
            <a:ext cx="2162175" cy="600075"/>
          </a:xfrm>
          <a:prstGeom prst="rect">
            <a:avLst/>
          </a:prstGeom>
          <a:noFill/>
        </p:spPr>
        <p:txBody>
          <a:bodyPr rtlCol="0" bIns="45720" lIns="91440" rIns="91440" tIns="45720">
            <a:spAutoFit/>
          </a:bodyPr>
          <a:lstStyle/>
          <a:p>
            <a:pPr algn="l" fontAlgn="base" marL="0" marR="0" indent="0" lvl="0">
              <a:lnSpc>
                <a:spcPct val="100000"/>
              </a:lnSpc>
            </a:pPr>
            <a:r>
              <a:rPr lang="en-US" b="1" sz="1200" spc="0" u="none">
                <a:solidFill>
                  <a:srgbClr val="000000">
                    <a:alpha val="100000"/>
                  </a:srgbClr>
                </a:solidFill>
                <a:latin typeface="Calibri"/>
              </a:rPr>
              <a:t><![CDATA[Improvement Areas]]></a:t>
            </a:r>
          </a:p>
        </p:txBody>
      </p:sp>
      <p:sp>
        <p:nvSpPr>
          <p:cNvPr id="9" name=""/>
          <p:cNvSpPr txBox="1"/>
          <p:nvPr/>
        </p:nvSpPr>
        <p:spPr>
          <a:xfrm>
            <a:off x="6477000" y="1266825"/>
            <a:ext cx="1704975" cy="600075"/>
          </a:xfrm>
          <a:prstGeom prst="rect">
            <a:avLst/>
          </a:prstGeom>
          <a:noFill/>
        </p:spPr>
        <p:txBody>
          <a:bodyPr rtlCol="0" bIns="45720" lIns="91440" rIns="91440" tIns="45720">
            <a:spAutoFit/>
          </a:bodyPr>
          <a:lstStyle/>
          <a:p>
            <a:pPr algn="l" fontAlgn="base" marL="0" marR="0" indent="0" lvl="0">
              <a:lnSpc>
                <a:spcPct val="100000"/>
              </a:lnSpc>
            </a:pPr>
            <a:r>
              <a:rPr lang="en-US" b="1" sz="1200" spc="0" u="none">
                <a:solidFill>
                  <a:srgbClr val="000000">
                    <a:alpha val="100000"/>
                  </a:srgbClr>
                </a:solidFill>
                <a:latin typeface="Calibri"/>
              </a:rPr>
              <a:t><![CDATA[Identified Projects]]></a:t>
            </a:r>
          </a:p>
        </p:txBody>
      </p:sp>
      <p:sp>
        <p:nvSpPr>
          <p:cNvPr id="10" name=""/>
          <p:cNvSpPr txBox="1"/>
          <p:nvPr/>
        </p:nvSpPr>
        <p:spPr>
          <a:xfrm>
            <a:off x="1771650" y="3419475"/>
            <a:ext cx="3771900" cy="866775"/>
          </a:xfrm>
          <a:prstGeom prst="rect">
            <a:avLst/>
          </a:prstGeom>
          <a:noFill/>
        </p:spPr>
        <p:txBody>
          <a:bodyPr rtlCol="0" bIns="45720" lIns="91440" rIns="91440" tIns="45720">
            <a:spAutoFit/>
          </a:bodyPr>
          <a:lstStyle/>
          <a:p>
            <a:pPr algn="l" fontAlgn="auto" marL="266700" marR="0" indent="-180975" lvl="2">
              <a:lnSpc>
                <a:spcPct val="100000"/>
              </a:lnSpc>
              <a:buClr>
                <a:srgbClr val="000000">
                  <a:alpha val="100000"/>
                </a:srgbClr>
              </a:buClr>
              <a:buFont typeface="Wingdings"/>
              <a:buChar char=""/>
            </a:pPr>
            <a:r>
              <a:rPr lang="en-US" sz="1000" spc="0" u="none">
                <a:solidFill>
                  <a:srgbClr val="000000">
                    <a:alpha val="100000"/>
                  </a:srgbClr>
                </a:solidFill>
                <a:latin typeface="Calibri"/>
              </a:rPr>
              <a:t><![CDATA[Build a business case for significant initiatives]]></a:t>
            </a:r>
          </a:p>
          <a:p>
            <a:pPr algn="l" fontAlgn="auto" marL="266700" marR="0" indent="-180975" lvl="2">
              <a:lnSpc>
                <a:spcPct val="100000"/>
              </a:lnSpc>
              <a:buClr>
                <a:srgbClr val="000000">
                  <a:alpha val="100000"/>
                </a:srgbClr>
              </a:buClr>
              <a:buFont typeface="Wingdings"/>
              <a:buChar char=""/>
            </a:pPr>
            <a:r>
              <a:rPr lang="en-US" sz="1000" spc="0" u="none">
                <a:solidFill>
                  <a:srgbClr val="000000">
                    <a:alpha val="100000"/>
                  </a:srgbClr>
                </a:solidFill>
                <a:latin typeface="Calibri"/>
              </a:rPr>
              <a:t><![CDATA[Prioritize Initiatives based on business value]]></a:t>
            </a:r>
          </a:p>
          <a:p>
            <a:pPr algn="l" fontAlgn="auto" marL="266700" marR="0" indent="-180975" lvl="2">
              <a:lnSpc>
                <a:spcPct val="100000"/>
              </a:lnSpc>
              <a:buClr>
                <a:srgbClr val="000000">
                  <a:alpha val="100000"/>
                </a:srgbClr>
              </a:buClr>
              <a:buFont typeface="Wingdings"/>
              <a:buChar char=""/>
            </a:pPr>
            <a:r>
              <a:rPr lang="en-US" sz="1000" spc="0" u="none">
                <a:solidFill>
                  <a:srgbClr val="000000">
                    <a:alpha val="100000"/>
                  </a:srgbClr>
                </a:solidFill>
                <a:latin typeface="Calibri"/>
              </a:rPr>
              <a:t><![CDATA[Document and communicate value post implementation]]></a:t>
            </a:r>
          </a:p>
        </p:txBody>
      </p:sp>
      <p:sp>
        <p:nvSpPr>
          <p:cNvPr id="11" name=""/>
          <p:cNvSpPr txBox="1"/>
          <p:nvPr/>
        </p:nvSpPr>
        <p:spPr>
          <a:xfrm>
            <a:off x="85725" y="3609975"/>
            <a:ext cx="1371600" cy="523875"/>
          </a:xfrm>
          <a:prstGeom prst="rect">
            <a:avLst/>
          </a:prstGeom>
          <a:noFill/>
        </p:spPr>
        <p:txBody>
          <a:bodyPr rtlCol="0" bIns="45720" lIns="91440" rIns="91440" tIns="45720">
            <a:spAutoFit/>
          </a:bodyPr>
          <a:lstStyle/>
          <a:p>
            <a:pPr algn="l" fontAlgn="base" marL="0" marR="0" indent="0" lvl="0">
              <a:lnSpc>
                <a:spcPct val="100000"/>
              </a:lnSpc>
            </a:pPr>
            <a:r>
              <a:rPr lang="en-US" b="1" sz="1400" spc="0" u="none">
                <a:solidFill>
                  <a:srgbClr val="000000">
                    <a:alpha val="100000"/>
                  </a:srgbClr>
                </a:solidFill>
                <a:latin typeface="Calibri"/>
              </a:rPr>
              <a:t><![CDATA[Business Benefit]]></a:t>
            </a:r>
          </a:p>
        </p:txBody>
      </p:sp>
      <p:sp>
        <p:nvSpPr>
          <p:cNvPr id="12" name=""/>
          <p:cNvSpPr txBox="1"/>
          <p:nvPr/>
        </p:nvSpPr>
        <p:spPr>
          <a:xfrm>
            <a:off x="5772150" y="3562350"/>
            <a:ext cx="3371850" cy="666750"/>
          </a:xfrm>
          <a:prstGeom prst="rect">
            <a:avLst/>
          </a:prstGeom>
          <a:noFill/>
        </p:spPr>
        <p:txBody>
          <a:bodyPr rtlCol="0" bIns="45720" lIns="91440" rIns="91440" tIns="45720">
            <a:spAutoFit/>
          </a:bodyPr>
          <a:lstStyle/>
          <a:p>
            <a:pPr algn="l" fontAlgn="auto" marL="266700" marR="0" indent="-180975" lvl="2">
              <a:lnSpc>
                <a:spcPct val="100000"/>
              </a:lnSpc>
              <a:buClr>
                <a:srgbClr val="000000">
                  <a:alpha val="100000"/>
                </a:srgbClr>
              </a:buClr>
              <a:buFont typeface="Wingdings"/>
              <a:buChar char=""/>
            </a:pPr>
            <a:r>
              <a:rPr lang="en-US" sz="1000" spc="0" u="none">
                <a:solidFill>
                  <a:srgbClr val="000000">
                    <a:alpha val="100000"/>
                  </a:srgbClr>
                </a:solidFill>
                <a:latin typeface="Calibri"/>
              </a:rPr>
              <a:t><![CDATA[Participate in SAP Value Academy]]></a:t>
            </a:r>
          </a:p>
          <a:p>
            <a:pPr algn="l" fontAlgn="auto" marL="266700" marR="0" indent="-180975" lvl="2">
              <a:lnSpc>
                <a:spcPct val="100000"/>
              </a:lnSpc>
              <a:buClr>
                <a:srgbClr val="000000">
                  <a:alpha val="100000"/>
                </a:srgbClr>
              </a:buClr>
              <a:buFont typeface="Wingdings"/>
              <a:buChar char=""/>
            </a:pPr>
            <a:r>
              <a:rPr lang="en-US" sz="1000" spc="0" u="none">
                <a:solidFill>
                  <a:srgbClr val="000000">
                    <a:alpha val="100000"/>
                  </a:srgbClr>
                </a:solidFill>
                <a:latin typeface="Calibri"/>
              </a:rPr>
              <a:t><![CDATA[Adopt value methodology]]></a:t>
            </a:r>
          </a:p>
          <a:p>
            <a:pPr algn="l" fontAlgn="auto" marL="266700" marR="0" indent="-180975" lvl="2">
              <a:lnSpc>
                <a:spcPct val="100000"/>
              </a:lnSpc>
              <a:buClr>
                <a:srgbClr val="000000">
                  <a:alpha val="100000"/>
                </a:srgbClr>
              </a:buClr>
              <a:buFont typeface="Wingdings"/>
              <a:buChar char=""/>
            </a:pPr>
            <a:r>
              <a:rPr lang="en-US" sz="1000" spc="0" u="none">
                <a:solidFill>
                  <a:srgbClr val="000000">
                    <a:alpha val="100000"/>
                  </a:srgbClr>
                </a:solidFill>
                <a:latin typeface="Calibri"/>
              </a:rPr>
              <a:t><![CDATA[Apply methodology in business cases justification and post implement value review]]></a:t>
            </a:r>
          </a:p>
        </p:txBody>
      </p:sp>
      <p:sp>
        <p:nvSpPr>
          <p:cNvPr id="13" name=""/>
          <p:cNvSpPr txBox="1"/>
          <p:nvPr/>
        </p:nvSpPr>
        <p:spPr>
          <a:xfrm>
            <a:off x="6429375" y="295275"/>
            <a:ext cx="2171700" cy="876300"/>
          </a:xfrm>
          <a:prstGeom prst="rect">
            <a:avLst/>
          </a:prstGeom>
          <a:noFill/>
        </p:spPr>
        <p:txBody>
          <a:bodyPr rtlCol="0" bIns="45720" lIns="91440" rIns="91440" tIns="45720">
            <a:spAutoFit/>
          </a:bodyPr>
          <a:lstStyle/>
          <a:p>
            <a:pPr algn="ctr" fontAlgn="base" marL="0" marR="0" indent="0" lvl="0">
              <a:lnSpc>
                <a:spcPct val="100000"/>
              </a:lnSpc>
            </a:pPr>
            <a:r>
              <a:rPr lang="en-US" sz="1600" spc="0" u="none">
                <a:solidFill>
                  <a:srgbClr val="000000">
                    <a:alpha val="100000"/>
                  </a:srgbClr>
                </a:solidFill>
                <a:latin typeface="Calibri"/>
              </a:rPr>
              <a:t><![CDATA[Amend]]></a:t>
            </a:r>
            <a:r>
              <a:rPr lang="en-US" sz="1600" spc="0" u="none">
                <a:solidFill>
                  <a:srgbClr val="000000">
                    <a:alpha val="100000"/>
                  </a:srgbClr>
                </a:solidFill>
                <a:latin typeface="Calibri"/>
              </a:rPr>
              <a:t><![CDATA[ with actual customer improvement areas & project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8601075" cy="6057900"/>
          <a:chOff x="0" y="0"/>
          <a:chExt cx="8601075" cy="6057900"/>
        </a:xfrm>
      </p:grpSpPr>
      <p:sp>
        <p:nvSpPr>
          <p:cNvPr id="1" name="Placeholder for title"/>
          <p:cNvSpPr txBox="1"/>
          <p:nvPr>
            <p:ph type="title"/>
          </p:nvPr>
        </p:nvSpPr>
        <p:spPr>
          <a:noFill/>
        </p:spPr>
        <p:txBody>
          <a:bodyPr/>
          <a:lstStyle/>
          <a:p>
            <a:pPr algn="l" fontAlgn="base" marL="0" marR="0" indent="0" lvl="0">
              <a:lnSpc>
                <a:spcPct val="100000"/>
              </a:lnSpc>
            </a:pPr>
            <a:r>
              <a:rPr lang="en-US" sz="1000" spc="0" u="none">
                <a:solidFill>
                  <a:srgbClr val="000000">
                    <a:alpha val="100000"/>
                  </a:srgbClr>
                </a:solidFill>
                <a:latin typeface="Calibri"/>
              </a:rPr>
              <a:t><![CDATA[Key Use Cases/Opportunities]]></a:t>
            </a:r>
            <a:br/>
            <a:r>
              <a:rPr lang="en-US" sz="1000" spc="0" u="none">
                <a:solidFill>
                  <a:srgbClr val="000000">
                    <a:alpha val="100000"/>
                  </a:srgbClr>
                </a:solidFill>
                <a:latin typeface="Calibri"/>
              </a:rPr>
              <a:t><![CDATA[Customer Action: Review & Rank ]]></a:t>
            </a:r>
            <a:br/>
          </a:p>
        </p:txBody>
      </p:sp>
      <p:graphicFrame>
        <p:nvGraphicFramePr>
          <p:cNvPr id="2" name="" descr=""/>
          <p:cNvGraphicFramePr>
            <a:graphicFrameLocks noGrp="1"/>
          </p:cNvGraphicFramePr>
          <p:nvPr/>
        </p:nvGraphicFramePr>
        <p:xfrm>
          <a:off x="276225" y="1514475"/>
          <a:ext cx="8277225" cy="4543425"/>
        </p:xfrm>
        <a:graphic>
          <a:graphicData uri="http://schemas.openxmlformats.org/drawingml/2006/table">
            <a:tbl>
              <a:tblPr firstRow="1" bandRow="1"/>
              <a:tblGrid>
                <a:gridCol w="4781550"/>
                <a:gridCol w="1085850"/>
                <a:gridCol w="1209675"/>
                <a:gridCol w="1209675"/>
              </a:tblGrid>
              <a:tr h="0">
                <a:tc>
                  <a:txBody>
                    <a:bodyPr wrap="square" rtlCol="0">
                      <a:spAutoFit/>
                    </a:bodyPr>
                    <a:lstStyle/>
                    <a:p>
                      <a:pPr algn="l" fontAlgn="base" marL="0" marR="0" indent="0" lvl="0">
                        <a:lnSpc>
                          <a:spcPct val="100000"/>
                        </a:lnSpc>
                      </a:pPr>
                      <a:r>
                        <a:rPr lang="en-US" sz="1400" spc="0" u="none">
                          <a:solidFill>
                            <a:srgbClr val="000000">
                              <a:alpha val="100000"/>
                            </a:srgbClr>
                          </a:solidFill>
                          <a:latin typeface="Calibri"/>
                        </a:rPr>
                        <a:t><![CDATA[Initiative]]></a:t>
                      </a:r>
                    </a:p>
                  </a:txBody>
                  <a:tcPr marL="0" marR="0" marT="0" marB="0">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a:txBody>
                    <a:bodyPr wrap="square" rtlCol="0">
                      <a:spAutoFit/>
                    </a:bodyPr>
                    <a:lstStyle/>
                    <a:p>
                      <a:pPr algn="l" fontAlgn="base" marL="0" marR="0" indent="0" lvl="0">
                        <a:lnSpc>
                          <a:spcPct val="100000"/>
                        </a:lnSpc>
                      </a:pPr>
                      <a:r>
                        <a:rPr lang="en-US" sz="1400" spc="0" u="none">
                          <a:solidFill>
                            <a:srgbClr val="000000">
                              <a:alpha val="100000"/>
                            </a:srgbClr>
                          </a:solidFill>
                          <a:latin typeface="Calibri"/>
                        </a:rPr>
                        <a:t><![CDATA[Value]]></a:t>
                      </a:r>
                    </a:p>
                    <a:p>
                      <a:pPr algn="l" fontAlgn="base" marL="0" marR="0" indent="0" lvl="0">
                        <a:lnSpc>
                          <a:spcPct val="100000"/>
                        </a:lnSpc>
                      </a:pPr>
                      <a:r>
                        <a:rPr lang="en-US" sz="1400" spc="0" u="none">
                          <a:solidFill>
                            <a:srgbClr val="000000">
                              <a:alpha val="100000"/>
                            </a:srgbClr>
                          </a:solidFill>
                          <a:latin typeface="Calibri"/>
                        </a:rPr>
                        <a:t><![CDATA[Rank]]></a:t>
                      </a:r>
                    </a:p>
                  </a:txBody>
                  <a:tcPr marL="0" marR="0" marT="0" marB="0">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a:txBody>
                    <a:bodyPr wrap="square" rtlCol="0">
                      <a:spAutoFit/>
                    </a:bodyPr>
                    <a:lstStyle/>
                    <a:p>
                      <a:pPr algn="l" fontAlgn="base" marL="0" marR="0" indent="0" lvl="0">
                        <a:lnSpc>
                          <a:spcPct val="100000"/>
                        </a:lnSpc>
                      </a:pPr>
                      <a:r>
                        <a:rPr lang="en-US" sz="1400" spc="0" u="none">
                          <a:solidFill>
                            <a:srgbClr val="000000">
                              <a:alpha val="100000"/>
                            </a:srgbClr>
                          </a:solidFill>
                          <a:latin typeface="Calibri"/>
                        </a:rPr>
                        <a:t><![CDATA[Effort]]></a:t>
                      </a:r>
                    </a:p>
                  </a:txBody>
                  <a:tcPr marL="0" marR="0" marT="0" marB="0">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a:txBody>
                    <a:bodyPr wrap="square" rtlCol="0">
                      <a:spAutoFit/>
                    </a:bodyPr>
                    <a:lstStyle/>
                    <a:p>
                      <a:pPr algn="l" fontAlgn="base" marL="0" marR="0" indent="0" lvl="0">
                        <a:lnSpc>
                          <a:spcPct val="100000"/>
                        </a:lnSpc>
                      </a:pPr>
                      <a:r>
                        <a:rPr lang="en-US" b="1" sz="1400" spc="0" u="none">
                          <a:solidFill>
                            <a:srgbClr val="000000">
                              <a:alpha val="100000"/>
                            </a:srgbClr>
                          </a:solidFill>
                          <a:latin typeface="Calibri"/>
                        </a:rPr>
                        <a:t><![CDATA[Quick]]></a:t>
                      </a:r>
                      <a:r>
                        <a:rPr lang="en-US" b="1" sz="1400" spc="0" u="none">
                          <a:solidFill>
                            <a:srgbClr val="000000">
                              <a:alpha val="100000"/>
                            </a:srgbClr>
                          </a:solidFill>
                          <a:latin typeface="Calibri"/>
                        </a:rPr>
                        <a:t><![CDATA[ Win Candidate?]]></a:t>
                      </a:r>
                    </a:p>
                  </a:txBody>
                  <a:tcPr marL="0" marR="0" marT="0" marB="0">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r>
              <a:tr h="371475">
                <a:tc>
                  <a:txBody>
                    <a:bodyPr wrap="square" rtlCol="0">
                      <a:spAutoFit/>
                    </a:bodyPr>
                    <a:lstStyle/>
                    <a:p>
                      <a:pPr algn="l" fontAlgn="auto" marL="0" marR="0" indent="0" lvl="0">
                        <a:lnSpc>
                          <a:spcPct val="100000"/>
                        </a:lnSpc>
                      </a:pPr>
                    </a:p>
                  </a:txBody>
                  <a:tcPr marL="0" marR="0" marT="0" marB="0">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a:txBody>
                    <a:bodyPr wrap="square" rtlCol="0">
                      <a:spAutoFit/>
                    </a:bodyPr>
                    <a:lstStyle/>
                    <a:p>
                      <a:pPr algn="l" fontAlgn="base" marL="0" marR="0" indent="0" lvl="0">
                        <a:lnSpc>
                          <a:spcPct val="100000"/>
                        </a:lnSpc>
                      </a:pPr>
                    </a:p>
                  </a:txBody>
                  <a:tcPr marL="0" marR="0" marT="0" marB="0">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a:txBody>
                    <a:bodyPr wrap="square" rtlCol="0">
                      <a:spAutoFit/>
                    </a:bodyPr>
                    <a:lstStyle/>
                    <a:p>
                      <a:pPr algn="l" fontAlgn="base" marL="0" marR="0" indent="0" lvl="0">
                        <a:lnSpc>
                          <a:spcPct val="100000"/>
                        </a:lnSpc>
                      </a:pPr>
                    </a:p>
                  </a:txBody>
                  <a:tcPr marL="0" marR="0" marT="0" marB="0">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a:txBody>
                    <a:bodyPr wrap="square" rtlCol="0">
                      <a:spAutoFit/>
                    </a:bodyPr>
                    <a:lstStyle/>
                    <a:p>
                      <a:pPr algn="l" fontAlgn="base" marL="0" marR="0" indent="0" lvl="0">
                        <a:lnSpc>
                          <a:spcPct val="100000"/>
                        </a:lnSpc>
                      </a:pPr>
                    </a:p>
                  </a:txBody>
                  <a:tcPr marL="0" marR="0" marT="0" marB="0">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r>
              <a:tr h="371475">
                <a:tc>
                  <a:txBody>
                    <a:bodyPr wrap="square" rtlCol="0">
                      <a:spAutoFit/>
                    </a:bodyPr>
                    <a:lstStyle/>
                    <a:p>
                      <a:pPr algn="l" fontAlgn="base" marL="0" marR="0" indent="0" lvl="0">
                        <a:lnSpc>
                          <a:spcPct val="100000"/>
                        </a:lnSpc>
                      </a:pPr>
                    </a:p>
                  </a:txBody>
                  <a:tcPr marL="0" marR="0" marT="0" marB="0">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a:txBody>
                    <a:bodyPr wrap="square" rtlCol="0">
                      <a:spAutoFit/>
                    </a:bodyPr>
                    <a:lstStyle/>
                    <a:p>
                      <a:pPr algn="l" fontAlgn="base" marL="0" marR="0" indent="0" lvl="0">
                        <a:lnSpc>
                          <a:spcPct val="100000"/>
                        </a:lnSpc>
                      </a:pPr>
                    </a:p>
                  </a:txBody>
                  <a:tcPr marL="0" marR="0" marT="0" marB="0">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a:txBody>
                    <a:bodyPr wrap="square" rtlCol="0">
                      <a:spAutoFit/>
                    </a:bodyPr>
                    <a:lstStyle/>
                    <a:p>
                      <a:pPr algn="l" fontAlgn="base" marL="0" marR="0" indent="0" lvl="0">
                        <a:lnSpc>
                          <a:spcPct val="100000"/>
                        </a:lnSpc>
                      </a:pPr>
                    </a:p>
                  </a:txBody>
                  <a:tcPr marL="0" marR="0" marT="0" marB="0">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a:txBody>
                    <a:bodyPr wrap="square" rtlCol="0">
                      <a:spAutoFit/>
                    </a:bodyPr>
                    <a:lstStyle/>
                    <a:p>
                      <a:pPr algn="l" fontAlgn="base" marL="0" marR="0" indent="0" lvl="0">
                        <a:lnSpc>
                          <a:spcPct val="100000"/>
                        </a:lnSpc>
                      </a:pPr>
                    </a:p>
                  </a:txBody>
                  <a:tcPr marL="0" marR="0" marT="0" marB="0">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r>
              <a:tr h="371475">
                <a:tc>
                  <a:txBody>
                    <a:bodyPr wrap="square" rtlCol="0">
                      <a:spAutoFit/>
                    </a:bodyPr>
                    <a:lstStyle/>
                    <a:p>
                      <a:pPr algn="l" fontAlgn="base" marL="0" marR="0" indent="0" lvl="0">
                        <a:lnSpc>
                          <a:spcPct val="100000"/>
                        </a:lnSpc>
                      </a:pPr>
                    </a:p>
                  </a:txBody>
                  <a:tcPr marL="0" marR="0" marT="0" marB="0">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a:txBody>
                    <a:bodyPr wrap="square" rtlCol="0">
                      <a:spAutoFit/>
                    </a:bodyPr>
                    <a:lstStyle/>
                    <a:p>
                      <a:pPr algn="l" fontAlgn="base" marL="0" marR="0" indent="0" lvl="0">
                        <a:lnSpc>
                          <a:spcPct val="100000"/>
                        </a:lnSpc>
                      </a:pPr>
                    </a:p>
                  </a:txBody>
                  <a:tcPr marL="0" marR="0" marT="0" marB="0">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a:txBody>
                    <a:bodyPr wrap="square" rtlCol="0">
                      <a:spAutoFit/>
                    </a:bodyPr>
                    <a:lstStyle/>
                    <a:p>
                      <a:pPr algn="l" fontAlgn="base" marL="0" marR="0" indent="0" lvl="0">
                        <a:lnSpc>
                          <a:spcPct val="100000"/>
                        </a:lnSpc>
                      </a:pPr>
                    </a:p>
                  </a:txBody>
                  <a:tcPr marL="0" marR="0" marT="0" marB="0">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a:txBody>
                    <a:bodyPr wrap="square" rtlCol="0">
                      <a:spAutoFit/>
                    </a:bodyPr>
                    <a:lstStyle/>
                    <a:p>
                      <a:pPr algn="l" fontAlgn="base" marL="0" marR="0" indent="0" lvl="0">
                        <a:lnSpc>
                          <a:spcPct val="100000"/>
                        </a:lnSpc>
                      </a:pPr>
                    </a:p>
                  </a:txBody>
                  <a:tcPr marL="0" marR="0" marT="0" marB="0">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r>
              <a:tr h="371475">
                <a:tc>
                  <a:txBody>
                    <a:bodyPr wrap="square" rtlCol="0">
                      <a:spAutoFit/>
                    </a:bodyPr>
                    <a:lstStyle/>
                    <a:p>
                      <a:pPr algn="l" fontAlgn="base" marL="0" marR="0" indent="0" lvl="0">
                        <a:lnSpc>
                          <a:spcPct val="100000"/>
                        </a:lnSpc>
                      </a:pPr>
                    </a:p>
                  </a:txBody>
                  <a:tcPr marL="0" marR="0" marT="0" marB="0">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a:txBody>
                    <a:bodyPr wrap="square" rtlCol="0">
                      <a:spAutoFit/>
                    </a:bodyPr>
                    <a:lstStyle/>
                    <a:p>
                      <a:pPr algn="l" fontAlgn="base" marL="0" marR="0" indent="0" lvl="0">
                        <a:lnSpc>
                          <a:spcPct val="100000"/>
                        </a:lnSpc>
                      </a:pPr>
                    </a:p>
                  </a:txBody>
                  <a:tcPr marL="0" marR="0" marT="0" marB="0">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a:txBody>
                    <a:bodyPr wrap="square" rtlCol="0">
                      <a:spAutoFit/>
                    </a:bodyPr>
                    <a:lstStyle/>
                    <a:p>
                      <a:pPr algn="l" fontAlgn="base" marL="0" marR="0" indent="0" lvl="0">
                        <a:lnSpc>
                          <a:spcPct val="100000"/>
                        </a:lnSpc>
                      </a:pPr>
                    </a:p>
                  </a:txBody>
                  <a:tcPr marL="0" marR="0" marT="0" marB="0">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a:txBody>
                    <a:bodyPr wrap="square" rtlCol="0">
                      <a:spAutoFit/>
                    </a:bodyPr>
                    <a:lstStyle/>
                    <a:p>
                      <a:pPr algn="l" fontAlgn="base" marL="0" marR="0" indent="0" lvl="0">
                        <a:lnSpc>
                          <a:spcPct val="100000"/>
                        </a:lnSpc>
                      </a:pPr>
                    </a:p>
                  </a:txBody>
                  <a:tcPr marL="0" marR="0" marT="0" marB="0">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r>
              <a:tr h="323850">
                <a:tc>
                  <a:txBody>
                    <a:bodyPr wrap="square" rtlCol="0">
                      <a:spAutoFit/>
                    </a:bodyPr>
                    <a:lstStyle/>
                    <a:p>
                      <a:pPr algn="l" fontAlgn="auto" marL="0" marR="0" indent="0" lvl="0">
                        <a:lnSpc>
                          <a:spcPct val="100000"/>
                        </a:lnSpc>
                      </a:pPr>
                    </a:p>
                  </a:txBody>
                  <a:tcPr marL="0" marR="0" marT="0" marB="0">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a:txBody>
                    <a:bodyPr wrap="square" rtlCol="0">
                      <a:spAutoFit/>
                    </a:bodyPr>
                    <a:lstStyle/>
                    <a:p>
                      <a:pPr algn="l" fontAlgn="base" marL="0" marR="0" indent="0" lvl="0">
                        <a:lnSpc>
                          <a:spcPct val="100000"/>
                        </a:lnSpc>
                      </a:pPr>
                    </a:p>
                  </a:txBody>
                  <a:tcPr marL="0" marR="0" marT="0" marB="0">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a:txBody>
                    <a:bodyPr wrap="square" rtlCol="0">
                      <a:spAutoFit/>
                    </a:bodyPr>
                    <a:lstStyle/>
                    <a:p>
                      <a:pPr algn="l" fontAlgn="base" marL="0" marR="0" indent="0" lvl="0">
                        <a:lnSpc>
                          <a:spcPct val="100000"/>
                        </a:lnSpc>
                      </a:pPr>
                    </a:p>
                  </a:txBody>
                  <a:tcPr marL="0" marR="0" marT="0" marB="0">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a:txBody>
                    <a:bodyPr wrap="square" rtlCol="0">
                      <a:spAutoFit/>
                    </a:bodyPr>
                    <a:lstStyle/>
                    <a:p>
                      <a:pPr algn="l" fontAlgn="base" marL="0" marR="0" indent="0" lvl="0">
                        <a:lnSpc>
                          <a:spcPct val="100000"/>
                        </a:lnSpc>
                      </a:pPr>
                    </a:p>
                  </a:txBody>
                  <a:tcPr marL="0" marR="0" marT="0" marB="0">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r>
              <a:tr h="371475">
                <a:tc>
                  <a:txBody>
                    <a:bodyPr wrap="square" rtlCol="0">
                      <a:spAutoFit/>
                    </a:bodyPr>
                    <a:lstStyle/>
                    <a:p>
                      <a:pPr algn="l" fontAlgn="base" marL="0" marR="0" indent="0" lvl="0">
                        <a:lnSpc>
                          <a:spcPct val="100000"/>
                        </a:lnSpc>
                      </a:pPr>
                    </a:p>
                  </a:txBody>
                  <a:tcPr marL="0" marR="0" marT="0" marB="0">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a:txBody>
                    <a:bodyPr wrap="square" rtlCol="0">
                      <a:spAutoFit/>
                    </a:bodyPr>
                    <a:lstStyle/>
                    <a:p>
                      <a:pPr algn="l" fontAlgn="base" marL="0" marR="0" indent="0" lvl="0">
                        <a:lnSpc>
                          <a:spcPct val="100000"/>
                        </a:lnSpc>
                      </a:pPr>
                    </a:p>
                  </a:txBody>
                  <a:tcPr marL="0" marR="0" marT="0" marB="0">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a:txBody>
                    <a:bodyPr wrap="square" rtlCol="0">
                      <a:spAutoFit/>
                    </a:bodyPr>
                    <a:lstStyle/>
                    <a:p>
                      <a:pPr algn="l" fontAlgn="base" marL="0" marR="0" indent="0" lvl="0">
                        <a:lnSpc>
                          <a:spcPct val="100000"/>
                        </a:lnSpc>
                      </a:pPr>
                    </a:p>
                  </a:txBody>
                  <a:tcPr marL="0" marR="0" marT="0" marB="0">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a:txBody>
                    <a:bodyPr wrap="square" rtlCol="0">
                      <a:spAutoFit/>
                    </a:bodyPr>
                    <a:lstStyle/>
                    <a:p>
                      <a:pPr algn="l" fontAlgn="base" marL="0" marR="0" indent="0" lvl="0">
                        <a:lnSpc>
                          <a:spcPct val="100000"/>
                        </a:lnSpc>
                      </a:pPr>
                    </a:p>
                  </a:txBody>
                  <a:tcPr marL="0" marR="0" marT="0" marB="0">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r>
              <a:tr h="371475">
                <a:tc>
                  <a:txBody>
                    <a:bodyPr wrap="square" rtlCol="0">
                      <a:spAutoFit/>
                    </a:bodyPr>
                    <a:lstStyle/>
                    <a:p>
                      <a:pPr algn="l" fontAlgn="base" marL="0" marR="0" indent="0" lvl="0">
                        <a:lnSpc>
                          <a:spcPct val="100000"/>
                        </a:lnSpc>
                      </a:pPr>
                    </a:p>
                  </a:txBody>
                  <a:tcPr marL="0" marR="0" marT="0" marB="0">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a:txBody>
                    <a:bodyPr wrap="square" rtlCol="0">
                      <a:spAutoFit/>
                    </a:bodyPr>
                    <a:lstStyle/>
                    <a:p>
                      <a:pPr algn="l" fontAlgn="base" marL="0" marR="0" indent="0" lvl="0">
                        <a:lnSpc>
                          <a:spcPct val="100000"/>
                        </a:lnSpc>
                      </a:pPr>
                    </a:p>
                  </a:txBody>
                  <a:tcPr marL="0" marR="0" marT="0" marB="0">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a:txBody>
                    <a:bodyPr wrap="square" rtlCol="0">
                      <a:spAutoFit/>
                    </a:bodyPr>
                    <a:lstStyle/>
                    <a:p>
                      <a:pPr algn="l" fontAlgn="base" marL="0" marR="0" indent="0" lvl="0">
                        <a:lnSpc>
                          <a:spcPct val="100000"/>
                        </a:lnSpc>
                      </a:pPr>
                    </a:p>
                  </a:txBody>
                  <a:tcPr marL="0" marR="0" marT="0" marB="0">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a:txBody>
                    <a:bodyPr wrap="square" rtlCol="0">
                      <a:spAutoFit/>
                    </a:bodyPr>
                    <a:lstStyle/>
                    <a:p>
                      <a:pPr algn="l" fontAlgn="base" marL="0" marR="0" indent="0" lvl="0">
                        <a:lnSpc>
                          <a:spcPct val="100000"/>
                        </a:lnSpc>
                      </a:pPr>
                    </a:p>
                  </a:txBody>
                  <a:tcPr marL="0" marR="0" marT="0" marB="0">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r>
              <a:tr h="371475">
                <a:tc>
                  <a:txBody>
                    <a:bodyPr wrap="square" rtlCol="0">
                      <a:spAutoFit/>
                    </a:bodyPr>
                    <a:lstStyle/>
                    <a:p>
                      <a:pPr algn="l" fontAlgn="base" marL="0" marR="0" indent="0" lvl="0">
                        <a:lnSpc>
                          <a:spcPct val="100000"/>
                        </a:lnSpc>
                      </a:pPr>
                    </a:p>
                  </a:txBody>
                  <a:tcPr marL="0" marR="0" marT="0" marB="0">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a:txBody>
                    <a:bodyPr wrap="square" rtlCol="0">
                      <a:spAutoFit/>
                    </a:bodyPr>
                    <a:lstStyle/>
                    <a:p>
                      <a:pPr algn="l" fontAlgn="base" marL="0" marR="0" indent="0" lvl="0">
                        <a:lnSpc>
                          <a:spcPct val="100000"/>
                        </a:lnSpc>
                      </a:pPr>
                    </a:p>
                  </a:txBody>
                  <a:tcPr marL="0" marR="0" marT="0" marB="0">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a:txBody>
                    <a:bodyPr wrap="square" rtlCol="0">
                      <a:spAutoFit/>
                    </a:bodyPr>
                    <a:lstStyle/>
                    <a:p>
                      <a:pPr algn="l" fontAlgn="base" marL="0" marR="0" indent="0" lvl="0">
                        <a:lnSpc>
                          <a:spcPct val="100000"/>
                        </a:lnSpc>
                      </a:pPr>
                    </a:p>
                  </a:txBody>
                  <a:tcPr marL="0" marR="0" marT="0" marB="0">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a:txBody>
                    <a:bodyPr wrap="square" rtlCol="0">
                      <a:spAutoFit/>
                    </a:bodyPr>
                    <a:lstStyle/>
                    <a:p>
                      <a:pPr algn="l" fontAlgn="base" marL="0" marR="0" indent="0" lvl="0">
                        <a:lnSpc>
                          <a:spcPct val="100000"/>
                        </a:lnSpc>
                      </a:pPr>
                    </a:p>
                  </a:txBody>
                  <a:tcPr marL="0" marR="0" marT="0" marB="0">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r>
              <a:tr h="371475">
                <a:tc>
                  <a:txBody>
                    <a:bodyPr wrap="square" rtlCol="0">
                      <a:spAutoFit/>
                    </a:bodyPr>
                    <a:lstStyle/>
                    <a:p>
                      <a:pPr algn="l" fontAlgn="base" marL="0" marR="0" indent="0" lvl="0">
                        <a:lnSpc>
                          <a:spcPct val="100000"/>
                        </a:lnSpc>
                      </a:pPr>
                    </a:p>
                  </a:txBody>
                  <a:tcPr marL="0" marR="0" marT="0" marB="0">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a:txBody>
                    <a:bodyPr wrap="square" rtlCol="0">
                      <a:spAutoFit/>
                    </a:bodyPr>
                    <a:lstStyle/>
                    <a:p>
                      <a:pPr algn="l" fontAlgn="base" marL="0" marR="0" indent="0" lvl="0">
                        <a:lnSpc>
                          <a:spcPct val="100000"/>
                        </a:lnSpc>
                      </a:pPr>
                    </a:p>
                  </a:txBody>
                  <a:tcPr marL="0" marR="0" marT="0" marB="0">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a:txBody>
                    <a:bodyPr wrap="square" rtlCol="0">
                      <a:spAutoFit/>
                    </a:bodyPr>
                    <a:lstStyle/>
                    <a:p>
                      <a:pPr algn="l" fontAlgn="base" marL="0" marR="0" indent="0" lvl="0">
                        <a:lnSpc>
                          <a:spcPct val="100000"/>
                        </a:lnSpc>
                      </a:pPr>
                    </a:p>
                  </a:txBody>
                  <a:tcPr marL="0" marR="0" marT="0" marB="0">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a:txBody>
                    <a:bodyPr wrap="square" rtlCol="0">
                      <a:spAutoFit/>
                    </a:bodyPr>
                    <a:lstStyle/>
                    <a:p>
                      <a:pPr algn="l" fontAlgn="base" marL="0" marR="0" indent="0" lvl="0">
                        <a:lnSpc>
                          <a:spcPct val="100000"/>
                        </a:lnSpc>
                      </a:pPr>
                    </a:p>
                  </a:txBody>
                  <a:tcPr marL="0" marR="0" marT="0" marB="0">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r>
              <a:tr h="371475">
                <a:tc>
                  <a:txBody>
                    <a:bodyPr wrap="square" rtlCol="0">
                      <a:spAutoFit/>
                    </a:bodyPr>
                    <a:lstStyle/>
                    <a:p>
                      <a:pPr algn="l" fontAlgn="base" marL="0" marR="0" indent="0" lvl="0">
                        <a:lnSpc>
                          <a:spcPct val="100000"/>
                        </a:lnSpc>
                      </a:pPr>
                    </a:p>
                  </a:txBody>
                  <a:tcPr marL="0" marR="0" marT="0" marB="0">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a:txBody>
                    <a:bodyPr wrap="square" rtlCol="0">
                      <a:spAutoFit/>
                    </a:bodyPr>
                    <a:lstStyle/>
                    <a:p>
                      <a:pPr algn="l" fontAlgn="base" marL="0" marR="0" indent="0" lvl="0">
                        <a:lnSpc>
                          <a:spcPct val="100000"/>
                        </a:lnSpc>
                      </a:pPr>
                    </a:p>
                  </a:txBody>
                  <a:tcPr marL="0" marR="0" marT="0" marB="0">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a:txBody>
                    <a:bodyPr wrap="square" rtlCol="0">
                      <a:spAutoFit/>
                    </a:bodyPr>
                    <a:lstStyle/>
                    <a:p>
                      <a:pPr algn="l" fontAlgn="base" marL="0" marR="0" indent="0" lvl="0">
                        <a:lnSpc>
                          <a:spcPct val="100000"/>
                        </a:lnSpc>
                      </a:pPr>
                    </a:p>
                  </a:txBody>
                  <a:tcPr marL="0" marR="0" marT="0" marB="0">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a:txBody>
                    <a:bodyPr wrap="square" rtlCol="0">
                      <a:spAutoFit/>
                    </a:bodyPr>
                    <a:lstStyle/>
                    <a:p>
                      <a:pPr algn="l" fontAlgn="base" marL="0" marR="0" indent="0" lvl="0">
                        <a:lnSpc>
                          <a:spcPct val="100000"/>
                        </a:lnSpc>
                      </a:pPr>
                    </a:p>
                  </a:txBody>
                  <a:tcPr marL="0" marR="0" marT="0" marB="0">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r>
              <a:tr h="371475">
                <a:tc>
                  <a:txBody>
                    <a:bodyPr wrap="square" rtlCol="0">
                      <a:spAutoFit/>
                    </a:bodyPr>
                    <a:lstStyle/>
                    <a:p>
                      <a:pPr algn="l" fontAlgn="base" marL="0" marR="0" indent="0" lvl="0">
                        <a:lnSpc>
                          <a:spcPct val="100000"/>
                        </a:lnSpc>
                      </a:pPr>
                    </a:p>
                  </a:txBody>
                  <a:tcPr marL="0" marR="0" marT="0" marB="0">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a:txBody>
                    <a:bodyPr wrap="square" rtlCol="0">
                      <a:spAutoFit/>
                    </a:bodyPr>
                    <a:lstStyle/>
                    <a:p>
                      <a:pPr algn="l" fontAlgn="base" marL="0" marR="0" indent="0" lvl="0">
                        <a:lnSpc>
                          <a:spcPct val="100000"/>
                        </a:lnSpc>
                      </a:pPr>
                    </a:p>
                  </a:txBody>
                  <a:tcPr marL="0" marR="0" marT="0" marB="0">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a:txBody>
                    <a:bodyPr wrap="square" rtlCol="0">
                      <a:spAutoFit/>
                    </a:bodyPr>
                    <a:lstStyle/>
                    <a:p>
                      <a:pPr algn="l" fontAlgn="base" marL="0" marR="0" indent="0" lvl="0">
                        <a:lnSpc>
                          <a:spcPct val="100000"/>
                        </a:lnSpc>
                      </a:pPr>
                    </a:p>
                  </a:txBody>
                  <a:tcPr marL="0" marR="0" marT="0" marB="0">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a:txBody>
                    <a:bodyPr wrap="square" rtlCol="0">
                      <a:spAutoFit/>
                    </a:bodyPr>
                    <a:lstStyle/>
                    <a:p>
                      <a:pPr algn="l" fontAlgn="base" marL="0" marR="0" indent="0" lvl="0">
                        <a:lnSpc>
                          <a:spcPct val="100000"/>
                        </a:lnSpc>
                      </a:pPr>
                    </a:p>
                  </a:txBody>
                  <a:tcPr marL="0" marR="0" marT="0" marB="0">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r>
            </a:tbl>
          </a:graphicData>
        </a:graphic>
      </p:graphicFrame>
      <p:sp>
        <p:nvSpPr>
          <p:cNvPr id="3" name=""/>
          <p:cNvSpPr txBox="1"/>
          <p:nvPr/>
        </p:nvSpPr>
        <p:spPr>
          <a:xfrm>
            <a:off x="6429375" y="295275"/>
            <a:ext cx="2171700" cy="876300"/>
          </a:xfrm>
          <a:prstGeom prst="rect">
            <a:avLst/>
          </a:prstGeom>
          <a:noFill/>
        </p:spPr>
        <p:txBody>
          <a:bodyPr rtlCol="0" bIns="45720" lIns="91440" rIns="91440" tIns="45720">
            <a:spAutoFit/>
          </a:bodyPr>
          <a:lstStyle/>
          <a:p>
            <a:pPr algn="ctr" fontAlgn="base" marL="0" marR="0" indent="0" lvl="0">
              <a:lnSpc>
                <a:spcPct val="100000"/>
              </a:lnSpc>
            </a:pPr>
            <a:r>
              <a:rPr lang="en-US" sz="1600" spc="0" u="none">
                <a:solidFill>
                  <a:srgbClr val="000000">
                    <a:alpha val="100000"/>
                  </a:srgbClr>
                </a:solidFill>
                <a:latin typeface="Calibri"/>
              </a:rPr>
              <a:t><![CDATA[Amend]]></a:t>
            </a:r>
            <a:r>
              <a:rPr lang="en-US" sz="1600" spc="0" u="none">
                <a:solidFill>
                  <a:srgbClr val="000000">
                    <a:alpha val="100000"/>
                  </a:srgbClr>
                </a:solidFill>
                <a:latin typeface="Calibri"/>
              </a:rPr>
              <a:t><![CDATA[ with actual customer opportuniti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8562975" cy="3343275"/>
          <a:chOff x="0" y="0"/>
          <a:chExt cx="8562975" cy="3343275"/>
        </a:xfrm>
      </p:grpSpPr>
      <p:sp>
        <p:nvSpPr>
          <p:cNvPr id="1" name="Placeholder for title"/>
          <p:cNvSpPr txBox="1"/>
          <p:nvPr>
            <p:ph type="title"/>
          </p:nvPr>
        </p:nvSpPr>
        <p:spPr>
          <a:noFill/>
        </p:spPr>
        <p:txBody>
          <a:bodyPr/>
          <a:lstStyle/>
          <a:p>
            <a:pPr algn="l" fontAlgn="base" marL="0" marR="0" indent="0" lvl="0">
              <a:lnSpc>
                <a:spcPct val="100000"/>
              </a:lnSpc>
            </a:pPr>
            <a:r>
              <a:rPr lang="en-US" sz="1000" spc="0" u="none">
                <a:solidFill>
                  <a:srgbClr val="000000">
                    <a:alpha val="100000"/>
                  </a:srgbClr>
                </a:solidFill>
                <a:latin typeface="Calibri"/>
              </a:rPr>
              <a:t><![CDATA[Key Use Case/Opportunity Matrix]]></a:t>
            </a:r>
          </a:p>
        </p:txBody>
      </p:sp>
      <p:sp>
        <p:nvSpPr>
          <p:cNvPr id="2" name=""/>
          <p:cNvSpPr txBox="1"/>
          <p:nvPr/>
        </p:nvSpPr>
        <p:spPr>
          <a:xfrm>
            <a:off x="4772025" y="2228850"/>
            <a:ext cx="2238375" cy="219075"/>
          </a:xfrm>
          <a:prstGeom prst="rect">
            <a:avLst/>
          </a:prstGeom>
          <a:noFill/>
        </p:spPr>
        <p:txBody>
          <a:bodyPr rtlCol="0" bIns="45720" lIns="91440" rIns="91440" tIns="45720">
            <a:spAutoFit/>
          </a:bodyPr>
          <a:lstStyle/>
          <a:p>
            <a:pPr algn="l" fontAlgn="base" marL="285750" marR="0" indent="-285750" lvl="0">
              <a:lnSpc>
                <a:spcPct val="100000"/>
              </a:lnSpc>
              <a:buClr>
                <a:srgbClr val="F0AB00">
                  <a:alpha val="100000"/>
                </a:srgbClr>
              </a:buClr>
              <a:buFont typeface="Wingdings"/>
              <a:buChar char="v"/>
            </a:pPr>
            <a:r>
              <a:rPr lang="en-US" sz="1400" spc="0" u="none">
                <a:solidFill>
                  <a:srgbClr val="000000">
                    <a:alpha val="100000"/>
                  </a:srgbClr>
                </a:solidFill>
                <a:latin typeface="Calibri"/>
              </a:rPr>
              <a:t><![CDATA[Develop Semantic Layer]]></a:t>
            </a:r>
          </a:p>
        </p:txBody>
      </p:sp>
      <p:sp>
        <p:nvSpPr>
          <p:cNvPr id="3" name=""/>
          <p:cNvSpPr txBox="1"/>
          <p:nvPr/>
        </p:nvSpPr>
        <p:spPr>
          <a:xfrm>
            <a:off x="5686425" y="2628900"/>
            <a:ext cx="1666875" cy="219075"/>
          </a:xfrm>
          <a:prstGeom prst="rect">
            <a:avLst/>
          </a:prstGeom>
          <a:noFill/>
        </p:spPr>
        <p:txBody>
          <a:bodyPr rtlCol="0" bIns="45720" lIns="91440" rIns="91440" tIns="45720">
            <a:spAutoFit/>
          </a:bodyPr>
          <a:lstStyle/>
          <a:p>
            <a:pPr algn="l" fontAlgn="base" marL="285750" marR="0" indent="-285750" lvl="0">
              <a:lnSpc>
                <a:spcPct val="100000"/>
              </a:lnSpc>
              <a:buClr>
                <a:srgbClr val="F0AB00">
                  <a:alpha val="100000"/>
                </a:srgbClr>
              </a:buClr>
              <a:buFont typeface="Wingdings"/>
              <a:buChar char="v"/>
            </a:pPr>
            <a:r>
              <a:rPr lang="en-US" sz="1400" spc="0" u="none">
                <a:solidFill>
                  <a:srgbClr val="000000">
                    <a:alpha val="100000"/>
                  </a:srgbClr>
                </a:solidFill>
                <a:latin typeface="Calibri"/>
              </a:rPr>
              <a:t><![CDATA[SAPBO Training]]></a:t>
            </a:r>
          </a:p>
        </p:txBody>
      </p:sp>
      <p:sp>
        <p:nvSpPr>
          <p:cNvPr id="4" name=""/>
          <p:cNvSpPr txBox="1"/>
          <p:nvPr/>
        </p:nvSpPr>
        <p:spPr>
          <a:xfrm>
            <a:off x="5124450" y="3124200"/>
            <a:ext cx="3400425" cy="219075"/>
          </a:xfrm>
          <a:prstGeom prst="rect">
            <a:avLst/>
          </a:prstGeom>
          <a:noFill/>
        </p:spPr>
        <p:txBody>
          <a:bodyPr rtlCol="0" bIns="45720" lIns="91440" rIns="91440" tIns="45720">
            <a:spAutoFit/>
          </a:bodyPr>
          <a:lstStyle/>
          <a:p>
            <a:pPr algn="l" fontAlgn="base" marL="285750" marR="0" indent="-285750" lvl="0">
              <a:lnSpc>
                <a:spcPct val="100000"/>
              </a:lnSpc>
              <a:buClr>
                <a:srgbClr val="F0AB00">
                  <a:alpha val="100000"/>
                </a:srgbClr>
              </a:buClr>
              <a:buFont typeface="Wingdings"/>
              <a:buChar char="v"/>
            </a:pPr>
            <a:r>
              <a:rPr lang="en-US" sz="1400" spc="0" u="none">
                <a:solidFill>
                  <a:srgbClr val="000000">
                    <a:alpha val="100000"/>
                  </a:srgbClr>
                </a:solidFill>
                <a:latin typeface="Calibri"/>
              </a:rPr>
              <a:t><![CDATA[Review / replace current Excel reports]]></a:t>
            </a:r>
          </a:p>
        </p:txBody>
      </p:sp>
      <p:sp>
        <p:nvSpPr>
          <p:cNvPr id="5" name=""/>
          <p:cNvSpPr txBox="1"/>
          <p:nvPr/>
        </p:nvSpPr>
        <p:spPr>
          <a:xfrm>
            <a:off x="3343275" y="1905000"/>
            <a:ext cx="2771775" cy="428625"/>
          </a:xfrm>
          <a:prstGeom prst="rect">
            <a:avLst/>
          </a:prstGeom>
          <a:noFill/>
        </p:spPr>
        <p:txBody>
          <a:bodyPr rtlCol="0" bIns="45720" lIns="91440" rIns="91440" tIns="45720">
            <a:spAutoFit/>
          </a:bodyPr>
          <a:lstStyle/>
          <a:p>
            <a:pPr algn="l" fontAlgn="base" marL="285750" marR="0" indent="-285750" lvl="0">
              <a:lnSpc>
                <a:spcPct val="100000"/>
              </a:lnSpc>
              <a:buClr>
                <a:srgbClr val="F0AB00">
                  <a:alpha val="100000"/>
                </a:srgbClr>
              </a:buClr>
              <a:buFont typeface="Wingdings"/>
              <a:buChar char="v"/>
            </a:pPr>
            <a:r>
              <a:rPr lang="en-US" sz="1400" spc="0" u="none">
                <a:solidFill>
                  <a:srgbClr val="000000">
                    <a:alpha val="100000"/>
                  </a:srgbClr>
                </a:solidFill>
                <a:latin typeface="Calibri"/>
              </a:rPr>
              <a:t><![CDATA[Master Transformation Project Use Cases]]></a:t>
            </a:r>
          </a:p>
        </p:txBody>
      </p:sp>
      <p:sp>
        <p:nvSpPr>
          <p:cNvPr id="6" name=""/>
          <p:cNvSpPr txBox="1"/>
          <p:nvPr/>
        </p:nvSpPr>
        <p:spPr>
          <a:xfrm>
            <a:off x="2724150" y="3009900"/>
            <a:ext cx="2409825" cy="219075"/>
          </a:xfrm>
          <a:prstGeom prst="rect">
            <a:avLst/>
          </a:prstGeom>
          <a:noFill/>
        </p:spPr>
        <p:txBody>
          <a:bodyPr rtlCol="0" bIns="45720" lIns="91440" rIns="91440" tIns="45720">
            <a:spAutoFit/>
          </a:bodyPr>
          <a:lstStyle/>
          <a:p>
            <a:pPr algn="l" fontAlgn="base" marL="285750" marR="0" indent="-285750" lvl="0">
              <a:lnSpc>
                <a:spcPct val="100000"/>
              </a:lnSpc>
              <a:buClr>
                <a:srgbClr val="F0AB00">
                  <a:alpha val="100000"/>
                </a:srgbClr>
              </a:buClr>
              <a:buFont typeface="Wingdings"/>
              <a:buChar char="v"/>
            </a:pPr>
            <a:r>
              <a:rPr lang="en-US" sz="1400" spc="0" u="none">
                <a:solidFill>
                  <a:srgbClr val="000000">
                    <a:alpha val="100000"/>
                  </a:srgbClr>
                </a:solidFill>
                <a:latin typeface="Calibri"/>
              </a:rPr>
              <a:t><![CDATA[Define EDW & Data Model]]></a:t>
            </a:r>
          </a:p>
        </p:txBody>
      </p:sp>
      <p:sp>
        <p:nvSpPr>
          <p:cNvPr id="7" name=""/>
          <p:cNvSpPr txBox="1"/>
          <p:nvPr/>
        </p:nvSpPr>
        <p:spPr>
          <a:xfrm>
            <a:off x="2428875" y="2562225"/>
            <a:ext cx="2266950" cy="219075"/>
          </a:xfrm>
          <a:prstGeom prst="rect">
            <a:avLst/>
          </a:prstGeom>
          <a:noFill/>
        </p:spPr>
        <p:txBody>
          <a:bodyPr rtlCol="0" bIns="45720" lIns="91440" rIns="91440" tIns="45720">
            <a:spAutoFit/>
          </a:bodyPr>
          <a:lstStyle/>
          <a:p>
            <a:pPr algn="l" fontAlgn="base" marL="285750" marR="0" indent="-285750" lvl="0">
              <a:lnSpc>
                <a:spcPct val="100000"/>
              </a:lnSpc>
              <a:buClr>
                <a:srgbClr val="F0AB00">
                  <a:alpha val="100000"/>
                </a:srgbClr>
              </a:buClr>
              <a:buFont typeface="Wingdings"/>
              <a:buChar char="v"/>
            </a:pPr>
            <a:r>
              <a:rPr lang="en-US" sz="1400" spc="0" u="none">
                <a:solidFill>
                  <a:srgbClr val="000000">
                    <a:alpha val="100000"/>
                  </a:srgbClr>
                </a:solidFill>
                <a:latin typeface="Calibri"/>
              </a:rPr>
              <a:t><![CDATA[Implement SAPBO BPC ]]></a:t>
            </a:r>
          </a:p>
        </p:txBody>
      </p:sp>
      <p:sp>
        <p:nvSpPr>
          <p:cNvPr id="8" name=""/>
          <p:cNvSpPr txBox="1"/>
          <p:nvPr/>
        </p:nvSpPr>
        <p:spPr>
          <a:xfrm>
            <a:off x="6429375" y="323850"/>
            <a:ext cx="2133600" cy="752475"/>
          </a:xfrm>
          <a:prstGeom prst="rect">
            <a:avLst/>
          </a:prstGeom>
          <a:noFill/>
        </p:spPr>
        <p:txBody>
          <a:bodyPr rtlCol="0" bIns="45720" lIns="91440" rIns="91440" tIns="45720">
            <a:spAutoFit/>
          </a:bodyPr>
          <a:lstStyle/>
          <a:p>
            <a:pPr algn="ctr" fontAlgn="base" marL="0" marR="0" indent="0" lvl="0">
              <a:lnSpc>
                <a:spcPct val="100000"/>
              </a:lnSpc>
            </a:pPr>
            <a:r>
              <a:rPr lang="en-US" sz="1600" spc="0" u="none">
                <a:solidFill>
                  <a:srgbClr val="000000">
                    <a:alpha val="100000"/>
                  </a:srgbClr>
                </a:solidFill>
                <a:latin typeface="Calibri"/>
              </a:rPr>
              <a:t><![CDATA[Amend ]]></a:t>
            </a:r>
            <a:r>
              <a:rPr lang="en-US" sz="1600" spc="0" u="none">
                <a:solidFill>
                  <a:srgbClr val="000000">
                    <a:alpha val="100000"/>
                  </a:srgbClr>
                </a:solidFill>
                <a:latin typeface="Calibri"/>
              </a:rPr>
              <a:t><![CDATA[with actual customer key use cases/opportuniti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8743950" cy="6534150"/>
          <a:chOff x="0" y="0"/>
          <a:chExt cx="8743950" cy="6534150"/>
        </a:xfrm>
      </p:grpSpPr>
      <p:sp>
        <p:nvSpPr>
          <p:cNvPr id="1" name="Placeholder for title"/>
          <p:cNvSpPr txBox="1"/>
          <p:nvPr>
            <p:ph type="title"/>
          </p:nvPr>
        </p:nvSpPr>
        <p:spPr>
          <a:noFill/>
        </p:spPr>
        <p:txBody>
          <a:bodyPr/>
          <a:lstStyle/>
          <a:p>
            <a:pPr algn="l" fontAlgn="base" marL="0" marR="0" indent="0" lvl="0">
              <a:lnSpc>
                <a:spcPct val="100000"/>
              </a:lnSpc>
            </a:pPr>
            <a:r>
              <a:rPr lang="en-US" sz="1000" spc="0" u="none">
                <a:solidFill>
                  <a:srgbClr val="000000">
                    <a:alpha val="100000"/>
                  </a:srgbClr>
                </a:solidFill>
                <a:latin typeface="Calibri"/>
              </a:rPr>
              <a:t><![CDATA[Solution Recommendations]]></a:t>
            </a:r>
            <a:br/>
          </a:p>
        </p:txBody>
      </p:sp>
      <p:sp>
        <p:nvSpPr>
          <p:cNvPr id="2" name=""/>
          <p:cNvSpPr txBox="1"/>
          <p:nvPr/>
        </p:nvSpPr>
        <p:spPr>
          <a:xfrm>
            <a:off x="581025" y="5886450"/>
            <a:ext cx="4114800" cy="647700"/>
          </a:xfrm>
          <a:prstGeom prst="rect">
            <a:avLst/>
          </a:prstGeom>
          <a:noFill/>
        </p:spPr>
        <p:txBody>
          <a:bodyPr rtlCol="0" bIns="45720" lIns="91440" rIns="91440" tIns="45720">
            <a:spAutoFit/>
          </a:bodyPr>
          <a:lstStyle/>
          <a:p>
            <a:pPr algn="l" fontAlgn="base" marL="285750" marR="0" indent="-285750" lvl="0">
              <a:lnSpc>
                <a:spcPct val="100000"/>
              </a:lnSpc>
              <a:buClr>
                <a:srgbClr val="F0AB00">
                  <a:alpha val="100000"/>
                </a:srgbClr>
              </a:buClr>
              <a:buFont typeface="Arial"/>
              <a:buChar char="•"/>
            </a:pPr>
            <a:r>
              <a:rPr lang="en-US" sz="1400" spc="0" u="none">
                <a:solidFill>
                  <a:srgbClr val="000000">
                    <a:alpha val="100000"/>
                  </a:srgbClr>
                </a:solidFill>
                <a:latin typeface="Calibri"/>
              </a:rPr>
              <a:t><![CDATA[Green outline reflects solutions largely in place]]></a:t>
            </a:r>
          </a:p>
          <a:p>
            <a:pPr algn="l" fontAlgn="base" marL="285750" marR="0" indent="-285750" lvl="0">
              <a:lnSpc>
                <a:spcPct val="100000"/>
              </a:lnSpc>
              <a:buClr>
                <a:srgbClr val="F0AB00">
                  <a:alpha val="100000"/>
                </a:srgbClr>
              </a:buClr>
              <a:buFont typeface="Arial"/>
              <a:buChar char="•"/>
            </a:pPr>
            <a:r>
              <a:rPr lang="en-US" sz="1400" spc="0" u="none">
                <a:solidFill>
                  <a:srgbClr val="000000">
                    <a:alpha val="100000"/>
                  </a:srgbClr>
                </a:solidFill>
                <a:latin typeface="Calibri"/>
              </a:rPr>
              <a:t><![CDATA[Yellow outline reflects solutions partially in place]]></a:t>
            </a:r>
          </a:p>
          <a:p>
            <a:pPr algn="l" fontAlgn="base" marL="285750" marR="0" indent="-285750" lvl="0">
              <a:lnSpc>
                <a:spcPct val="100000"/>
              </a:lnSpc>
              <a:buClr>
                <a:srgbClr val="F0AB00">
                  <a:alpha val="100000"/>
                </a:srgbClr>
              </a:buClr>
              <a:buFont typeface="Arial"/>
              <a:buChar char="•"/>
            </a:pPr>
            <a:r>
              <a:rPr lang="en-US" sz="1400" spc="0" u="none">
                <a:solidFill>
                  <a:srgbClr val="000000">
                    <a:alpha val="100000"/>
                  </a:srgbClr>
                </a:solidFill>
                <a:latin typeface="Calibri"/>
              </a:rPr>
              <a:t><![CDATA[Red outline reflects solution gaps.]]></a:t>
            </a:r>
          </a:p>
        </p:txBody>
      </p:sp>
      <p:pic>
        <p:nvPicPr>
          <p:cNvPr id="3" name="Picture 8" descr=""/>
          <p:cNvPicPr>
            <a:picLocks noChangeAspect="1"/>
          </p:cNvPicPr>
          <p:nvPr/>
        </p:nvPicPr>
        <p:blipFill>
          <a:blip r:embed="rId2"/>
          <a:stretch>
            <a:fillRect/>
          </a:stretch>
        </p:blipFill>
        <p:spPr>
          <a:xfrm>
            <a:off x="333375" y="1285875"/>
            <a:ext cx="8410575" cy="4362450"/>
          </a:xfrm>
          <a:prstGeom prst="rect">
            <a:avLst/>
          </a:prstGeom>
        </p:spPr>
      </p:pic>
      <p:sp>
        <p:nvSpPr>
          <p:cNvPr id="4" name=""/>
          <p:cNvSpPr txBox="1"/>
          <p:nvPr/>
        </p:nvSpPr>
        <p:spPr>
          <a:xfrm>
            <a:off x="6057900" y="323850"/>
            <a:ext cx="2600325" cy="828675"/>
          </a:xfrm>
          <a:prstGeom prst="rect">
            <a:avLst/>
          </a:prstGeom>
          <a:noFill/>
        </p:spPr>
        <p:txBody>
          <a:bodyPr rtlCol="0" bIns="45720" lIns="91440" rIns="91440" tIns="45720">
            <a:spAutoFit/>
          </a:bodyPr>
          <a:lstStyle/>
          <a:p>
            <a:pPr algn="ctr" fontAlgn="base" marL="0" marR="0" indent="0" lvl="0">
              <a:lnSpc>
                <a:spcPct val="100000"/>
              </a:lnSpc>
            </a:pPr>
            <a:r>
              <a:rPr lang="en-US" sz="1800" spc="0" u="none">
                <a:solidFill>
                  <a:srgbClr val="000000">
                    <a:alpha val="100000"/>
                  </a:srgbClr>
                </a:solidFill>
                <a:latin typeface="Calibri"/>
              </a:rPr>
              <a:t><![CDATA[Annotate solutions ]]></a:t>
            </a:r>
            <a:r>
              <a:rPr lang="en-US" sz="1000" spc="0" u="none">
                <a:solidFill>
                  <a:srgbClr val="000000">
                    <a:alpha val="100000"/>
                  </a:srgbClr>
                </a:solidFill>
                <a:latin typeface="Calibri"/>
              </a:rPr>
              <a:t><![CDATA[substantially, partially, and not in plac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 name="Placeholder for title"/>
          <p:cNvSpPr txBox="1"/>
          <p:nvPr>
            <p:ph type="title"/>
          </p:nvPr>
        </p:nvSpPr>
        <p:spPr>
          <a:noFill/>
        </p:spPr>
        <p:txBody>
          <a:bodyPr/>
          <a:lstStyle/>
          <a:p>
            <a:pPr algn="l" fontAlgn="base" marL="0" marR="0" indent="0" lvl="0">
              <a:lnSpc>
                <a:spcPct val="100000"/>
              </a:lnSpc>
            </a:pPr>
            <a:r>
              <a:rPr lang="en-US" sz="1000" spc="0" u="none">
                <a:solidFill>
                  <a:srgbClr val="000000">
                    <a:alpha val="100000"/>
                  </a:srgbClr>
                </a:solidFill>
                <a:latin typeface="Calibri"/>
              </a:rPr>
              <a:t><![CDATA[Placeholder for Value Dashboard]]></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8677275" cy="6296025"/>
          <a:chOff x="0" y="0"/>
          <a:chExt cx="8677275" cy="6296025"/>
        </a:xfrm>
      </p:grpSpPr>
      <p:sp>
        <p:nvSpPr>
          <p:cNvPr id="1" name="Placeholder for title"/>
          <p:cNvSpPr txBox="1"/>
          <p:nvPr>
            <p:ph type="title"/>
          </p:nvPr>
        </p:nvSpPr>
        <p:spPr>
          <a:noFill/>
        </p:spPr>
        <p:txBody>
          <a:bodyPr/>
          <a:lstStyle/>
          <a:p>
            <a:pPr algn="l" fontAlgn="base" marL="0" marR="0" indent="0" lvl="0">
              <a:lnSpc>
                <a:spcPct val="100000"/>
              </a:lnSpc>
            </a:pPr>
            <a:r>
              <a:rPr lang="en-US" sz="1000" spc="0" u="none">
                <a:solidFill>
                  <a:srgbClr val="000000">
                    <a:alpha val="100000"/>
                  </a:srgbClr>
                </a:solidFill>
                <a:latin typeface="Calibri"/>
              </a:rPr>
              <a:t><![CDATA[Next Steps]]></a:t>
            </a:r>
          </a:p>
        </p:txBody>
      </p:sp>
      <p:pic>
        <p:nvPicPr>
          <p:cNvPr id="2" name="Picture 2" descr="Steps2"/>
          <p:cNvPicPr>
            <a:picLocks noChangeAspect="1"/>
          </p:cNvPicPr>
          <p:nvPr/>
        </p:nvPicPr>
        <p:blipFill>
          <a:blip r:embed="rId2"/>
          <a:stretch>
            <a:fillRect/>
          </a:stretch>
        </p:blipFill>
        <p:spPr>
          <a:xfrm>
            <a:off x="590550" y="1466850"/>
            <a:ext cx="3629025" cy="4829175"/>
          </a:xfrm>
          <a:prstGeom prst="rect">
            <a:avLst/>
          </a:prstGeom>
        </p:spPr>
      </p:pic>
      <p:sp>
        <p:nvSpPr>
          <p:cNvPr id="3" name=""/>
          <p:cNvSpPr txBox="1"/>
          <p:nvPr/>
        </p:nvSpPr>
        <p:spPr>
          <a:xfrm>
            <a:off x="2828925" y="1685925"/>
            <a:ext cx="5238750" cy="4391025"/>
          </a:xfrm>
          <a:prstGeom prst="rect">
            <a:avLst/>
          </a:prstGeom>
          <a:noFill/>
        </p:spPr>
        <p:txBody>
          <a:bodyPr rtlCol="0" bIns="45720" lIns="91440" rIns="91440" tIns="45720">
            <a:spAutoFit/>
          </a:bodyPr>
          <a:lstStyle/>
          <a:p>
            <a:pPr algn="l" fontAlgn="auto" marL="342900" marR="0" indent="-342900" lvl="0">
              <a:lnSpc>
                <a:spcPct val="100000"/>
              </a:lnSpc>
              <a:buClr>
                <a:srgbClr val="000000">
                  <a:alpha val="100000"/>
                </a:srgbClr>
              </a:buClr>
              <a:buFont typeface="+mj-lt"/>
              <a:buAutoNum type="arabicPeriod"/>
            </a:pPr>
            <a:r>
              <a:rPr lang="en-US" b="1" sz="1600" spc="0" u="none">
                <a:solidFill>
                  <a:srgbClr val="000000">
                    <a:alpha val="100000"/>
                  </a:srgbClr>
                </a:solidFill>
                <a:latin typeface="Calibri"/>
              </a:rPr>
              <a:t><![CDATA[[Executive Business Sponsor for Analytics]]]></a:t>
            </a:r>
          </a:p>
          <a:p>
            <a:pPr algn="l" fontAlgn="auto" marL="342900" marR="0" indent="-342900" lvl="0">
              <a:lnSpc>
                <a:spcPct val="100000"/>
              </a:lnSpc>
              <a:buClr>
                <a:srgbClr val="000000">
                  <a:alpha val="100000"/>
                </a:srgbClr>
              </a:buClr>
              <a:buFont typeface="+mj-lt"/>
              <a:buAutoNum type="arabicPeriod"/>
            </a:pPr>
            <a:r>
              <a:rPr lang="en-US" b="1" sz="1600" spc="0" u="none">
                <a:solidFill>
                  <a:srgbClr val="000000">
                    <a:alpha val="100000"/>
                  </a:srgbClr>
                </a:solidFill>
                <a:latin typeface="Calibri"/>
              </a:rPr>
              <a:t><![CDATA[[Business Analytics Competency Center formation/enhancements]]]></a:t>
            </a:r>
          </a:p>
          <a:p>
            <a:pPr algn="l" fontAlgn="auto" marL="342900" marR="0" indent="-342900" lvl="0">
              <a:lnSpc>
                <a:spcPct val="100000"/>
              </a:lnSpc>
              <a:buClr>
                <a:srgbClr val="000000">
                  <a:alpha val="100000"/>
                </a:srgbClr>
              </a:buClr>
              <a:buFont typeface="+mj-lt"/>
              <a:buAutoNum type="arabicPeriod"/>
            </a:pPr>
            <a:r>
              <a:rPr lang="en-US" b="1" sz="1600" spc="0" u="none">
                <a:solidFill>
                  <a:srgbClr val="000000">
                    <a:alpha val="100000"/>
                  </a:srgbClr>
                </a:solidFill>
                <a:latin typeface="Calibri"/>
              </a:rPr>
              <a:t><![CDATA[[Develop/review and socialize Analytics Strategy and]]></a:t>
            </a:r>
            <a:r>
              <a:rPr lang="en-US" b="1" sz="1600" spc="0" u="none">
                <a:solidFill>
                  <a:srgbClr val="000000">
                    <a:alpha val="100000"/>
                  </a:srgbClr>
                </a:solidFill>
                <a:latin typeface="Calibri"/>
              </a:rPr>
              <a:t><![CDATA[ Roadmap]]]></a:t>
            </a:r>
            <a:r>
              <a:rPr lang="en-US" b="1" sz="1600" spc="0" u="none">
                <a:solidFill>
                  <a:srgbClr val="000000">
                    <a:alpha val="100000"/>
                  </a:srgbClr>
                </a:solidFill>
                <a:latin typeface="Calibri"/>
              </a:rPr>
              <a:t><![CDATA[ ]]></a:t>
            </a:r>
          </a:p>
          <a:p>
            <a:pPr algn="l" fontAlgn="auto" marL="342900" marR="0" indent="-342900" lvl="0">
              <a:lnSpc>
                <a:spcPct val="100000"/>
              </a:lnSpc>
              <a:buClr>
                <a:srgbClr val="000000">
                  <a:alpha val="100000"/>
                </a:srgbClr>
              </a:buClr>
              <a:buFont typeface="+mj-lt"/>
              <a:buAutoNum type="arabicPeriod"/>
            </a:pPr>
            <a:r>
              <a:rPr lang="en-US" b="1" sz="1600" spc="0" u="none">
                <a:solidFill>
                  <a:srgbClr val="000000">
                    <a:alpha val="100000"/>
                  </a:srgbClr>
                </a:solidFill>
                <a:latin typeface="Calibri"/>
              </a:rPr>
              <a:t><![CDATA[[Review business opportunities; validate & prioritize Quick Wins] ]]></a:t>
            </a:r>
          </a:p>
          <a:p>
            <a:pPr algn="l" fontAlgn="auto" marL="342900" marR="0" indent="-342900" lvl="0">
              <a:lnSpc>
                <a:spcPct val="100000"/>
              </a:lnSpc>
              <a:buClr>
                <a:srgbClr val="000000">
                  <a:alpha val="100000"/>
                </a:srgbClr>
              </a:buClr>
              <a:buFont typeface="+mj-lt"/>
              <a:buAutoNum type="arabicPeriod"/>
            </a:pPr>
            <a:r>
              <a:rPr lang="en-US" b="1" sz="1600" spc="0" u="none">
                <a:solidFill>
                  <a:srgbClr val="000000">
                    <a:alpha val="100000"/>
                  </a:srgbClr>
                </a:solidFill>
                <a:latin typeface="Calibri"/>
              </a:rPr>
              <a:t><![CDATA[[Prioritize longer term projects and find business sponsorship and funding]]]></a:t>
            </a:r>
          </a:p>
        </p:txBody>
      </p:sp>
      <p:sp>
        <p:nvSpPr>
          <p:cNvPr id="4" name=""/>
          <p:cNvSpPr txBox="1"/>
          <p:nvPr/>
        </p:nvSpPr>
        <p:spPr>
          <a:xfrm>
            <a:off x="6153150" y="323850"/>
            <a:ext cx="2524125" cy="752475"/>
          </a:xfrm>
          <a:prstGeom prst="rect">
            <a:avLst/>
          </a:prstGeom>
          <a:noFill/>
        </p:spPr>
        <p:txBody>
          <a:bodyPr rtlCol="0" bIns="45720" lIns="91440" rIns="91440" tIns="45720">
            <a:spAutoFit/>
          </a:bodyPr>
          <a:lstStyle/>
          <a:p>
            <a:pPr algn="ctr" fontAlgn="base" marL="0" marR="0" indent="0" lvl="0">
              <a:lnSpc>
                <a:spcPct val="100000"/>
              </a:lnSpc>
            </a:pPr>
            <a:r>
              <a:rPr lang="en-US" sz="1600" spc="0" u="none">
                <a:solidFill>
                  <a:srgbClr val="000000">
                    <a:alpha val="100000"/>
                  </a:srgbClr>
                </a:solidFill>
                <a:latin typeface="Calibri"/>
              </a:rPr>
              <a:t><![CDATA[Amend with ]]></a:t>
            </a:r>
            <a:r>
              <a:rPr lang="en-US" sz="1600" spc="0" u="none">
                <a:solidFill>
                  <a:srgbClr val="000000">
                    <a:alpha val="100000"/>
                  </a:srgbClr>
                </a:solidFill>
                <a:latin typeface="Calibri"/>
              </a:rPr>
              <a:t><![CDATA[actual customer recommended next step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10953750" cy="6419850"/>
          <a:chOff x="0" y="0"/>
          <a:chExt cx="10953750" cy="6419850"/>
        </a:xfrm>
      </p:grpSpPr>
      <p:sp>
        <p:nvSpPr>
          <p:cNvPr id="1" name="Placeholder for title"/>
          <p:cNvSpPr txBox="1"/>
          <p:nvPr>
            <p:ph type="title"/>
          </p:nvPr>
        </p:nvSpPr>
        <p:spPr>
          <a:noFill/>
        </p:spPr>
        <p:txBody>
          <a:bodyPr/>
          <a:lstStyle/>
          <a:p>
            <a:pPr algn="l" fontAlgn="base" marL="0" marR="0" indent="0" lvl="0">
              <a:lnSpc>
                <a:spcPct val="100000"/>
              </a:lnSpc>
            </a:pPr>
            <a:r>
              <a:rPr lang="en-US" sz="1000" spc="0" u="none">
                <a:solidFill>
                  <a:srgbClr val="000000">
                    <a:alpha val="100000"/>
                  </a:srgbClr>
                </a:solidFill>
                <a:latin typeface="Calibri"/>
              </a:rPr>
              <a:t><![CDATA[Data & Analytics Roadmap Example]]></a:t>
            </a:r>
            <a:br/>
            <a:r>
              <a:rPr lang="en-US" sz="1000" spc="0" u="none">
                <a:solidFill>
                  <a:srgbClr val="000000">
                    <a:alpha val="100000"/>
                  </a:srgbClr>
                </a:solidFill>
                <a:latin typeface="Calibri"/>
              </a:rPr>
              <a:t><![CDATA[Action: Review and annotate current status]]></a:t>
            </a:r>
          </a:p>
        </p:txBody>
      </p:sp>
      <p:sp>
        <p:nvSpPr>
          <p:cNvPr id="2" name=""/>
          <p:cNvSpPr txBox="1"/>
          <p:nvPr/>
        </p:nvSpPr>
        <p:spPr>
          <a:xfrm>
            <a:off x="3429000" y="4867275"/>
            <a:ext cx="1066800" cy="314325"/>
          </a:xfrm>
          <a:prstGeom prst="rect">
            <a:avLst/>
          </a:prstGeom>
          <a:noFill/>
        </p:spPr>
        <p:txBody>
          <a:bodyPr rtlCol="0" bIns="45720" lIns="91440" rIns="91440" tIns="45720">
            <a:spAutoFit/>
          </a:bodyPr>
          <a:lstStyle/>
          <a:p>
            <a:pPr algn="ctr" fontAlgn="base" marL="0" marR="0" indent="0" lvl="0">
              <a:lnSpc>
                <a:spcPct val="100000"/>
              </a:lnSpc>
            </a:pPr>
            <a:r>
              <a:rPr lang="en-US" sz="700" spc="0" u="none">
                <a:solidFill>
                  <a:srgbClr val="000000">
                    <a:alpha val="100000"/>
                  </a:srgbClr>
                </a:solidFill>
                <a:latin typeface="Calibri"/>
              </a:rPr>
              <a:t><![CDATA[Adopt/Refine Business Value Methodology]]></a:t>
            </a:r>
          </a:p>
        </p:txBody>
      </p:sp>
      <p:sp>
        <p:nvSpPr>
          <p:cNvPr id="3" name=""/>
          <p:cNvSpPr txBox="1"/>
          <p:nvPr/>
        </p:nvSpPr>
        <p:spPr>
          <a:xfrm>
            <a:off x="8305800" y="5162550"/>
            <a:ext cx="704850" cy="419100"/>
          </a:xfrm>
          <a:prstGeom prst="rect">
            <a:avLst/>
          </a:prstGeom>
          <a:noFill/>
        </p:spPr>
        <p:txBody>
          <a:bodyPr rtlCol="0" bIns="45720" lIns="91440" rIns="91440" tIns="45720">
            <a:spAutoFit/>
          </a:bodyPr>
          <a:lstStyle/>
          <a:p>
            <a:pPr algn="ctr" fontAlgn="base" marL="0" marR="0" indent="0" lvl="0">
              <a:lnSpc>
                <a:spcPct val="100000"/>
              </a:lnSpc>
            </a:pPr>
            <a:r>
              <a:rPr lang="en-US" sz="700" spc="0" u="none">
                <a:solidFill>
                  <a:srgbClr val="000000">
                    <a:alpha val="100000"/>
                  </a:srgbClr>
                </a:solidFill>
                <a:latin typeface="Calibri"/>
              </a:rPr>
              <a:t><![CDATA[Define Governance Structure ]]></a:t>
            </a:r>
          </a:p>
        </p:txBody>
      </p:sp>
      <p:sp>
        <p:nvSpPr>
          <p:cNvPr id="4" name=""/>
          <p:cNvSpPr txBox="1"/>
          <p:nvPr/>
        </p:nvSpPr>
        <p:spPr>
          <a:xfrm>
            <a:off x="762000" y="1304925"/>
            <a:ext cx="1676400" cy="314325"/>
          </a:xfrm>
          <a:prstGeom prst="rect">
            <a:avLst/>
          </a:prstGeom>
          <a:noFill/>
        </p:spPr>
        <p:txBody>
          <a:bodyPr rtlCol="0" bIns="45720" lIns="91440" rIns="91440" tIns="45720">
            <a:spAutoFit/>
          </a:bodyPr>
          <a:lstStyle/>
          <a:p>
            <a:pPr algn="ctr" fontAlgn="base" marL="0" marR="0" indent="0" lvl="0">
              <a:lnSpc>
                <a:spcPct val="100000"/>
              </a:lnSpc>
            </a:pPr>
            <a:r>
              <a:rPr lang="en-US" sz="1300" spc="0" u="none">
                <a:solidFill>
                  <a:srgbClr val="000000">
                    <a:alpha val="100000"/>
                  </a:srgbClr>
                </a:solidFill>
                <a:latin typeface="Calibri"/>
              </a:rPr>
              <a:t><![CDATA[Phase 1]]></a:t>
            </a:r>
          </a:p>
        </p:txBody>
      </p:sp>
      <p:sp>
        <p:nvSpPr>
          <p:cNvPr id="5" name=""/>
          <p:cNvSpPr txBox="1"/>
          <p:nvPr/>
        </p:nvSpPr>
        <p:spPr>
          <a:xfrm>
            <a:off x="3171825" y="1295400"/>
            <a:ext cx="1704975" cy="314325"/>
          </a:xfrm>
          <a:prstGeom prst="rect">
            <a:avLst/>
          </a:prstGeom>
          <a:noFill/>
        </p:spPr>
        <p:txBody>
          <a:bodyPr rtlCol="0" bIns="45720" lIns="91440" rIns="91440" tIns="45720">
            <a:spAutoFit/>
          </a:bodyPr>
          <a:lstStyle/>
          <a:p>
            <a:pPr algn="ctr" fontAlgn="base" marL="0" marR="0" indent="0" lvl="0">
              <a:lnSpc>
                <a:spcPct val="100000"/>
              </a:lnSpc>
            </a:pPr>
            <a:r>
              <a:rPr lang="en-US" sz="1300" spc="0" u="none">
                <a:solidFill>
                  <a:srgbClr val="000000">
                    <a:alpha val="100000"/>
                  </a:srgbClr>
                </a:solidFill>
                <a:latin typeface="Calibri"/>
              </a:rPr>
              <a:t><![CDATA[Phase 2]]></a:t>
            </a:r>
          </a:p>
        </p:txBody>
      </p:sp>
      <p:sp>
        <p:nvSpPr>
          <p:cNvPr id="6" name=""/>
          <p:cNvSpPr txBox="1"/>
          <p:nvPr/>
        </p:nvSpPr>
        <p:spPr>
          <a:xfrm rot="10800000">
            <a:off x="7372350" y="5895975"/>
            <a:ext cx="1447800" cy="361950"/>
          </a:xfrm>
          <a:prstGeom prst="rect">
            <a:avLst/>
          </a:prstGeom>
          <a:noFill/>
        </p:spPr>
        <p:txBody>
          <a:bodyPr rtlCol="0" bIns="45720" lIns="91440" rIns="91440" tIns="45720">
            <a:spAutoFit/>
          </a:bodyPr>
          <a:lstStyle/>
          <a:p>
            <a:pPr algn="ctr" fontAlgn="base" marL="0" marR="0" indent="0" lvl="0">
              <a:lnSpc>
                <a:spcPct val="100000"/>
              </a:lnSpc>
            </a:pPr>
            <a:r>
              <a:rPr lang="en-US" sz="1300" spc="0" u="none">
                <a:solidFill>
                  <a:srgbClr val="000000">
                    <a:alpha val="100000"/>
                  </a:srgbClr>
                </a:solidFill>
                <a:latin typeface="Calibri"/>
              </a:rPr>
              <a:t><![CDATA[Organization]]></a:t>
            </a:r>
          </a:p>
        </p:txBody>
      </p:sp>
      <p:sp>
        <p:nvSpPr>
          <p:cNvPr id="7" name=""/>
          <p:cNvSpPr txBox="1"/>
          <p:nvPr/>
        </p:nvSpPr>
        <p:spPr>
          <a:xfrm rot="10800000">
            <a:off x="4171950" y="5867400"/>
            <a:ext cx="2114550" cy="361950"/>
          </a:xfrm>
          <a:prstGeom prst="rect">
            <a:avLst/>
          </a:prstGeom>
          <a:noFill/>
        </p:spPr>
        <p:txBody>
          <a:bodyPr rtlCol="0" bIns="45720" lIns="91440" rIns="91440" tIns="45720">
            <a:spAutoFit/>
          </a:bodyPr>
          <a:lstStyle/>
          <a:p>
            <a:pPr algn="ctr" fontAlgn="base" marL="0" marR="0" indent="0" lvl="0">
              <a:lnSpc>
                <a:spcPct val="100000"/>
              </a:lnSpc>
            </a:pPr>
            <a:r>
              <a:rPr lang="en-US" sz="1300" spc="0" u="none">
                <a:solidFill>
                  <a:srgbClr val="000000">
                    <a:alpha val="100000"/>
                  </a:srgbClr>
                </a:solidFill>
                <a:latin typeface="Calibri"/>
              </a:rPr>
              <a:t><![CDATA[Tools & ]]></a:t>
            </a:r>
          </a:p>
          <a:p>
            <a:pPr algn="ctr" fontAlgn="base" marL="0" marR="0" indent="0" lvl="0">
              <a:lnSpc>
                <a:spcPct val="100000"/>
              </a:lnSpc>
            </a:pPr>
            <a:r>
              <a:rPr lang="en-US" sz="1300" spc="0" u="none">
                <a:solidFill>
                  <a:srgbClr val="000000">
                    <a:alpha val="100000"/>
                  </a:srgbClr>
                </a:solidFill>
                <a:latin typeface="Calibri"/>
              </a:rPr>
              <a:t><![CDATA[Technology]]></a:t>
            </a:r>
          </a:p>
        </p:txBody>
      </p:sp>
      <p:sp>
        <p:nvSpPr>
          <p:cNvPr id="8" name=""/>
          <p:cNvSpPr txBox="1"/>
          <p:nvPr/>
        </p:nvSpPr>
        <p:spPr>
          <a:xfrm rot="10800000">
            <a:off x="1533525" y="5876925"/>
            <a:ext cx="1790700" cy="361950"/>
          </a:xfrm>
          <a:prstGeom prst="rect">
            <a:avLst/>
          </a:prstGeom>
          <a:noFill/>
        </p:spPr>
        <p:txBody>
          <a:bodyPr rtlCol="0" bIns="45720" lIns="91440" rIns="91440" tIns="45720">
            <a:spAutoFit/>
          </a:bodyPr>
          <a:lstStyle/>
          <a:p>
            <a:pPr algn="ctr" fontAlgn="base" marL="0" marR="0" indent="0" lvl="0">
              <a:lnSpc>
                <a:spcPct val="100000"/>
              </a:lnSpc>
            </a:pPr>
            <a:r>
              <a:rPr lang="en-US" sz="1300" spc="0" u="none">
                <a:solidFill>
                  <a:srgbClr val="000000">
                    <a:alpha val="100000"/>
                  </a:srgbClr>
                </a:solidFill>
                <a:latin typeface="Calibri"/>
              </a:rPr>
              <a:t><![CDATA[Business Benefits]]></a:t>
            </a:r>
          </a:p>
        </p:txBody>
      </p:sp>
      <p:sp>
        <p:nvSpPr>
          <p:cNvPr id="9" name=""/>
          <p:cNvSpPr txBox="1"/>
          <p:nvPr/>
        </p:nvSpPr>
        <p:spPr>
          <a:xfrm rot="10800000">
            <a:off x="114300" y="4429125"/>
            <a:ext cx="1123950" cy="400050"/>
          </a:xfrm>
          <a:prstGeom prst="rect">
            <a:avLst/>
          </a:prstGeom>
          <a:noFill/>
        </p:spPr>
        <p:txBody>
          <a:bodyPr rtlCol="0" bIns="45720" lIns="91440" rIns="91440" tIns="45720">
            <a:spAutoFit/>
          </a:bodyPr>
          <a:lstStyle/>
          <a:p>
            <a:pPr algn="ctr" fontAlgn="base" marL="0" marR="0" indent="0" lvl="0">
              <a:lnSpc>
                <a:spcPct val="100000"/>
              </a:lnSpc>
            </a:pPr>
            <a:r>
              <a:rPr lang="en-US" sz="1300" spc="0" u="none">
                <a:solidFill>
                  <a:srgbClr val="000000">
                    <a:alpha val="100000"/>
                  </a:srgbClr>
                </a:solidFill>
                <a:latin typeface="Calibri"/>
              </a:rPr>
              <a:t><![CDATA[Business Needs]]></a:t>
            </a:r>
          </a:p>
        </p:txBody>
      </p:sp>
      <p:sp>
        <p:nvSpPr>
          <p:cNvPr id="10" name=""/>
          <p:cNvSpPr txBox="1"/>
          <p:nvPr/>
        </p:nvSpPr>
        <p:spPr>
          <a:xfrm rot="10800000">
            <a:off x="190500" y="2638425"/>
            <a:ext cx="1190625" cy="400050"/>
          </a:xfrm>
          <a:prstGeom prst="rect">
            <a:avLst/>
          </a:prstGeom>
          <a:noFill/>
        </p:spPr>
        <p:txBody>
          <a:bodyPr rtlCol="0" bIns="45720" lIns="91440" rIns="91440" tIns="45720">
            <a:spAutoFit/>
          </a:bodyPr>
          <a:lstStyle/>
          <a:p>
            <a:pPr algn="ctr" fontAlgn="base" marL="0" marR="0" indent="0" lvl="0">
              <a:lnSpc>
                <a:spcPct val="100000"/>
              </a:lnSpc>
            </a:pPr>
            <a:r>
              <a:rPr lang="en-US" sz="1300" spc="0" u="none">
                <a:solidFill>
                  <a:srgbClr val="000000">
                    <a:alpha val="100000"/>
                  </a:srgbClr>
                </a:solidFill>
                <a:latin typeface="Calibri"/>
              </a:rPr>
              <a:t><![CDATA[Objectives]]></a:t>
            </a:r>
          </a:p>
          <a:p>
            <a:pPr algn="ctr" fontAlgn="base" marL="0" marR="0" indent="0" lvl="0">
              <a:lnSpc>
                <a:spcPct val="100000"/>
              </a:lnSpc>
            </a:pPr>
          </a:p>
        </p:txBody>
      </p:sp>
      <p:sp>
        <p:nvSpPr>
          <p:cNvPr id="11" name=""/>
          <p:cNvSpPr txBox="1"/>
          <p:nvPr/>
        </p:nvSpPr>
        <p:spPr>
          <a:xfrm>
            <a:off x="8324850" y="3771900"/>
            <a:ext cx="647700" cy="419100"/>
          </a:xfrm>
          <a:prstGeom prst="rect">
            <a:avLst/>
          </a:prstGeom>
          <a:noFill/>
        </p:spPr>
        <p:txBody>
          <a:bodyPr anchor="ctr" rtlCol="0" bIns="45720" lIns="91440" rIns="91440" tIns="45720">
            <a:spAutoFit/>
          </a:bodyPr>
          <a:lstStyle/>
          <a:p>
            <a:pPr algn="ctr" fontAlgn="ctr" marL="0" marR="0" indent="0" lvl="0">
              <a:lnSpc>
                <a:spcPct val="100000"/>
              </a:lnSpc>
            </a:pPr>
            <a:r>
              <a:rPr lang="en-US" sz="700" spc="0" u="none">
                <a:solidFill>
                  <a:srgbClr val="000000">
                    <a:alpha val="100000"/>
                  </a:srgbClr>
                </a:solidFill>
                <a:latin typeface="Calibri"/>
              </a:rPr>
              <a:t><![CDATA[Standardize Security & Authorization]]></a:t>
            </a:r>
          </a:p>
        </p:txBody>
      </p:sp>
      <p:sp>
        <p:nvSpPr>
          <p:cNvPr id="12" name=""/>
          <p:cNvSpPr txBox="1"/>
          <p:nvPr/>
        </p:nvSpPr>
        <p:spPr>
          <a:xfrm>
            <a:off x="4724400" y="4886325"/>
            <a:ext cx="1028700" cy="314325"/>
          </a:xfrm>
          <a:prstGeom prst="rect">
            <a:avLst/>
          </a:prstGeom>
          <a:noFill/>
        </p:spPr>
        <p:txBody>
          <a:bodyPr rtlCol="0" bIns="45720" lIns="91440" rIns="91440" tIns="45720">
            <a:spAutoFit/>
          </a:bodyPr>
          <a:lstStyle/>
          <a:p>
            <a:pPr algn="ctr" fontAlgn="base" marL="0" marR="0" indent="0" lvl="0">
              <a:lnSpc>
                <a:spcPct val="100000"/>
              </a:lnSpc>
            </a:pPr>
            <a:r>
              <a:rPr lang="en-US" sz="700" spc="0" u="none">
                <a:solidFill>
                  <a:srgbClr val="000000">
                    <a:alpha val="100000"/>
                  </a:srgbClr>
                </a:solidFill>
                <a:latin typeface="Calibri"/>
              </a:rPr>
              <a:t><![CDATA[Review existing database platform]]></a:t>
            </a:r>
          </a:p>
        </p:txBody>
      </p:sp>
      <p:sp>
        <p:nvSpPr>
          <p:cNvPr id="13" name=""/>
          <p:cNvSpPr txBox="1"/>
          <p:nvPr/>
        </p:nvSpPr>
        <p:spPr>
          <a:xfrm>
            <a:off x="5819775" y="4886325"/>
            <a:ext cx="723900" cy="523875"/>
          </a:xfrm>
          <a:prstGeom prst="rect">
            <a:avLst/>
          </a:prstGeom>
          <a:noFill/>
        </p:spPr>
        <p:txBody>
          <a:bodyPr rtlCol="0" bIns="45720" lIns="91440" rIns="91440" tIns="45720">
            <a:spAutoFit/>
          </a:bodyPr>
          <a:lstStyle/>
          <a:p>
            <a:pPr algn="ctr" fontAlgn="base" marL="0" marR="0" indent="0" lvl="0">
              <a:lnSpc>
                <a:spcPct val="100000"/>
              </a:lnSpc>
            </a:pPr>
            <a:r>
              <a:rPr lang="en-US" sz="700" spc="0" u="none">
                <a:solidFill>
                  <a:srgbClr val="000000">
                    <a:alpha val="100000"/>
                  </a:srgbClr>
                </a:solidFill>
                <a:latin typeface="Calibri"/>
              </a:rPr>
              <a:t><![CDATA[Finalize Technical, Data Architecture & BI Tools]]></a:t>
            </a:r>
          </a:p>
        </p:txBody>
      </p:sp>
      <p:sp>
        <p:nvSpPr>
          <p:cNvPr id="14" name=""/>
          <p:cNvSpPr txBox="1"/>
          <p:nvPr/>
        </p:nvSpPr>
        <p:spPr>
          <a:xfrm>
            <a:off x="6448425" y="3724275"/>
            <a:ext cx="1028700" cy="200025"/>
          </a:xfrm>
          <a:prstGeom prst="rect">
            <a:avLst/>
          </a:prstGeom>
          <a:noFill/>
        </p:spPr>
        <p:txBody>
          <a:bodyPr rtlCol="0" bIns="45720" lIns="91440" rIns="91440" tIns="45720">
            <a:spAutoFit/>
          </a:bodyPr>
          <a:lstStyle/>
          <a:p>
            <a:pPr algn="ctr" fontAlgn="base" marL="0" marR="0" indent="0" lvl="0">
              <a:lnSpc>
                <a:spcPct val="100000"/>
              </a:lnSpc>
            </a:pPr>
            <a:r>
              <a:rPr lang="en-US" sz="700" spc="0" u="none">
                <a:solidFill>
                  <a:srgbClr val="000000">
                    <a:alpha val="100000"/>
                  </a:srgbClr>
                </a:solidFill>
                <a:latin typeface="Calibri"/>
              </a:rPr>
              <a:t><![CDATA[Deploy Architecture  ]]></a:t>
            </a:r>
          </a:p>
        </p:txBody>
      </p:sp>
      <p:sp>
        <p:nvSpPr>
          <p:cNvPr id="15" name=""/>
          <p:cNvSpPr txBox="1"/>
          <p:nvPr/>
        </p:nvSpPr>
        <p:spPr>
          <a:xfrm>
            <a:off x="7553325" y="5076825"/>
            <a:ext cx="647700" cy="523875"/>
          </a:xfrm>
          <a:prstGeom prst="rect">
            <a:avLst/>
          </a:prstGeom>
          <a:noFill/>
        </p:spPr>
        <p:txBody>
          <a:bodyPr rtlCol="0" bIns="45720" lIns="91440" rIns="91440" tIns="45720">
            <a:spAutoFit/>
          </a:bodyPr>
          <a:lstStyle/>
          <a:p>
            <a:pPr algn="ctr" fontAlgn="base" marL="0" marR="0" indent="0" lvl="0">
              <a:lnSpc>
                <a:spcPct val="100000"/>
              </a:lnSpc>
            </a:pPr>
            <a:r>
              <a:rPr lang="en-US" sz="700" spc="0" u="none">
                <a:solidFill>
                  <a:srgbClr val="000000">
                    <a:alpha val="100000"/>
                  </a:srgbClr>
                </a:solidFill>
                <a:latin typeface="Calibri"/>
              </a:rPr>
              <a:t><![CDATA[Data & Analytics Roadmap defined ]]></a:t>
            </a:r>
          </a:p>
        </p:txBody>
      </p:sp>
      <p:sp>
        <p:nvSpPr>
          <p:cNvPr id="16" name=""/>
          <p:cNvSpPr txBox="1"/>
          <p:nvPr/>
        </p:nvSpPr>
        <p:spPr>
          <a:xfrm>
            <a:off x="8362950" y="4600575"/>
            <a:ext cx="647700" cy="419100"/>
          </a:xfrm>
          <a:prstGeom prst="rect">
            <a:avLst/>
          </a:prstGeom>
          <a:noFill/>
        </p:spPr>
        <p:txBody>
          <a:bodyPr rtlCol="0" bIns="45720" lIns="91440" rIns="91440" tIns="45720">
            <a:spAutoFit/>
          </a:bodyPr>
          <a:lstStyle/>
          <a:p>
            <a:pPr algn="ctr" fontAlgn="base" marL="0" marR="0" indent="0" lvl="0">
              <a:lnSpc>
                <a:spcPct val="100000"/>
              </a:lnSpc>
            </a:pPr>
            <a:r>
              <a:rPr lang="en-US" sz="700" spc="0" u="none">
                <a:solidFill>
                  <a:srgbClr val="000000">
                    <a:alpha val="100000"/>
                  </a:srgbClr>
                </a:solidFill>
                <a:latin typeface="Calibri"/>
              </a:rPr>
              <a:t><![CDATA[Engage & Train Data Stewards]]></a:t>
            </a:r>
          </a:p>
        </p:txBody>
      </p:sp>
      <p:sp>
        <p:nvSpPr>
          <p:cNvPr id="17" name=""/>
          <p:cNvSpPr txBox="1"/>
          <p:nvPr/>
        </p:nvSpPr>
        <p:spPr>
          <a:xfrm>
            <a:off x="6496050" y="4495800"/>
            <a:ext cx="866775" cy="314325"/>
          </a:xfrm>
          <a:prstGeom prst="rect">
            <a:avLst/>
          </a:prstGeom>
          <a:noFill/>
        </p:spPr>
        <p:txBody>
          <a:bodyPr rtlCol="0" bIns="45720" lIns="91440" rIns="91440" tIns="45720">
            <a:spAutoFit/>
          </a:bodyPr>
          <a:lstStyle/>
          <a:p>
            <a:pPr algn="ctr" fontAlgn="base" marL="0" marR="0" indent="0" lvl="0">
              <a:lnSpc>
                <a:spcPct val="100000"/>
              </a:lnSpc>
            </a:pPr>
            <a:r>
              <a:rPr lang="en-US" sz="700" spc="0" u="none">
                <a:solidFill>
                  <a:srgbClr val="000000">
                    <a:alpha val="100000"/>
                  </a:srgbClr>
                </a:solidFill>
                <a:latin typeface="Calibri"/>
              </a:rPr>
              <a:t><![CDATA[Define/Review Training]]></a:t>
            </a:r>
          </a:p>
        </p:txBody>
      </p:sp>
      <p:sp>
        <p:nvSpPr>
          <p:cNvPr id="18" name=""/>
          <p:cNvSpPr txBox="1"/>
          <p:nvPr/>
        </p:nvSpPr>
        <p:spPr>
          <a:xfrm>
            <a:off x="5581650" y="4391025"/>
            <a:ext cx="828675" cy="419100"/>
          </a:xfrm>
          <a:prstGeom prst="rect">
            <a:avLst/>
          </a:prstGeom>
          <a:noFill/>
        </p:spPr>
        <p:txBody>
          <a:bodyPr rtlCol="0" bIns="45720" lIns="91440" rIns="91440" tIns="45720">
            <a:spAutoFit/>
          </a:bodyPr>
          <a:lstStyle/>
          <a:p>
            <a:pPr algn="ctr" fontAlgn="base" marL="0" marR="0" indent="0" lvl="0">
              <a:lnSpc>
                <a:spcPct val="100000"/>
              </a:lnSpc>
            </a:pPr>
            <a:r>
              <a:rPr lang="en-US" sz="700" spc="0" u="none">
                <a:solidFill>
                  <a:srgbClr val="000000">
                    <a:alpha val="100000"/>
                  </a:srgbClr>
                </a:solidFill>
                <a:latin typeface="Calibri"/>
              </a:rPr>
              <a:t><![CDATA[Establish BI  Master Data & Analytics Tools Standards]]></a:t>
            </a:r>
          </a:p>
        </p:txBody>
      </p:sp>
      <p:sp>
        <p:nvSpPr>
          <p:cNvPr id="19" name=""/>
          <p:cNvSpPr txBox="1"/>
          <p:nvPr/>
        </p:nvSpPr>
        <p:spPr>
          <a:xfrm>
            <a:off x="6172200" y="4105275"/>
            <a:ext cx="1333500" cy="200025"/>
          </a:xfrm>
          <a:prstGeom prst="rect">
            <a:avLst/>
          </a:prstGeom>
          <a:noFill/>
        </p:spPr>
        <p:txBody>
          <a:bodyPr rtlCol="0" bIns="45720" lIns="91440" rIns="91440" tIns="45720">
            <a:spAutoFit/>
          </a:bodyPr>
          <a:lstStyle/>
          <a:p>
            <a:pPr algn="ctr" fontAlgn="base" marL="0" marR="0" indent="0" lvl="0">
              <a:lnSpc>
                <a:spcPct val="100000"/>
              </a:lnSpc>
            </a:pPr>
            <a:r>
              <a:rPr lang="en-US" sz="700" spc="0" u="none">
                <a:solidFill>
                  <a:srgbClr val="000000">
                    <a:alpha val="100000"/>
                  </a:srgbClr>
                </a:solidFill>
                <a:latin typeface="Calibri"/>
              </a:rPr>
              <a:t><![CDATA[Measure BI User Adoption]]></a:t>
            </a:r>
          </a:p>
        </p:txBody>
      </p:sp>
      <p:sp>
        <p:nvSpPr>
          <p:cNvPr id="20" name=""/>
          <p:cNvSpPr txBox="1"/>
          <p:nvPr/>
        </p:nvSpPr>
        <p:spPr>
          <a:xfrm>
            <a:off x="7534275" y="3943350"/>
            <a:ext cx="647700" cy="419100"/>
          </a:xfrm>
          <a:prstGeom prst="rect">
            <a:avLst/>
          </a:prstGeom>
          <a:noFill/>
        </p:spPr>
        <p:txBody>
          <a:bodyPr rtlCol="0" bIns="45720" lIns="91440" rIns="91440" tIns="45720">
            <a:spAutoFit/>
          </a:bodyPr>
          <a:lstStyle/>
          <a:p>
            <a:pPr algn="ctr" fontAlgn="base" marL="0" marR="0" indent="0" lvl="0">
              <a:lnSpc>
                <a:spcPct val="100000"/>
              </a:lnSpc>
            </a:pPr>
            <a:r>
              <a:rPr lang="en-US" sz="700" spc="0" u="none">
                <a:solidFill>
                  <a:srgbClr val="000000">
                    <a:alpha val="100000"/>
                  </a:srgbClr>
                </a:solidFill>
                <a:latin typeface="Calibri"/>
              </a:rPr>
              <a:t><![CDATA[On-going training & documentation]]></a:t>
            </a:r>
          </a:p>
        </p:txBody>
      </p:sp>
      <p:sp>
        <p:nvSpPr>
          <p:cNvPr id="21" name=""/>
          <p:cNvSpPr txBox="1"/>
          <p:nvPr/>
        </p:nvSpPr>
        <p:spPr>
          <a:xfrm>
            <a:off x="5534025" y="1295400"/>
            <a:ext cx="1704975" cy="314325"/>
          </a:xfrm>
          <a:prstGeom prst="rect">
            <a:avLst/>
          </a:prstGeom>
          <a:noFill/>
        </p:spPr>
        <p:txBody>
          <a:bodyPr rtlCol="0" bIns="45720" lIns="91440" rIns="91440" tIns="45720">
            <a:spAutoFit/>
          </a:bodyPr>
          <a:lstStyle/>
          <a:p>
            <a:pPr algn="ctr" fontAlgn="base" marL="0" marR="0" indent="0" lvl="0">
              <a:lnSpc>
                <a:spcPct val="100000"/>
              </a:lnSpc>
            </a:pPr>
            <a:r>
              <a:rPr lang="en-US" sz="1300" spc="0" u="none">
                <a:solidFill>
                  <a:srgbClr val="000000">
                    <a:alpha val="100000"/>
                  </a:srgbClr>
                </a:solidFill>
                <a:latin typeface="Calibri"/>
              </a:rPr>
              <a:t><![CDATA[Phase 3]]></a:t>
            </a:r>
          </a:p>
        </p:txBody>
      </p:sp>
      <p:sp>
        <p:nvSpPr>
          <p:cNvPr id="22" name=""/>
          <p:cNvSpPr txBox="1"/>
          <p:nvPr/>
        </p:nvSpPr>
        <p:spPr>
          <a:xfrm>
            <a:off x="7762875" y="2543175"/>
            <a:ext cx="647700" cy="419100"/>
          </a:xfrm>
          <a:prstGeom prst="rect">
            <a:avLst/>
          </a:prstGeom>
          <a:noFill/>
        </p:spPr>
        <p:txBody>
          <a:bodyPr rtlCol="0" bIns="45720" lIns="91440" rIns="91440" tIns="45720">
            <a:spAutoFit/>
          </a:bodyPr>
          <a:lstStyle/>
          <a:p>
            <a:pPr algn="ctr" fontAlgn="base" marL="0" marR="0" indent="0" lvl="0">
              <a:lnSpc>
                <a:spcPct val="100000"/>
              </a:lnSpc>
            </a:pPr>
            <a:r>
              <a:rPr lang="en-US" sz="700" spc="0" u="none">
                <a:solidFill>
                  <a:srgbClr val="000000">
                    <a:alpha val="100000"/>
                  </a:srgbClr>
                </a:solidFill>
                <a:latin typeface="Calibri"/>
              </a:rPr>
              <a:t><![CDATA[Data Driven Analytics Architecture ]]></a:t>
            </a:r>
          </a:p>
        </p:txBody>
      </p:sp>
      <p:sp>
        <p:nvSpPr>
          <p:cNvPr id="23" name=""/>
          <p:cNvSpPr txBox="1"/>
          <p:nvPr/>
        </p:nvSpPr>
        <p:spPr>
          <a:xfrm>
            <a:off x="7067550" y="3228975"/>
            <a:ext cx="628650" cy="419100"/>
          </a:xfrm>
          <a:prstGeom prst="rect">
            <a:avLst/>
          </a:prstGeom>
          <a:noFill/>
        </p:spPr>
        <p:txBody>
          <a:bodyPr rtlCol="0" bIns="45720" lIns="91440" rIns="91440" tIns="45720">
            <a:spAutoFit/>
          </a:bodyPr>
          <a:lstStyle/>
          <a:p>
            <a:pPr algn="ctr" fontAlgn="base" marL="0" marR="0" indent="0" lvl="0">
              <a:lnSpc>
                <a:spcPct val="100000"/>
              </a:lnSpc>
            </a:pPr>
            <a:r>
              <a:rPr lang="en-US" sz="700" spc="0" u="none">
                <a:solidFill>
                  <a:srgbClr val="000000">
                    <a:alpha val="100000"/>
                  </a:srgbClr>
                </a:solidFill>
                <a:latin typeface="Calibri"/>
              </a:rPr>
              <a:t><![CDATA[Integrated Information Architecture ]]></a:t>
            </a:r>
          </a:p>
        </p:txBody>
      </p:sp>
      <p:sp>
        <p:nvSpPr>
          <p:cNvPr id="24" name=""/>
          <p:cNvSpPr txBox="1"/>
          <p:nvPr/>
        </p:nvSpPr>
        <p:spPr>
          <a:xfrm>
            <a:off x="8496300" y="2619375"/>
            <a:ext cx="523875" cy="419100"/>
          </a:xfrm>
          <a:prstGeom prst="rect">
            <a:avLst/>
          </a:prstGeom>
          <a:noFill/>
        </p:spPr>
        <p:txBody>
          <a:bodyPr rtlCol="0" bIns="45720" lIns="91440" rIns="91440" tIns="45720">
            <a:spAutoFit/>
          </a:bodyPr>
          <a:lstStyle/>
          <a:p>
            <a:pPr algn="ctr" fontAlgn="base" marL="0" marR="0" indent="0" lvl="0">
              <a:lnSpc>
                <a:spcPct val="100000"/>
              </a:lnSpc>
            </a:pPr>
            <a:r>
              <a:rPr lang="en-US" sz="700" spc="0" u="none">
                <a:solidFill>
                  <a:srgbClr val="000000">
                    <a:alpha val="100000"/>
                  </a:srgbClr>
                </a:solidFill>
                <a:latin typeface="Calibri"/>
              </a:rPr>
              <a:t><![CDATA[Analytics Driven Culture ]]></a:t>
            </a:r>
          </a:p>
        </p:txBody>
      </p:sp>
      <p:sp>
        <p:nvSpPr>
          <p:cNvPr id="25" name=""/>
          <p:cNvSpPr txBox="1"/>
          <p:nvPr/>
        </p:nvSpPr>
        <p:spPr>
          <a:xfrm>
            <a:off x="6877050" y="4953000"/>
            <a:ext cx="647700" cy="314325"/>
          </a:xfrm>
          <a:prstGeom prst="rect">
            <a:avLst/>
          </a:prstGeom>
          <a:noFill/>
        </p:spPr>
        <p:txBody>
          <a:bodyPr rtlCol="0" bIns="45720" lIns="91440" rIns="91440" tIns="45720">
            <a:spAutoFit/>
          </a:bodyPr>
          <a:lstStyle/>
          <a:p>
            <a:pPr algn="ctr" fontAlgn="base" marL="0" marR="0" indent="0" lvl="0">
              <a:lnSpc>
                <a:spcPct val="100000"/>
              </a:lnSpc>
            </a:pPr>
            <a:r>
              <a:rPr lang="en-US" sz="700" spc="0" u="none">
                <a:solidFill>
                  <a:srgbClr val="000000">
                    <a:alpha val="100000"/>
                  </a:srgbClr>
                </a:solidFill>
                <a:latin typeface="Calibri"/>
              </a:rPr>
              <a:t><![CDATA[Name Leader & Create BICC  ]]></a:t>
            </a:r>
          </a:p>
        </p:txBody>
      </p:sp>
      <p:sp>
        <p:nvSpPr>
          <p:cNvPr id="26" name=""/>
          <p:cNvSpPr txBox="1"/>
          <p:nvPr/>
        </p:nvSpPr>
        <p:spPr>
          <a:xfrm>
            <a:off x="8143875" y="3295650"/>
            <a:ext cx="647700" cy="314325"/>
          </a:xfrm>
          <a:prstGeom prst="rect">
            <a:avLst/>
          </a:prstGeom>
          <a:noFill/>
        </p:spPr>
        <p:txBody>
          <a:bodyPr rtlCol="0" bIns="45720" lIns="91440" rIns="91440" tIns="45720">
            <a:spAutoFit/>
          </a:bodyPr>
          <a:lstStyle/>
          <a:p>
            <a:pPr algn="ctr" fontAlgn="base" marL="0" marR="0" indent="0" lvl="0">
              <a:lnSpc>
                <a:spcPct val="100000"/>
              </a:lnSpc>
            </a:pPr>
            <a:r>
              <a:rPr lang="en-US" sz="700" spc="0" u="none">
                <a:solidFill>
                  <a:srgbClr val="000000">
                    <a:alpha val="100000"/>
                  </a:srgbClr>
                </a:solidFill>
                <a:latin typeface="Calibri"/>
              </a:rPr>
              <a:t><![CDATA[BICC is fully operational]]></a:t>
            </a:r>
          </a:p>
        </p:txBody>
      </p:sp>
      <p:sp>
        <p:nvSpPr>
          <p:cNvPr id="27" name=""/>
          <p:cNvSpPr txBox="1"/>
          <p:nvPr/>
        </p:nvSpPr>
        <p:spPr>
          <a:xfrm>
            <a:off x="8296275" y="2000250"/>
            <a:ext cx="685800" cy="323850"/>
          </a:xfrm>
          <a:prstGeom prst="rect">
            <a:avLst/>
          </a:prstGeom>
          <a:noFill/>
        </p:spPr>
        <p:txBody>
          <a:bodyPr rtlCol="0" bIns="45720" lIns="91440" rIns="91440" tIns="45720">
            <a:spAutoFit/>
          </a:bodyPr>
          <a:lstStyle/>
          <a:p>
            <a:pPr algn="ctr" fontAlgn="base" marL="0" marR="0" indent="0" lvl="0">
              <a:lnSpc>
                <a:spcPct val="100000"/>
              </a:lnSpc>
            </a:pPr>
            <a:r>
              <a:rPr lang="en-US" b="1" sz="700" spc="0" u="none">
                <a:solidFill>
                  <a:srgbClr val="000000">
                    <a:alpha val="100000"/>
                  </a:srgbClr>
                </a:solidFill>
                <a:latin typeface="Calibri"/>
              </a:rPr>
              <a:t><![CDATA[+3yrs.]]></a:t>
            </a:r>
          </a:p>
        </p:txBody>
      </p:sp>
      <p:sp>
        <p:nvSpPr>
          <p:cNvPr id="28" name=""/>
          <p:cNvSpPr txBox="1"/>
          <p:nvPr/>
        </p:nvSpPr>
        <p:spPr>
          <a:xfrm>
            <a:off x="1162050" y="5191125"/>
            <a:ext cx="542925" cy="238125"/>
          </a:xfrm>
          <a:prstGeom prst="rect">
            <a:avLst/>
          </a:prstGeom>
          <a:noFill/>
        </p:spPr>
        <p:txBody>
          <a:bodyPr rtlCol="0" bIns="45720" lIns="91440" rIns="91440" tIns="45720">
            <a:spAutoFit/>
          </a:bodyPr>
          <a:lstStyle/>
          <a:p>
            <a:pPr algn="ctr" fontAlgn="base" marL="0" marR="0" indent="0" lvl="0">
              <a:lnSpc>
                <a:spcPct val="100000"/>
              </a:lnSpc>
            </a:pPr>
            <a:r>
              <a:rPr lang="en-US" b="1" sz="700" spc="0" u="none">
                <a:solidFill>
                  <a:srgbClr val="000000">
                    <a:alpha val="100000"/>
                  </a:srgbClr>
                </a:solidFill>
                <a:latin typeface="Calibri"/>
              </a:rPr>
              <a:t><![CDATA[Start]]></a:t>
            </a:r>
          </a:p>
        </p:txBody>
      </p:sp>
      <p:sp>
        <p:nvSpPr>
          <p:cNvPr id="29" name=""/>
          <p:cNvSpPr txBox="1"/>
          <p:nvPr/>
        </p:nvSpPr>
        <p:spPr>
          <a:xfrm>
            <a:off x="1857375" y="3771900"/>
            <a:ext cx="895350" cy="314325"/>
          </a:xfrm>
          <a:prstGeom prst="rect">
            <a:avLst/>
          </a:prstGeom>
          <a:noFill/>
        </p:spPr>
        <p:txBody>
          <a:bodyPr rtlCol="0" bIns="45720" lIns="91440" rIns="91440" tIns="45720">
            <a:spAutoFit/>
          </a:bodyPr>
          <a:lstStyle/>
          <a:p>
            <a:pPr algn="ctr" fontAlgn="base" marL="0" marR="0" indent="0" lvl="0">
              <a:lnSpc>
                <a:spcPct val="100000"/>
              </a:lnSpc>
            </a:pPr>
            <a:r>
              <a:rPr lang="en-US" sz="700" spc="0" u="none">
                <a:solidFill>
                  <a:srgbClr val="000000">
                    <a:alpha val="100000"/>
                  </a:srgbClr>
                </a:solidFill>
                <a:latin typeface="Calibri"/>
              </a:rPr>
              <a:t><![CDATA[Select Right BI Tools for Users]]></a:t>
            </a:r>
          </a:p>
        </p:txBody>
      </p:sp>
      <p:sp>
        <p:nvSpPr>
          <p:cNvPr id="30" name=""/>
          <p:cNvSpPr txBox="1"/>
          <p:nvPr/>
        </p:nvSpPr>
        <p:spPr>
          <a:xfrm>
            <a:off x="3562350" y="1724025"/>
            <a:ext cx="942975" cy="228600"/>
          </a:xfrm>
          <a:prstGeom prst="rect">
            <a:avLst/>
          </a:prstGeom>
          <a:noFill/>
        </p:spPr>
        <p:txBody>
          <a:bodyPr rtlCol="0" bIns="45720" lIns="91440" rIns="91440" tIns="45720">
            <a:spAutoFit/>
          </a:bodyPr>
          <a:lstStyle/>
          <a:p>
            <a:pPr algn="ctr" fontAlgn="base" marL="0" marR="0" indent="0" lvl="0">
              <a:lnSpc>
                <a:spcPct val="100000"/>
              </a:lnSpc>
            </a:pPr>
            <a:r>
              <a:rPr lang="en-US" sz="1000" spc="0" u="none">
                <a:solidFill>
                  <a:srgbClr val="000000">
                    <a:alpha val="100000"/>
                  </a:srgbClr>
                </a:solidFill>
                <a:latin typeface="Calibri"/>
              </a:rPr>
              <a:t><![CDATA[Maturity Level]]></a:t>
            </a:r>
          </a:p>
        </p:txBody>
      </p:sp>
      <p:sp>
        <p:nvSpPr>
          <p:cNvPr id="31" name=""/>
          <p:cNvSpPr txBox="1"/>
          <p:nvPr/>
        </p:nvSpPr>
        <p:spPr>
          <a:xfrm>
            <a:off x="1562100" y="4391025"/>
            <a:ext cx="1028700" cy="314325"/>
          </a:xfrm>
          <a:prstGeom prst="rect">
            <a:avLst/>
          </a:prstGeom>
          <a:noFill/>
        </p:spPr>
        <p:txBody>
          <a:bodyPr rtlCol="0" bIns="45720" lIns="91440" rIns="91440" tIns="45720">
            <a:spAutoFit/>
          </a:bodyPr>
          <a:lstStyle/>
          <a:p>
            <a:pPr algn="ctr" fontAlgn="base" marL="0" marR="0" indent="0" lvl="0">
              <a:lnSpc>
                <a:spcPct val="100000"/>
              </a:lnSpc>
            </a:pPr>
            <a:r>
              <a:rPr lang="en-US" sz="700" spc="0" u="none">
                <a:solidFill>
                  <a:srgbClr val="000000">
                    <a:alpha val="100000"/>
                  </a:srgbClr>
                </a:solidFill>
                <a:latin typeface="Calibri"/>
              </a:rPr>
              <a:t><![CDATA[Conduct Business Discovery ]]></a:t>
            </a:r>
          </a:p>
        </p:txBody>
      </p:sp>
      <p:sp>
        <p:nvSpPr>
          <p:cNvPr id="32" name=""/>
          <p:cNvSpPr txBox="1"/>
          <p:nvPr/>
        </p:nvSpPr>
        <p:spPr>
          <a:xfrm>
            <a:off x="3829050" y="3657600"/>
            <a:ext cx="1028700" cy="314325"/>
          </a:xfrm>
          <a:prstGeom prst="rect">
            <a:avLst/>
          </a:prstGeom>
          <a:noFill/>
        </p:spPr>
        <p:txBody>
          <a:bodyPr rtlCol="0" bIns="45720" lIns="91440" rIns="91440" tIns="45720">
            <a:spAutoFit/>
          </a:bodyPr>
          <a:lstStyle/>
          <a:p>
            <a:pPr algn="ctr" fontAlgn="base" marL="0" marR="0" indent="0" lvl="0">
              <a:lnSpc>
                <a:spcPct val="100000"/>
              </a:lnSpc>
            </a:pPr>
            <a:r>
              <a:rPr lang="en-US" sz="700" spc="0" u="none">
                <a:solidFill>
                  <a:srgbClr val="000000">
                    <a:alpha val="100000"/>
                  </a:srgbClr>
                </a:solidFill>
                <a:latin typeface="Calibri"/>
              </a:rPr>
              <a:t><![CDATA[Incorporate key existing use cases into]]></a:t>
            </a:r>
          </a:p>
        </p:txBody>
      </p:sp>
      <p:sp>
        <p:nvSpPr>
          <p:cNvPr id="33" name=""/>
          <p:cNvSpPr txBox="1"/>
          <p:nvPr/>
        </p:nvSpPr>
        <p:spPr>
          <a:xfrm>
            <a:off x="4648200" y="5238750"/>
            <a:ext cx="1028700" cy="419100"/>
          </a:xfrm>
          <a:prstGeom prst="rect">
            <a:avLst/>
          </a:prstGeom>
          <a:noFill/>
        </p:spPr>
        <p:txBody>
          <a:bodyPr rtlCol="0" bIns="45720" lIns="91440" rIns="91440" tIns="45720">
            <a:spAutoFit/>
          </a:bodyPr>
          <a:lstStyle/>
          <a:p>
            <a:pPr algn="ctr" fontAlgn="base" marL="0" marR="0" indent="0" lvl="0">
              <a:lnSpc>
                <a:spcPct val="100000"/>
              </a:lnSpc>
            </a:pPr>
            <a:r>
              <a:rPr lang="en-US" sz="700" spc="0" u="none">
                <a:solidFill>
                  <a:srgbClr val="000000">
                    <a:alpha val="100000"/>
                  </a:srgbClr>
                </a:solidFill>
                <a:latin typeface="Calibri"/>
              </a:rPr>
              <a:t><![CDATA[Review BI & Data Architecture including ]]></a:t>
            </a:r>
          </a:p>
          <a:p>
            <a:pPr algn="ctr" fontAlgn="base" marL="0" marR="0" indent="0" lvl="0">
              <a:lnSpc>
                <a:spcPct val="100000"/>
              </a:lnSpc>
            </a:pPr>
            <a:r>
              <a:rPr lang="en-US" sz="700" spc="0" u="none">
                <a:solidFill>
                  <a:srgbClr val="000000">
                    <a:alpha val="100000"/>
                  </a:srgbClr>
                </a:solidFill>
                <a:latin typeface="Calibri"/>
              </a:rPr>
              <a:t><![CDATA[Health Check ]]></a:t>
            </a:r>
          </a:p>
        </p:txBody>
      </p:sp>
      <p:sp>
        <p:nvSpPr>
          <p:cNvPr id="34" name=""/>
          <p:cNvSpPr txBox="1"/>
          <p:nvPr/>
        </p:nvSpPr>
        <p:spPr>
          <a:xfrm>
            <a:off x="85725" y="6105525"/>
            <a:ext cx="1038225" cy="314325"/>
          </a:xfrm>
          <a:prstGeom prst="rect">
            <a:avLst/>
          </a:prstGeom>
          <a:noFill/>
        </p:spPr>
        <p:txBody>
          <a:bodyPr rtlCol="0" bIns="45720" lIns="91440" rIns="91440" tIns="45720">
            <a:spAutoFit/>
          </a:bodyPr>
          <a:lstStyle/>
          <a:p>
            <a:pPr algn="ctr" fontAlgn="base" marL="0" marR="0" indent="0" lvl="0">
              <a:lnSpc>
                <a:spcPct val="100000"/>
              </a:lnSpc>
            </a:pPr>
            <a:r>
              <a:rPr lang="en-US" sz="700" spc="0" u="none">
                <a:solidFill>
                  <a:srgbClr val="000000">
                    <a:alpha val="100000"/>
                  </a:srgbClr>
                </a:solidFill>
                <a:latin typeface="Calibri"/>
              </a:rPr>
              <a:t><![CDATA[Each phase  is ]]></a:t>
            </a:r>
          </a:p>
          <a:p>
            <a:pPr algn="ctr" fontAlgn="base" marL="0" marR="0" indent="0" lvl="0">
              <a:lnSpc>
                <a:spcPct val="100000"/>
              </a:lnSpc>
            </a:pPr>
            <a:r>
              <a:rPr lang="en-US" sz="700" spc="0" u="none">
                <a:solidFill>
                  <a:srgbClr val="000000">
                    <a:alpha val="100000"/>
                  </a:srgbClr>
                </a:solidFill>
                <a:latin typeface="Calibri"/>
              </a:rPr>
              <a:t><![CDATA[6-12 months]]></a:t>
            </a:r>
          </a:p>
        </p:txBody>
      </p:sp>
      <p:sp>
        <p:nvSpPr>
          <p:cNvPr id="35" name=""/>
          <p:cNvSpPr txBox="1"/>
          <p:nvPr/>
        </p:nvSpPr>
        <p:spPr>
          <a:xfrm>
            <a:off x="609600" y="1647825"/>
            <a:ext cx="647700" cy="171450"/>
          </a:xfrm>
          <a:prstGeom prst="rect">
            <a:avLst/>
          </a:prstGeom>
          <a:noFill/>
        </p:spPr>
        <p:txBody>
          <a:bodyPr rtlCol="0" bIns="45720" lIns="91440" rIns="91440" tIns="45720">
            <a:spAutoFit/>
          </a:bodyPr>
          <a:lstStyle/>
          <a:p>
            <a:pPr algn="l" fontAlgn="base" marL="0" marR="0" indent="0" lvl="0">
              <a:lnSpc>
                <a:spcPct val="100000"/>
              </a:lnSpc>
            </a:pPr>
            <a:r>
              <a:rPr lang="en-US" sz="1100" spc="0" u="none">
                <a:solidFill>
                  <a:srgbClr val="000000">
                    <a:alpha val="100000"/>
                  </a:srgbClr>
                </a:solidFill>
                <a:latin typeface="Calibri"/>
              </a:rPr>
              <a:t><![CDATA[Levels 1-2]]></a:t>
            </a:r>
          </a:p>
        </p:txBody>
      </p:sp>
      <p:sp>
        <p:nvSpPr>
          <p:cNvPr id="36" name=""/>
          <p:cNvSpPr txBox="1"/>
          <p:nvPr/>
        </p:nvSpPr>
        <p:spPr>
          <a:xfrm>
            <a:off x="5305425" y="1609725"/>
            <a:ext cx="485775" cy="171450"/>
          </a:xfrm>
          <a:prstGeom prst="rect">
            <a:avLst/>
          </a:prstGeom>
          <a:noFill/>
        </p:spPr>
        <p:txBody>
          <a:bodyPr rtlCol="0" bIns="45720" lIns="91440" rIns="91440" tIns="45720">
            <a:spAutoFit/>
          </a:bodyPr>
          <a:lstStyle/>
          <a:p>
            <a:pPr algn="l" fontAlgn="base" marL="0" marR="0" indent="0" lvl="0">
              <a:lnSpc>
                <a:spcPct val="100000"/>
              </a:lnSpc>
            </a:pPr>
            <a:r>
              <a:rPr lang="en-US" sz="1100" spc="0" u="none">
                <a:solidFill>
                  <a:srgbClr val="000000">
                    <a:alpha val="100000"/>
                  </a:srgbClr>
                </a:solidFill>
                <a:latin typeface="Calibri"/>
              </a:rPr>
              <a:t><![CDATA[Level 4]]></a:t>
            </a:r>
          </a:p>
        </p:txBody>
      </p:sp>
      <p:sp>
        <p:nvSpPr>
          <p:cNvPr id="37" name=""/>
          <p:cNvSpPr txBox="1"/>
          <p:nvPr/>
        </p:nvSpPr>
        <p:spPr>
          <a:xfrm>
            <a:off x="7781925" y="1628775"/>
            <a:ext cx="457200" cy="171450"/>
          </a:xfrm>
          <a:prstGeom prst="rect">
            <a:avLst/>
          </a:prstGeom>
          <a:noFill/>
        </p:spPr>
        <p:txBody>
          <a:bodyPr rtlCol="0" bIns="45720" lIns="91440" rIns="91440" tIns="45720">
            <a:spAutoFit/>
          </a:bodyPr>
          <a:lstStyle/>
          <a:p>
            <a:pPr algn="l" fontAlgn="base" marL="0" marR="0" indent="0" lvl="0">
              <a:lnSpc>
                <a:spcPct val="100000"/>
              </a:lnSpc>
            </a:pPr>
            <a:r>
              <a:rPr lang="en-US" sz="1100" spc="0" u="none">
                <a:solidFill>
                  <a:srgbClr val="000000">
                    <a:alpha val="100000"/>
                  </a:srgbClr>
                </a:solidFill>
                <a:latin typeface="Calibri"/>
              </a:rPr>
              <a:t><![CDATA[Level 5]]></a:t>
            </a:r>
          </a:p>
        </p:txBody>
      </p:sp>
      <p:sp>
        <p:nvSpPr>
          <p:cNvPr id="38" name=""/>
          <p:cNvSpPr txBox="1"/>
          <p:nvPr/>
        </p:nvSpPr>
        <p:spPr>
          <a:xfrm>
            <a:off x="2876550" y="1638300"/>
            <a:ext cx="457200" cy="171450"/>
          </a:xfrm>
          <a:prstGeom prst="rect">
            <a:avLst/>
          </a:prstGeom>
          <a:noFill/>
        </p:spPr>
        <p:txBody>
          <a:bodyPr rtlCol="0" bIns="45720" lIns="91440" rIns="91440" tIns="45720">
            <a:spAutoFit/>
          </a:bodyPr>
          <a:lstStyle/>
          <a:p>
            <a:pPr algn="l" fontAlgn="base" marL="0" marR="0" indent="0" lvl="0">
              <a:lnSpc>
                <a:spcPct val="100000"/>
              </a:lnSpc>
            </a:pPr>
            <a:r>
              <a:rPr lang="en-US" sz="1100" spc="0" u="none">
                <a:solidFill>
                  <a:srgbClr val="000000">
                    <a:alpha val="100000"/>
                  </a:srgbClr>
                </a:solidFill>
                <a:latin typeface="Calibri"/>
              </a:rPr>
              <a:t><![CDATA[Level 3]]></a:t>
            </a:r>
          </a:p>
        </p:txBody>
      </p:sp>
      <p:sp>
        <p:nvSpPr>
          <p:cNvPr id="39" name=""/>
          <p:cNvSpPr txBox="1"/>
          <p:nvPr/>
        </p:nvSpPr>
        <p:spPr>
          <a:xfrm>
            <a:off x="10029825" y="666750"/>
            <a:ext cx="895350" cy="400050"/>
          </a:xfrm>
          <a:prstGeom prst="rect">
            <a:avLst/>
          </a:prstGeom>
          <a:noFill/>
        </p:spPr>
        <p:txBody>
          <a:bodyPr rtlCol="0" bIns="45720" lIns="91440" rIns="91440" tIns="45720">
            <a:spAutoFit/>
          </a:bodyPr>
          <a:lstStyle/>
          <a:p>
            <a:pPr algn="ctr" fontAlgn="base" marL="0" marR="0" indent="0" lvl="0">
              <a:lnSpc>
                <a:spcPct val="100000"/>
              </a:lnSpc>
            </a:pPr>
            <a:r>
              <a:rPr lang="en-US" sz="1000" spc="0" u="none">
                <a:solidFill>
                  <a:srgbClr val="000000">
                    <a:alpha val="100000"/>
                  </a:srgbClr>
                </a:solidFill>
                <a:latin typeface="Calibri"/>
              </a:rPr>
              <a:t><![CDATA[Complete]]></a:t>
            </a:r>
          </a:p>
          <a:p>
            <a:pPr algn="ctr" fontAlgn="base" marL="0" marR="0" indent="0" lvl="0">
              <a:lnSpc>
                <a:spcPct val="100000"/>
              </a:lnSpc>
            </a:pPr>
          </a:p>
        </p:txBody>
      </p:sp>
      <p:sp>
        <p:nvSpPr>
          <p:cNvPr id="40" name=""/>
          <p:cNvSpPr txBox="1"/>
          <p:nvPr/>
        </p:nvSpPr>
        <p:spPr>
          <a:xfrm>
            <a:off x="10058400" y="1609725"/>
            <a:ext cx="895350" cy="400050"/>
          </a:xfrm>
          <a:prstGeom prst="rect">
            <a:avLst/>
          </a:prstGeom>
          <a:noFill/>
        </p:spPr>
        <p:txBody>
          <a:bodyPr rtlCol="0" bIns="45720" lIns="91440" rIns="91440" tIns="45720">
            <a:spAutoFit/>
          </a:bodyPr>
          <a:lstStyle/>
          <a:p>
            <a:pPr algn="ctr" fontAlgn="base" marL="0" marR="0" indent="0" lvl="0">
              <a:lnSpc>
                <a:spcPct val="100000"/>
              </a:lnSpc>
            </a:pPr>
            <a:r>
              <a:rPr lang="en-US" sz="1000" spc="0" u="none">
                <a:solidFill>
                  <a:srgbClr val="000000">
                    <a:alpha val="100000"/>
                  </a:srgbClr>
                </a:solidFill>
                <a:latin typeface="Calibri"/>
              </a:rPr>
              <a:t><![CDATA[Not ]]></a:t>
            </a:r>
          </a:p>
          <a:p>
            <a:pPr algn="ctr" fontAlgn="base" marL="0" marR="0" indent="0" lvl="0">
              <a:lnSpc>
                <a:spcPct val="100000"/>
              </a:lnSpc>
            </a:pPr>
            <a:r>
              <a:rPr lang="en-US" sz="1000" spc="0" u="none">
                <a:solidFill>
                  <a:srgbClr val="000000">
                    <a:alpha val="100000"/>
                  </a:srgbClr>
                </a:solidFill>
                <a:latin typeface="Calibri"/>
              </a:rPr>
              <a:t><![CDATA[Begun]]></a:t>
            </a:r>
          </a:p>
        </p:txBody>
      </p:sp>
      <p:sp>
        <p:nvSpPr>
          <p:cNvPr id="41" name=""/>
          <p:cNvSpPr txBox="1"/>
          <p:nvPr/>
        </p:nvSpPr>
        <p:spPr>
          <a:xfrm>
            <a:off x="10029825" y="1133475"/>
            <a:ext cx="895350" cy="400050"/>
          </a:xfrm>
          <a:prstGeom prst="rect">
            <a:avLst/>
          </a:prstGeom>
          <a:noFill/>
        </p:spPr>
        <p:txBody>
          <a:bodyPr rtlCol="0" bIns="45720" lIns="91440" rIns="91440" tIns="45720">
            <a:spAutoFit/>
          </a:bodyPr>
          <a:lstStyle/>
          <a:p>
            <a:pPr algn="ctr" fontAlgn="base" marL="0" marR="0" indent="0" lvl="0">
              <a:lnSpc>
                <a:spcPct val="100000"/>
              </a:lnSpc>
            </a:pPr>
            <a:r>
              <a:rPr lang="en-US" sz="1000" spc="0" u="none">
                <a:solidFill>
                  <a:srgbClr val="000000">
                    <a:alpha val="100000"/>
                  </a:srgbClr>
                </a:solidFill>
                <a:latin typeface="Calibri"/>
              </a:rPr>
              <a:t><![CDATA[In ]]></a:t>
            </a:r>
          </a:p>
          <a:p>
            <a:pPr algn="ctr" fontAlgn="base" marL="0" marR="0" indent="0" lvl="0">
              <a:lnSpc>
                <a:spcPct val="100000"/>
              </a:lnSpc>
            </a:pPr>
            <a:r>
              <a:rPr lang="en-US" sz="1000" spc="0" u="none">
                <a:solidFill>
                  <a:srgbClr val="000000">
                    <a:alpha val="100000"/>
                  </a:srgbClr>
                </a:solidFill>
                <a:latin typeface="Calibri"/>
              </a:rPr>
              <a:t><![CDATA[Process]]></a:t>
            </a:r>
          </a:p>
        </p:txBody>
      </p:sp>
      <p:sp>
        <p:nvSpPr>
          <p:cNvPr id="42" name=""/>
          <p:cNvSpPr txBox="1"/>
          <p:nvPr/>
        </p:nvSpPr>
        <p:spPr>
          <a:xfrm>
            <a:off x="7562850" y="4429125"/>
            <a:ext cx="647700" cy="314325"/>
          </a:xfrm>
          <a:prstGeom prst="rect">
            <a:avLst/>
          </a:prstGeom>
          <a:noFill/>
        </p:spPr>
        <p:txBody>
          <a:bodyPr rtlCol="0" bIns="45720" lIns="91440" rIns="91440" tIns="45720">
            <a:spAutoFit/>
          </a:bodyPr>
          <a:lstStyle/>
          <a:p>
            <a:pPr algn="ctr" fontAlgn="base" marL="0" marR="0" indent="0" lvl="0">
              <a:lnSpc>
                <a:spcPct val="100000"/>
              </a:lnSpc>
            </a:pPr>
            <a:r>
              <a:rPr lang="en-US" sz="700" spc="0" u="none">
                <a:solidFill>
                  <a:srgbClr val="000000">
                    <a:alpha val="100000"/>
                  </a:srgbClr>
                </a:solidFill>
                <a:latin typeface="Calibri"/>
              </a:rPr>
              <a:t><![CDATA[Run Projects through BICC]]></a:t>
            </a:r>
          </a:p>
        </p:txBody>
      </p:sp>
      <p:sp>
        <p:nvSpPr>
          <p:cNvPr id="43" name=""/>
          <p:cNvSpPr txBox="1"/>
          <p:nvPr/>
        </p:nvSpPr>
        <p:spPr>
          <a:xfrm>
            <a:off x="6629400" y="5391150"/>
            <a:ext cx="857250" cy="314325"/>
          </a:xfrm>
          <a:prstGeom prst="rect">
            <a:avLst/>
          </a:prstGeom>
          <a:noFill/>
        </p:spPr>
        <p:txBody>
          <a:bodyPr rtlCol="0" bIns="45720" lIns="91440" rIns="91440" tIns="45720">
            <a:spAutoFit/>
          </a:bodyPr>
          <a:lstStyle/>
          <a:p>
            <a:pPr algn="ctr" fontAlgn="base" marL="0" marR="0" indent="0" lvl="0">
              <a:lnSpc>
                <a:spcPct val="100000"/>
              </a:lnSpc>
            </a:pPr>
            <a:r>
              <a:rPr lang="en-US" sz="700" spc="0" u="none">
                <a:solidFill>
                  <a:srgbClr val="000000">
                    <a:alpha val="100000"/>
                  </a:srgbClr>
                </a:solidFill>
                <a:latin typeface="Calibri"/>
              </a:rPr>
              <a:t><![CDATA[Name Exec. Business Sponsor]]></a:t>
            </a:r>
          </a:p>
        </p:txBody>
      </p:sp>
      <p:sp>
        <p:nvSpPr>
          <p:cNvPr id="44" name=""/>
          <p:cNvSpPr txBox="1"/>
          <p:nvPr/>
        </p:nvSpPr>
        <p:spPr>
          <a:xfrm>
            <a:off x="2733675" y="3505200"/>
            <a:ext cx="1028700" cy="200025"/>
          </a:xfrm>
          <a:prstGeom prst="rect">
            <a:avLst/>
          </a:prstGeom>
          <a:noFill/>
        </p:spPr>
        <p:txBody>
          <a:bodyPr rtlCol="0" bIns="45720" lIns="91440" rIns="91440" tIns="45720">
            <a:spAutoFit/>
          </a:bodyPr>
          <a:lstStyle/>
          <a:p>
            <a:pPr algn="ctr" fontAlgn="base" marL="0" marR="0" indent="0" lvl="0">
              <a:lnSpc>
                <a:spcPct val="100000"/>
              </a:lnSpc>
            </a:pPr>
            <a:r>
              <a:rPr lang="en-US" sz="700" spc="0" u="none">
                <a:solidFill>
                  <a:srgbClr val="000000">
                    <a:alpha val="100000"/>
                  </a:srgbClr>
                </a:solidFill>
                <a:latin typeface="Calibri"/>
              </a:rPr>
              <a:t><![CDATA[Define To Be State]]></a:t>
            </a:r>
          </a:p>
        </p:txBody>
      </p:sp>
      <p:sp>
        <p:nvSpPr>
          <p:cNvPr id="45" name=""/>
          <p:cNvSpPr txBox="1"/>
          <p:nvPr/>
        </p:nvSpPr>
        <p:spPr>
          <a:xfrm>
            <a:off x="4610100" y="4181475"/>
            <a:ext cx="876300" cy="419100"/>
          </a:xfrm>
          <a:prstGeom prst="rect">
            <a:avLst/>
          </a:prstGeom>
          <a:noFill/>
        </p:spPr>
        <p:txBody>
          <a:bodyPr rtlCol="0" bIns="45720" lIns="91440" rIns="91440" tIns="45720">
            <a:spAutoFit/>
          </a:bodyPr>
          <a:lstStyle/>
          <a:p>
            <a:pPr algn="ctr" fontAlgn="base" marL="0" marR="0" indent="0" lvl="0">
              <a:lnSpc>
                <a:spcPct val="100000"/>
              </a:lnSpc>
            </a:pPr>
            <a:r>
              <a:rPr lang="en-US" sz="700" spc="0" u="none">
                <a:solidFill>
                  <a:srgbClr val="000000">
                    <a:alpha val="100000"/>
                  </a:srgbClr>
                </a:solidFill>
                <a:latin typeface="Calibri"/>
              </a:rPr>
              <a:t><![CDATA[Apply Value Methodology in Business Cases]]></a:t>
            </a:r>
          </a:p>
        </p:txBody>
      </p:sp>
      <p:sp>
        <p:nvSpPr>
          <p:cNvPr id="46" name=""/>
          <p:cNvSpPr txBox="1"/>
          <p:nvPr/>
        </p:nvSpPr>
        <p:spPr>
          <a:xfrm>
            <a:off x="5114925" y="3648075"/>
            <a:ext cx="1276350" cy="314325"/>
          </a:xfrm>
          <a:prstGeom prst="rect">
            <a:avLst/>
          </a:prstGeom>
          <a:noFill/>
        </p:spPr>
        <p:txBody>
          <a:bodyPr rtlCol="0" bIns="45720" lIns="91440" rIns="91440" tIns="45720">
            <a:spAutoFit/>
          </a:bodyPr>
          <a:lstStyle/>
          <a:p>
            <a:pPr algn="ctr" fontAlgn="base" marL="0" marR="0" indent="0" lvl="0">
              <a:lnSpc>
                <a:spcPct val="100000"/>
              </a:lnSpc>
            </a:pPr>
            <a:r>
              <a:rPr lang="en-US" sz="700" spc="0" u="none">
                <a:solidFill>
                  <a:srgbClr val="000000">
                    <a:alpha val="100000"/>
                  </a:srgbClr>
                </a:solidFill>
                <a:latin typeface="Calibri"/>
              </a:rPr>
              <a:t><![CDATA[Document  post implementation value ]]></a:t>
            </a:r>
          </a:p>
        </p:txBody>
      </p:sp>
      <p:sp>
        <p:nvSpPr>
          <p:cNvPr id="47" name=""/>
          <p:cNvSpPr txBox="1"/>
          <p:nvPr/>
        </p:nvSpPr>
        <p:spPr>
          <a:xfrm>
            <a:off x="2743200" y="4067175"/>
            <a:ext cx="1028700" cy="314325"/>
          </a:xfrm>
          <a:prstGeom prst="rect">
            <a:avLst/>
          </a:prstGeom>
          <a:noFill/>
        </p:spPr>
        <p:txBody>
          <a:bodyPr rtlCol="0" bIns="45720" lIns="91440" rIns="91440" tIns="45720">
            <a:spAutoFit/>
          </a:bodyPr>
          <a:lstStyle/>
          <a:p>
            <a:pPr algn="ctr" fontAlgn="base" marL="0" marR="0" indent="0" lvl="0">
              <a:lnSpc>
                <a:spcPct val="100000"/>
              </a:lnSpc>
            </a:pPr>
            <a:r>
              <a:rPr lang="en-US" sz="700" spc="0" u="none">
                <a:solidFill>
                  <a:srgbClr val="000000">
                    <a:alpha val="100000"/>
                  </a:srgbClr>
                </a:solidFill>
                <a:latin typeface="Calibri"/>
              </a:rPr>
              <a:t><![CDATA[Define, Align & Prioritize Initial Use Cases]]></a:t>
            </a:r>
          </a:p>
        </p:txBody>
      </p:sp>
      <p:sp>
        <p:nvSpPr>
          <p:cNvPr id="48" name=""/>
          <p:cNvSpPr txBox="1"/>
          <p:nvPr/>
        </p:nvSpPr>
        <p:spPr>
          <a:xfrm>
            <a:off x="4686300" y="3086100"/>
            <a:ext cx="1028700" cy="314325"/>
          </a:xfrm>
          <a:prstGeom prst="rect">
            <a:avLst/>
          </a:prstGeom>
          <a:noFill/>
        </p:spPr>
        <p:txBody>
          <a:bodyPr rtlCol="0" bIns="45720" lIns="91440" rIns="91440" tIns="45720">
            <a:spAutoFit/>
          </a:bodyPr>
          <a:lstStyle/>
          <a:p>
            <a:pPr algn="ctr" fontAlgn="base" marL="0" marR="0" indent="0" lvl="0">
              <a:lnSpc>
                <a:spcPct val="100000"/>
              </a:lnSpc>
            </a:pPr>
            <a:r>
              <a:rPr lang="en-US" sz="700" spc="0" u="none">
                <a:solidFill>
                  <a:srgbClr val="000000">
                    <a:alpha val="100000"/>
                  </a:srgbClr>
                </a:solidFill>
                <a:latin typeface="Calibri"/>
              </a:rPr>
              <a:t><![CDATA[Define, Align & Prioritize Additional Use Cases]]></a:t>
            </a:r>
          </a:p>
        </p:txBody>
      </p:sp>
      <p:sp>
        <p:nvSpPr>
          <p:cNvPr id="49" name=""/>
          <p:cNvSpPr txBox="1"/>
          <p:nvPr/>
        </p:nvSpPr>
        <p:spPr>
          <a:xfrm>
            <a:off x="1933575" y="2867025"/>
            <a:ext cx="1028700" cy="314325"/>
          </a:xfrm>
          <a:prstGeom prst="rect">
            <a:avLst/>
          </a:prstGeom>
          <a:noFill/>
        </p:spPr>
        <p:txBody>
          <a:bodyPr rtlCol="0" bIns="45720" lIns="91440" rIns="91440" tIns="45720">
            <a:spAutoFit/>
          </a:bodyPr>
          <a:lstStyle/>
          <a:p>
            <a:pPr algn="ctr" fontAlgn="base" marL="0" marR="0" indent="0" lvl="0">
              <a:lnSpc>
                <a:spcPct val="100000"/>
              </a:lnSpc>
            </a:pPr>
            <a:r>
              <a:rPr lang="en-US" sz="700" spc="0" u="none">
                <a:solidFill>
                  <a:srgbClr val="000000">
                    <a:alpha val="100000"/>
                  </a:srgbClr>
                </a:solidFill>
                <a:latin typeface="Calibri"/>
              </a:rPr>
              <a:t><![CDATA[Document Strategy Background & Purpose ]]></a:t>
            </a:r>
          </a:p>
        </p:txBody>
      </p:sp>
      <p:sp>
        <p:nvSpPr>
          <p:cNvPr id="50" name=""/>
          <p:cNvSpPr txBox="1"/>
          <p:nvPr/>
        </p:nvSpPr>
        <p:spPr>
          <a:xfrm>
            <a:off x="4381500" y="2305050"/>
            <a:ext cx="1028700" cy="314325"/>
          </a:xfrm>
          <a:prstGeom prst="rect">
            <a:avLst/>
          </a:prstGeom>
          <a:noFill/>
        </p:spPr>
        <p:txBody>
          <a:bodyPr rtlCol="0" bIns="45720" lIns="91440" rIns="91440" tIns="45720">
            <a:spAutoFit/>
          </a:bodyPr>
          <a:lstStyle/>
          <a:p>
            <a:pPr algn="ctr" fontAlgn="base" marL="0" marR="0" indent="0" lvl="0">
              <a:lnSpc>
                <a:spcPct val="100000"/>
              </a:lnSpc>
            </a:pPr>
            <a:r>
              <a:rPr lang="en-US" sz="700" spc="0" u="none">
                <a:solidFill>
                  <a:srgbClr val="000000">
                    <a:alpha val="100000"/>
                  </a:srgbClr>
                </a:solidFill>
                <a:latin typeface="Calibri"/>
              </a:rPr>
              <a:t><![CDATA[Document Strategy Objectives & Scope]]></a:t>
            </a:r>
          </a:p>
        </p:txBody>
      </p:sp>
      <p:sp>
        <p:nvSpPr>
          <p:cNvPr id="51" name=""/>
          <p:cNvSpPr txBox="1"/>
          <p:nvPr/>
        </p:nvSpPr>
        <p:spPr>
          <a:xfrm>
            <a:off x="6715125" y="2171700"/>
            <a:ext cx="1190625" cy="314325"/>
          </a:xfrm>
          <a:prstGeom prst="rect">
            <a:avLst/>
          </a:prstGeom>
          <a:noFill/>
        </p:spPr>
        <p:txBody>
          <a:bodyPr rtlCol="0" bIns="45720" lIns="91440" rIns="91440" tIns="45720">
            <a:spAutoFit/>
          </a:bodyPr>
          <a:lstStyle/>
          <a:p>
            <a:pPr algn="ctr" fontAlgn="base" marL="0" marR="0" indent="0" lvl="0">
              <a:lnSpc>
                <a:spcPct val="100000"/>
              </a:lnSpc>
            </a:pPr>
            <a:r>
              <a:rPr lang="en-US" sz="700" spc="0" u="none">
                <a:solidFill>
                  <a:srgbClr val="000000">
                    <a:alpha val="100000"/>
                  </a:srgbClr>
                </a:solidFill>
                <a:latin typeface="Calibri"/>
              </a:rPr>
              <a:t><![CDATA[Business Aligned & Value Driven  Strategy]]></a:t>
            </a:r>
          </a:p>
        </p:txBody>
      </p:sp>
      <p:sp>
        <p:nvSpPr>
          <p:cNvPr id="52" name=""/>
          <p:cNvSpPr txBox="1"/>
          <p:nvPr/>
        </p:nvSpPr>
        <p:spPr>
          <a:xfrm>
            <a:off x="6743700" y="2581275"/>
            <a:ext cx="876300" cy="314325"/>
          </a:xfrm>
          <a:prstGeom prst="rect">
            <a:avLst/>
          </a:prstGeom>
          <a:noFill/>
        </p:spPr>
        <p:txBody>
          <a:bodyPr rtlCol="0" bIns="45720" lIns="91440" rIns="91440" tIns="45720">
            <a:spAutoFit/>
          </a:bodyPr>
          <a:lstStyle/>
          <a:p>
            <a:pPr algn="ctr" fontAlgn="base" marL="0" marR="0" indent="0" lvl="0">
              <a:lnSpc>
                <a:spcPct val="100000"/>
              </a:lnSpc>
            </a:pPr>
            <a:r>
              <a:rPr lang="en-US" sz="700" spc="0" u="none">
                <a:solidFill>
                  <a:srgbClr val="000000">
                    <a:alpha val="100000"/>
                  </a:srgbClr>
                </a:solidFill>
                <a:latin typeface="Calibri"/>
              </a:rPr>
              <a:t><![CDATA[Sustainable Funding Model in place]]></a:t>
            </a:r>
          </a:p>
        </p:txBody>
      </p:sp>
      <p:sp>
        <p:nvSpPr>
          <p:cNvPr id="53" name=""/>
          <p:cNvSpPr txBox="1"/>
          <p:nvPr/>
        </p:nvSpPr>
        <p:spPr>
          <a:xfrm>
            <a:off x="3238500" y="2657475"/>
            <a:ext cx="1028700" cy="314325"/>
          </a:xfrm>
          <a:prstGeom prst="rect">
            <a:avLst/>
          </a:prstGeom>
          <a:noFill/>
        </p:spPr>
        <p:txBody>
          <a:bodyPr rtlCol="0" bIns="45720" lIns="91440" rIns="91440" tIns="45720">
            <a:spAutoFit/>
          </a:bodyPr>
          <a:lstStyle/>
          <a:p>
            <a:pPr algn="ctr" fontAlgn="base" marL="0" marR="0" indent="0" lvl="0">
              <a:lnSpc>
                <a:spcPct val="100000"/>
              </a:lnSpc>
            </a:pPr>
            <a:r>
              <a:rPr lang="en-US" sz="700" spc="0" u="none">
                <a:solidFill>
                  <a:srgbClr val="000000">
                    <a:alpha val="100000"/>
                  </a:srgbClr>
                </a:solidFill>
                <a:latin typeface="Calibri"/>
              </a:rPr>
              <a:t><![CDATA[Document Strategy Current State & history]]></a:t>
            </a:r>
          </a:p>
        </p:txBody>
      </p:sp>
      <p:sp>
        <p:nvSpPr>
          <p:cNvPr id="54" name=""/>
          <p:cNvSpPr txBox="1"/>
          <p:nvPr/>
        </p:nvSpPr>
        <p:spPr>
          <a:xfrm>
            <a:off x="5600700" y="2028825"/>
            <a:ext cx="1028700" cy="314325"/>
          </a:xfrm>
          <a:prstGeom prst="rect">
            <a:avLst/>
          </a:prstGeom>
          <a:noFill/>
        </p:spPr>
        <p:txBody>
          <a:bodyPr rtlCol="0" bIns="45720" lIns="91440" rIns="91440" tIns="45720">
            <a:spAutoFit/>
          </a:bodyPr>
          <a:lstStyle/>
          <a:p>
            <a:pPr algn="ctr" fontAlgn="base" marL="0" marR="0" indent="0" lvl="0">
              <a:lnSpc>
                <a:spcPct val="100000"/>
              </a:lnSpc>
            </a:pPr>
            <a:r>
              <a:rPr lang="en-US" sz="700" spc="0" u="none">
                <a:solidFill>
                  <a:srgbClr val="000000">
                    <a:alpha val="100000"/>
                  </a:srgbClr>
                </a:solidFill>
                <a:latin typeface="Calibri"/>
              </a:rPr>
              <a:t><![CDATA[Fully communicated and aligned strategy]]></a:t>
            </a:r>
          </a:p>
        </p:txBody>
      </p:sp>
      <p:sp>
        <p:nvSpPr>
          <p:cNvPr id="55" name=""/>
          <p:cNvSpPr txBox="1"/>
          <p:nvPr/>
        </p:nvSpPr>
        <p:spPr>
          <a:xfrm>
            <a:off x="2867025" y="1990725"/>
            <a:ext cx="1552575" cy="314325"/>
          </a:xfrm>
          <a:prstGeom prst="rect">
            <a:avLst/>
          </a:prstGeom>
          <a:noFill/>
        </p:spPr>
        <p:txBody>
          <a:bodyPr rtlCol="0" bIns="45720" lIns="91440" rIns="91440" tIns="45720">
            <a:spAutoFit/>
          </a:bodyPr>
          <a:lstStyle/>
          <a:p>
            <a:pPr algn="ctr" fontAlgn="base" marL="0" marR="0" indent="0" lvl="0">
              <a:lnSpc>
                <a:spcPct val="100000"/>
              </a:lnSpc>
            </a:pPr>
            <a:r>
              <a:rPr lang="en-US" sz="700" spc="0" u="none">
                <a:solidFill>
                  <a:srgbClr val="000000">
                    <a:alpha val="100000"/>
                  </a:srgbClr>
                </a:solidFill>
                <a:latin typeface="Calibri"/>
              </a:rPr>
              <a:t><![CDATA[Create & Publish BI Program Scorecard & Dashboard ]]></a:t>
            </a:r>
          </a:p>
        </p:txBody>
      </p:sp>
      <p:sp>
        <p:nvSpPr>
          <p:cNvPr id="56" name=""/>
          <p:cNvSpPr txBox="1"/>
          <p:nvPr/>
        </p:nvSpPr>
        <p:spPr>
          <a:xfrm>
            <a:off x="3819525" y="4391025"/>
            <a:ext cx="647700" cy="314325"/>
          </a:xfrm>
          <a:prstGeom prst="rect">
            <a:avLst/>
          </a:prstGeom>
          <a:noFill/>
        </p:spPr>
        <p:txBody>
          <a:bodyPr rtlCol="0" bIns="45720" lIns="91440" rIns="91440" tIns="45720">
            <a:spAutoFit/>
          </a:bodyPr>
          <a:lstStyle/>
          <a:p>
            <a:pPr algn="ctr" fontAlgn="base" marL="0" marR="0" indent="0" lvl="0">
              <a:lnSpc>
                <a:spcPct val="100000"/>
              </a:lnSpc>
            </a:pPr>
            <a:r>
              <a:rPr lang="en-US" sz="700" spc="0" u="none">
                <a:solidFill>
                  <a:srgbClr val="000000">
                    <a:alpha val="100000"/>
                  </a:srgbClr>
                </a:solidFill>
                <a:latin typeface="Calibri"/>
              </a:rPr>
              <a:t><![CDATA[ID Value Analyst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8820150" cy="5724525"/>
          <a:chOff x="0" y="0"/>
          <a:chExt cx="8820150" cy="5724525"/>
        </a:xfrm>
      </p:grpSpPr>
      <p:sp>
        <p:nvSpPr>
          <p:cNvPr id="1" name="Placeholder for title"/>
          <p:cNvSpPr txBox="1"/>
          <p:nvPr>
            <p:ph type="title"/>
          </p:nvPr>
        </p:nvSpPr>
        <p:spPr>
          <a:noFill/>
        </p:spPr>
        <p:txBody>
          <a:bodyPr/>
          <a:lstStyle/>
          <a:p>
            <a:pPr algn="l" fontAlgn="base" marL="0" marR="0" indent="0" lvl="0">
              <a:lnSpc>
                <a:spcPct val="100000"/>
              </a:lnSpc>
            </a:pPr>
            <a:r>
              <a:rPr lang="en-US" sz="1000" spc="0" u="none">
                <a:solidFill>
                  <a:srgbClr val="000000">
                    <a:alpha val="100000"/>
                  </a:srgbClr>
                </a:solidFill>
                <a:latin typeface="Calibri"/>
              </a:rPr>
              <a:t><![CDATA[Parking Lot/ Follow Up Items: ]]></a:t>
            </a:r>
          </a:p>
        </p:txBody>
      </p:sp>
      <p:sp>
        <p:nvSpPr>
          <p:cNvPr id="2" name="Placeholder for body"/>
          <p:cNvSpPr txBox="1"/>
          <p:nvPr>
            <p:ph type="body"/>
          </p:nvPr>
        </p:nvSpPr>
        <p:spPr>
          <a:noFill/>
        </p:spPr>
        <p:txBody>
          <a:bodyPr/>
          <a:lstStyle/>
          <a:p>
            <a:pPr algn="l" fontAlgn="base" marL="285750" marR="0" indent="-285750" lvl="0">
              <a:lnSpc>
                <a:spcPct val="100000"/>
              </a:lnSpc>
              <a:buClr>
                <a:srgbClr val="000000">
                  <a:alpha val="100000"/>
                </a:srgbClr>
              </a:buClr>
              <a:buFont typeface="Arial"/>
              <a:buChar char="•"/>
            </a:pPr>
            <a:r>
              <a:rPr lang="en-US" sz="1000" spc="0" u="none">
                <a:solidFill>
                  <a:srgbClr val="000000">
                    <a:alpha val="100000"/>
                  </a:srgbClr>
                </a:solidFill>
                <a:latin typeface="Calibri"/>
              </a:rPr>
              <a:t><![CDATA[SAP to provide copies of presentations from workshop.]]></a:t>
            </a:r>
          </a:p>
          <a:p>
            <a:pPr algn="l" fontAlgn="base" marL="285750" marR="0" indent="-285750" lvl="0">
              <a:lnSpc>
                <a:spcPct val="100000"/>
              </a:lnSpc>
              <a:buClr>
                <a:srgbClr val="000000">
                  <a:alpha val="100000"/>
                </a:srgbClr>
              </a:buClr>
              <a:buFont typeface="Arial"/>
              <a:buChar char="•"/>
            </a:pPr>
            <a:r>
              <a:rPr lang="en-US" sz="1000" spc="0" u="none">
                <a:solidFill>
                  <a:srgbClr val="000000">
                    <a:alpha val="100000"/>
                  </a:srgbClr>
                </a:solidFill>
                <a:latin typeface="Calibri"/>
              </a:rPr>
              <a:t><![CDATA[SAP to provide best practices training recommendations.]]></a:t>
            </a:r>
          </a:p>
          <a:p>
            <a:pPr algn="l" fontAlgn="base" marL="285750" marR="0" indent="-285750" lvl="0">
              <a:lnSpc>
                <a:spcPct val="100000"/>
              </a:lnSpc>
              <a:buClr>
                <a:srgbClr val="000000">
                  <a:alpha val="100000"/>
                </a:srgbClr>
              </a:buClr>
              <a:buFont typeface="Arial"/>
              <a:buChar char="•"/>
            </a:pPr>
            <a:r>
              <a:rPr lang="en-US" sz="1000" spc="0" u="none">
                <a:solidFill>
                  <a:srgbClr val="000000">
                    <a:alpha val="100000"/>
                  </a:srgbClr>
                </a:solidFill>
                <a:latin typeface="Calibri"/>
              </a:rPr>
              <a:t><![CDATA[SAP to provide best practices on Information Governance.]]></a:t>
            </a:r>
          </a:p>
          <a:p>
            <a:pPr algn="l" fontAlgn="base" marL="285750" marR="0" indent="-285750" lvl="0">
              <a:lnSpc>
                <a:spcPct val="100000"/>
              </a:lnSpc>
              <a:buClr>
                <a:srgbClr val="000000">
                  <a:alpha val="100000"/>
                </a:srgbClr>
              </a:buClr>
              <a:buFont typeface="Arial"/>
              <a:buChar char="•"/>
            </a:pPr>
            <a:r>
              <a:rPr lang="en-US" sz="1000" spc="0" u="none">
                <a:solidFill>
                  <a:srgbClr val="000000">
                    <a:alpha val="100000"/>
                  </a:srgbClr>
                </a:solidFill>
                <a:latin typeface="Calibri"/>
              </a:rPr>
              <a:t><![CDATA[SAP to provide info on SAP Consulting Services/Partner Services.]]></a:t>
            </a:r>
          </a:p>
          <a:p>
            <a:pPr algn="l" fontAlgn="base" marL="285750" marR="0" indent="-285750" lvl="0">
              <a:lnSpc>
                <a:spcPct val="100000"/>
              </a:lnSpc>
              <a:buClr>
                <a:srgbClr val="000000">
                  <a:alpha val="100000"/>
                </a:srgbClr>
              </a:buClr>
              <a:buFont typeface="Arial"/>
              <a:buChar char="•"/>
            </a:pPr>
            <a:r>
              <a:rPr lang="en-US" sz="1000" spc="0" u="none">
                <a:solidFill>
                  <a:srgbClr val="000000">
                    <a:alpha val="100000"/>
                  </a:srgbClr>
                </a:solidFill>
                <a:latin typeface="Calibri"/>
              </a:rPr>
              <a:t><![CDATA[SAP to provide BACC best practices presentation.]]></a:t>
            </a:r>
          </a:p>
          <a:p>
            <a:pPr algn="l" fontAlgn="base" marL="285750" marR="0" indent="-285750" lvl="0">
              <a:lnSpc>
                <a:spcPct val="100000"/>
              </a:lnSpc>
              <a:buClr>
                <a:srgbClr val="000000">
                  <a:alpha val="100000"/>
                </a:srgbClr>
              </a:buClr>
              <a:buFont typeface="Arial"/>
              <a:buChar char="•"/>
            </a:pPr>
            <a:r>
              <a:rPr lang="en-US" sz="1000" spc="0" u="none">
                <a:solidFill>
                  <a:srgbClr val="000000">
                    <a:alpha val="100000"/>
                  </a:srgbClr>
                </a:solidFill>
                <a:latin typeface="Calibri"/>
              </a:rPr>
              <a:t><![CDATA[SAP to provide SAP Business Objects analytics products overview.]]></a:t>
            </a:r>
          </a:p>
          <a:p>
            <a:pPr algn="l" fontAlgn="base" marL="285750" marR="0" indent="-285750" lvl="0">
              <a:lnSpc>
                <a:spcPct val="100000"/>
              </a:lnSpc>
            </a:pPr>
          </a:p>
          <a:p>
            <a:pPr algn="l" fontAlgn="base" marL="285750" marR="0" indent="-285750" lvl="0">
              <a:lnSpc>
                <a:spcPct val="100000"/>
              </a:lnSpc>
            </a:pPr>
          </a:p>
        </p:txBody>
      </p:sp>
      <p:sp>
        <p:nvSpPr>
          <p:cNvPr id="3" name=""/>
          <p:cNvSpPr txBox="1"/>
          <p:nvPr/>
        </p:nvSpPr>
        <p:spPr>
          <a:xfrm>
            <a:off x="6153150" y="323850"/>
            <a:ext cx="2524125" cy="752475"/>
          </a:xfrm>
          <a:prstGeom prst="rect">
            <a:avLst/>
          </a:prstGeom>
          <a:noFill/>
        </p:spPr>
        <p:txBody>
          <a:bodyPr rtlCol="0" bIns="45720" lIns="91440" rIns="91440" tIns="45720">
            <a:spAutoFit/>
          </a:bodyPr>
          <a:lstStyle/>
          <a:p>
            <a:pPr algn="ctr" fontAlgn="base" marL="0" marR="0" indent="0" lvl="0">
              <a:lnSpc>
                <a:spcPct val="100000"/>
              </a:lnSpc>
            </a:pPr>
            <a:r>
              <a:rPr lang="en-US" sz="1600" spc="0" u="none">
                <a:solidFill>
                  <a:srgbClr val="000000">
                    <a:alpha val="100000"/>
                  </a:srgbClr>
                </a:solidFill>
                <a:latin typeface="Calibri"/>
              </a:rPr>
              <a:t><![CDATA[Amend with ]]></a:t>
            </a:r>
            <a:r>
              <a:rPr lang="en-US" sz="1600" spc="0" u="none">
                <a:solidFill>
                  <a:srgbClr val="000000">
                    <a:alpha val="100000"/>
                  </a:srgbClr>
                </a:solidFill>
                <a:latin typeface="Calibri"/>
              </a:rPr>
              <a:t><![CDATA[actual customer item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323850" y="2333625"/>
          <a:ext cx="8820150" cy="3076575"/>
          <a:chOff x="323850" y="2333625"/>
          <a:chExt cx="8820150" cy="3076575"/>
        </a:xfrm>
      </p:grpSpPr>
      <p:sp>
        <p:nvSpPr>
          <p:cNvPr id="1" name="Placeholder for ctrTitle"/>
          <p:cNvSpPr txBox="1"/>
          <p:nvPr>
            <p:ph type="ctrTitle"/>
          </p:nvPr>
        </p:nvSpPr>
        <p:spPr>
          <a:noFill/>
        </p:spPr>
        <p:txBody>
          <a:bodyPr/>
          <a:lstStyle/>
          <a:p>
            <a:pPr algn="l" fontAlgn="base" marL="0" marR="0" indent="0" lvl="0">
              <a:lnSpc>
                <a:spcPct val="100000"/>
              </a:lnSpc>
            </a:pPr>
            <a:r>
              <a:rPr lang="en-US" sz="1000" spc="0" u="none">
                <a:solidFill>
                  <a:srgbClr val="000000">
                    <a:alpha val="100000"/>
                  </a:srgbClr>
                </a:solidFill>
                <a:latin typeface="Calibri"/>
              </a:rPr>
              <a:t><![CDATA[Appendix A: ]]></a:t>
            </a:r>
            <a:br/>
            <a:r>
              <a:rPr lang="en-US" sz="1000" spc="0" u="none">
                <a:solidFill>
                  <a:srgbClr val="000000">
                    <a:alpha val="100000"/>
                  </a:srgbClr>
                </a:solidFill>
                <a:latin typeface="Calibri"/>
              </a:rPr>
              <a:t><![CDATA[Agenda & Participant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8877300" cy="6467475"/>
          <a:chOff x="0" y="0"/>
          <a:chExt cx="8877300" cy="6467475"/>
        </a:xfrm>
      </p:grpSpPr>
      <p:sp>
        <p:nvSpPr>
          <p:cNvPr id="1" name="Placeholder for title"/>
          <p:cNvSpPr txBox="1"/>
          <p:nvPr>
            <p:ph type="title"/>
          </p:nvPr>
        </p:nvSpPr>
        <p:spPr>
          <a:noFill/>
        </p:spPr>
        <p:txBody>
          <a:bodyPr/>
          <a:lstStyle/>
          <a:p>
            <a:pPr algn="l" fontAlgn="base" marL="0" marR="0" indent="0" lvl="0">
              <a:lnSpc>
                <a:spcPct val="100000"/>
              </a:lnSpc>
            </a:pPr>
            <a:r>
              <a:rPr lang="en-US" sz="2800" spc="0" u="none">
                <a:solidFill>
                  <a:srgbClr val="000000">
                    <a:alpha val="100000"/>
                  </a:srgbClr>
                </a:solidFill>
                <a:latin typeface="Calibri"/>
              </a:rPr>
              <a:t><![CDATA[Analytics Strategy Workshop Agenda   ]]></a:t>
            </a:r>
          </a:p>
        </p:txBody>
      </p:sp>
      <p:graphicFrame>
        <p:nvGraphicFramePr>
          <p:cNvPr id="2" name="" descr=""/>
          <p:cNvGraphicFramePr>
            <a:graphicFrameLocks noGrp="1"/>
          </p:cNvGraphicFramePr>
          <p:nvPr/>
        </p:nvGraphicFramePr>
        <p:xfrm>
          <a:off x="133350" y="1200150"/>
          <a:ext cx="8743950" cy="4895850"/>
        </p:xfrm>
        <a:graphic>
          <a:graphicData uri="http://schemas.openxmlformats.org/drawingml/2006/table">
            <a:tbl>
              <a:tblPr firstRow="1" bandRow="1"/>
              <a:tblGrid>
                <a:gridCol w="1304925"/>
                <a:gridCol w="1628775"/>
                <a:gridCol w="876300"/>
                <a:gridCol w="2895600"/>
                <a:gridCol w="2038350"/>
              </a:tblGrid>
              <a:tr h="333375">
                <a:tc>
                  <a:txBody>
                    <a:bodyPr wrap="square" rtlCol="0">
                      <a:spAutoFit/>
                    </a:bodyPr>
                    <a:lstStyle/>
                    <a:p>
                      <a:pPr algn="l" fontAlgn="base" marL="0" marR="0" indent="0" lvl="0">
                        <a:lnSpc>
                          <a:spcPct val="100000"/>
                        </a:lnSpc>
                      </a:pPr>
                      <a:r>
                        <a:rPr lang="en-US" b="1" sz="1600" spc="0" u="none">
                          <a:solidFill>
                            <a:srgbClr val="000000">
                              <a:alpha val="100000"/>
                            </a:srgbClr>
                          </a:solidFill>
                          <a:latin typeface="Calibri"/>
                        </a:rPr>
                        <a:t><![CDATA[Time]]></a:t>
                      </a:r>
                    </a:p>
                  </a:txBody>
                  <a:tcPr marL="0" marR="0" marT="0" marB="0">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a:txBody>
                    <a:bodyPr wrap="square" rtlCol="0">
                      <a:spAutoFit/>
                    </a:bodyPr>
                    <a:lstStyle/>
                    <a:p>
                      <a:pPr algn="l" fontAlgn="base" marL="0" marR="0" indent="0" lvl="0">
                        <a:lnSpc>
                          <a:spcPct val="100000"/>
                        </a:lnSpc>
                      </a:pPr>
                      <a:r>
                        <a:rPr lang="en-US" sz="1600" spc="0" u="none">
                          <a:solidFill>
                            <a:srgbClr val="000000">
                              <a:alpha val="100000"/>
                            </a:srgbClr>
                          </a:solidFill>
                          <a:latin typeface="Calibri"/>
                        </a:rPr>
                        <a:t><![CDATA[Title]]></a:t>
                      </a:r>
                    </a:p>
                  </a:txBody>
                  <a:tcPr marL="0" marR="0" marT="0" marB="0">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a:txBody>
                    <a:bodyPr wrap="square" rtlCol="0">
                      <a:spAutoFit/>
                    </a:bodyPr>
                    <a:lstStyle/>
                    <a:p>
                      <a:pPr algn="l" fontAlgn="base" marL="0" marR="0" indent="0" lvl="0">
                        <a:lnSpc>
                          <a:spcPct val="100000"/>
                        </a:lnSpc>
                      </a:pPr>
                      <a:r>
                        <a:rPr lang="en-US" sz="1600" spc="0" u="none">
                          <a:solidFill>
                            <a:srgbClr val="000000">
                              <a:alpha val="100000"/>
                            </a:srgbClr>
                          </a:solidFill>
                          <a:latin typeface="Calibri"/>
                        </a:rPr>
                        <a:t><![CDATA[Length]]></a:t>
                      </a:r>
                    </a:p>
                  </a:txBody>
                  <a:tcPr marL="0" marR="0" marT="0" marB="0">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a:txBody>
                    <a:bodyPr wrap="square" rtlCol="0">
                      <a:spAutoFit/>
                    </a:bodyPr>
                    <a:lstStyle/>
                    <a:p>
                      <a:pPr algn="l" fontAlgn="base" marL="0" marR="0" indent="0" lvl="0">
                        <a:lnSpc>
                          <a:spcPct val="100000"/>
                        </a:lnSpc>
                      </a:pPr>
                      <a:r>
                        <a:rPr lang="en-US" sz="1600" spc="0" u="none">
                          <a:solidFill>
                            <a:srgbClr val="000000">
                              <a:alpha val="100000"/>
                            </a:srgbClr>
                          </a:solidFill>
                          <a:latin typeface="Calibri"/>
                        </a:rPr>
                        <a:t><![CDATA[Topics Covered]]></a:t>
                      </a:r>
                    </a:p>
                  </a:txBody>
                  <a:tcPr marL="0" marR="0" marT="0" marB="0">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a:txBody>
                    <a:bodyPr wrap="square" rtlCol="0">
                      <a:spAutoFit/>
                    </a:bodyPr>
                    <a:lstStyle/>
                    <a:p>
                      <a:pPr algn="l" fontAlgn="base" marL="0" marR="0" indent="0" lvl="0">
                        <a:lnSpc>
                          <a:spcPct val="100000"/>
                        </a:lnSpc>
                      </a:pPr>
                      <a:r>
                        <a:rPr lang="en-US" b="1" sz="1600" spc="0" u="none">
                          <a:solidFill>
                            <a:srgbClr val="000000">
                              <a:alpha val="100000"/>
                            </a:srgbClr>
                          </a:solidFill>
                          <a:latin typeface="Calibri"/>
                        </a:rPr>
                        <a:t><![CDATA[Participants]]></a:t>
                      </a:r>
                    </a:p>
                  </a:txBody>
                  <a:tcPr marL="0" marR="0" marT="0" marB="0">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r>
              <a:tr h="304800">
                <a:tc>
                  <a:txBody>
                    <a:bodyPr wrap="square" rtlCol="0">
                      <a:spAutoFit/>
                    </a:bodyPr>
                    <a:lstStyle/>
                    <a:p>
                      <a:pPr algn="l" fontAlgn="base" marL="435483000" marR="435483000" indent="0" lvl="0">
                        <a:lnSpc>
                          <a:spcPct val="100000"/>
                        </a:lnSpc>
                      </a:pPr>
                      <a:r>
                        <a:rPr lang="en-US" sz="1200" spc="0" u="none">
                          <a:solidFill>
                            <a:srgbClr val="000000">
                              <a:alpha val="100000"/>
                            </a:srgbClr>
                          </a:solidFill>
                          <a:latin typeface="Calibri"/>
                        </a:rPr>
                        <a:t><![CDATA[8:30 – 9:00 am ]]></a:t>
                      </a:r>
                    </a:p>
                  </a:txBody>
                  <a:tcPr marL="45720" marR="45720" marT="0" marB="0">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a:txBody>
                    <a:bodyPr wrap="square" rtlCol="0">
                      <a:spAutoFit/>
                    </a:bodyPr>
                    <a:lstStyle/>
                    <a:p>
                      <a:pPr algn="l" fontAlgn="base" marL="435483000" marR="435483000" indent="0" lvl="0">
                        <a:lnSpc>
                          <a:spcPct val="100000"/>
                        </a:lnSpc>
                      </a:pPr>
                      <a:r>
                        <a:rPr lang="en-US" sz="1200" spc="0" u="none">
                          <a:solidFill>
                            <a:srgbClr val="000000">
                              <a:alpha val="100000"/>
                            </a:srgbClr>
                          </a:solidFill>
                          <a:latin typeface="Calibri"/>
                        </a:rPr>
                        <a:t><![CDATA[Welcome]]></a:t>
                      </a:r>
                      <a:r>
                        <a:rPr lang="en-US" sz="1200" spc="0" u="none">
                          <a:solidFill>
                            <a:srgbClr val="000000">
                              <a:alpha val="100000"/>
                            </a:srgbClr>
                          </a:solidFill>
                          <a:latin typeface="Calibri"/>
                        </a:rPr>
                        <a:t><![CDATA[ &  Intro]]></a:t>
                      </a:r>
                    </a:p>
                  </a:txBody>
                  <a:tcPr marL="45720" marR="45720" marT="0" marB="0">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a:txBody>
                    <a:bodyPr wrap="square" rtlCol="0">
                      <a:spAutoFit/>
                    </a:bodyPr>
                    <a:lstStyle/>
                    <a:p>
                      <a:pPr algn="l" fontAlgn="t" marL="435483000" marR="435483000" indent="-228600" lvl="0">
                        <a:lnSpc>
                          <a:spcPct val="100000"/>
                        </a:lnSpc>
                      </a:pPr>
                      <a:r>
                        <a:rPr lang="en-US" sz="1200" spc="0" u="none">
                          <a:solidFill>
                            <a:srgbClr val="000000">
                              <a:alpha val="100000"/>
                            </a:srgbClr>
                          </a:solidFill>
                          <a:latin typeface="Calibri"/>
                        </a:rPr>
                        <a:t><![CDATA[15 min.]]></a:t>
                      </a:r>
                    </a:p>
                  </a:txBody>
                  <a:tcPr anchor="t" marL="45720" marR="45720" marT="0" marB="0">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a:txBody>
                    <a:bodyPr wrap="square" rtlCol="0">
                      <a:spAutoFit/>
                    </a:bodyPr>
                    <a:lstStyle/>
                    <a:p>
                      <a:pPr algn="l" fontAlgn="t" marL="435483000" marR="435483000" indent="-228600" lvl="0">
                        <a:lnSpc>
                          <a:spcPct val="100000"/>
                        </a:lnSpc>
                        <a:buClr>
                          <a:srgbClr val="000000">
                            <a:alpha val="100000"/>
                          </a:srgbClr>
                        </a:buClr>
                        <a:buFont typeface="Wingdings"/>
                        <a:buChar char=""/>
                      </a:pPr>
                      <a:r>
                        <a:rPr lang="en-US" sz="1200" spc="0" u="none">
                          <a:solidFill>
                            <a:srgbClr val="000000">
                              <a:alpha val="100000"/>
                            </a:srgbClr>
                          </a:solidFill>
                          <a:latin typeface="Calibri"/>
                        </a:rPr>
                        <a:t><![CDATA[Introductions, Objectives]]></a:t>
                      </a:r>
                    </a:p>
                  </a:txBody>
                  <a:tcPr anchor="t" marL="45720" marR="45720" marT="0" marB="0">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a:txBody>
                    <a:bodyPr wrap="square" rtlCol="0">
                      <a:spAutoFit/>
                    </a:bodyPr>
                    <a:lstStyle/>
                    <a:p>
                      <a:pPr algn="l" fontAlgn="t" marL="435483000" marR="435483000" indent="0" lvl="0">
                        <a:lnSpc>
                          <a:spcPct val="100000"/>
                        </a:lnSpc>
                      </a:pPr>
                      <a:r>
                        <a:rPr lang="en-US" sz="1200" spc="0" u="none">
                          <a:solidFill>
                            <a:srgbClr val="000000">
                              <a:alpha val="100000"/>
                            </a:srgbClr>
                          </a:solidFill>
                          <a:latin typeface="Calibri"/>
                        </a:rPr>
                        <a:t><![CDATA[All]]></a:t>
                      </a:r>
                    </a:p>
                  </a:txBody>
                  <a:tcPr anchor="t" marL="45720" marR="45720" marT="0" marB="0">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r>
              <a:tr h="219075">
                <a:tc>
                  <a:txBody>
                    <a:bodyPr wrap="square" rtlCol="0">
                      <a:spAutoFit/>
                    </a:bodyPr>
                    <a:lstStyle/>
                    <a:p>
                      <a:pPr algn="l" fontAlgn="base" marL="435483000" marR="435483000" indent="0" lvl="0">
                        <a:lnSpc>
                          <a:spcPct val="100000"/>
                        </a:lnSpc>
                      </a:pPr>
                      <a:r>
                        <a:rPr lang="en-US" sz="1200" spc="0" u="none">
                          <a:solidFill>
                            <a:srgbClr val="000000">
                              <a:alpha val="100000"/>
                            </a:srgbClr>
                          </a:solidFill>
                          <a:latin typeface="Calibri"/>
                        </a:rPr>
                        <a:t><![CDATA[9:00 - 9:30 am]]></a:t>
                      </a:r>
                    </a:p>
                  </a:txBody>
                  <a:tcPr marL="45720" marR="45720" marT="0" marB="0">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a:txBody>
                    <a:bodyPr wrap="square" rtlCol="0">
                      <a:spAutoFit/>
                    </a:bodyPr>
                    <a:lstStyle/>
                    <a:p>
                      <a:pPr algn="l" fontAlgn="base" marL="435483000" marR="435483000" indent="0" lvl="0">
                        <a:lnSpc>
                          <a:spcPct val="100000"/>
                        </a:lnSpc>
                      </a:pPr>
                      <a:r>
                        <a:rPr lang="en-US" sz="1200" spc="0" u="none">
                          <a:solidFill>
                            <a:srgbClr val="000000">
                              <a:alpha val="100000"/>
                            </a:srgbClr>
                          </a:solidFill>
                          <a:latin typeface="Calibri"/>
                        </a:rPr>
                        <a:t><![CDATA[Art of the Possible]]></a:t>
                      </a:r>
                    </a:p>
                  </a:txBody>
                  <a:tcPr marL="45720" marR="45720" marT="0" marB="0">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a:txBody>
                    <a:bodyPr wrap="square" rtlCol="0">
                      <a:spAutoFit/>
                    </a:bodyPr>
                    <a:lstStyle/>
                    <a:p>
                      <a:pPr algn="l" fontAlgn="t" marL="435483000" marR="435483000" indent="-228600" lvl="0">
                        <a:lnSpc>
                          <a:spcPct val="100000"/>
                        </a:lnSpc>
                      </a:pPr>
                      <a:r>
                        <a:rPr lang="en-US" sz="1200" spc="0" u="none">
                          <a:solidFill>
                            <a:srgbClr val="000000">
                              <a:alpha val="100000"/>
                            </a:srgbClr>
                          </a:solidFill>
                          <a:latin typeface="Calibri"/>
                        </a:rPr>
                        <a:t><![CDATA[30 min.]]></a:t>
                      </a:r>
                    </a:p>
                  </a:txBody>
                  <a:tcPr anchor="t" marL="45720" marR="45720" marT="0" marB="0">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a:txBody>
                    <a:bodyPr wrap="square" rtlCol="0">
                      <a:spAutoFit/>
                    </a:bodyPr>
                    <a:lstStyle/>
                    <a:p>
                      <a:pPr algn="l" fontAlgn="t" marL="435483000" marR="435483000" indent="-228600" lvl="0">
                        <a:lnSpc>
                          <a:spcPct val="100000"/>
                        </a:lnSpc>
                        <a:buClr>
                          <a:srgbClr val="000000">
                            <a:alpha val="100000"/>
                          </a:srgbClr>
                        </a:buClr>
                        <a:buFont typeface="Wingdings"/>
                        <a:buChar char=""/>
                      </a:pPr>
                      <a:r>
                        <a:rPr lang="en-US" sz="1200" spc="0" u="none">
                          <a:solidFill>
                            <a:srgbClr val="000000">
                              <a:alpha val="100000"/>
                            </a:srgbClr>
                          </a:solidFill>
                          <a:latin typeface="Calibri"/>
                        </a:rPr>
                        <a:t><![CDATA[SAP Analytics Vision]]></a:t>
                      </a:r>
                    </a:p>
                  </a:txBody>
                  <a:tcPr anchor="t" marL="45720" marR="45720" marT="0" marB="0">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a:txBody>
                    <a:bodyPr wrap="square" rtlCol="0">
                      <a:spAutoFit/>
                    </a:bodyPr>
                    <a:lstStyle/>
                    <a:p>
                      <a:pPr algn="l" fontAlgn="t" marL="435483000" marR="435483000" indent="0" lvl="0">
                        <a:lnSpc>
                          <a:spcPct val="100000"/>
                        </a:lnSpc>
                      </a:pPr>
                      <a:r>
                        <a:rPr lang="en-US" sz="1200" spc="0" u="none">
                          <a:solidFill>
                            <a:srgbClr val="000000">
                              <a:alpha val="100000"/>
                            </a:srgbClr>
                          </a:solidFill>
                          <a:latin typeface="Calibri"/>
                        </a:rPr>
                        <a:t><![CDATA[All]]></a:t>
                      </a:r>
                    </a:p>
                  </a:txBody>
                  <a:tcPr anchor="t" marL="45720" marR="45720" marT="0" marB="0">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r>
              <a:tr h="457200">
                <a:tc>
                  <a:txBody>
                    <a:bodyPr wrap="square" rtlCol="0">
                      <a:spAutoFit/>
                    </a:bodyPr>
                    <a:lstStyle/>
                    <a:p>
                      <a:pPr algn="l" fontAlgn="base" marL="435483000" marR="435483000" indent="0" lvl="0">
                        <a:lnSpc>
                          <a:spcPct val="100000"/>
                        </a:lnSpc>
                      </a:pPr>
                      <a:r>
                        <a:rPr lang="en-US" sz="1200" spc="0" u="none">
                          <a:solidFill>
                            <a:srgbClr val="000000">
                              <a:alpha val="100000"/>
                            </a:srgbClr>
                          </a:solidFill>
                          <a:latin typeface="Calibri"/>
                        </a:rPr>
                        <a:t><![CDATA[9:30 – 10:30 am]]></a:t>
                      </a:r>
                    </a:p>
                  </a:txBody>
                  <a:tcPr marL="45720" marR="45720" marT="0" marB="0">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a:txBody>
                    <a:bodyPr wrap="square" rtlCol="0">
                      <a:spAutoFit/>
                    </a:bodyPr>
                    <a:lstStyle/>
                    <a:p>
                      <a:pPr algn="l" fontAlgn="base" marL="435483000" marR="435483000" indent="0" lvl="0">
                        <a:lnSpc>
                          <a:spcPct val="100000"/>
                        </a:lnSpc>
                      </a:pPr>
                      <a:r>
                        <a:rPr lang="en-US" sz="1200" spc="0" u="none">
                          <a:solidFill>
                            <a:srgbClr val="000000">
                              <a:alpha val="100000"/>
                            </a:srgbClr>
                          </a:solidFill>
                          <a:latin typeface="Calibri"/>
                        </a:rPr>
                        <a:t><![CDATA[Business]]></a:t>
                      </a:r>
                      <a:r>
                        <a:rPr lang="en-US" sz="1200" spc="0" u="none">
                          <a:solidFill>
                            <a:srgbClr val="000000">
                              <a:alpha val="100000"/>
                            </a:srgbClr>
                          </a:solidFill>
                          <a:latin typeface="Calibri"/>
                        </a:rPr>
                        <a:t><![CDATA[ Interview (LOB 1)]]></a:t>
                      </a:r>
                    </a:p>
                  </a:txBody>
                  <a:tcPr marL="45720" marR="45720" marT="0" marB="0">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a:txBody>
                    <a:bodyPr wrap="square" rtlCol="0">
                      <a:spAutoFit/>
                    </a:bodyPr>
                    <a:lstStyle/>
                    <a:p>
                      <a:pPr algn="l" fontAlgn="t" marL="435483000" marR="435483000" indent="-228600" lvl="0">
                        <a:lnSpc>
                          <a:spcPct val="100000"/>
                        </a:lnSpc>
                      </a:pPr>
                      <a:r>
                        <a:rPr lang="en-US" sz="1200" spc="0" u="none">
                          <a:solidFill>
                            <a:srgbClr val="000000">
                              <a:alpha val="100000"/>
                            </a:srgbClr>
                          </a:solidFill>
                          <a:latin typeface="Calibri"/>
                        </a:rPr>
                        <a:t><![CDATA[60 min]]></a:t>
                      </a:r>
                    </a:p>
                  </a:txBody>
                  <a:tcPr anchor="t" marL="45720" marR="45720" marT="0" marB="0">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a:txBody>
                    <a:bodyPr wrap="square" rtlCol="0">
                      <a:spAutoFit/>
                    </a:bodyPr>
                    <a:lstStyle/>
                    <a:p>
                      <a:pPr algn="l" fontAlgn="t" marL="435483000" marR="435483000" indent="-228600" lvl="0">
                        <a:lnSpc>
                          <a:spcPct val="100000"/>
                        </a:lnSpc>
                        <a:buClr>
                          <a:srgbClr val="000000">
                            <a:alpha val="100000"/>
                          </a:srgbClr>
                        </a:buClr>
                        <a:buFont typeface="Wingdings"/>
                        <a:buChar char=""/>
                      </a:pPr>
                      <a:r>
                        <a:rPr lang="en-US" sz="1200" spc="0" u="none">
                          <a:solidFill>
                            <a:srgbClr val="000000">
                              <a:alpha val="100000"/>
                            </a:srgbClr>
                          </a:solidFill>
                          <a:latin typeface="Calibri"/>
                        </a:rPr>
                        <a:t><![CDATA[Current]]></a:t>
                      </a:r>
                      <a:r>
                        <a:rPr lang="en-US" sz="1200" spc="0" u="none">
                          <a:solidFill>
                            <a:srgbClr val="000000">
                              <a:alpha val="100000"/>
                            </a:srgbClr>
                          </a:solidFill>
                          <a:latin typeface="Calibri"/>
                        </a:rPr>
                        <a:t><![CDATA[ Pains]]></a:t>
                      </a:r>
                    </a:p>
                    <a:p>
                      <a:pPr algn="l" fontAlgn="t" marL="228600" marR="0" indent="-228600" lvl="0">
                        <a:lnSpc>
                          <a:spcPct val="100000"/>
                        </a:lnSpc>
                        <a:buClr>
                          <a:srgbClr val="000000">
                            <a:alpha val="100000"/>
                          </a:srgbClr>
                        </a:buClr>
                        <a:buFont typeface="Wingdings"/>
                        <a:buChar char=""/>
                      </a:pPr>
                      <a:r>
                        <a:rPr lang="en-US" sz="1200" spc="0" u="none">
                          <a:solidFill>
                            <a:srgbClr val="000000">
                              <a:alpha val="100000"/>
                            </a:srgbClr>
                          </a:solidFill>
                          <a:latin typeface="Calibri"/>
                        </a:rPr>
                        <a:t><![CDATA[Key Analytic Related Initiatives]]></a:t>
                      </a:r>
                    </a:p>
                  </a:txBody>
                  <a:tcPr anchor="t" marL="45720" marR="45720" marT="0" marB="0">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a:txBody>
                    <a:bodyPr wrap="square" rtlCol="0">
                      <a:spAutoFit/>
                    </a:bodyPr>
                    <a:lstStyle/>
                    <a:p>
                      <a:pPr algn="l" fontAlgn="t" marL="435483000" marR="435483000" indent="0" lvl="0">
                        <a:lnSpc>
                          <a:spcPct val="100000"/>
                        </a:lnSpc>
                      </a:pPr>
                      <a:r>
                        <a:rPr lang="en-US" sz="1200" spc="0" u="none">
                          <a:solidFill>
                            <a:srgbClr val="000000">
                              <a:alpha val="100000"/>
                            </a:srgbClr>
                          </a:solidFill>
                          <a:latin typeface="Calibri"/>
                        </a:rPr>
                        <a:t><![CDATA[Business]]></a:t>
                      </a:r>
                    </a:p>
                  </a:txBody>
                  <a:tcPr anchor="t" marL="45720" marR="45720" marT="0" marB="0">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r>
              <a:tr h="228600">
                <a:tc>
                  <a:txBody>
                    <a:bodyPr wrap="square" rtlCol="0">
                      <a:spAutoFit/>
                    </a:bodyPr>
                    <a:lstStyle/>
                    <a:p>
                      <a:pPr algn="l" fontAlgn="base" marL="435483000" marR="435483000" indent="0" lvl="0">
                        <a:lnSpc>
                          <a:spcPct val="100000"/>
                        </a:lnSpc>
                      </a:pPr>
                    </a:p>
                  </a:txBody>
                  <a:tcPr marL="45720" marR="45720" marT="0" marB="0">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a:txBody>
                    <a:bodyPr wrap="square" rtlCol="0">
                      <a:spAutoFit/>
                    </a:bodyPr>
                    <a:lstStyle/>
                    <a:p>
                      <a:pPr algn="l" fontAlgn="base" marL="435483000" marR="435483000" indent="0" lvl="0">
                        <a:lnSpc>
                          <a:spcPct val="100000"/>
                        </a:lnSpc>
                      </a:pPr>
                    </a:p>
                  </a:txBody>
                  <a:tcPr marL="45720" marR="45720" marT="0" marB="0">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a:txBody>
                    <a:bodyPr wrap="square" rtlCol="0">
                      <a:spAutoFit/>
                    </a:bodyPr>
                    <a:lstStyle/>
                    <a:p>
                      <a:pPr algn="l" fontAlgn="t" marL="435483000" marR="435483000" indent="-228600" lvl="0">
                        <a:lnSpc>
                          <a:spcPct val="100000"/>
                        </a:lnSpc>
                      </a:pPr>
                      <a:r>
                        <a:rPr lang="en-US" sz="1200" spc="0" u="none">
                          <a:solidFill>
                            <a:srgbClr val="000000">
                              <a:alpha val="100000"/>
                            </a:srgbClr>
                          </a:solidFill>
                          <a:latin typeface="Calibri"/>
                        </a:rPr>
                        <a:t><![CDATA[15]]></a:t>
                      </a:r>
                      <a:r>
                        <a:rPr lang="en-US" sz="1200" spc="0" u="none">
                          <a:solidFill>
                            <a:srgbClr val="000000">
                              <a:alpha val="100000"/>
                            </a:srgbClr>
                          </a:solidFill>
                          <a:latin typeface="Calibri"/>
                        </a:rPr>
                        <a:t><![CDATA[ min]]></a:t>
                      </a:r>
                    </a:p>
                  </a:txBody>
                  <a:tcPr anchor="t" marL="45720" marR="45720" marT="0" marB="0">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a:txBody>
                    <a:bodyPr wrap="square" rtlCol="0">
                      <a:spAutoFit/>
                    </a:bodyPr>
                    <a:lstStyle/>
                    <a:p>
                      <a:pPr algn="l" fontAlgn="t" marL="435483000" marR="435483000" indent="-228600" lvl="0">
                        <a:lnSpc>
                          <a:spcPct val="100000"/>
                        </a:lnSpc>
                        <a:buClr>
                          <a:srgbClr val="000000">
                            <a:alpha val="100000"/>
                          </a:srgbClr>
                        </a:buClr>
                        <a:buFont typeface="Wingdings"/>
                        <a:buChar char=""/>
                      </a:pPr>
                      <a:r>
                        <a:rPr lang="en-US" sz="1200" spc="0" u="none">
                          <a:solidFill>
                            <a:srgbClr val="000000">
                              <a:alpha val="100000"/>
                            </a:srgbClr>
                          </a:solidFill>
                          <a:latin typeface="Calibri"/>
                        </a:rPr>
                        <a:t><![CDATA[Break]]></a:t>
                      </a:r>
                    </a:p>
                  </a:txBody>
                  <a:tcPr anchor="t" marL="45720" marR="45720" marT="0" marB="0">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a:txBody>
                    <a:bodyPr wrap="square" rtlCol="0">
                      <a:spAutoFit/>
                    </a:bodyPr>
                    <a:lstStyle/>
                    <a:p>
                      <a:pPr algn="l" fontAlgn="t" marL="435483000" marR="435483000" indent="0" lvl="0">
                        <a:lnSpc>
                          <a:spcPct val="100000"/>
                        </a:lnSpc>
                      </a:pPr>
                    </a:p>
                  </a:txBody>
                  <a:tcPr anchor="t" marL="45720" marR="45720" marT="0" marB="0">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r>
              <a:tr h="228600">
                <a:tc>
                  <a:txBody>
                    <a:bodyPr wrap="square" rtlCol="0">
                      <a:spAutoFit/>
                    </a:bodyPr>
                    <a:lstStyle/>
                    <a:p>
                      <a:pPr algn="l" fontAlgn="base" marL="435483000" marR="435483000" indent="0" lvl="0">
                        <a:lnSpc>
                          <a:spcPct val="100000"/>
                        </a:lnSpc>
                      </a:pPr>
                      <a:r>
                        <a:rPr lang="en-US" sz="1200" spc="0" u="none">
                          <a:solidFill>
                            <a:srgbClr val="000000">
                              <a:alpha val="100000"/>
                            </a:srgbClr>
                          </a:solidFill>
                          <a:latin typeface="Calibri"/>
                        </a:rPr>
                        <a:t><![CDATA[10:45]]></a:t>
                      </a:r>
                      <a:r>
                        <a:rPr lang="en-US" sz="1200" spc="0" u="none">
                          <a:solidFill>
                            <a:srgbClr val="000000">
                              <a:alpha val="100000"/>
                            </a:srgbClr>
                          </a:solidFill>
                          <a:latin typeface="Calibri"/>
                        </a:rPr>
                        <a:t><![CDATA[  - 11:45 am]]></a:t>
                      </a:r>
                    </a:p>
                  </a:txBody>
                  <a:tcPr marL="45720" marR="45720" marT="0" marB="0">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a:txBody>
                    <a:bodyPr wrap="square" rtlCol="0">
                      <a:spAutoFit/>
                    </a:bodyPr>
                    <a:lstStyle/>
                    <a:p>
                      <a:pPr algn="l" fontAlgn="base" marL="435483000" marR="435483000" indent="0" lvl="0">
                        <a:lnSpc>
                          <a:spcPct val="100000"/>
                        </a:lnSpc>
                      </a:pPr>
                      <a:r>
                        <a:rPr lang="en-US" sz="1200" spc="0" u="none">
                          <a:solidFill>
                            <a:srgbClr val="000000">
                              <a:alpha val="100000"/>
                            </a:srgbClr>
                          </a:solidFill>
                          <a:latin typeface="Calibri"/>
                        </a:rPr>
                        <a:t><![CDATA[Business Interview ]]></a:t>
                      </a:r>
                      <a:r>
                        <a:rPr lang="en-US" sz="1200" spc="0" u="none">
                          <a:solidFill>
                            <a:srgbClr val="000000">
                              <a:alpha val="100000"/>
                            </a:srgbClr>
                          </a:solidFill>
                          <a:latin typeface="Calibri"/>
                        </a:rPr>
                        <a:t><![CDATA[ (LOB 2)]]></a:t>
                      </a:r>
                    </a:p>
                  </a:txBody>
                  <a:tcPr marL="45720" marR="45720" marT="0" marB="0">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a:txBody>
                    <a:bodyPr wrap="square" rtlCol="0">
                      <a:spAutoFit/>
                    </a:bodyPr>
                    <a:lstStyle/>
                    <a:p>
                      <a:pPr algn="l" fontAlgn="t" marL="435483000" marR="435483000" indent="-228600" lvl="0">
                        <a:lnSpc>
                          <a:spcPct val="100000"/>
                        </a:lnSpc>
                      </a:pPr>
                      <a:r>
                        <a:rPr lang="en-US" sz="1200" spc="0" u="none">
                          <a:solidFill>
                            <a:srgbClr val="000000">
                              <a:alpha val="100000"/>
                            </a:srgbClr>
                          </a:solidFill>
                          <a:latin typeface="Calibri"/>
                        </a:rPr>
                        <a:t><![CDATA[60]]></a:t>
                      </a:r>
                      <a:r>
                        <a:rPr lang="en-US" sz="1200" spc="0" u="none">
                          <a:solidFill>
                            <a:srgbClr val="000000">
                              <a:alpha val="100000"/>
                            </a:srgbClr>
                          </a:solidFill>
                          <a:latin typeface="Calibri"/>
                        </a:rPr>
                        <a:t><![CDATA[ min.]]></a:t>
                      </a:r>
                    </a:p>
                  </a:txBody>
                  <a:tcPr anchor="t" marL="45720" marR="45720" marT="0" marB="0">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a:txBody>
                    <a:bodyPr wrap="square" rtlCol="0">
                      <a:spAutoFit/>
                    </a:bodyPr>
                    <a:lstStyle/>
                    <a:p>
                      <a:pPr algn="l" fontAlgn="t" marL="435483000" marR="435483000" indent="-228600" lvl="0">
                        <a:lnSpc>
                          <a:spcPct val="100000"/>
                        </a:lnSpc>
                        <a:buClr>
                          <a:srgbClr val="000000">
                            <a:alpha val="100000"/>
                          </a:srgbClr>
                        </a:buClr>
                        <a:buFont typeface="Wingdings"/>
                        <a:buChar char=""/>
                      </a:pPr>
                      <a:r>
                        <a:rPr lang="en-US" sz="1200" spc="0" u="none">
                          <a:solidFill>
                            <a:srgbClr val="000000">
                              <a:alpha val="100000"/>
                            </a:srgbClr>
                          </a:solidFill>
                          <a:latin typeface="Calibri"/>
                        </a:rPr>
                        <a:t><![CDATA[Current]]></a:t>
                      </a:r>
                      <a:r>
                        <a:rPr lang="en-US" sz="1200" spc="0" u="none">
                          <a:solidFill>
                            <a:srgbClr val="000000">
                              <a:alpha val="100000"/>
                            </a:srgbClr>
                          </a:solidFill>
                          <a:latin typeface="Calibri"/>
                        </a:rPr>
                        <a:t><![CDATA[ Pains]]></a:t>
                      </a:r>
                    </a:p>
                    <a:p>
                      <a:pPr algn="l" fontAlgn="t" marL="228600" marR="0" indent="-228600" lvl="0">
                        <a:lnSpc>
                          <a:spcPct val="100000"/>
                        </a:lnSpc>
                        <a:buClr>
                          <a:srgbClr val="000000">
                            <a:alpha val="100000"/>
                          </a:srgbClr>
                        </a:buClr>
                        <a:buFont typeface="Wingdings"/>
                        <a:buChar char=""/>
                      </a:pPr>
                      <a:r>
                        <a:rPr lang="en-US" sz="1200" spc="0" u="none">
                          <a:solidFill>
                            <a:srgbClr val="000000">
                              <a:alpha val="100000"/>
                            </a:srgbClr>
                          </a:solidFill>
                          <a:latin typeface="Calibri"/>
                        </a:rPr>
                        <a:t><![CDATA[Key Analytic Related Initiatives]]></a:t>
                      </a:r>
                    </a:p>
                  </a:txBody>
                  <a:tcPr anchor="t" marL="45720" marR="45720" marT="0" marB="0">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a:txBody>
                    <a:bodyPr wrap="square" rtlCol="0">
                      <a:spAutoFit/>
                    </a:bodyPr>
                    <a:lstStyle/>
                    <a:p>
                      <a:pPr algn="l" fontAlgn="t" marL="435483000" marR="435483000" indent="0" lvl="0">
                        <a:lnSpc>
                          <a:spcPct val="100000"/>
                        </a:lnSpc>
                      </a:pPr>
                      <a:r>
                        <a:rPr lang="en-US" sz="1200" spc="0" u="none">
                          <a:solidFill>
                            <a:srgbClr val="000000">
                              <a:alpha val="100000"/>
                            </a:srgbClr>
                          </a:solidFill>
                          <a:latin typeface="Calibri"/>
                        </a:rPr>
                        <a:t><![CDATA[Business]]></a:t>
                      </a:r>
                    </a:p>
                  </a:txBody>
                  <a:tcPr anchor="t" marL="45720" marR="45720" marT="0" marB="0">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r>
              <a:tr h="228600">
                <a:tc>
                  <a:txBody>
                    <a:bodyPr wrap="square" rtlCol="0">
                      <a:spAutoFit/>
                    </a:bodyPr>
                    <a:lstStyle/>
                    <a:p>
                      <a:pPr algn="l" fontAlgn="base" marL="435483000" marR="435483000" indent="0" lvl="0">
                        <a:lnSpc>
                          <a:spcPct val="100000"/>
                        </a:lnSpc>
                      </a:pPr>
                      <a:r>
                        <a:rPr lang="en-US" sz="1200" spc="0" u="none">
                          <a:solidFill>
                            <a:srgbClr val="000000">
                              <a:alpha val="100000"/>
                            </a:srgbClr>
                          </a:solidFill>
                          <a:latin typeface="Calibri"/>
                        </a:rPr>
                        <a:t><![CDATA[11:45 – 12:30 pm]]></a:t>
                      </a:r>
                    </a:p>
                  </a:txBody>
                  <a:tcPr marL="45720" marR="45720" marT="0" marB="0">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a:txBody>
                    <a:bodyPr wrap="square" rtlCol="0">
                      <a:spAutoFit/>
                    </a:bodyPr>
                    <a:lstStyle/>
                    <a:p>
                      <a:pPr algn="l" fontAlgn="base" marL="435483000" marR="435483000" indent="0" lvl="0">
                        <a:lnSpc>
                          <a:spcPct val="100000"/>
                        </a:lnSpc>
                      </a:pPr>
                    </a:p>
                  </a:txBody>
                  <a:tcPr marL="45720" marR="45720" marT="0" marB="0">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a:txBody>
                    <a:bodyPr wrap="square" rtlCol="0">
                      <a:spAutoFit/>
                    </a:bodyPr>
                    <a:lstStyle/>
                    <a:p>
                      <a:pPr algn="l" fontAlgn="t" marL="435483000" marR="435483000" indent="-228600" lvl="0">
                        <a:lnSpc>
                          <a:spcPct val="100000"/>
                        </a:lnSpc>
                      </a:pPr>
                      <a:r>
                        <a:rPr lang="en-US" sz="1200" spc="0" u="none">
                          <a:solidFill>
                            <a:srgbClr val="000000">
                              <a:alpha val="100000"/>
                            </a:srgbClr>
                          </a:solidFill>
                          <a:latin typeface="Calibri"/>
                        </a:rPr>
                        <a:t><![CDATA[45 min.]]></a:t>
                      </a:r>
                    </a:p>
                  </a:txBody>
                  <a:tcPr anchor="t" marL="45720" marR="45720" marT="0" marB="0">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a:txBody>
                    <a:bodyPr wrap="square" rtlCol="0">
                      <a:spAutoFit/>
                    </a:bodyPr>
                    <a:lstStyle/>
                    <a:p>
                      <a:pPr algn="l" fontAlgn="t" marL="435483000" marR="435483000" indent="-228600" lvl="0">
                        <a:lnSpc>
                          <a:spcPct val="100000"/>
                        </a:lnSpc>
                        <a:buClr>
                          <a:srgbClr val="000000">
                            <a:alpha val="100000"/>
                          </a:srgbClr>
                        </a:buClr>
                        <a:buFont typeface="Wingdings"/>
                        <a:buChar char=""/>
                      </a:pPr>
                      <a:r>
                        <a:rPr lang="en-US" sz="1200" spc="0" u="none">
                          <a:solidFill>
                            <a:srgbClr val="000000">
                              <a:alpha val="100000"/>
                            </a:srgbClr>
                          </a:solidFill>
                          <a:latin typeface="Calibri"/>
                        </a:rPr>
                        <a:t><![CDATA[Lunch]]></a:t>
                      </a:r>
                      <a:r>
                        <a:rPr lang="en-US" sz="1200" spc="0" u="none">
                          <a:solidFill>
                            <a:srgbClr val="000000">
                              <a:alpha val="100000"/>
                            </a:srgbClr>
                          </a:solidFill>
                          <a:latin typeface="Calibri"/>
                        </a:rPr>
                        <a:t><![CDATA[ ]]></a:t>
                      </a:r>
                    </a:p>
                  </a:txBody>
                  <a:tcPr anchor="t" marL="45720" marR="45720" marT="0" marB="0">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a:txBody>
                    <a:bodyPr wrap="square" rtlCol="0">
                      <a:spAutoFit/>
                    </a:bodyPr>
                    <a:lstStyle/>
                    <a:p>
                      <a:pPr algn="l" fontAlgn="t" marL="435483000" marR="435483000" indent="0" lvl="0">
                        <a:lnSpc>
                          <a:spcPct val="100000"/>
                        </a:lnSpc>
                      </a:pPr>
                    </a:p>
                  </a:txBody>
                  <a:tcPr anchor="t" marL="45720" marR="45720" marT="0" marB="0">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r>
              <a:tr h="485775">
                <a:tc>
                  <a:txBody>
                    <a:bodyPr wrap="square" rtlCol="0">
                      <a:spAutoFit/>
                    </a:bodyPr>
                    <a:lstStyle/>
                    <a:p>
                      <a:pPr algn="l" fontAlgn="base" marL="435483000" marR="435483000" indent="0" lvl="0">
                        <a:lnSpc>
                          <a:spcPct val="100000"/>
                        </a:lnSpc>
                      </a:pPr>
                      <a:r>
                        <a:rPr lang="en-US" sz="1200" spc="0" u="none">
                          <a:solidFill>
                            <a:srgbClr val="000000">
                              <a:alpha val="100000"/>
                            </a:srgbClr>
                          </a:solidFill>
                          <a:latin typeface="Calibri"/>
                        </a:rPr>
                        <a:t><![CDATA[12:30 – 1:00 pm]]></a:t>
                      </a:r>
                    </a:p>
                  </a:txBody>
                  <a:tcPr marL="45720" marR="45720" marT="0" marB="0">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a:txBody>
                    <a:bodyPr wrap="square" rtlCol="0">
                      <a:spAutoFit/>
                    </a:bodyPr>
                    <a:lstStyle/>
                    <a:p>
                      <a:pPr algn="l" fontAlgn="base" marL="435483000" marR="435483000" indent="0" lvl="0">
                        <a:lnSpc>
                          <a:spcPct val="100000"/>
                        </a:lnSpc>
                      </a:pPr>
                      <a:r>
                        <a:rPr lang="en-US" sz="1200" spc="0" u="none">
                          <a:solidFill>
                            <a:srgbClr val="000000">
                              <a:alpha val="100000"/>
                            </a:srgbClr>
                          </a:solidFill>
                          <a:latin typeface="Calibri"/>
                        </a:rPr>
                        <a:t><![CDATA[Strategy, IT/Analytic Org]]></a:t>
                      </a:r>
                      <a:r>
                        <a:rPr lang="en-US" sz="1200" spc="0" u="none">
                          <a:solidFill>
                            <a:srgbClr val="000000">
                              <a:alpha val="100000"/>
                            </a:srgbClr>
                          </a:solidFill>
                          <a:latin typeface="Calibri"/>
                        </a:rPr>
                        <a:t><![CDATA[ Structure, Initiatives, Gap]]></a:t>
                      </a:r>
                    </a:p>
                  </a:txBody>
                  <a:tcPr marL="45720" marR="45720" marT="0" marB="0">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a:txBody>
                    <a:bodyPr wrap="square" rtlCol="0">
                      <a:spAutoFit/>
                    </a:bodyPr>
                    <a:lstStyle/>
                    <a:p>
                      <a:pPr algn="l" fontAlgn="t" marL="435483000" marR="435483000" indent="-228600" lvl="0">
                        <a:lnSpc>
                          <a:spcPct val="100000"/>
                        </a:lnSpc>
                      </a:pPr>
                      <a:r>
                        <a:rPr lang="en-US" sz="1200" spc="0" u="none">
                          <a:solidFill>
                            <a:srgbClr val="000000">
                              <a:alpha val="100000"/>
                            </a:srgbClr>
                          </a:solidFill>
                          <a:latin typeface="Calibri"/>
                        </a:rPr>
                        <a:t><![CDATA[30]]></a:t>
                      </a:r>
                      <a:r>
                        <a:rPr lang="en-US" sz="1200" spc="0" u="none">
                          <a:solidFill>
                            <a:srgbClr val="000000">
                              <a:alpha val="100000"/>
                            </a:srgbClr>
                          </a:solidFill>
                          <a:latin typeface="Calibri"/>
                        </a:rPr>
                        <a:t><![CDATA[ min.]]></a:t>
                      </a:r>
                    </a:p>
                  </a:txBody>
                  <a:tcPr anchor="t" marL="45720" marR="45720" marT="0" marB="0">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a:txBody>
                    <a:bodyPr wrap="square" rtlCol="0">
                      <a:spAutoFit/>
                    </a:bodyPr>
                    <a:lstStyle/>
                    <a:p>
                      <a:pPr algn="l" fontAlgn="t" marL="435483000" marR="435483000" indent="-228600" lvl="0">
                        <a:lnSpc>
                          <a:spcPct val="100000"/>
                        </a:lnSpc>
                        <a:buClr>
                          <a:srgbClr val="000000">
                            <a:alpha val="100000"/>
                          </a:srgbClr>
                        </a:buClr>
                        <a:buFont typeface="Wingdings"/>
                        <a:buChar char=""/>
                      </a:pPr>
                      <a:r>
                        <a:rPr lang="en-US" sz="1200" spc="0" u="none">
                          <a:solidFill>
                            <a:srgbClr val="000000">
                              <a:alpha val="100000"/>
                            </a:srgbClr>
                          </a:solidFill>
                          <a:latin typeface="Calibri"/>
                        </a:rPr>
                        <a:t><![CDATA[Current Analytics]]></a:t>
                      </a:r>
                      <a:r>
                        <a:rPr lang="en-US" sz="1200" spc="0" u="none">
                          <a:solidFill>
                            <a:srgbClr val="000000">
                              <a:alpha val="100000"/>
                            </a:srgbClr>
                          </a:solidFill>
                          <a:latin typeface="Calibri"/>
                        </a:rPr>
                        <a:t><![CDATA[ Strategy]]></a:t>
                      </a:r>
                    </a:p>
                    <a:p>
                      <a:pPr algn="l" fontAlgn="t" marL="228600" marR="0" indent="-228600" lvl="0">
                        <a:lnSpc>
                          <a:spcPct val="100000"/>
                        </a:lnSpc>
                        <a:buClr>
                          <a:srgbClr val="000000">
                            <a:alpha val="100000"/>
                          </a:srgbClr>
                        </a:buClr>
                        <a:buFont typeface="Wingdings"/>
                        <a:buChar char=""/>
                      </a:pPr>
                      <a:r>
                        <a:rPr lang="en-US" sz="1200" spc="0" u="none">
                          <a:solidFill>
                            <a:srgbClr val="000000">
                              <a:alpha val="100000"/>
                            </a:srgbClr>
                          </a:solidFill>
                          <a:latin typeface="Calibri"/>
                        </a:rPr>
                        <a:t><![CDATA[Existing BI/BACC]]></a:t>
                      </a:r>
                      <a:r>
                        <a:rPr lang="en-US" sz="1200" spc="0" u="none">
                          <a:solidFill>
                            <a:srgbClr val="000000">
                              <a:alpha val="100000"/>
                            </a:srgbClr>
                          </a:solidFill>
                          <a:latin typeface="Calibri"/>
                        </a:rPr>
                        <a:t><![CDATA[ initiatives & Org]]></a:t>
                      </a:r>
                    </a:p>
                    <a:p>
                      <a:pPr algn="l" fontAlgn="t" marL="228600" marR="0" indent="-228600" lvl="0">
                        <a:lnSpc>
                          <a:spcPct val="100000"/>
                        </a:lnSpc>
                        <a:buClr>
                          <a:srgbClr val="000000">
                            <a:alpha val="100000"/>
                          </a:srgbClr>
                        </a:buClr>
                        <a:buFont typeface="Wingdings"/>
                        <a:buChar char=""/>
                      </a:pPr>
                      <a:r>
                        <a:rPr lang="en-US" sz="1200" spc="0" u="none">
                          <a:solidFill>
                            <a:srgbClr val="000000">
                              <a:alpha val="100000"/>
                            </a:srgbClr>
                          </a:solidFill>
                          <a:latin typeface="Calibri"/>
                        </a:rPr>
                        <a:t><![CDATA[Gaps/Issues]]></a:t>
                      </a:r>
                    </a:p>
                  </a:txBody>
                  <a:tcPr anchor="t" marL="45720" marR="45720" marT="0" marB="0">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a:txBody>
                    <a:bodyPr wrap="square" rtlCol="0">
                      <a:spAutoFit/>
                    </a:bodyPr>
                    <a:lstStyle/>
                    <a:p>
                      <a:pPr algn="l" fontAlgn="t" marL="435483000" marR="435483000" indent="0" lvl="0">
                        <a:lnSpc>
                          <a:spcPct val="100000"/>
                        </a:lnSpc>
                      </a:pPr>
                      <a:r>
                        <a:rPr lang="en-US" sz="1200" spc="0" u="none">
                          <a:solidFill>
                            <a:srgbClr val="000000">
                              <a:alpha val="100000"/>
                            </a:srgbClr>
                          </a:solidFill>
                          <a:latin typeface="Calibri"/>
                        </a:rPr>
                        <a:t><![CDATA[IT/Analytics Team]]></a:t>
                      </a:r>
                    </a:p>
                  </a:txBody>
                  <a:tcPr anchor="t" marL="45720" marR="45720" marT="0" marB="0">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r>
              <a:tr h="447675">
                <a:tc>
                  <a:txBody>
                    <a:bodyPr wrap="square" rtlCol="0">
                      <a:spAutoFit/>
                    </a:bodyPr>
                    <a:lstStyle/>
                    <a:p>
                      <a:pPr algn="l" fontAlgn="base" marL="435483000" marR="435483000" indent="0" lvl="0">
                        <a:lnSpc>
                          <a:spcPct val="100000"/>
                        </a:lnSpc>
                      </a:pPr>
                      <a:r>
                        <a:rPr lang="en-US" sz="1200" spc="0" u="none">
                          <a:solidFill>
                            <a:srgbClr val="000000">
                              <a:alpha val="100000"/>
                            </a:srgbClr>
                          </a:solidFill>
                          <a:latin typeface="Calibri"/>
                        </a:rPr>
                        <a:t><![CDATA[1:00 – 1:45 pm]]></a:t>
                      </a:r>
                    </a:p>
                    <a:p>
                      <a:pPr algn="l" fontAlgn="base" marL="0" marR="0" indent="0" lvl="0">
                        <a:lnSpc>
                          <a:spcPct val="100000"/>
                        </a:lnSpc>
                      </a:pPr>
                    </a:p>
                  </a:txBody>
                  <a:tcPr marL="45720" marR="45720" marT="0" marB="0">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a:txBody>
                    <a:bodyPr wrap="square" rtlCol="0">
                      <a:spAutoFit/>
                    </a:bodyPr>
                    <a:lstStyle/>
                    <a:p>
                      <a:pPr algn="l" fontAlgn="base" marL="435483000" marR="435483000" indent="0" lvl="0">
                        <a:lnSpc>
                          <a:spcPct val="100000"/>
                        </a:lnSpc>
                      </a:pPr>
                      <a:r>
                        <a:rPr lang="en-US" sz="1200" spc="0" u="none">
                          <a:solidFill>
                            <a:srgbClr val="000000">
                              <a:alpha val="100000"/>
                            </a:srgbClr>
                          </a:solidFill>
                          <a:latin typeface="Calibri"/>
                        </a:rPr>
                        <a:t><![CDATA[Analytics Strategy & BACC Role/Best Practices]]></a:t>
                      </a:r>
                    </a:p>
                  </a:txBody>
                  <a:tcPr marL="45720" marR="45720" marT="0" marB="0">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a:txBody>
                    <a:bodyPr wrap="square" rtlCol="0">
                      <a:spAutoFit/>
                    </a:bodyPr>
                    <a:lstStyle/>
                    <a:p>
                      <a:pPr algn="l" fontAlgn="t" marL="435483000" marR="435483000" indent="-228600" lvl="0">
                        <a:lnSpc>
                          <a:spcPct val="100000"/>
                        </a:lnSpc>
                      </a:pPr>
                      <a:r>
                        <a:rPr lang="en-US" sz="1200" spc="0" u="none">
                          <a:solidFill>
                            <a:srgbClr val="000000">
                              <a:alpha val="100000"/>
                            </a:srgbClr>
                          </a:solidFill>
                          <a:latin typeface="Calibri"/>
                        </a:rPr>
                        <a:t><![CDATA[45 min.]]></a:t>
                      </a:r>
                    </a:p>
                  </a:txBody>
                  <a:tcPr anchor="t" marL="45720" marR="45720" marT="0" marB="0">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a:txBody>
                    <a:bodyPr wrap="square" rtlCol="0">
                      <a:spAutoFit/>
                    </a:bodyPr>
                    <a:lstStyle/>
                    <a:p>
                      <a:pPr algn="l" fontAlgn="t" marL="435483000" marR="435483000" indent="-228600" lvl="0">
                        <a:lnSpc>
                          <a:spcPct val="100000"/>
                        </a:lnSpc>
                        <a:buClr>
                          <a:srgbClr val="000000">
                            <a:alpha val="100000"/>
                          </a:srgbClr>
                        </a:buClr>
                        <a:buFont typeface="Wingdings"/>
                        <a:buChar char=""/>
                      </a:pPr>
                      <a:r>
                        <a:rPr lang="en-US" sz="1200" spc="0" u="none">
                          <a:solidFill>
                            <a:srgbClr val="000000">
                              <a:alpha val="100000"/>
                            </a:srgbClr>
                          </a:solidFill>
                          <a:latin typeface="Calibri"/>
                        </a:rPr>
                        <a:t><![CDATA[BI/Analytics Maturity]]></a:t>
                      </a:r>
                      <a:r>
                        <a:rPr lang="en-US" sz="1200" spc="0" u="none">
                          <a:solidFill>
                            <a:srgbClr val="000000">
                              <a:alpha val="100000"/>
                            </a:srgbClr>
                          </a:solidFill>
                          <a:latin typeface="Calibri"/>
                        </a:rPr>
                        <a:t><![CDATA[ Model]]></a:t>
                      </a:r>
                    </a:p>
                    <a:p>
                      <a:pPr algn="l" fontAlgn="t" marL="228600" marR="0" indent="-228600" lvl="0">
                        <a:lnSpc>
                          <a:spcPct val="100000"/>
                        </a:lnSpc>
                        <a:buClr>
                          <a:srgbClr val="000000">
                            <a:alpha val="100000"/>
                          </a:srgbClr>
                        </a:buClr>
                        <a:buFont typeface="Wingdings"/>
                        <a:buChar char=""/>
                      </a:pPr>
                      <a:r>
                        <a:rPr lang="en-US" sz="1200" spc="0" u="none">
                          <a:solidFill>
                            <a:srgbClr val="000000">
                              <a:alpha val="100000"/>
                            </a:srgbClr>
                          </a:solidFill>
                          <a:latin typeface="Calibri"/>
                        </a:rPr>
                        <a:t><![CDATA[BACC Capabilities/Org Structures, Roles, Skills, Governance, Metrics ]]></a:t>
                      </a:r>
                    </a:p>
                  </a:txBody>
                  <a:tcPr anchor="t" marL="45720" marR="45720" marT="0" marB="0">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a:txBody>
                    <a:bodyPr wrap="square" rtlCol="0">
                      <a:spAutoFit/>
                    </a:bodyPr>
                    <a:lstStyle/>
                    <a:p>
                      <a:pPr algn="l" fontAlgn="t" marL="435483000" marR="435483000" indent="0" lvl="0">
                        <a:lnSpc>
                          <a:spcPct val="100000"/>
                        </a:lnSpc>
                      </a:pPr>
                      <a:r>
                        <a:rPr lang="en-US" sz="1200" spc="0" u="none">
                          <a:solidFill>
                            <a:srgbClr val="000000">
                              <a:alpha val="100000"/>
                            </a:srgbClr>
                          </a:solidFill>
                          <a:latin typeface="Calibri"/>
                        </a:rPr>
                        <a:t><![CDATA[IT/Analytics Team]]></a:t>
                      </a:r>
                    </a:p>
                    <a:p>
                      <a:pPr algn="l" fontAlgn="t" marL="0" marR="0" indent="0" lvl="0">
                        <a:lnSpc>
                          <a:spcPct val="100000"/>
                        </a:lnSpc>
                      </a:pPr>
                    </a:p>
                  </a:txBody>
                  <a:tcPr anchor="t" marL="45720" marR="45720" marT="0" marB="0">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r>
              <a:tr h="276225">
                <a:tc>
                  <a:txBody>
                    <a:bodyPr wrap="square" rtlCol="0">
                      <a:spAutoFit/>
                    </a:bodyPr>
                    <a:lstStyle/>
                    <a:p>
                      <a:pPr algn="l" fontAlgn="base" marL="435483000" marR="435483000" indent="0" lvl="0">
                        <a:lnSpc>
                          <a:spcPct val="100000"/>
                        </a:lnSpc>
                      </a:pPr>
                      <a:r>
                        <a:rPr lang="en-US" sz="1200" spc="0" u="none">
                          <a:solidFill>
                            <a:srgbClr val="000000">
                              <a:alpha val="100000"/>
                            </a:srgbClr>
                          </a:solidFill>
                          <a:latin typeface="Calibri"/>
                        </a:rPr>
                        <a:t><![CDATA[1:45 – 2:00 pm]]></a:t>
                      </a:r>
                    </a:p>
                  </a:txBody>
                  <a:tcPr marL="45720" marR="45720" marT="0" marB="0">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a:txBody>
                    <a:bodyPr wrap="square" rtlCol="0">
                      <a:spAutoFit/>
                    </a:bodyPr>
                    <a:lstStyle/>
                    <a:p>
                      <a:pPr algn="l" fontAlgn="base" marL="435483000" marR="435483000" indent="0" lvl="0">
                        <a:lnSpc>
                          <a:spcPct val="100000"/>
                        </a:lnSpc>
                      </a:pPr>
                    </a:p>
                  </a:txBody>
                  <a:tcPr marL="45720" marR="45720" marT="0" marB="0">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a:txBody>
                    <a:bodyPr wrap="square" rtlCol="0">
                      <a:spAutoFit/>
                    </a:bodyPr>
                    <a:lstStyle/>
                    <a:p>
                      <a:pPr algn="l" fontAlgn="t" marL="435483000" marR="435483000" indent="-228600" lvl="0">
                        <a:lnSpc>
                          <a:spcPct val="100000"/>
                        </a:lnSpc>
                      </a:pPr>
                      <a:r>
                        <a:rPr lang="en-US" sz="1200" spc="0" u="none">
                          <a:solidFill>
                            <a:srgbClr val="000000">
                              <a:alpha val="100000"/>
                            </a:srgbClr>
                          </a:solidFill>
                          <a:latin typeface="Calibri"/>
                        </a:rPr>
                        <a:t><![CDATA[15 min]]></a:t>
                      </a:r>
                    </a:p>
                  </a:txBody>
                  <a:tcPr anchor="t" marL="45720" marR="45720" marT="0" marB="0">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a:txBody>
                    <a:bodyPr wrap="square" rtlCol="0">
                      <a:spAutoFit/>
                    </a:bodyPr>
                    <a:lstStyle/>
                    <a:p>
                      <a:pPr algn="l" fontAlgn="t" marL="435483000" marR="435483000" indent="-228600" lvl="0">
                        <a:lnSpc>
                          <a:spcPct val="100000"/>
                        </a:lnSpc>
                        <a:buClr>
                          <a:srgbClr val="000000">
                            <a:alpha val="100000"/>
                          </a:srgbClr>
                        </a:buClr>
                        <a:buFont typeface="Wingdings"/>
                        <a:buChar char=""/>
                      </a:pPr>
                      <a:r>
                        <a:rPr lang="en-US" sz="1200" spc="0" u="none">
                          <a:solidFill>
                            <a:srgbClr val="000000">
                              <a:alpha val="100000"/>
                            </a:srgbClr>
                          </a:solidFill>
                          <a:latin typeface="Calibri"/>
                        </a:rPr>
                        <a:t><![CDATA[Break]]></a:t>
                      </a:r>
                    </a:p>
                  </a:txBody>
                  <a:tcPr anchor="t" marL="45720" marR="45720" marT="0" marB="0">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a:txBody>
                    <a:bodyPr wrap="square" rtlCol="0">
                      <a:spAutoFit/>
                    </a:bodyPr>
                    <a:lstStyle/>
                    <a:p>
                      <a:pPr algn="l" fontAlgn="t" marL="435483000" marR="435483000" indent="0" lvl="0">
                        <a:lnSpc>
                          <a:spcPct val="100000"/>
                        </a:lnSpc>
                      </a:pPr>
                    </a:p>
                  </a:txBody>
                  <a:tcPr anchor="t" marL="45720" marR="45720" marT="0" marB="0">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r>
              <a:tr h="447675">
                <a:tc>
                  <a:txBody>
                    <a:bodyPr wrap="square" rtlCol="0">
                      <a:spAutoFit/>
                    </a:bodyPr>
                    <a:lstStyle/>
                    <a:p>
                      <a:pPr algn="l" fontAlgn="base" marL="435483000" marR="435483000" indent="0" lvl="0">
                        <a:lnSpc>
                          <a:spcPct val="100000"/>
                        </a:lnSpc>
                      </a:pPr>
                      <a:r>
                        <a:rPr lang="en-US" sz="1200" spc="0" u="none">
                          <a:solidFill>
                            <a:srgbClr val="000000">
                              <a:alpha val="100000"/>
                            </a:srgbClr>
                          </a:solidFill>
                          <a:latin typeface="Calibri"/>
                        </a:rPr>
                        <a:t><![CDATA[2:00 – 3:30 pm]]></a:t>
                      </a:r>
                    </a:p>
                  </a:txBody>
                  <a:tcPr marL="45720" marR="45720" marT="0" marB="0">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a:txBody>
                    <a:bodyPr wrap="square" rtlCol="0">
                      <a:spAutoFit/>
                    </a:bodyPr>
                    <a:lstStyle/>
                    <a:p>
                      <a:pPr algn="l" fontAlgn="base" marL="435483000" marR="435483000" indent="0" lvl="0">
                        <a:lnSpc>
                          <a:spcPct val="100000"/>
                        </a:lnSpc>
                      </a:pPr>
                      <a:r>
                        <a:rPr lang="en-US" sz="1200" spc="0" u="none">
                          <a:solidFill>
                            <a:srgbClr val="000000">
                              <a:alpha val="100000"/>
                            </a:srgbClr>
                          </a:solidFill>
                          <a:latin typeface="Calibri"/>
                        </a:rPr>
                        <a:t><![CDATA[IT]]></a:t>
                      </a:r>
                      <a:r>
                        <a:rPr lang="en-US" sz="1200" spc="0" u="none">
                          <a:solidFill>
                            <a:srgbClr val="000000">
                              <a:alpha val="100000"/>
                            </a:srgbClr>
                          </a:solidFill>
                          <a:latin typeface="Calibri"/>
                        </a:rPr>
                        <a:t><![CDATA[ Interview]]></a:t>
                      </a:r>
                    </a:p>
                    <a:p>
                      <a:pPr algn="l" fontAlgn="base" marL="0" marR="0" indent="0" lvl="0">
                        <a:lnSpc>
                          <a:spcPct val="100000"/>
                        </a:lnSpc>
                      </a:pPr>
                      <a:r>
                        <a:rPr lang="en-US" sz="1200" spc="0" u="none">
                          <a:solidFill>
                            <a:srgbClr val="000000">
                              <a:alpha val="100000"/>
                            </a:srgbClr>
                          </a:solidFill>
                          <a:latin typeface="Calibri"/>
                        </a:rPr>
                        <a:t><![CDATA[ ]]></a:t>
                      </a:r>
                    </a:p>
                  </a:txBody>
                  <a:tcPr marL="45720" marR="45720" marT="0" marB="0">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a:txBody>
                    <a:bodyPr wrap="square" rtlCol="0">
                      <a:spAutoFit/>
                    </a:bodyPr>
                    <a:lstStyle/>
                    <a:p>
                      <a:pPr algn="l" fontAlgn="t" marL="435483000" marR="435483000" indent="-228600" lvl="0">
                        <a:lnSpc>
                          <a:spcPct val="100000"/>
                        </a:lnSpc>
                      </a:pPr>
                      <a:r>
                        <a:rPr lang="en-US" sz="1200" spc="0" u="none">
                          <a:solidFill>
                            <a:srgbClr val="000000">
                              <a:alpha val="100000"/>
                            </a:srgbClr>
                          </a:solidFill>
                          <a:latin typeface="Calibri"/>
                        </a:rPr>
                        <a:t><![CDATA[90 ]]></a:t>
                      </a:r>
                      <a:r>
                        <a:rPr lang="en-US" sz="1200" spc="0" u="none">
                          <a:solidFill>
                            <a:srgbClr val="000000">
                              <a:alpha val="100000"/>
                            </a:srgbClr>
                          </a:solidFill>
                          <a:latin typeface="Calibri"/>
                        </a:rPr>
                        <a:t><![CDATA[min]]></a:t>
                      </a:r>
                    </a:p>
                  </a:txBody>
                  <a:tcPr anchor="t" marL="45720" marR="45720" marT="0" marB="0">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a:txBody>
                    <a:bodyPr wrap="square" rtlCol="0">
                      <a:spAutoFit/>
                    </a:bodyPr>
                    <a:lstStyle/>
                    <a:p>
                      <a:pPr algn="l" fontAlgn="t" marL="435483000" marR="435483000" indent="-228600" lvl="0">
                        <a:lnSpc>
                          <a:spcPct val="100000"/>
                        </a:lnSpc>
                        <a:buClr>
                          <a:srgbClr val="000000">
                            <a:alpha val="100000"/>
                          </a:srgbClr>
                        </a:buClr>
                        <a:buFont typeface="Wingdings"/>
                        <a:buChar char=""/>
                      </a:pPr>
                      <a:r>
                        <a:rPr lang="en-US" sz="1200" spc="0" u="none">
                          <a:solidFill>
                            <a:srgbClr val="000000">
                              <a:alpha val="100000"/>
                            </a:srgbClr>
                          </a:solidFill>
                          <a:latin typeface="Calibri"/>
                        </a:rPr>
                        <a:t><![CDATA[Current Pains, Strategy Execution]]></a:t>
                      </a:r>
                    </a:p>
                    <a:p>
                      <a:pPr algn="l" fontAlgn="t" marL="228600" marR="0" indent="-228600" lvl="0">
                        <a:lnSpc>
                          <a:spcPct val="100000"/>
                        </a:lnSpc>
                        <a:buClr>
                          <a:srgbClr val="000000">
                            <a:alpha val="100000"/>
                          </a:srgbClr>
                        </a:buClr>
                        <a:buFont typeface="Wingdings"/>
                        <a:buChar char=""/>
                      </a:pPr>
                      <a:r>
                        <a:rPr lang="en-US" sz="1200" spc="0" u="none">
                          <a:solidFill>
                            <a:srgbClr val="000000">
                              <a:alpha val="100000"/>
                            </a:srgbClr>
                          </a:solidFill>
                          <a:latin typeface="Calibri"/>
                        </a:rPr>
                        <a:t><![CDATA[Current BACC Capabilities]]></a:t>
                      </a:r>
                    </a:p>
                  </a:txBody>
                  <a:tcPr anchor="t" marL="45720" marR="45720" marT="0" marB="0">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a:txBody>
                    <a:bodyPr wrap="square" rtlCol="0">
                      <a:spAutoFit/>
                    </a:bodyPr>
                    <a:lstStyle/>
                    <a:p>
                      <a:pPr algn="l" fontAlgn="t" marL="435483000" marR="435483000" indent="0" lvl="0">
                        <a:lnSpc>
                          <a:spcPct val="100000"/>
                        </a:lnSpc>
                      </a:pPr>
                      <a:r>
                        <a:rPr lang="en-US" sz="1200" spc="0" u="none">
                          <a:solidFill>
                            <a:srgbClr val="000000">
                              <a:alpha val="100000"/>
                            </a:srgbClr>
                          </a:solidFill>
                          <a:latin typeface="Calibri"/>
                        </a:rPr>
                        <a:t><![CDATA[IT/Analytics Team]]></a:t>
                      </a:r>
                    </a:p>
                    <a:p>
                      <a:pPr algn="l" fontAlgn="t" marL="0" marR="0" indent="0" lvl="0">
                        <a:lnSpc>
                          <a:spcPct val="100000"/>
                        </a:lnSpc>
                      </a:pPr>
                    </a:p>
                  </a:txBody>
                  <a:tcPr anchor="t" marL="45720" marR="45720" marT="0" marB="0">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r>
              <a:tr h="504825">
                <a:tc>
                  <a:txBody>
                    <a:bodyPr wrap="square" rtlCol="0">
                      <a:spAutoFit/>
                    </a:bodyPr>
                    <a:lstStyle/>
                    <a:p>
                      <a:pPr algn="l" fontAlgn="base" marL="435483000" marR="435483000" indent="0" lvl="0">
                        <a:lnSpc>
                          <a:spcPct val="100000"/>
                        </a:lnSpc>
                      </a:pPr>
                      <a:r>
                        <a:rPr lang="en-US" sz="1200" spc="0" u="none">
                          <a:solidFill>
                            <a:srgbClr val="000000">
                              <a:alpha val="100000"/>
                            </a:srgbClr>
                          </a:solidFill>
                          <a:latin typeface="Calibri"/>
                        </a:rPr>
                        <a:t><![CDATA[3:30 – 4:30 p]]></a:t>
                      </a:r>
                      <a:r>
                        <a:rPr lang="en-US" sz="1200" spc="0" u="none">
                          <a:solidFill>
                            <a:srgbClr val="000000">
                              <a:alpha val="100000"/>
                            </a:srgbClr>
                          </a:solidFill>
                          <a:latin typeface="Calibri"/>
                        </a:rPr>
                        <a:t><![CDATA[m]]></a:t>
                      </a:r>
                    </a:p>
                  </a:txBody>
                  <a:tcPr marL="45720" marR="45720" marT="0" marB="0">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a:txBody>
                    <a:bodyPr wrap="square" rtlCol="0">
                      <a:spAutoFit/>
                    </a:bodyPr>
                    <a:lstStyle/>
                    <a:p>
                      <a:pPr algn="l" fontAlgn="base" marL="435483000" marR="435483000" indent="0" lvl="0">
                        <a:lnSpc>
                          <a:spcPct val="100000"/>
                        </a:lnSpc>
                      </a:pPr>
                      <a:r>
                        <a:rPr lang="en-US" sz="1200" spc="0" u="none">
                          <a:solidFill>
                            <a:srgbClr val="000000">
                              <a:alpha val="100000"/>
                            </a:srgbClr>
                          </a:solidFill>
                          <a:latin typeface="Calibri"/>
                        </a:rPr>
                        <a:t><![CDATA[Preliminary Findings ]]></a:t>
                      </a:r>
                      <a:r>
                        <a:rPr lang="en-US" sz="1200" spc="0" u="none">
                          <a:solidFill>
                            <a:srgbClr val="000000">
                              <a:alpha val="100000"/>
                            </a:srgbClr>
                          </a:solidFill>
                          <a:latin typeface="Calibri"/>
                        </a:rPr>
                        <a:t><![CDATA[ Discussion/Next Steps]]></a:t>
                      </a:r>
                    </a:p>
                  </a:txBody>
                  <a:tcPr marL="45720" marR="45720" marT="0" marB="0">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a:txBody>
                    <a:bodyPr wrap="square" rtlCol="0">
                      <a:spAutoFit/>
                    </a:bodyPr>
                    <a:lstStyle/>
                    <a:p>
                      <a:pPr algn="l" fontAlgn="t" marL="435483000" marR="435483000" indent="-228600" lvl="0">
                        <a:lnSpc>
                          <a:spcPct val="100000"/>
                        </a:lnSpc>
                      </a:pPr>
                      <a:r>
                        <a:rPr lang="en-US" sz="1200" spc="0" u="none">
                          <a:solidFill>
                            <a:srgbClr val="000000">
                              <a:alpha val="100000"/>
                            </a:srgbClr>
                          </a:solidFill>
                          <a:latin typeface="Calibri"/>
                        </a:rPr>
                        <a:t><![CDATA[45 min]]></a:t>
                      </a:r>
                    </a:p>
                  </a:txBody>
                  <a:tcPr anchor="t" marL="45720" marR="45720" marT="0" marB="0">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a:txBody>
                    <a:bodyPr wrap="square" rtlCol="0">
                      <a:spAutoFit/>
                    </a:bodyPr>
                    <a:lstStyle/>
                    <a:p>
                      <a:pPr algn="l" fontAlgn="t" marL="435483000" marR="435483000" indent="-228600" lvl="0">
                        <a:lnSpc>
                          <a:spcPct val="100000"/>
                        </a:lnSpc>
                        <a:buClr>
                          <a:srgbClr val="000000">
                            <a:alpha val="100000"/>
                          </a:srgbClr>
                        </a:buClr>
                        <a:buFont typeface="Wingdings"/>
                        <a:buChar char=""/>
                      </a:pPr>
                      <a:r>
                        <a:rPr lang="en-US" sz="1200" spc="0" u="none">
                          <a:solidFill>
                            <a:srgbClr val="000000">
                              <a:alpha val="100000"/>
                            </a:srgbClr>
                          </a:solidFill>
                          <a:latin typeface="Calibri"/>
                        </a:rPr>
                        <a:t><![CDATA[Review]]></a:t>
                      </a:r>
                      <a:r>
                        <a:rPr lang="en-US" sz="1200" spc="0" u="none">
                          <a:solidFill>
                            <a:srgbClr val="000000">
                              <a:alpha val="100000"/>
                            </a:srgbClr>
                          </a:solidFill>
                          <a:latin typeface="Calibri"/>
                        </a:rPr>
                        <a:t><![CDATA[ and d]]></a:t>
                      </a:r>
                      <a:r>
                        <a:rPr lang="en-US" sz="1200" spc="0" u="none">
                          <a:solidFill>
                            <a:srgbClr val="000000">
                              <a:alpha val="100000"/>
                            </a:srgbClr>
                          </a:solidFill>
                          <a:latin typeface="Calibri"/>
                        </a:rPr>
                        <a:t><![CDATA[iscuss initial findings/recommendations; next steps]]></a:t>
                      </a:r>
                    </a:p>
                  </a:txBody>
                  <a:tcPr anchor="t" marL="45720" marR="45720" marT="0" marB="0">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a:txBody>
                    <a:bodyPr wrap="square" rtlCol="0">
                      <a:spAutoFit/>
                    </a:bodyPr>
                    <a:lstStyle/>
                    <a:p>
                      <a:pPr algn="l" fontAlgn="t" marL="435483000" marR="435483000" indent="0" lvl="0">
                        <a:lnSpc>
                          <a:spcPct val="100000"/>
                        </a:lnSpc>
                      </a:pPr>
                      <a:r>
                        <a:rPr lang="en-US" sz="1200" spc="0" u="none">
                          <a:solidFill>
                            <a:srgbClr val="000000">
                              <a:alpha val="100000"/>
                            </a:srgbClr>
                          </a:solidFill>
                          <a:latin typeface="Calibri"/>
                        </a:rPr>
                        <a:t><![CDATA[Workshop]]></a:t>
                      </a:r>
                      <a:r>
                        <a:rPr lang="en-US" sz="1200" spc="0" u="none">
                          <a:solidFill>
                            <a:srgbClr val="000000">
                              <a:alpha val="100000"/>
                            </a:srgbClr>
                          </a:solidFill>
                          <a:latin typeface="Calibri"/>
                        </a:rPr>
                        <a:t><![CDATA[ Sponsor ]]></a:t>
                      </a:r>
                    </a:p>
                  </a:txBody>
                  <a:tcPr anchor="t" marL="45720" marR="45720" marT="0" marB="0">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r>
            </a:tbl>
          </a:graphicData>
        </a:graphic>
      </p:graphicFrame>
      <p:pic>
        <p:nvPicPr>
          <p:cNvPr id="3" name="Picture 2" descr=""/>
          <p:cNvPicPr>
            <a:picLocks noChangeAspect="1"/>
          </p:cNvPicPr>
          <p:nvPr/>
        </p:nvPicPr>
        <p:blipFill>
          <a:blip r:embed="rId2"/>
          <a:stretch>
            <a:fillRect/>
          </a:stretch>
        </p:blipFill>
        <p:spPr>
          <a:xfrm>
            <a:off x="7191375" y="247650"/>
            <a:ext cx="1552575" cy="790575"/>
          </a:xfrm>
          <a:prstGeom prst="rect">
            <a:avLst/>
          </a:prstGeom>
          <a:effectLst>
            <a:outerShdw blurRad="57150" dist="19050" dir="0" algn="br" rotWithShape="0">
              <a:srgbClr val="000000">
                <a:alpha val="50000"/>
              </a:srgbClr>
            </a:outerShdw>
          </a:effectLst>
        </p:spPr>
      </p:pic>
      <p:sp>
        <p:nvSpPr>
          <p:cNvPr id="4" name=""/>
          <p:cNvSpPr txBox="1"/>
          <p:nvPr/>
        </p:nvSpPr>
        <p:spPr>
          <a:xfrm>
            <a:off x="6543675" y="152400"/>
            <a:ext cx="2333625" cy="552450"/>
          </a:xfrm>
          <a:prstGeom prst="rect">
            <a:avLst/>
          </a:prstGeom>
          <a:noFill/>
        </p:spPr>
        <p:txBody>
          <a:bodyPr rtlCol="0" bIns="45720" lIns="91440" rIns="91440" tIns="45720">
            <a:spAutoFit/>
          </a:bodyPr>
          <a:lstStyle/>
          <a:p>
            <a:pPr algn="l" fontAlgn="base" marL="0" marR="0" indent="0" lvl="0">
              <a:lnSpc>
                <a:spcPct val="100000"/>
              </a:lnSpc>
            </a:pPr>
            <a:r>
              <a:rPr lang="en-US" sz="1800" spc="0" u="none">
                <a:solidFill>
                  <a:srgbClr val="000000">
                    <a:alpha val="100000"/>
                  </a:srgbClr>
                </a:solidFill>
                <a:latin typeface="Calibri"/>
              </a:rPr>
              <a:t><![CDATA[Amend with ]]></a:t>
            </a:r>
            <a:r>
              <a:rPr lang="en-US" sz="1000" spc="0" u="none">
                <a:solidFill>
                  <a:srgbClr val="000000">
                    <a:alpha val="100000"/>
                  </a:srgbClr>
                </a:solidFill>
                <a:latin typeface="Calibri"/>
              </a:rPr>
              <a:t><![CDATA[custom agenda for customer]]></a:t>
            </a:r>
          </a:p>
        </p:txBody>
      </p:sp>
      <p:sp>
        <p:nvSpPr>
          <p:cNvPr id="5" name=""/>
          <p:cNvSpPr txBox="1"/>
          <p:nvPr/>
        </p:nvSpPr>
        <p:spPr>
          <a:xfrm>
            <a:off x="904875" y="6219825"/>
            <a:ext cx="7591425" cy="247650"/>
          </a:xfrm>
          <a:prstGeom prst="rect">
            <a:avLst/>
          </a:prstGeom>
          <a:noFill/>
        </p:spPr>
        <p:txBody>
          <a:bodyPr rtlCol="0" bIns="45720" lIns="91440" rIns="91440" tIns="45720">
            <a:spAutoFit/>
          </a:bodyPr>
          <a:lstStyle/>
          <a:p>
            <a:pPr algn="l" fontAlgn="base" marL="0" marR="0" indent="0" lvl="0">
              <a:lnSpc>
                <a:spcPct val="100000"/>
              </a:lnSpc>
            </a:pPr>
            <a:r>
              <a:rPr lang="en-US" sz="1600" spc="0" u="none">
                <a:solidFill>
                  <a:srgbClr val="000000">
                    <a:alpha val="100000"/>
                  </a:srgbClr>
                </a:solidFill>
                <a:latin typeface="Calibri"/>
              </a:rPr>
              <a:t><![CDATA[Note: Additional 30 minute executive business interviews (by LOB) can be include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8820150" cy="6086475"/>
          <a:chOff x="0" y="0"/>
          <a:chExt cx="8820150" cy="6086475"/>
        </a:xfrm>
      </p:grpSpPr>
      <p:sp>
        <p:nvSpPr>
          <p:cNvPr id="1" name="Placeholder for title"/>
          <p:cNvSpPr txBox="1"/>
          <p:nvPr>
            <p:ph type="title"/>
          </p:nvPr>
        </p:nvSpPr>
        <p:spPr>
          <a:noFill/>
        </p:spPr>
        <p:txBody>
          <a:bodyPr/>
          <a:lstStyle/>
          <a:p>
            <a:pPr algn="l" fontAlgn="base" marL="0" marR="0" indent="0" lvl="0">
              <a:lnSpc>
                <a:spcPct val="100000"/>
              </a:lnSpc>
            </a:pPr>
            <a:r>
              <a:rPr lang="en-US" sz="1000" spc="0" u="none">
                <a:solidFill>
                  <a:srgbClr val="000000">
                    <a:alpha val="100000"/>
                  </a:srgbClr>
                </a:solidFill>
                <a:latin typeface="Calibri"/>
              </a:rPr>
              <a:t><![CDATA[Agenda]]></a:t>
            </a:r>
          </a:p>
        </p:txBody>
      </p:sp>
      <p:sp>
        <p:nvSpPr>
          <p:cNvPr id="2" name="Placeholder for body"/>
          <p:cNvSpPr txBox="1"/>
          <p:nvPr>
            <p:ph type="body"/>
          </p:nvPr>
        </p:nvSpPr>
        <p:spPr>
          <a:noFill/>
        </p:spPr>
        <p:txBody>
          <a:bodyPr/>
          <a:lstStyle/>
          <a:p>
            <a:pPr algn="l" fontAlgn="base" marL="342900" marR="0" indent="-342900" lvl="0">
              <a:lnSpc>
                <a:spcPct val="100000"/>
              </a:lnSpc>
              <a:buClr>
                <a:srgbClr val="000000">
                  <a:alpha val="100000"/>
                </a:srgbClr>
              </a:buClr>
              <a:buFont typeface="+mj-lt"/>
              <a:buAutoNum type="arabicPeriod"/>
            </a:pPr>
            <a:r>
              <a:rPr lang="en-US" b="1" sz="1000" spc="0" u="none">
                <a:solidFill>
                  <a:srgbClr val="000000">
                    <a:alpha val="100000"/>
                  </a:srgbClr>
                </a:solidFill>
                <a:latin typeface="Calibri"/>
              </a:rPr>
              <a:t><![CDATA[Executive Summary]]></a:t>
            </a:r>
          </a:p>
          <a:p>
            <a:pPr algn="l" fontAlgn="base" marL="342900" marR="0" indent="-342900" lvl="0">
              <a:lnSpc>
                <a:spcPct val="100000"/>
              </a:lnSpc>
              <a:buClr>
                <a:srgbClr val="000000">
                  <a:alpha val="100000"/>
                </a:srgbClr>
              </a:buClr>
              <a:buFont typeface="+mj-lt"/>
              <a:buAutoNum type="arabicPeriod"/>
            </a:pPr>
            <a:r>
              <a:rPr lang="en-US" b="1" sz="1000" spc="0" u="none">
                <a:solidFill>
                  <a:srgbClr val="000000">
                    <a:alpha val="100000"/>
                  </a:srgbClr>
                </a:solidFill>
                <a:latin typeface="Calibri"/>
              </a:rPr>
              <a:t><![CDATA[Key Observations & Maturity]]></a:t>
            </a:r>
          </a:p>
          <a:p>
            <a:pPr algn="l" fontAlgn="base" marL="342900" marR="0" indent="-342900" lvl="0">
              <a:lnSpc>
                <a:spcPct val="100000"/>
              </a:lnSpc>
              <a:buClr>
                <a:srgbClr val="000000">
                  <a:alpha val="100000"/>
                </a:srgbClr>
              </a:buClr>
              <a:buFont typeface="+mj-lt"/>
              <a:buAutoNum type="arabicPeriod"/>
            </a:pPr>
            <a:r>
              <a:rPr lang="en-US" b="1" sz="1000" spc="0" u="none">
                <a:solidFill>
                  <a:srgbClr val="000000">
                    <a:alpha val="100000"/>
                  </a:srgbClr>
                </a:solidFill>
                <a:latin typeface="Calibri"/>
              </a:rPr>
              <a:t><![CDATA[Key Findings, Recommendations & Improvement Areas]]></a:t>
            </a:r>
          </a:p>
          <a:p>
            <a:pPr algn="l" fontAlgn="base" marL="342900" marR="0" indent="-342900" lvl="0">
              <a:lnSpc>
                <a:spcPct val="100000"/>
              </a:lnSpc>
              <a:buClr>
                <a:srgbClr val="000000">
                  <a:alpha val="100000"/>
                </a:srgbClr>
              </a:buClr>
              <a:buFont typeface="+mj-lt"/>
              <a:buAutoNum type="arabicPeriod"/>
            </a:pPr>
            <a:r>
              <a:rPr lang="en-US" b="1" sz="1000" spc="0" u="none">
                <a:solidFill>
                  <a:srgbClr val="000000">
                    <a:alpha val="100000"/>
                  </a:srgbClr>
                </a:solidFill>
                <a:latin typeface="Calibri"/>
              </a:rPr>
              <a:t><![CDATA[Key Opportunities]]></a:t>
            </a:r>
          </a:p>
          <a:p>
            <a:pPr algn="l" fontAlgn="base" marL="342900" marR="0" indent="-342900" lvl="0">
              <a:lnSpc>
                <a:spcPct val="100000"/>
              </a:lnSpc>
              <a:buClr>
                <a:srgbClr val="000000">
                  <a:alpha val="100000"/>
                </a:srgbClr>
              </a:buClr>
              <a:buFont typeface="+mj-lt"/>
              <a:buAutoNum type="arabicPeriod"/>
            </a:pPr>
            <a:r>
              <a:rPr lang="en-US" b="1" sz="1000" spc="0" u="none">
                <a:solidFill>
                  <a:srgbClr val="000000">
                    <a:alpha val="100000"/>
                  </a:srgbClr>
                </a:solidFill>
                <a:latin typeface="Calibri"/>
              </a:rPr>
              <a:t><![CDATA[Solution Recommendations]]></a:t>
            </a:r>
          </a:p>
          <a:p>
            <a:pPr algn="l" fontAlgn="base" marL="342900" marR="0" indent="-342900" lvl="0">
              <a:lnSpc>
                <a:spcPct val="100000"/>
              </a:lnSpc>
              <a:buClr>
                <a:srgbClr val="000000">
                  <a:alpha val="100000"/>
                </a:srgbClr>
              </a:buClr>
              <a:buFont typeface="+mj-lt"/>
              <a:buAutoNum type="arabicPeriod"/>
            </a:pPr>
            <a:r>
              <a:rPr lang="en-US" b="1" sz="1000" spc="0" u="none">
                <a:solidFill>
                  <a:srgbClr val="000000">
                    <a:alpha val="100000"/>
                  </a:srgbClr>
                </a:solidFill>
                <a:latin typeface="Calibri"/>
              </a:rPr>
              <a:t><![CDATA[Next Steps ]]></a:t>
            </a:r>
          </a:p>
          <a:p>
            <a:pPr algn="l" fontAlgn="base" marL="342900" marR="0" indent="-342900" lvl="0">
              <a:lnSpc>
                <a:spcPct val="100000"/>
              </a:lnSpc>
              <a:buClr>
                <a:srgbClr val="000000">
                  <a:alpha val="100000"/>
                </a:srgbClr>
              </a:buClr>
              <a:buFont typeface="+mj-lt"/>
              <a:buAutoNum type="arabicPeriod"/>
            </a:pPr>
            <a:r>
              <a:rPr lang="en-US" b="1" sz="1000" spc="0" u="none">
                <a:solidFill>
                  <a:srgbClr val="000000">
                    <a:alpha val="100000"/>
                  </a:srgbClr>
                </a:solidFill>
                <a:latin typeface="Calibri"/>
              </a:rPr>
              <a:t><![CDATA[Appendices:]]></a:t>
            </a:r>
          </a:p>
          <a:p>
            <a:pPr algn="l" fontAlgn="base" marL="342900" marR="0" indent="-342900" lvl="0">
              <a:lnSpc>
                <a:spcPct val="100000"/>
              </a:lnSpc>
              <a:buClr>
                <a:srgbClr val="000000">
                  <a:alpha val="100000"/>
                </a:srgbClr>
              </a:buClr>
              <a:buFont typeface="+mj-lt"/>
              <a:buAutoNum type="alphaUcPeriod"/>
            </a:pPr>
            <a:r>
              <a:rPr lang="en-US" b="1" sz="1000" spc="0" u="none">
                <a:solidFill>
                  <a:srgbClr val="000000">
                    <a:alpha val="100000"/>
                  </a:srgbClr>
                </a:solidFill>
                <a:latin typeface="Calibri"/>
              </a:rPr>
              <a:t><![CDATA[Agenda & Participants]]></a:t>
            </a:r>
          </a:p>
          <a:p>
            <a:pPr algn="l" fontAlgn="base" marL="342900" marR="0" indent="-342900" lvl="0">
              <a:lnSpc>
                <a:spcPct val="100000"/>
              </a:lnSpc>
              <a:buClr>
                <a:srgbClr val="000000">
                  <a:alpha val="100000"/>
                </a:srgbClr>
              </a:buClr>
              <a:buFont typeface="+mj-lt"/>
              <a:buAutoNum type="alphaUcPeriod"/>
            </a:pPr>
            <a:r>
              <a:rPr lang="en-US" b="1" sz="1000" spc="0" u="none">
                <a:solidFill>
                  <a:srgbClr val="000000">
                    <a:alpha val="100000"/>
                  </a:srgbClr>
                </a:solidFill>
                <a:latin typeface="Calibri"/>
              </a:rPr>
              <a:t><![CDATA[Strategy & Execution Baseline, Business Discovery Opportunity Summary]]></a:t>
            </a:r>
          </a:p>
          <a:p>
            <a:pPr algn="l" fontAlgn="base" marL="342900" marR="0" indent="-342900" lvl="0">
              <a:lnSpc>
                <a:spcPct val="100000"/>
              </a:lnSpc>
              <a:buClr>
                <a:srgbClr val="000000">
                  <a:alpha val="100000"/>
                </a:srgbClr>
              </a:buClr>
              <a:buFont typeface="+mj-lt"/>
              <a:buAutoNum type="alphaUcPeriod"/>
            </a:pPr>
            <a:r>
              <a:rPr lang="en-US" b="1" sz="1000" spc="0" u="none">
                <a:solidFill>
                  <a:srgbClr val="000000">
                    <a:alpha val="100000"/>
                  </a:srgbClr>
                </a:solidFill>
                <a:latin typeface="Calibri"/>
              </a:rPr>
              <a:t><![CDATA[Strategy Assessment Approach, Maturity Model, Additional Resources]]></a:t>
            </a:r>
          </a:p>
          <a:p>
            <a:pPr algn="l" fontAlgn="base" marL="342900" marR="0" indent="-342900" lvl="0">
              <a:lnSpc>
                <a:spcPct val="100000"/>
              </a:lnSpc>
              <a:buClr>
                <a:srgbClr val="000000">
                  <a:alpha val="100000"/>
                </a:srgbClr>
              </a:buClr>
              <a:buFont typeface="+mj-lt"/>
              <a:buAutoNum type="alphaUcPeriod"/>
            </a:p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1685925"/>
          <a:ext cx="9144000" cy="5524500"/>
          <a:chOff x="0" y="-1685925"/>
          <a:chExt cx="9144000" cy="5524500"/>
        </a:xfrm>
      </p:grpSpPr>
      <p:sp>
        <p:nvSpPr>
          <p:cNvPr id="1" name="Placeholder for title"/>
          <p:cNvSpPr txBox="1"/>
          <p:nvPr>
            <p:ph type="title"/>
          </p:nvPr>
        </p:nvSpPr>
        <p:spPr>
          <a:noFill/>
        </p:spPr>
        <p:txBody>
          <a:bodyPr/>
          <a:lstStyle/>
          <a:p>
            <a:pPr algn="l" fontAlgn="base" marL="0" marR="0" indent="0" lvl="0">
              <a:lnSpc>
                <a:spcPct val="100000"/>
              </a:lnSpc>
            </a:pPr>
            <a:r>
              <a:rPr lang="en-US" sz="1000" spc="0" u="none">
                <a:solidFill>
                  <a:srgbClr val="000000">
                    <a:alpha val="100000"/>
                  </a:srgbClr>
                </a:solidFill>
                <a:latin typeface="Calibri"/>
              </a:rPr>
              <a:t><![CDATA[Workshop Participants ]]></a:t>
            </a:r>
            <a:br/>
          </a:p>
        </p:txBody>
      </p:sp>
      <p:sp>
        <p:nvSpPr>
          <p:cNvPr id="2" name=""/>
          <p:cNvSpPr txBox="1"/>
          <p:nvPr/>
        </p:nvSpPr>
        <p:spPr>
          <a:xfrm>
            <a:off x="0" y="0"/>
            <a:ext cx="9144000" cy="457200"/>
          </a:xfrm>
          <a:prstGeom prst="rect">
            <a:avLst/>
          </a:prstGeom>
          <a:noFill/>
        </p:spPr>
        <p:txBody>
          <a:bodyPr rtlCol="0" bIns="45720" lIns="91440" rIns="91440" tIns="45720">
            <a:spAutoFit/>
          </a:bodyPr>
          <a:lstStyle/>
          <a:p>
            <a:pPr algn="l" fontAlgn="base" marL="0" marR="0" indent="0" lvl="0">
              <a:lnSpc>
                <a:spcPct val="100000"/>
              </a:lnSpc>
            </a:pPr>
            <a:r>
              <a:rPr lang="en-US" sz="1200" spc="0" u="none">
                <a:solidFill>
                  <a:srgbClr val="000000">
                    <a:alpha val="100000"/>
                  </a:srgbClr>
                </a:solidFill>
                <a:latin typeface="Calibri"/>
              </a:rPr>
              <a:t><![CDATA[ ]]></a:t>
            </a:r>
          </a:p>
        </p:txBody>
      </p:sp>
      <p:sp>
        <p:nvSpPr>
          <p:cNvPr id="3" name=""/>
          <p:cNvSpPr txBox="1"/>
          <p:nvPr/>
        </p:nvSpPr>
        <p:spPr>
          <a:xfrm rot="5400000">
            <a:off x="3295650" y="-1685925"/>
            <a:ext cx="733425" cy="6638925"/>
          </a:xfrm>
          <a:prstGeom prst="rect">
            <a:avLst/>
          </a:prstGeom>
          <a:noFill/>
        </p:spPr>
        <p:txBody>
          <a:bodyPr rtlCol="0" bIns="45720" lIns="91440" rIns="91440" tIns="45720">
            <a:spAutoFit/>
          </a:bodyPr>
          <a:lstStyle/>
          <a:p>
            <a:pPr algn="ctr" fontAlgn="base" marL="0" marR="0" indent="0" lvl="0">
              <a:lnSpc>
                <a:spcPct val="100000"/>
              </a:lnSpc>
            </a:pPr>
            <a:r>
              <a:rPr lang="en-US" sz="1400" spc="0" u="none">
                <a:solidFill>
                  <a:srgbClr val="000000">
                    <a:alpha val="100000"/>
                  </a:srgbClr>
                </a:solidFill>
                <a:latin typeface="Calibri"/>
              </a:rPr>
              <a:t><![CDATA[Participants ]]></a:t>
            </a:r>
          </a:p>
        </p:txBody>
      </p:sp>
      <p:sp>
        <p:nvSpPr>
          <p:cNvPr id="4" name=""/>
          <p:cNvSpPr txBox="1"/>
          <p:nvPr/>
        </p:nvSpPr>
        <p:spPr>
          <a:xfrm>
            <a:off x="6981825" y="1571625"/>
            <a:ext cx="1838325" cy="3952875"/>
          </a:xfrm>
          <a:prstGeom prst="rect">
            <a:avLst/>
          </a:prstGeom>
          <a:noFill/>
        </p:spPr>
        <p:txBody>
          <a:bodyPr rtlCol="0" bIns="45720" lIns="91440" rIns="91440" tIns="45720">
            <a:spAutoFit/>
          </a:bodyPr>
          <a:lstStyle/>
          <a:p>
            <a:pPr algn="l" fontAlgn="base" marL="0" marR="0" indent="0" lvl="0">
              <a:lnSpc>
                <a:spcPct val="100000"/>
              </a:lnSpc>
            </a:pPr>
          </a:p>
          <a:p>
            <a:pPr algn="l" fontAlgn="base" marL="0" marR="0" indent="-171450" lvl="0">
              <a:lnSpc>
                <a:spcPct val="100000"/>
              </a:lnSpc>
            </a:pPr>
            <a:r>
              <a:rPr lang="en-US" sz="1000" spc="0" u="none">
                <a:solidFill>
                  <a:srgbClr val="000000">
                    <a:alpha val="100000"/>
                  </a:srgbClr>
                </a:solidFill>
                <a:latin typeface="Calibri"/>
              </a:rPr>
              <a:t><![CDATA[[name, title}]]></a:t>
            </a:r>
          </a:p>
          <a:p>
            <a:pPr algn="l" fontAlgn="base" marL="0" marR="0" indent="-171450" lvl="0">
              <a:lnSpc>
                <a:spcPct val="100000"/>
              </a:lnSpc>
            </a:pPr>
          </a:p>
          <a:p>
            <a:pPr algn="l" fontAlgn="base" marL="0" marR="0" indent="-171450" lvl="0">
              <a:lnSpc>
                <a:spcPct val="100000"/>
              </a:lnSpc>
            </a:pPr>
          </a:p>
          <a:p>
            <a:pPr algn="l" fontAlgn="base" marL="0" marR="0" indent="-171450" lvl="0">
              <a:lnSpc>
                <a:spcPct val="100000"/>
              </a:lnSpc>
            </a:pPr>
          </a:p>
          <a:p>
            <a:pPr algn="l" fontAlgn="base" marL="0" marR="0" indent="-171450" lvl="0">
              <a:lnSpc>
                <a:spcPct val="100000"/>
              </a:lnSpc>
            </a:pPr>
          </a:p>
          <a:p>
            <a:pPr algn="l" fontAlgn="base" marL="0" marR="0" indent="-171450" lvl="0">
              <a:lnSpc>
                <a:spcPct val="100000"/>
              </a:lnSpc>
            </a:pPr>
            <a:r>
              <a:rPr lang="en-US" sz="1000" spc="0" u="none">
                <a:solidFill>
                  <a:srgbClr val="000000">
                    <a:alpha val="100000"/>
                  </a:srgbClr>
                </a:solidFill>
                <a:latin typeface="Calibri"/>
              </a:rPr>
              <a:t><![CDATA[Pat Saporito, Global BI COE]]></a:t>
            </a:r>
          </a:p>
          <a:p>
            <a:pPr algn="l" fontAlgn="base" marL="0" marR="0" indent="-171450" lvl="0">
              <a:lnSpc>
                <a:spcPct val="100000"/>
              </a:lnSpc>
            </a:pPr>
            <a:r>
              <a:rPr lang="en-US" sz="1000" spc="0" u="none">
                <a:solidFill>
                  <a:srgbClr val="000000">
                    <a:alpha val="100000"/>
                  </a:srgbClr>
                </a:solidFill>
                <a:latin typeface="Calibri"/>
              </a:rPr>
              <a:t><![CDATA[[workshop facilitator name, title\]]></a:t>
            </a:r>
          </a:p>
          <a:p>
            <a:pPr algn="l" fontAlgn="base" marL="0" marR="0" indent="-171450" lvl="0">
              <a:lnSpc>
                <a:spcPct val="100000"/>
              </a:lnSpc>
            </a:pPr>
          </a:p>
          <a:p>
            <a:pPr algn="l" fontAlgn="base" marL="171450" marR="0" indent="-171450" lvl="0">
              <a:lnSpc>
                <a:spcPct val="100000"/>
              </a:lnSpc>
            </a:pPr>
            <a:r>
              <a:rPr lang="en-US" sz="1000" spc="0" u="none">
                <a:solidFill>
                  <a:srgbClr val="000000">
                    <a:alpha val="100000"/>
                  </a:srgbClr>
                </a:solidFill>
                <a:latin typeface="Calibri"/>
              </a:rPr>
              <a:t><![CDATA[* Remote participants]]></a:t>
            </a:r>
          </a:p>
        </p:txBody>
      </p:sp>
      <p:sp>
        <p:nvSpPr>
          <p:cNvPr id="5" name=""/>
          <p:cNvSpPr txBox="1"/>
          <p:nvPr/>
        </p:nvSpPr>
        <p:spPr>
          <a:xfrm rot="5400000">
            <a:off x="7534275" y="714375"/>
            <a:ext cx="733425" cy="1838325"/>
          </a:xfrm>
          <a:prstGeom prst="rect">
            <a:avLst/>
          </a:prstGeom>
          <a:noFill/>
        </p:spPr>
        <p:txBody>
          <a:bodyPr rtlCol="0" bIns="45720" lIns="91440" rIns="91440" tIns="45720">
            <a:spAutoFit/>
          </a:bodyPr>
          <a:lstStyle/>
          <a:p>
            <a:pPr algn="ctr" fontAlgn="base" marL="0" marR="0" indent="0" lvl="0">
              <a:lnSpc>
                <a:spcPct val="100000"/>
              </a:lnSpc>
            </a:pPr>
            <a:r>
              <a:rPr lang="en-US" sz="1400" spc="0" u="none">
                <a:solidFill>
                  <a:srgbClr val="000000">
                    <a:alpha val="100000"/>
                  </a:srgbClr>
                </a:solidFill>
                <a:latin typeface="Calibri"/>
              </a:rPr>
              <a:t><![CDATA[Sponsor]]></a:t>
            </a:r>
          </a:p>
        </p:txBody>
      </p:sp>
      <p:sp>
        <p:nvSpPr>
          <p:cNvPr id="6" name=""/>
          <p:cNvSpPr txBox="1"/>
          <p:nvPr/>
        </p:nvSpPr>
        <p:spPr>
          <a:xfrm rot="5400000">
            <a:off x="7534275" y="2590800"/>
            <a:ext cx="733425" cy="1838325"/>
          </a:xfrm>
          <a:prstGeom prst="rect">
            <a:avLst/>
          </a:prstGeom>
          <a:noFill/>
        </p:spPr>
        <p:txBody>
          <a:bodyPr rtlCol="0" bIns="45720" lIns="91440" rIns="91440" tIns="45720">
            <a:spAutoFit/>
          </a:bodyPr>
          <a:lstStyle/>
          <a:p>
            <a:pPr algn="ctr" fontAlgn="base" marL="0" marR="0" indent="0" lvl="0">
              <a:lnSpc>
                <a:spcPct val="100000"/>
              </a:lnSpc>
            </a:pPr>
            <a:r>
              <a:rPr lang="en-US" sz="1400" spc="0" u="none">
                <a:solidFill>
                  <a:srgbClr val="000000">
                    <a:alpha val="100000"/>
                  </a:srgbClr>
                </a:solidFill>
                <a:latin typeface="Calibri"/>
              </a:rPr>
              <a:t><![CDATA[ SAP Team]]></a:t>
            </a:r>
          </a:p>
        </p:txBody>
      </p:sp>
      <p:graphicFrame>
        <p:nvGraphicFramePr>
          <p:cNvPr id="7" name="" descr=""/>
          <p:cNvGraphicFramePr>
            <a:graphicFrameLocks noGrp="1"/>
          </p:cNvGraphicFramePr>
          <p:nvPr/>
        </p:nvGraphicFramePr>
        <p:xfrm>
          <a:off x="504825" y="2105025"/>
          <a:ext cx="2990850" cy="2743200"/>
        </p:xfrm>
        <a:graphic>
          <a:graphicData uri="http://schemas.openxmlformats.org/drawingml/2006/table">
            <a:tbl>
              <a:tblPr firstRow="1" bandRow="1"/>
              <a:tblGrid>
                <a:gridCol w="1400175"/>
                <a:gridCol w="1590675"/>
              </a:tblGrid>
              <a:tr h="304800">
                <a:tc>
                  <a:txBody>
                    <a:bodyPr wrap="square" rtlCol="0">
                      <a:spAutoFit/>
                    </a:bodyPr>
                    <a:lstStyle/>
                    <a:p>
                      <a:pPr algn="l" fontAlgn="ctr" marL="0" marR="0" indent="0" lvl="0">
                        <a:lnSpc>
                          <a:spcPct val="100000"/>
                        </a:lnSpc>
                      </a:pPr>
                      <a:r>
                        <a:rPr lang="en-US" b="1" sz="1000" spc="0" u="none">
                          <a:solidFill>
                            <a:srgbClr val="000000">
                              <a:alpha val="100000"/>
                            </a:srgbClr>
                          </a:solidFill>
                          <a:latin typeface="Calibri"/>
                        </a:rPr>
                        <a:t><![CDATA[Business Area]]></a:t>
                      </a:r>
                    </a:p>
                  </a:txBody>
                  <a:tcPr anchor="ct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0000">
                          <a:alpha val="100000"/>
                        </a:srgbClr>
                      </a:solidFill>
                      <a:prstDash val="sysDash"/>
                      <a:round/>
                      <a:headEnd type="none" w="med" len="med"/>
                      <a:tailEnd type="none" w="med" len="med"/>
                    </a:lnT>
                    <a:lnB w="12700" cap="flat" cmpd="sng" algn="ctr">
                      <a:solidFill>
                        <a:srgbClr val="000000">
                          <a:alpha val="100000"/>
                        </a:srgbClr>
                      </a:solidFill>
                      <a:prstDash val="sysDash"/>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a:txBody>
                    <a:bodyPr wrap="square" rtlCol="0">
                      <a:spAutoFit/>
                    </a:bodyPr>
                    <a:lstStyle/>
                    <a:p>
                      <a:pPr algn="l" fontAlgn="ctr" marL="0" marR="0" indent="0" lvl="0">
                        <a:lnSpc>
                          <a:spcPct val="100000"/>
                        </a:lnSpc>
                      </a:pPr>
                    </a:p>
                  </a:txBody>
                  <a:tcPr anchor="ct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0000">
                          <a:alpha val="100000"/>
                        </a:srgbClr>
                      </a:solidFill>
                      <a:prstDash val="sysDash"/>
                      <a:round/>
                      <a:headEnd type="none" w="med" len="med"/>
                      <a:tailEnd type="none" w="med" len="med"/>
                    </a:lnT>
                    <a:lnB w="12700" cap="flat" cmpd="sng" algn="ctr">
                      <a:solidFill>
                        <a:srgbClr val="000000">
                          <a:alpha val="100000"/>
                        </a:srgbClr>
                      </a:solidFill>
                      <a:prstDash val="sysDash"/>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r>
              <a:tr h="304800">
                <a:tc>
                  <a:txBody>
                    <a:bodyPr wrap="square" rtlCol="0">
                      <a:spAutoFit/>
                    </a:bodyPr>
                    <a:lstStyle/>
                    <a:p>
                      <a:pPr algn="l" fontAlgn="ctr" marL="0" marR="0" indent="0" lvl="0">
                        <a:lnSpc>
                          <a:spcPct val="100000"/>
                        </a:lnSpc>
                      </a:pPr>
                      <a:r>
                        <a:rPr lang="en-US" b="1" sz="1000" spc="0" u="none">
                          <a:solidFill>
                            <a:srgbClr val="000000">
                              <a:alpha val="100000"/>
                            </a:srgbClr>
                          </a:solidFill>
                          <a:latin typeface="Calibri"/>
                        </a:rPr>
                        <a:t><![CDATA[Name]]></a:t>
                      </a:r>
                    </a:p>
                  </a:txBody>
                  <a:tcPr anchor="ct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0000">
                          <a:alpha val="100000"/>
                        </a:srgbClr>
                      </a:solidFill>
                      <a:prstDash val="sysDash"/>
                      <a:round/>
                      <a:headEnd type="none" w="med" len="med"/>
                      <a:tailEnd type="none" w="med" len="med"/>
                    </a:lnT>
                    <a:lnB w="12700" cap="flat" cmpd="sng" algn="ctr">
                      <a:solidFill>
                        <a:srgbClr val="000000">
                          <a:alpha val="100000"/>
                        </a:srgbClr>
                      </a:solidFill>
                      <a:prstDash val="sysDash"/>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a:txBody>
                    <a:bodyPr wrap="square" rtlCol="0">
                      <a:spAutoFit/>
                    </a:bodyPr>
                    <a:lstStyle/>
                    <a:p>
                      <a:pPr algn="l" fontAlgn="ctr" marL="0" marR="0" indent="0" lvl="0">
                        <a:lnSpc>
                          <a:spcPct val="100000"/>
                        </a:lnSpc>
                      </a:pPr>
                      <a:r>
                        <a:rPr lang="en-US" b="1" sz="1000" spc="0" u="none">
                          <a:solidFill>
                            <a:srgbClr val="000000">
                              <a:alpha val="100000"/>
                            </a:srgbClr>
                          </a:solidFill>
                          <a:latin typeface="Calibri"/>
                        </a:rPr>
                        <a:t><![CDATA[Title]]></a:t>
                      </a:r>
                    </a:p>
                  </a:txBody>
                  <a:tcPr anchor="ct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0000">
                          <a:alpha val="100000"/>
                        </a:srgbClr>
                      </a:solidFill>
                      <a:prstDash val="sysDash"/>
                      <a:round/>
                      <a:headEnd type="none" w="med" len="med"/>
                      <a:tailEnd type="none" w="med" len="med"/>
                    </a:lnT>
                    <a:lnB w="12700" cap="flat" cmpd="sng" algn="ctr">
                      <a:solidFill>
                        <a:srgbClr val="000000">
                          <a:alpha val="100000"/>
                        </a:srgbClr>
                      </a:solidFill>
                      <a:prstDash val="sysDash"/>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r>
              <a:tr h="304800">
                <a:tc>
                  <a:txBody>
                    <a:bodyPr wrap="square" rtlCol="0">
                      <a:spAutoFit/>
                    </a:bodyPr>
                    <a:lstStyle/>
                    <a:p>
                      <a:pPr algn="l" fontAlgn="b" marL="90725625" marR="90725625" indent="0" lvl="0">
                        <a:lnSpc>
                          <a:spcPct val="100000"/>
                        </a:lnSpc>
                      </a:pPr>
                    </a:p>
                  </a:txBody>
                  <a:tcPr anchor="b" marL="9525" marR="9525" marT="9525"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0000">
                          <a:alpha val="100000"/>
                        </a:srgbClr>
                      </a:solidFill>
                      <a:prstDash val="sysDash"/>
                      <a:round/>
                      <a:headEnd type="none" w="med" len="med"/>
                      <a:tailEnd type="none" w="med" len="med"/>
                    </a:lnT>
                    <a:lnB w="12700" cap="flat" cmpd="sng" algn="ctr">
                      <a:solidFill>
                        <a:srgbClr val="000000">
                          <a:alpha val="100000"/>
                        </a:srgbClr>
                      </a:solidFill>
                      <a:prstDash val="sysDash"/>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a:txBody>
                    <a:bodyPr wrap="square" rtlCol="0">
                      <a:spAutoFit/>
                    </a:bodyPr>
                    <a:lstStyle/>
                    <a:p>
                      <a:pPr algn="l" fontAlgn="b" marL="90725625" marR="90725625" indent="0" lvl="0">
                        <a:lnSpc>
                          <a:spcPct val="100000"/>
                        </a:lnSpc>
                      </a:pPr>
                    </a:p>
                  </a:txBody>
                  <a:tcPr anchor="b" marL="9525" marR="9525" marT="9525"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0000">
                          <a:alpha val="100000"/>
                        </a:srgbClr>
                      </a:solidFill>
                      <a:prstDash val="sysDash"/>
                      <a:round/>
                      <a:headEnd type="none" w="med" len="med"/>
                      <a:tailEnd type="none" w="med" len="med"/>
                    </a:lnT>
                    <a:lnB w="12700" cap="flat" cmpd="sng" algn="ctr">
                      <a:solidFill>
                        <a:srgbClr val="000000">
                          <a:alpha val="100000"/>
                        </a:srgbClr>
                      </a:solidFill>
                      <a:prstDash val="sysDash"/>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r>
              <a:tr h="304800">
                <a:tc>
                  <a:txBody>
                    <a:bodyPr wrap="square" rtlCol="0">
                      <a:spAutoFit/>
                    </a:bodyPr>
                    <a:lstStyle/>
                    <a:p>
                      <a:pPr algn="l" fontAlgn="b" marL="90725625" marR="90725625" indent="0" lvl="0">
                        <a:lnSpc>
                          <a:spcPct val="100000"/>
                        </a:lnSpc>
                      </a:pPr>
                    </a:p>
                  </a:txBody>
                  <a:tcPr anchor="b" marL="9525" marR="9525" marT="9525"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0000">
                          <a:alpha val="100000"/>
                        </a:srgbClr>
                      </a:solidFill>
                      <a:prstDash val="sysDash"/>
                      <a:round/>
                      <a:headEnd type="none" w="med" len="med"/>
                      <a:tailEnd type="none" w="med" len="med"/>
                    </a:lnT>
                    <a:lnB w="12700" cap="flat" cmpd="sng" algn="ctr">
                      <a:solidFill>
                        <a:srgbClr val="000000">
                          <a:alpha val="100000"/>
                        </a:srgbClr>
                      </a:solidFill>
                      <a:prstDash val="sysDash"/>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a:txBody>
                    <a:bodyPr wrap="square" rtlCol="0">
                      <a:spAutoFit/>
                    </a:bodyPr>
                    <a:lstStyle/>
                    <a:p>
                      <a:pPr algn="l" fontAlgn="b" marL="90725625" marR="90725625" indent="0" lvl="0">
                        <a:lnSpc>
                          <a:spcPct val="100000"/>
                        </a:lnSpc>
                      </a:pPr>
                    </a:p>
                  </a:txBody>
                  <a:tcPr anchor="b" marL="9525" marR="9525" marT="9525"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0000">
                          <a:alpha val="100000"/>
                        </a:srgbClr>
                      </a:solidFill>
                      <a:prstDash val="sysDash"/>
                      <a:round/>
                      <a:headEnd type="none" w="med" len="med"/>
                      <a:tailEnd type="none" w="med" len="med"/>
                    </a:lnT>
                    <a:lnB w="12700" cap="flat" cmpd="sng" algn="ctr">
                      <a:solidFill>
                        <a:srgbClr val="000000">
                          <a:alpha val="100000"/>
                        </a:srgbClr>
                      </a:solidFill>
                      <a:prstDash val="sysDash"/>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r>
              <a:tr h="304800">
                <a:tc>
                  <a:txBody>
                    <a:bodyPr wrap="square" rtlCol="0">
                      <a:spAutoFit/>
                    </a:bodyPr>
                    <a:lstStyle/>
                    <a:p>
                      <a:pPr algn="l" fontAlgn="b" marL="90725625" marR="90725625" indent="0" lvl="0">
                        <a:lnSpc>
                          <a:spcPct val="100000"/>
                        </a:lnSpc>
                      </a:pPr>
                    </a:p>
                  </a:txBody>
                  <a:tcPr anchor="b" marL="9525" marR="9525" marT="9525"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0000">
                          <a:alpha val="100000"/>
                        </a:srgbClr>
                      </a:solidFill>
                      <a:prstDash val="sysDash"/>
                      <a:round/>
                      <a:headEnd type="none" w="med" len="med"/>
                      <a:tailEnd type="none" w="med" len="med"/>
                    </a:lnT>
                    <a:lnB w="12700" cap="flat" cmpd="sng" algn="ctr">
                      <a:solidFill>
                        <a:srgbClr val="000000">
                          <a:alpha val="100000"/>
                        </a:srgbClr>
                      </a:solidFill>
                      <a:prstDash val="sysDash"/>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a:txBody>
                    <a:bodyPr wrap="square" rtlCol="0">
                      <a:spAutoFit/>
                    </a:bodyPr>
                    <a:lstStyle/>
                    <a:p>
                      <a:pPr algn="l" fontAlgn="b" marL="90725625" marR="90725625" indent="0" lvl="0">
                        <a:lnSpc>
                          <a:spcPct val="100000"/>
                        </a:lnSpc>
                      </a:pPr>
                    </a:p>
                  </a:txBody>
                  <a:tcPr anchor="b" marL="9525" marR="9525" marT="9525"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0000">
                          <a:alpha val="100000"/>
                        </a:srgbClr>
                      </a:solidFill>
                      <a:prstDash val="sysDash"/>
                      <a:round/>
                      <a:headEnd type="none" w="med" len="med"/>
                      <a:tailEnd type="none" w="med" len="med"/>
                    </a:lnT>
                    <a:lnB w="12700" cap="flat" cmpd="sng" algn="ctr">
                      <a:solidFill>
                        <a:srgbClr val="000000">
                          <a:alpha val="100000"/>
                        </a:srgbClr>
                      </a:solidFill>
                      <a:prstDash val="sysDash"/>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r>
              <a:tr h="304800">
                <a:tc>
                  <a:txBody>
                    <a:bodyPr wrap="square" rtlCol="0">
                      <a:spAutoFit/>
                    </a:bodyPr>
                    <a:lstStyle/>
                    <a:p>
                      <a:pPr algn="l" fontAlgn="b" marL="90725625" marR="90725625" indent="0" lvl="0">
                        <a:lnSpc>
                          <a:spcPct val="100000"/>
                        </a:lnSpc>
                      </a:pPr>
                    </a:p>
                  </a:txBody>
                  <a:tcPr anchor="b" marL="9525" marR="9525" marT="9525"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0000">
                          <a:alpha val="100000"/>
                        </a:srgbClr>
                      </a:solidFill>
                      <a:prstDash val="sysDash"/>
                      <a:round/>
                      <a:headEnd type="none" w="med" len="med"/>
                      <a:tailEnd type="none" w="med" len="med"/>
                    </a:lnT>
                    <a:lnB w="12700" cap="flat" cmpd="sng" algn="ctr">
                      <a:solidFill>
                        <a:srgbClr val="000000">
                          <a:alpha val="100000"/>
                        </a:srgbClr>
                      </a:solidFill>
                      <a:prstDash val="sysDash"/>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a:txBody>
                    <a:bodyPr wrap="square" rtlCol="0">
                      <a:spAutoFit/>
                    </a:bodyPr>
                    <a:lstStyle/>
                    <a:p>
                      <a:pPr algn="l" fontAlgn="b" marL="90725625" marR="90725625" indent="0" lvl="0">
                        <a:lnSpc>
                          <a:spcPct val="100000"/>
                        </a:lnSpc>
                      </a:pPr>
                    </a:p>
                  </a:txBody>
                  <a:tcPr anchor="b" marL="9525" marR="9525" marT="9525"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0000">
                          <a:alpha val="100000"/>
                        </a:srgbClr>
                      </a:solidFill>
                      <a:prstDash val="sysDash"/>
                      <a:round/>
                      <a:headEnd type="none" w="med" len="med"/>
                      <a:tailEnd type="none" w="med" len="med"/>
                    </a:lnT>
                    <a:lnB w="12700" cap="flat" cmpd="sng" algn="ctr">
                      <a:solidFill>
                        <a:srgbClr val="000000">
                          <a:alpha val="100000"/>
                        </a:srgbClr>
                      </a:solidFill>
                      <a:prstDash val="sysDash"/>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r>
              <a:tr h="304800">
                <a:tc>
                  <a:txBody>
                    <a:bodyPr wrap="square" rtlCol="0">
                      <a:spAutoFit/>
                    </a:bodyPr>
                    <a:lstStyle/>
                    <a:p>
                      <a:pPr algn="l" fontAlgn="b" marL="90725625" marR="90725625" indent="0" lvl="0">
                        <a:lnSpc>
                          <a:spcPct val="100000"/>
                        </a:lnSpc>
                      </a:pPr>
                    </a:p>
                  </a:txBody>
                  <a:tcPr anchor="b" marL="9525" marR="9525" marT="9525"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0000">
                          <a:alpha val="100000"/>
                        </a:srgbClr>
                      </a:solidFill>
                      <a:prstDash val="sysDash"/>
                      <a:round/>
                      <a:headEnd type="none" w="med" len="med"/>
                      <a:tailEnd type="none" w="med" len="med"/>
                    </a:lnT>
                    <a:lnB w="12700" cap="flat" cmpd="sng" algn="ctr">
                      <a:solidFill>
                        <a:srgbClr val="000000">
                          <a:alpha val="100000"/>
                        </a:srgbClr>
                      </a:solidFill>
                      <a:prstDash val="sysDash"/>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a:txBody>
                    <a:bodyPr wrap="square" rtlCol="0">
                      <a:spAutoFit/>
                    </a:bodyPr>
                    <a:lstStyle/>
                    <a:p>
                      <a:pPr algn="l" fontAlgn="b" marL="90725625" marR="90725625" indent="0" lvl="0">
                        <a:lnSpc>
                          <a:spcPct val="100000"/>
                        </a:lnSpc>
                      </a:pPr>
                    </a:p>
                  </a:txBody>
                  <a:tcPr anchor="b" marL="9525" marR="9525" marT="9525"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0000">
                          <a:alpha val="100000"/>
                        </a:srgbClr>
                      </a:solidFill>
                      <a:prstDash val="sysDash"/>
                      <a:round/>
                      <a:headEnd type="none" w="med" len="med"/>
                      <a:tailEnd type="none" w="med" len="med"/>
                    </a:lnT>
                    <a:lnB w="12700" cap="flat" cmpd="sng" algn="ctr">
                      <a:solidFill>
                        <a:srgbClr val="000000">
                          <a:alpha val="100000"/>
                        </a:srgbClr>
                      </a:solidFill>
                      <a:prstDash val="sysDash"/>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r>
              <a:tr h="304800">
                <a:tc>
                  <a:txBody>
                    <a:bodyPr wrap="square" rtlCol="0">
                      <a:spAutoFit/>
                    </a:bodyPr>
                    <a:lstStyle/>
                    <a:p>
                      <a:pPr algn="l" fontAlgn="b" marL="90725625" marR="90725625" indent="0" lvl="0">
                        <a:lnSpc>
                          <a:spcPct val="100000"/>
                        </a:lnSpc>
                      </a:pPr>
                    </a:p>
                  </a:txBody>
                  <a:tcPr anchor="b" marL="9525" marR="9525" marT="9525"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0000">
                          <a:alpha val="100000"/>
                        </a:srgbClr>
                      </a:solidFill>
                      <a:prstDash val="sysDash"/>
                      <a:round/>
                      <a:headEnd type="none" w="med" len="med"/>
                      <a:tailEnd type="none" w="med" len="med"/>
                    </a:lnT>
                    <a:lnB w="12700" cap="flat" cmpd="sng" algn="ctr">
                      <a:solidFill>
                        <a:srgbClr val="000000">
                          <a:alpha val="100000"/>
                        </a:srgbClr>
                      </a:solidFill>
                      <a:prstDash val="sysDash"/>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a:txBody>
                    <a:bodyPr wrap="square" rtlCol="0">
                      <a:spAutoFit/>
                    </a:bodyPr>
                    <a:lstStyle/>
                    <a:p>
                      <a:pPr algn="l" fontAlgn="b" marL="90725625" marR="90725625" indent="0" lvl="0">
                        <a:lnSpc>
                          <a:spcPct val="100000"/>
                        </a:lnSpc>
                      </a:pPr>
                    </a:p>
                  </a:txBody>
                  <a:tcPr anchor="b" marL="9525" marR="9525" marT="9525"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0000">
                          <a:alpha val="100000"/>
                        </a:srgbClr>
                      </a:solidFill>
                      <a:prstDash val="sysDash"/>
                      <a:round/>
                      <a:headEnd type="none" w="med" len="med"/>
                      <a:tailEnd type="none" w="med" len="med"/>
                    </a:lnT>
                    <a:lnB w="12700" cap="flat" cmpd="sng" algn="ctr">
                      <a:solidFill>
                        <a:srgbClr val="000000">
                          <a:alpha val="100000"/>
                        </a:srgbClr>
                      </a:solidFill>
                      <a:prstDash val="sysDash"/>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r>
              <a:tr h="304800">
                <a:tc>
                  <a:txBody>
                    <a:bodyPr wrap="square" rtlCol="0">
                      <a:spAutoFit/>
                    </a:bodyPr>
                    <a:lstStyle/>
                    <a:p>
                      <a:pPr algn="l" fontAlgn="b" marL="90725625" marR="90725625" indent="0" lvl="0">
                        <a:lnSpc>
                          <a:spcPct val="100000"/>
                        </a:lnSpc>
                      </a:pPr>
                    </a:p>
                  </a:txBody>
                  <a:tcPr anchor="b" marL="9525" marR="9525" marT="9525"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0000">
                          <a:alpha val="100000"/>
                        </a:srgbClr>
                      </a:solidFill>
                      <a:prstDash val="sysDash"/>
                      <a:round/>
                      <a:headEnd type="none" w="med" len="med"/>
                      <a:tailEnd type="none" w="med" len="med"/>
                    </a:lnT>
                    <a:lnB w="12700" cap="flat" cmpd="sng" algn="ctr">
                      <a:solidFill>
                        <a:srgbClr val="000000">
                          <a:alpha val="100000"/>
                        </a:srgbClr>
                      </a:solidFill>
                      <a:prstDash val="sysDash"/>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a:txBody>
                    <a:bodyPr wrap="square" rtlCol="0">
                      <a:spAutoFit/>
                    </a:bodyPr>
                    <a:lstStyle/>
                    <a:p>
                      <a:pPr algn="l" fontAlgn="b" marL="90725625" marR="90725625" indent="0" lvl="0">
                        <a:lnSpc>
                          <a:spcPct val="100000"/>
                        </a:lnSpc>
                      </a:pPr>
                    </a:p>
                  </a:txBody>
                  <a:tcPr anchor="b" marL="9525" marR="9525" marT="9525"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0000">
                          <a:alpha val="100000"/>
                        </a:srgbClr>
                      </a:solidFill>
                      <a:prstDash val="sysDash"/>
                      <a:round/>
                      <a:headEnd type="none" w="med" len="med"/>
                      <a:tailEnd type="none" w="med" len="med"/>
                    </a:lnT>
                    <a:lnB w="12700" cap="flat" cmpd="sng" algn="ctr">
                      <a:solidFill>
                        <a:srgbClr val="000000">
                          <a:alpha val="100000"/>
                        </a:srgbClr>
                      </a:solidFill>
                      <a:prstDash val="sysDash"/>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r>
            </a:tbl>
          </a:graphicData>
        </a:graphic>
      </p:graphicFrame>
      <p:graphicFrame>
        <p:nvGraphicFramePr>
          <p:cNvPr id="8" name="" descr=""/>
          <p:cNvGraphicFramePr>
            <a:graphicFrameLocks noGrp="1"/>
          </p:cNvGraphicFramePr>
          <p:nvPr/>
        </p:nvGraphicFramePr>
        <p:xfrm>
          <a:off x="3648075" y="2105025"/>
          <a:ext cx="3181350" cy="2809875"/>
        </p:xfrm>
        <a:graphic>
          <a:graphicData uri="http://schemas.openxmlformats.org/drawingml/2006/table">
            <a:tbl>
              <a:tblPr firstRow="1" bandRow="1"/>
              <a:tblGrid>
                <a:gridCol w="1590675"/>
                <a:gridCol w="1590675"/>
              </a:tblGrid>
              <a:tr h="304800">
                <a:tc>
                  <a:txBody>
                    <a:bodyPr wrap="square" rtlCol="0">
                      <a:spAutoFit/>
                    </a:bodyPr>
                    <a:lstStyle/>
                    <a:p>
                      <a:pPr algn="l" fontAlgn="ctr" marL="0" marR="0" indent="0" lvl="0">
                        <a:lnSpc>
                          <a:spcPct val="100000"/>
                        </a:lnSpc>
                      </a:pPr>
                      <a:r>
                        <a:rPr lang="en-US" b="1" sz="1000" spc="0" u="none">
                          <a:solidFill>
                            <a:srgbClr val="000000">
                              <a:alpha val="100000"/>
                            </a:srgbClr>
                          </a:solidFill>
                          <a:latin typeface="Calibri"/>
                        </a:rPr>
                        <a:t><![CDATA[IT]]></a:t>
                      </a:r>
                    </a:p>
                  </a:txBody>
                  <a:tcPr anchor="ct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0000">
                          <a:alpha val="100000"/>
                        </a:srgbClr>
                      </a:solidFill>
                      <a:prstDash val="sysDash"/>
                      <a:round/>
                      <a:headEnd type="none" w="med" len="med"/>
                      <a:tailEnd type="none" w="med" len="med"/>
                    </a:lnT>
                    <a:lnB w="12700" cap="flat" cmpd="sng" algn="ctr">
                      <a:solidFill>
                        <a:srgbClr val="000000">
                          <a:alpha val="100000"/>
                        </a:srgbClr>
                      </a:solidFill>
                      <a:prstDash val="sysDash"/>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a:txBody>
                    <a:bodyPr wrap="square" rtlCol="0">
                      <a:spAutoFit/>
                    </a:bodyPr>
                    <a:lstStyle/>
                    <a:p>
                      <a:pPr algn="l" fontAlgn="ctr" marL="0" marR="0" indent="0" lvl="0">
                        <a:lnSpc>
                          <a:spcPct val="100000"/>
                        </a:lnSpc>
                      </a:pPr>
                    </a:p>
                  </a:txBody>
                  <a:tcPr anchor="ct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0000">
                          <a:alpha val="100000"/>
                        </a:srgbClr>
                      </a:solidFill>
                      <a:prstDash val="sysDash"/>
                      <a:round/>
                      <a:headEnd type="none" w="med" len="med"/>
                      <a:tailEnd type="none" w="med" len="med"/>
                    </a:lnT>
                    <a:lnB w="12700" cap="flat" cmpd="sng" algn="ctr">
                      <a:solidFill>
                        <a:srgbClr val="000000">
                          <a:alpha val="100000"/>
                        </a:srgbClr>
                      </a:solidFill>
                      <a:prstDash val="sysDash"/>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r>
              <a:tr h="304800">
                <a:tc>
                  <a:txBody>
                    <a:bodyPr wrap="square" rtlCol="0">
                      <a:spAutoFit/>
                    </a:bodyPr>
                    <a:lstStyle/>
                    <a:p>
                      <a:pPr algn="l" fontAlgn="ctr" marL="0" marR="0" indent="0" lvl="0">
                        <a:lnSpc>
                          <a:spcPct val="100000"/>
                        </a:lnSpc>
                      </a:pPr>
                      <a:r>
                        <a:rPr lang="en-US" b="1" sz="1000" spc="0" u="none">
                          <a:solidFill>
                            <a:srgbClr val="000000">
                              <a:alpha val="100000"/>
                            </a:srgbClr>
                          </a:solidFill>
                          <a:latin typeface="Calibri"/>
                        </a:rPr>
                        <a:t><![CDATA[Name]]></a:t>
                      </a:r>
                    </a:p>
                  </a:txBody>
                  <a:tcPr anchor="ct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0000">
                          <a:alpha val="100000"/>
                        </a:srgbClr>
                      </a:solidFill>
                      <a:prstDash val="sysDash"/>
                      <a:round/>
                      <a:headEnd type="none" w="med" len="med"/>
                      <a:tailEnd type="none" w="med" len="med"/>
                    </a:lnT>
                    <a:lnB w="12700" cap="flat" cmpd="sng" algn="ctr">
                      <a:solidFill>
                        <a:srgbClr val="000000">
                          <a:alpha val="100000"/>
                        </a:srgbClr>
                      </a:solidFill>
                      <a:prstDash val="sysDash"/>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a:txBody>
                    <a:bodyPr wrap="square" rtlCol="0">
                      <a:spAutoFit/>
                    </a:bodyPr>
                    <a:lstStyle/>
                    <a:p>
                      <a:pPr algn="l" fontAlgn="ctr" marL="0" marR="0" indent="0" lvl="0">
                        <a:lnSpc>
                          <a:spcPct val="100000"/>
                        </a:lnSpc>
                      </a:pPr>
                      <a:r>
                        <a:rPr lang="en-US" b="1" sz="1000" spc="0" u="none">
                          <a:solidFill>
                            <a:srgbClr val="000000">
                              <a:alpha val="100000"/>
                            </a:srgbClr>
                          </a:solidFill>
                          <a:latin typeface="Calibri"/>
                        </a:rPr>
                        <a:t><![CDATA[Title]]></a:t>
                      </a:r>
                    </a:p>
                  </a:txBody>
                  <a:tcPr anchor="ct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0000">
                          <a:alpha val="100000"/>
                        </a:srgbClr>
                      </a:solidFill>
                      <a:prstDash val="sysDash"/>
                      <a:round/>
                      <a:headEnd type="none" w="med" len="med"/>
                      <a:tailEnd type="none" w="med" len="med"/>
                    </a:lnT>
                    <a:lnB w="12700" cap="flat" cmpd="sng" algn="ctr">
                      <a:solidFill>
                        <a:srgbClr val="000000">
                          <a:alpha val="100000"/>
                        </a:srgbClr>
                      </a:solidFill>
                      <a:prstDash val="sysDash"/>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r>
              <a:tr h="304800">
                <a:tc>
                  <a:txBody>
                    <a:bodyPr wrap="square" rtlCol="0">
                      <a:spAutoFit/>
                    </a:bodyPr>
                    <a:lstStyle/>
                    <a:p>
                      <a:pPr algn="l" fontAlgn="b" marL="90725625" marR="90725625" indent="0" lvl="0">
                        <a:lnSpc>
                          <a:spcPct val="100000"/>
                        </a:lnSpc>
                      </a:pPr>
                    </a:p>
                  </a:txBody>
                  <a:tcPr anchor="b" marL="9525" marR="9525" marT="9525"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0000">
                          <a:alpha val="100000"/>
                        </a:srgbClr>
                      </a:solidFill>
                      <a:prstDash val="sysDash"/>
                      <a:round/>
                      <a:headEnd type="none" w="med" len="med"/>
                      <a:tailEnd type="none" w="med" len="med"/>
                    </a:lnT>
                    <a:lnB w="12700" cap="flat" cmpd="sng" algn="ctr">
                      <a:solidFill>
                        <a:srgbClr val="000000">
                          <a:alpha val="100000"/>
                        </a:srgbClr>
                      </a:solidFill>
                      <a:prstDash val="sysDash"/>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a:txBody>
                    <a:bodyPr wrap="square" rtlCol="0">
                      <a:spAutoFit/>
                    </a:bodyPr>
                    <a:lstStyle/>
                    <a:p>
                      <a:pPr algn="l" fontAlgn="b" marL="90725625" marR="90725625" indent="0" lvl="0">
                        <a:lnSpc>
                          <a:spcPct val="100000"/>
                        </a:lnSpc>
                      </a:pPr>
                    </a:p>
                  </a:txBody>
                  <a:tcPr anchor="b" marL="9525" marR="9525" marT="9525"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0000">
                          <a:alpha val="100000"/>
                        </a:srgbClr>
                      </a:solidFill>
                      <a:prstDash val="sysDash"/>
                      <a:round/>
                      <a:headEnd type="none" w="med" len="med"/>
                      <a:tailEnd type="none" w="med" len="med"/>
                    </a:lnT>
                    <a:lnB w="12700" cap="flat" cmpd="sng" algn="ctr">
                      <a:solidFill>
                        <a:srgbClr val="000000">
                          <a:alpha val="100000"/>
                        </a:srgbClr>
                      </a:solidFill>
                      <a:prstDash val="sysDash"/>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r>
              <a:tr h="304800">
                <a:tc>
                  <a:txBody>
                    <a:bodyPr wrap="square" rtlCol="0">
                      <a:spAutoFit/>
                    </a:bodyPr>
                    <a:lstStyle/>
                    <a:p>
                      <a:pPr algn="l" fontAlgn="b" marL="90725625" marR="90725625" indent="0" lvl="0">
                        <a:lnSpc>
                          <a:spcPct val="100000"/>
                        </a:lnSpc>
                      </a:pPr>
                    </a:p>
                  </a:txBody>
                  <a:tcPr anchor="b" marL="9525" marR="9525" marT="9525"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0000">
                          <a:alpha val="100000"/>
                        </a:srgbClr>
                      </a:solidFill>
                      <a:prstDash val="sysDash"/>
                      <a:round/>
                      <a:headEnd type="none" w="med" len="med"/>
                      <a:tailEnd type="none" w="med" len="med"/>
                    </a:lnT>
                    <a:lnB w="12700" cap="flat" cmpd="sng" algn="ctr">
                      <a:solidFill>
                        <a:srgbClr val="000000">
                          <a:alpha val="100000"/>
                        </a:srgbClr>
                      </a:solidFill>
                      <a:prstDash val="sysDash"/>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a:txBody>
                    <a:bodyPr wrap="square" rtlCol="0">
                      <a:spAutoFit/>
                    </a:bodyPr>
                    <a:lstStyle/>
                    <a:p>
                      <a:pPr algn="l" fontAlgn="b" marL="90725625" marR="90725625" indent="0" lvl="0">
                        <a:lnSpc>
                          <a:spcPct val="100000"/>
                        </a:lnSpc>
                      </a:pPr>
                    </a:p>
                  </a:txBody>
                  <a:tcPr anchor="b" marL="9525" marR="9525" marT="9525"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0000">
                          <a:alpha val="100000"/>
                        </a:srgbClr>
                      </a:solidFill>
                      <a:prstDash val="sysDash"/>
                      <a:round/>
                      <a:headEnd type="none" w="med" len="med"/>
                      <a:tailEnd type="none" w="med" len="med"/>
                    </a:lnT>
                    <a:lnB w="12700" cap="flat" cmpd="sng" algn="ctr">
                      <a:solidFill>
                        <a:srgbClr val="000000">
                          <a:alpha val="100000"/>
                        </a:srgbClr>
                      </a:solidFill>
                      <a:prstDash val="sysDash"/>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r>
              <a:tr h="304800">
                <a:tc>
                  <a:txBody>
                    <a:bodyPr wrap="square" rtlCol="0">
                      <a:spAutoFit/>
                    </a:bodyPr>
                    <a:lstStyle/>
                    <a:p>
                      <a:pPr algn="l" fontAlgn="b" marL="90725625" marR="90725625" indent="0" lvl="0">
                        <a:lnSpc>
                          <a:spcPct val="100000"/>
                        </a:lnSpc>
                      </a:pPr>
                    </a:p>
                  </a:txBody>
                  <a:tcPr anchor="b" marL="9525" marR="9525" marT="9525"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0000">
                          <a:alpha val="100000"/>
                        </a:srgbClr>
                      </a:solidFill>
                      <a:prstDash val="sysDash"/>
                      <a:round/>
                      <a:headEnd type="none" w="med" len="med"/>
                      <a:tailEnd type="none" w="med" len="med"/>
                    </a:lnT>
                    <a:lnB w="12700" cap="flat" cmpd="sng" algn="ctr">
                      <a:solidFill>
                        <a:srgbClr val="000000">
                          <a:alpha val="100000"/>
                        </a:srgbClr>
                      </a:solidFill>
                      <a:prstDash val="sysDash"/>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a:txBody>
                    <a:bodyPr wrap="square" rtlCol="0">
                      <a:spAutoFit/>
                    </a:bodyPr>
                    <a:lstStyle/>
                    <a:p>
                      <a:pPr algn="l" fontAlgn="b" marL="90725625" marR="90725625" indent="0" lvl="0">
                        <a:lnSpc>
                          <a:spcPct val="100000"/>
                        </a:lnSpc>
                      </a:pPr>
                    </a:p>
                  </a:txBody>
                  <a:tcPr anchor="b" marL="9525" marR="9525" marT="9525"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0000">
                          <a:alpha val="100000"/>
                        </a:srgbClr>
                      </a:solidFill>
                      <a:prstDash val="sysDash"/>
                      <a:round/>
                      <a:headEnd type="none" w="med" len="med"/>
                      <a:tailEnd type="none" w="med" len="med"/>
                    </a:lnT>
                    <a:lnB w="12700" cap="flat" cmpd="sng" algn="ctr">
                      <a:solidFill>
                        <a:srgbClr val="000000">
                          <a:alpha val="100000"/>
                        </a:srgbClr>
                      </a:solidFill>
                      <a:prstDash val="sysDash"/>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r>
              <a:tr h="304800">
                <a:tc>
                  <a:txBody>
                    <a:bodyPr wrap="square" rtlCol="0">
                      <a:spAutoFit/>
                    </a:bodyPr>
                    <a:lstStyle/>
                    <a:p>
                      <a:pPr algn="l" fontAlgn="b" marL="90725625" marR="90725625" indent="0" lvl="0">
                        <a:lnSpc>
                          <a:spcPct val="100000"/>
                        </a:lnSpc>
                      </a:pPr>
                    </a:p>
                  </a:txBody>
                  <a:tcPr anchor="b" marL="9525" marR="9525" marT="9525"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0000">
                          <a:alpha val="100000"/>
                        </a:srgbClr>
                      </a:solidFill>
                      <a:prstDash val="sysDash"/>
                      <a:round/>
                      <a:headEnd type="none" w="med" len="med"/>
                      <a:tailEnd type="none" w="med" len="med"/>
                    </a:lnT>
                    <a:lnB w="12700" cap="flat" cmpd="sng" algn="ctr">
                      <a:solidFill>
                        <a:srgbClr val="000000">
                          <a:alpha val="100000"/>
                        </a:srgbClr>
                      </a:solidFill>
                      <a:prstDash val="sysDash"/>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a:txBody>
                    <a:bodyPr wrap="square" rtlCol="0">
                      <a:spAutoFit/>
                    </a:bodyPr>
                    <a:lstStyle/>
                    <a:p>
                      <a:pPr algn="l" fontAlgn="b" marL="90725625" marR="90725625" indent="0" lvl="0">
                        <a:lnSpc>
                          <a:spcPct val="100000"/>
                        </a:lnSpc>
                      </a:pPr>
                    </a:p>
                  </a:txBody>
                  <a:tcPr anchor="b" marL="9525" marR="9525" marT="9525"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0000">
                          <a:alpha val="100000"/>
                        </a:srgbClr>
                      </a:solidFill>
                      <a:prstDash val="sysDash"/>
                      <a:round/>
                      <a:headEnd type="none" w="med" len="med"/>
                      <a:tailEnd type="none" w="med" len="med"/>
                    </a:lnT>
                    <a:lnB w="12700" cap="flat" cmpd="sng" algn="ctr">
                      <a:solidFill>
                        <a:srgbClr val="000000">
                          <a:alpha val="100000"/>
                        </a:srgbClr>
                      </a:solidFill>
                      <a:prstDash val="sysDash"/>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r>
              <a:tr h="371475">
                <a:tc>
                  <a:txBody>
                    <a:bodyPr wrap="square" rtlCol="0">
                      <a:spAutoFit/>
                    </a:bodyPr>
                    <a:lstStyle/>
                    <a:p>
                      <a:pPr algn="l" fontAlgn="b" marL="90725625" marR="90725625" indent="0" lvl="0">
                        <a:lnSpc>
                          <a:spcPct val="100000"/>
                        </a:lnSpc>
                      </a:pPr>
                    </a:p>
                  </a:txBody>
                  <a:tcPr anchor="b" marL="9525" marR="9525" marT="9525"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0000">
                          <a:alpha val="100000"/>
                        </a:srgbClr>
                      </a:solidFill>
                      <a:prstDash val="sysDash"/>
                      <a:round/>
                      <a:headEnd type="none" w="med" len="med"/>
                      <a:tailEnd type="none" w="med" len="med"/>
                    </a:lnT>
                    <a:lnB w="12700" cap="flat" cmpd="sng" algn="ctr">
                      <a:solidFill>
                        <a:srgbClr val="000000">
                          <a:alpha val="100000"/>
                        </a:srgbClr>
                      </a:solidFill>
                      <a:prstDash val="sysDash"/>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a:txBody>
                    <a:bodyPr wrap="square" rtlCol="0">
                      <a:spAutoFit/>
                    </a:bodyPr>
                    <a:lstStyle/>
                    <a:p>
                      <a:pPr algn="l" fontAlgn="b" marL="90725625" marR="90725625" indent="0" lvl="0">
                        <a:lnSpc>
                          <a:spcPct val="100000"/>
                        </a:lnSpc>
                      </a:pPr>
                    </a:p>
                  </a:txBody>
                  <a:tcPr anchor="b" marL="9525" marR="9525" marT="9525"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0000">
                          <a:alpha val="100000"/>
                        </a:srgbClr>
                      </a:solidFill>
                      <a:prstDash val="sysDash"/>
                      <a:round/>
                      <a:headEnd type="none" w="med" len="med"/>
                      <a:tailEnd type="none" w="med" len="med"/>
                    </a:lnT>
                    <a:lnB w="12700" cap="flat" cmpd="sng" algn="ctr">
                      <a:solidFill>
                        <a:srgbClr val="000000">
                          <a:alpha val="100000"/>
                        </a:srgbClr>
                      </a:solidFill>
                      <a:prstDash val="sysDash"/>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r>
              <a:tr h="304800">
                <a:tc>
                  <a:txBody>
                    <a:bodyPr wrap="square" rtlCol="0">
                      <a:spAutoFit/>
                    </a:bodyPr>
                    <a:lstStyle/>
                    <a:p>
                      <a:pPr algn="l" fontAlgn="b" marL="90725625" marR="90725625" indent="0" lvl="0">
                        <a:lnSpc>
                          <a:spcPct val="100000"/>
                        </a:lnSpc>
                      </a:pPr>
                    </a:p>
                  </a:txBody>
                  <a:tcPr anchor="b" marL="9525" marR="9525" marT="9525"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0000">
                          <a:alpha val="100000"/>
                        </a:srgbClr>
                      </a:solidFill>
                      <a:prstDash val="sysDash"/>
                      <a:round/>
                      <a:headEnd type="none" w="med" len="med"/>
                      <a:tailEnd type="none" w="med" len="med"/>
                    </a:lnT>
                    <a:lnB w="12700" cap="flat" cmpd="sng" algn="ctr">
                      <a:solidFill>
                        <a:srgbClr val="000000">
                          <a:alpha val="100000"/>
                        </a:srgbClr>
                      </a:solidFill>
                      <a:prstDash val="sysDash"/>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a:txBody>
                    <a:bodyPr wrap="square" rtlCol="0">
                      <a:spAutoFit/>
                    </a:bodyPr>
                    <a:lstStyle/>
                    <a:p>
                      <a:pPr algn="l" fontAlgn="b" marL="90725625" marR="90725625" indent="0" lvl="0">
                        <a:lnSpc>
                          <a:spcPct val="100000"/>
                        </a:lnSpc>
                      </a:pPr>
                    </a:p>
                  </a:txBody>
                  <a:tcPr anchor="b" marL="9525" marR="9525" marT="9525"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0000">
                          <a:alpha val="100000"/>
                        </a:srgbClr>
                      </a:solidFill>
                      <a:prstDash val="sysDash"/>
                      <a:round/>
                      <a:headEnd type="none" w="med" len="med"/>
                      <a:tailEnd type="none" w="med" len="med"/>
                    </a:lnT>
                    <a:lnB w="12700" cap="flat" cmpd="sng" algn="ctr">
                      <a:solidFill>
                        <a:srgbClr val="000000">
                          <a:alpha val="100000"/>
                        </a:srgbClr>
                      </a:solidFill>
                      <a:prstDash val="sysDash"/>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r>
              <a:tr h="304800">
                <a:tc>
                  <a:txBody>
                    <a:bodyPr wrap="square" rtlCol="0">
                      <a:spAutoFit/>
                    </a:bodyPr>
                    <a:lstStyle/>
                    <a:p>
                      <a:pPr algn="l" fontAlgn="ctr" marL="0" marR="0" indent="0" lvl="0">
                        <a:lnSpc>
                          <a:spcPct val="100000"/>
                        </a:lnSpc>
                      </a:pPr>
                    </a:p>
                  </a:txBody>
                  <a:tcPr anchor="ct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0000">
                          <a:alpha val="100000"/>
                        </a:srgbClr>
                      </a:solidFill>
                      <a:prstDash val="sysDash"/>
                      <a:round/>
                      <a:headEnd type="none" w="med" len="med"/>
                      <a:tailEnd type="none" w="med" len="med"/>
                    </a:lnT>
                    <a:lnB w="12700" cap="flat" cmpd="sng" algn="ctr">
                      <a:solidFill>
                        <a:srgbClr val="000000">
                          <a:alpha val="100000"/>
                        </a:srgbClr>
                      </a:solidFill>
                      <a:prstDash val="sysDash"/>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a:txBody>
                    <a:bodyPr wrap="square" rtlCol="0">
                      <a:spAutoFit/>
                    </a:bodyPr>
                    <a:lstStyle/>
                    <a:p>
                      <a:pPr algn="l" fontAlgn="ctr" marL="0" marR="0" indent="0" lvl="0">
                        <a:lnSpc>
                          <a:spcPct val="100000"/>
                        </a:lnSpc>
                      </a:pPr>
                    </a:p>
                  </a:txBody>
                  <a:tcPr anchor="ct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0000">
                          <a:alpha val="100000"/>
                        </a:srgbClr>
                      </a:solidFill>
                      <a:prstDash val="sysDash"/>
                      <a:round/>
                      <a:headEnd type="none" w="med" len="med"/>
                      <a:tailEnd type="none" w="med" len="med"/>
                    </a:lnT>
                    <a:lnB w="12700" cap="flat" cmpd="sng" algn="ctr">
                      <a:solidFill>
                        <a:srgbClr val="000000">
                          <a:alpha val="100000"/>
                        </a:srgbClr>
                      </a:solidFill>
                      <a:prstDash val="sysDash"/>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r>
            </a:tbl>
          </a:graphicData>
        </a:graphic>
      </p:graphicFrame>
      <p:sp>
        <p:nvSpPr>
          <p:cNvPr id="9" name=""/>
          <p:cNvSpPr txBox="1"/>
          <p:nvPr/>
        </p:nvSpPr>
        <p:spPr>
          <a:xfrm>
            <a:off x="6153150" y="323850"/>
            <a:ext cx="2524125" cy="752475"/>
          </a:xfrm>
          <a:prstGeom prst="rect">
            <a:avLst/>
          </a:prstGeom>
          <a:noFill/>
        </p:spPr>
        <p:txBody>
          <a:bodyPr rtlCol="0" bIns="45720" lIns="91440" rIns="91440" tIns="45720">
            <a:spAutoFit/>
          </a:bodyPr>
          <a:lstStyle/>
          <a:p>
            <a:pPr algn="ctr" fontAlgn="base" marL="0" marR="0" indent="0" lvl="0">
              <a:lnSpc>
                <a:spcPct val="100000"/>
              </a:lnSpc>
            </a:pPr>
            <a:r>
              <a:rPr lang="en-US" sz="1600" spc="0" u="none">
                <a:solidFill>
                  <a:srgbClr val="000000">
                    <a:alpha val="100000"/>
                  </a:srgbClr>
                </a:solidFill>
                <a:latin typeface="Calibri"/>
              </a:rPr>
              <a:t><![CDATA[Amend with]]></a:t>
            </a:r>
            <a:r>
              <a:rPr lang="en-US" sz="1600" spc="0" u="none">
                <a:solidFill>
                  <a:srgbClr val="000000">
                    <a:alpha val="100000"/>
                  </a:srgbClr>
                </a:solidFill>
                <a:latin typeface="Calibri"/>
              </a:rPr>
              <a:t><![CDATA[ workshop participant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323850" y="2333625"/>
          <a:ext cx="8820150" cy="6591300"/>
          <a:chOff x="323850" y="2333625"/>
          <a:chExt cx="8820150" cy="6591300"/>
        </a:xfrm>
      </p:grpSpPr>
      <p:sp>
        <p:nvSpPr>
          <p:cNvPr id="1" name="Placeholder for ctrTitle"/>
          <p:cNvSpPr txBox="1"/>
          <p:nvPr>
            <p:ph type="ctrTitle"/>
          </p:nvPr>
        </p:nvSpPr>
        <p:spPr>
          <a:noFill/>
        </p:spPr>
        <p:txBody>
          <a:bodyPr/>
          <a:lstStyle/>
          <a:p>
            <a:pPr algn="l" fontAlgn="base" marL="0" marR="0" indent="0" lvl="0">
              <a:lnSpc>
                <a:spcPct val="100000"/>
              </a:lnSpc>
            </a:pPr>
            <a:r>
              <a:rPr lang="en-US" sz="1000" spc="0" u="none">
                <a:solidFill>
                  <a:srgbClr val="000000">
                    <a:alpha val="100000"/>
                  </a:srgbClr>
                </a:solidFill>
                <a:latin typeface="Calibri"/>
              </a:rPr>
              <a:t><![CDATA[Appendix B: Execution Baseline and Business Pains Summary]]></a:t>
            </a:r>
            <a:br/>
          </a:p>
        </p:txBody>
      </p:sp>
      <p:sp>
        <p:nvSpPr>
          <p:cNvPr id="2" name=""/>
          <p:cNvSpPr txBox="1"/>
          <p:nvPr/>
        </p:nvSpPr>
        <p:spPr>
          <a:xfrm>
            <a:off x="1428750" y="6248400"/>
            <a:ext cx="7334250" cy="342900"/>
          </a:xfrm>
          <a:prstGeom prst="rect">
            <a:avLst/>
          </a:prstGeom>
          <a:noFill/>
        </p:spPr>
        <p:txBody>
          <a:bodyPr rtlCol="0" bIns="45720" lIns="91440" rIns="91440" tIns="45720">
            <a:spAutoFit/>
          </a:bodyPr>
          <a:lstStyle/>
          <a:p>
            <a:pPr algn="l" fontAlgn="base" marL="0" marR="0" indent="0" lvl="0">
              <a:lnSpc>
                <a:spcPct val="100000"/>
              </a:lnSpc>
            </a:pPr>
            <a:r>
              <a:rPr lang="en-US" sz="1600" spc="0" u="none">
                <a:solidFill>
                  <a:srgbClr val="FF0000">
                    <a:alpha val="100000"/>
                  </a:srgbClr>
                </a:solidFill>
                <a:latin typeface="Calibri"/>
              </a:rPr>
              <a:t><![CDATA[Note: Use Chrome or Mozilla as browser to view; do not use Internet Explorer.]]></a:t>
            </a:r>
          </a:p>
        </p:txBody>
      </p:sp>
      <p:sp>
        <p:nvSpPr>
          <p:cNvPr id="3" name=""/>
          <p:cNvSpPr txBox="1"/>
          <p:nvPr/>
        </p:nvSpPr>
        <p:spPr>
          <a:xfrm>
            <a:off x="323850" y="4533900"/>
            <a:ext cx="7000875" cy="1200150"/>
          </a:xfrm>
          <a:prstGeom prst="rect">
            <a:avLst/>
          </a:prstGeom>
          <a:noFill/>
        </p:spPr>
        <p:txBody>
          <a:bodyPr rtlCol="0" bIns="45720" lIns="91440" rIns="91440" tIns="45720">
            <a:spAutoFit/>
          </a:bodyPr>
          <a:lstStyle/>
          <a:p>
            <a:pPr algn="l" fontAlgn="base" marL="0" marR="0" indent="0" lvl="0">
              <a:lnSpc>
                <a:spcPct val="100000"/>
              </a:lnSpc>
            </a:pPr>
            <a:r>
              <a:rPr lang="en-US" sz="1000" spc="0" u="none">
                <a:solidFill>
                  <a:srgbClr val="000000">
                    <a:alpha val="100000"/>
                  </a:srgbClr>
                </a:solidFill>
                <a:latin typeface="Calibri"/>
              </a:rPr>
              <a:t><![CDATA[View detail in online version of the assessment at:]]></a:t>
            </a:r>
          </a:p>
          <a:p>
            <a:pPr algn="l" fontAlgn="base" marL="0" marR="0" indent="0" lvl="0">
              <a:lnSpc>
                <a:spcPct val="100000"/>
              </a:lnSpc>
            </a:pPr>
            <a:r>
              <a:rPr lang="en-US" sz="1000" spc="0" u="sng">
                <a:solidFill>
                  <a:srgbClr val="000000">
                    <a:alpha val="100000"/>
                  </a:srgbClr>
                </a:solidFill>
                <a:latin typeface="Calibri"/>
                <a:hlinkClick r:id="rId2" tooltip=""/>
              </a:rPr>
              <a:t><![CDATA[https://sap-bi-strategy-assessment.com/dashboards/]]></a:t>
            </a:r>
            <a:br/>
            <a:r>
              <a:rPr lang="en-US" sz="1000" spc="0" u="none">
                <a:solidFill>
                  <a:srgbClr val="000000">
                    <a:alpha val="100000"/>
                  </a:srgbClr>
                </a:solidFill>
                <a:latin typeface="Calibri"/>
              </a:rPr>
              <a:t><![CDATA[email: 		[customer sponsor email address]]]></a:t>
            </a:r>
          </a:p>
          <a:p>
            <a:pPr algn="l" fontAlgn="base" marL="0" marR="0" indent="0" lvl="0">
              <a:lnSpc>
                <a:spcPct val="100000"/>
              </a:lnSpc>
            </a:pPr>
            <a:r>
              <a:rPr lang="en-US" sz="1000" spc="0" u="none">
                <a:solidFill>
                  <a:srgbClr val="000000">
                    <a:alpha val="100000"/>
                  </a:srgbClr>
                </a:solidFill>
                <a:latin typeface="Calibri"/>
              </a:rPr>
              <a:t><![CDATA[passcode: 	[assigned passcode]]]></a:t>
            </a:r>
          </a:p>
        </p:txBody>
      </p:sp>
      <p:sp>
        <p:nvSpPr>
          <p:cNvPr id="4" name=""/>
          <p:cNvSpPr txBox="1"/>
          <p:nvPr/>
        </p:nvSpPr>
        <p:spPr>
          <a:xfrm>
            <a:off x="6153150" y="4581525"/>
            <a:ext cx="2333625" cy="552450"/>
          </a:xfrm>
          <a:prstGeom prst="rect">
            <a:avLst/>
          </a:prstGeom>
          <a:noFill/>
        </p:spPr>
        <p:txBody>
          <a:bodyPr rtlCol="0" bIns="45720" lIns="91440" rIns="91440" tIns="45720">
            <a:spAutoFit/>
          </a:bodyPr>
          <a:lstStyle/>
          <a:p>
            <a:pPr algn="l" fontAlgn="base" marL="0" marR="0" indent="0" lvl="0">
              <a:lnSpc>
                <a:spcPct val="100000"/>
              </a:lnSpc>
            </a:pPr>
            <a:r>
              <a:rPr lang="en-US" sz="1800" spc="0" u="none">
                <a:solidFill>
                  <a:srgbClr val="000000">
                    <a:alpha val="100000"/>
                  </a:srgbClr>
                </a:solidFill>
                <a:latin typeface="Calibri"/>
              </a:rPr>
              <a:t><![CDATA[Paste in email address and passcode]]></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8982075" cy="6343650"/>
          <a:chOff x="0" y="0"/>
          <a:chExt cx="8982075" cy="6343650"/>
        </a:xfrm>
      </p:grpSpPr>
      <p:sp>
        <p:nvSpPr>
          <p:cNvPr id="1" name="Placeholder for title"/>
          <p:cNvSpPr txBox="1"/>
          <p:nvPr>
            <p:ph type="title"/>
          </p:nvPr>
        </p:nvSpPr>
        <p:spPr>
          <a:noFill/>
        </p:spPr>
        <p:txBody>
          <a:bodyPr/>
          <a:lstStyle/>
          <a:p>
            <a:pPr algn="l" fontAlgn="base" marL="0" marR="0" indent="0" lvl="0">
              <a:lnSpc>
                <a:spcPct val="100000"/>
              </a:lnSpc>
            </a:pPr>
            <a:r>
              <a:rPr lang="en-US" sz="1000" spc="0" u="none">
                <a:solidFill>
                  <a:srgbClr val="000000">
                    <a:alpha val="100000"/>
                  </a:srgbClr>
                </a:solidFill>
                <a:latin typeface="Calibri"/>
              </a:rPr>
              <a:t><![CDATA[Opportunities: [LOB Name] ]]></a:t>
            </a:r>
            <a:br/>
            <a:r>
              <a:rPr lang="en-US" sz="1000" spc="0" u="none">
                <a:solidFill>
                  <a:srgbClr val="000000">
                    <a:alpha val="100000"/>
                  </a:srgbClr>
                </a:solidFill>
                <a:latin typeface="Calibri"/>
              </a:rPr>
              <a:t><![CDATA[Rankings ]]></a:t>
            </a:r>
          </a:p>
        </p:txBody>
      </p:sp>
      <p:sp>
        <p:nvSpPr>
          <p:cNvPr id="2" name=""/>
          <p:cNvSpPr txBox="1"/>
          <p:nvPr/>
        </p:nvSpPr>
        <p:spPr>
          <a:xfrm>
            <a:off x="5686425" y="1352550"/>
            <a:ext cx="3295650" cy="4076700"/>
          </a:xfrm>
          <a:prstGeom prst="rect">
            <a:avLst/>
          </a:prstGeom>
          <a:noFill/>
        </p:spPr>
        <p:txBody>
          <a:bodyPr rtlCol="0" bIns="45720" lIns="91440" rIns="91440" tIns="45720">
            <a:spAutoFit/>
          </a:bodyPr>
          <a:lstStyle/>
          <a:p>
            <a:pPr algn="l" fontAlgn="base" marL="285750" marR="0" indent="-285750" lvl="0">
              <a:lnSpc>
                <a:spcPct val="100000"/>
              </a:lnSpc>
              <a:buClr>
                <a:srgbClr val="F0AB00">
                  <a:alpha val="100000"/>
                </a:srgbClr>
              </a:buClr>
              <a:buFont typeface="Arial"/>
              <a:buChar char="•"/>
            </a:pPr>
            <a:r>
              <a:rPr lang="en-US" b="1" sz="1500" spc="0" u="none">
                <a:solidFill>
                  <a:srgbClr val="000000">
                    <a:alpha val="100000"/>
                  </a:srgbClr>
                </a:solidFill>
                <a:latin typeface="Calibri"/>
              </a:rPr>
              <a:t><![CDATA[OP1 - Lack of responsiveness to market shifts]]></a:t>
            </a:r>
          </a:p>
          <a:p>
            <a:pPr algn="l" fontAlgn="base" marL="285750" marR="0" indent="-285750" lvl="0">
              <a:lnSpc>
                <a:spcPct val="100000"/>
              </a:lnSpc>
              <a:buClr>
                <a:srgbClr val="F0AB00">
                  <a:alpha val="100000"/>
                </a:srgbClr>
              </a:buClr>
              <a:buFont typeface="Arial"/>
              <a:buChar char="•"/>
            </a:pPr>
            <a:r>
              <a:rPr lang="en-US" b="1" sz="1500" spc="0" u="none">
                <a:solidFill>
                  <a:srgbClr val="000000">
                    <a:alpha val="100000"/>
                  </a:srgbClr>
                </a:solidFill>
                <a:latin typeface="Calibri"/>
              </a:rPr>
              <a:t><![CDATA[OP2 – Budget & Reporting Not Automated]]></a:t>
            </a:r>
          </a:p>
          <a:p>
            <a:pPr algn="l" fontAlgn="base" marL="285750" marR="0" indent="-285750" lvl="0">
              <a:lnSpc>
                <a:spcPct val="100000"/>
              </a:lnSpc>
              <a:buClr>
                <a:srgbClr val="F0AB00">
                  <a:alpha val="100000"/>
                </a:srgbClr>
              </a:buClr>
              <a:buFont typeface="Arial"/>
              <a:buChar char="•"/>
            </a:pPr>
            <a:r>
              <a:rPr lang="en-US" b="1" sz="1500" spc="0" u="none">
                <a:solidFill>
                  <a:srgbClr val="000000">
                    <a:alpha val="100000"/>
                  </a:srgbClr>
                </a:solidFill>
                <a:latin typeface="Calibri"/>
              </a:rPr>
              <a:t><![CDATA[OP3 – Systems Not Integrated]]></a:t>
            </a:r>
          </a:p>
          <a:p>
            <a:pPr algn="l" fontAlgn="base" marL="285750" marR="0" indent="-285750" lvl="0">
              <a:lnSpc>
                <a:spcPct val="100000"/>
              </a:lnSpc>
              <a:buClr>
                <a:srgbClr val="F0AB00">
                  <a:alpha val="100000"/>
                </a:srgbClr>
              </a:buClr>
              <a:buFont typeface="Arial"/>
              <a:buChar char="•"/>
            </a:pPr>
            <a:r>
              <a:rPr lang="en-US" b="1" sz="1500" spc="0" u="none">
                <a:solidFill>
                  <a:srgbClr val="000000">
                    <a:alpha val="100000"/>
                  </a:srgbClr>
                </a:solidFill>
                <a:latin typeface="Calibri"/>
              </a:rPr>
              <a:t><![CDATA[OP4 - Profitability is difficult to track]]></a:t>
            </a:r>
          </a:p>
          <a:p>
            <a:pPr algn="l" fontAlgn="base" marL="285750" marR="0" indent="-285750" lvl="0">
              <a:lnSpc>
                <a:spcPct val="100000"/>
              </a:lnSpc>
              <a:buClr>
                <a:srgbClr val="F0AB00">
                  <a:alpha val="100000"/>
                </a:srgbClr>
              </a:buClr>
              <a:buFont typeface="Arial"/>
              <a:buChar char="•"/>
            </a:pPr>
            <a:r>
              <a:rPr lang="en-US" b="1" sz="1500" spc="0" u="none">
                <a:solidFill>
                  <a:srgbClr val="000000">
                    <a:alpha val="100000"/>
                  </a:srgbClr>
                </a:solidFill>
                <a:latin typeface="Calibri"/>
              </a:rPr>
              <a:t><![CDATA[OP5 - Only ad hoc reporting]]></a:t>
            </a:r>
          </a:p>
          <a:p>
            <a:pPr algn="l" fontAlgn="base" marL="285750" marR="0" indent="-285750" lvl="0">
              <a:lnSpc>
                <a:spcPct val="100000"/>
              </a:lnSpc>
              <a:buClr>
                <a:srgbClr val="F0AB00">
                  <a:alpha val="100000"/>
                </a:srgbClr>
              </a:buClr>
              <a:buFont typeface="Arial"/>
              <a:buChar char="•"/>
            </a:pPr>
            <a:r>
              <a:rPr lang="en-US" b="1" sz="1500" spc="0" u="none">
                <a:solidFill>
                  <a:srgbClr val="000000">
                    <a:alpha val="100000"/>
                  </a:srgbClr>
                </a:solidFill>
                <a:latin typeface="Calibri"/>
              </a:rPr>
              <a:t><![CDATA[OP6 –Can’t Benchmark Against External Sources]]></a:t>
            </a:r>
          </a:p>
          <a:p>
            <a:pPr algn="l" fontAlgn="base" marL="285750" marR="0" indent="-285750" lvl="0">
              <a:lnSpc>
                <a:spcPct val="100000"/>
              </a:lnSpc>
              <a:buClr>
                <a:srgbClr val="F0AB00">
                  <a:alpha val="100000"/>
                </a:srgbClr>
              </a:buClr>
              <a:buFont typeface="Arial"/>
              <a:buChar char="•"/>
            </a:pPr>
            <a:r>
              <a:rPr lang="en-US" b="1" sz="1500" spc="0" u="none">
                <a:solidFill>
                  <a:srgbClr val="000000">
                    <a:alpha val="100000"/>
                  </a:srgbClr>
                </a:solidFill>
                <a:latin typeface="Calibri"/>
              </a:rPr>
              <a:t><![CDATA[OP7 – Lack of An Enterprise Analytics Strategy]]></a:t>
            </a:r>
          </a:p>
          <a:p>
            <a:pPr algn="l" fontAlgn="base" marL="285750" marR="0" indent="-285750" lvl="0">
              <a:lnSpc>
                <a:spcPct val="100000"/>
              </a:lnSpc>
              <a:buClr>
                <a:srgbClr val="F0AB00">
                  <a:alpha val="100000"/>
                </a:srgbClr>
              </a:buClr>
              <a:buFont typeface="Arial"/>
              <a:buChar char="•"/>
            </a:pPr>
            <a:r>
              <a:rPr lang="en-US" b="1" sz="1500" spc="0" u="none">
                <a:solidFill>
                  <a:srgbClr val="000000">
                    <a:alpha val="100000"/>
                  </a:srgbClr>
                </a:solidFill>
                <a:latin typeface="Calibri"/>
              </a:rPr>
              <a:t><![CDATA[OP8 - Limited Supply Management (People)]]></a:t>
            </a:r>
          </a:p>
          <a:p>
            <a:pPr algn="l" fontAlgn="base" marL="285750" marR="0" indent="-285750" lvl="0">
              <a:lnSpc>
                <a:spcPct val="100000"/>
              </a:lnSpc>
              <a:buClr>
                <a:srgbClr val="F0AB00">
                  <a:alpha val="100000"/>
                </a:srgbClr>
              </a:buClr>
              <a:buFont typeface="Arial"/>
              <a:buChar char="•"/>
            </a:pPr>
            <a:r>
              <a:rPr lang="en-US" b="1" sz="1500" spc="0" u="none">
                <a:solidFill>
                  <a:srgbClr val="000000">
                    <a:alpha val="100000"/>
                  </a:srgbClr>
                </a:solidFill>
                <a:latin typeface="Calibri"/>
              </a:rPr>
              <a:t><![CDATA[OP9 – Operations Inefficiency]]></a:t>
            </a:r>
          </a:p>
        </p:txBody>
      </p:sp>
      <p:sp>
        <p:nvSpPr>
          <p:cNvPr id="3" name=""/>
          <p:cNvSpPr txBox="1"/>
          <p:nvPr/>
        </p:nvSpPr>
        <p:spPr>
          <a:xfrm>
            <a:off x="5895975" y="5886450"/>
            <a:ext cx="2895600" cy="457200"/>
          </a:xfrm>
          <a:prstGeom prst="rect">
            <a:avLst/>
          </a:prstGeom>
          <a:noFill/>
        </p:spPr>
        <p:txBody>
          <a:bodyPr rtlCol="0" bIns="45720" lIns="91440" rIns="91440" tIns="45720">
            <a:spAutoFit/>
          </a:bodyPr>
          <a:lstStyle/>
          <a:p>
            <a:pPr algn="l" fontAlgn="base" marL="0" marR="0" indent="0" lvl="0">
              <a:lnSpc>
                <a:spcPct val="100000"/>
              </a:lnSpc>
            </a:pPr>
            <a:r>
              <a:rPr lang="en-US" i="1" sz="1200" spc="0" u="none">
                <a:solidFill>
                  <a:srgbClr val="000000">
                    <a:alpha val="100000"/>
                  </a:srgbClr>
                </a:solidFill>
                <a:latin typeface="Calibri"/>
              </a:rPr>
              <a:t><![CDATA[Opportunities in bold were all ranked with both pain and impact GT 5 ]]></a:t>
            </a:r>
          </a:p>
        </p:txBody>
      </p:sp>
      <p:sp>
        <p:nvSpPr>
          <p:cNvPr id="4" name=""/>
          <p:cNvSpPr txBox="1"/>
          <p:nvPr/>
        </p:nvSpPr>
        <p:spPr>
          <a:xfrm rot="20580000">
            <a:off x="466725" y="4914900"/>
            <a:ext cx="5819775" cy="276225"/>
          </a:xfrm>
          <a:prstGeom prst="rect">
            <a:avLst/>
          </a:prstGeom>
          <a:noFill/>
        </p:spPr>
        <p:txBody>
          <a:bodyPr rtlCol="0" bIns="45720" lIns="91440" rIns="91440" tIns="45720">
            <a:spAutoFit/>
          </a:bodyPr>
          <a:lstStyle/>
          <a:p>
            <a:pPr algn="l" fontAlgn="base" marL="0" marR="0" indent="0" lvl="0">
              <a:lnSpc>
                <a:spcPct val="100000"/>
              </a:lnSpc>
            </a:pPr>
            <a:r>
              <a:rPr lang="en-US" sz="1800" spc="0" u="none">
                <a:solidFill>
                  <a:srgbClr val="000000">
                    <a:alpha val="100000"/>
                  </a:srgbClr>
                </a:solidFill>
                <a:latin typeface="Calibri"/>
              </a:rPr>
              <a:t><![CDATA[Insert Screen ]]></a:t>
            </a:r>
            <a:r>
              <a:rPr lang="en-US" sz="1000" spc="0" u="none">
                <a:solidFill>
                  <a:srgbClr val="000000">
                    <a:alpha val="100000"/>
                  </a:srgbClr>
                </a:solidFill>
                <a:latin typeface="Calibri"/>
              </a:rPr>
              <a:t><![CDATA[Shot from On Line Assessment Dashboard]]></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8972550" cy="5191125"/>
          <a:chOff x="0" y="0"/>
          <a:chExt cx="8972550" cy="5191125"/>
        </a:xfrm>
      </p:grpSpPr>
      <p:sp>
        <p:nvSpPr>
          <p:cNvPr id="1" name="Placeholder for title"/>
          <p:cNvSpPr txBox="1"/>
          <p:nvPr>
            <p:ph type="title"/>
          </p:nvPr>
        </p:nvSpPr>
        <p:spPr>
          <a:noFill/>
        </p:spPr>
        <p:txBody>
          <a:bodyPr/>
          <a:lstStyle/>
          <a:p>
            <a:pPr algn="l" fontAlgn="base" marL="0" marR="0" indent="0" lvl="0">
              <a:lnSpc>
                <a:spcPct val="100000"/>
              </a:lnSpc>
            </a:pPr>
            <a:r>
              <a:rPr lang="en-US" sz="1000" spc="0" u="none">
                <a:solidFill>
                  <a:srgbClr val="000000">
                    <a:alpha val="100000"/>
                  </a:srgbClr>
                </a:solidFill>
                <a:latin typeface="Calibri"/>
              </a:rPr>
              <a:t><![CDATA[Business Opportunities: IT]]></a:t>
            </a:r>
            <a:br/>
          </a:p>
        </p:txBody>
      </p:sp>
      <p:sp>
        <p:nvSpPr>
          <p:cNvPr id="2" name=""/>
          <p:cNvSpPr txBox="1"/>
          <p:nvPr/>
        </p:nvSpPr>
        <p:spPr>
          <a:xfrm>
            <a:off x="6105525" y="1447800"/>
            <a:ext cx="2867025" cy="3505200"/>
          </a:xfrm>
          <a:prstGeom prst="rect">
            <a:avLst/>
          </a:prstGeom>
          <a:noFill/>
        </p:spPr>
        <p:txBody>
          <a:bodyPr rtlCol="0" bIns="45720" lIns="91440" rIns="91440" tIns="45720">
            <a:spAutoFit/>
          </a:bodyPr>
          <a:lstStyle/>
          <a:p>
            <a:pPr algn="l" fontAlgn="base" marL="285750" marR="0" indent="-285750" lvl="0">
              <a:lnSpc>
                <a:spcPct val="100000"/>
              </a:lnSpc>
              <a:buClr>
                <a:srgbClr val="F0AB00">
                  <a:alpha val="100000"/>
                </a:srgbClr>
              </a:buClr>
              <a:buFont typeface="Arial"/>
              <a:buChar char="•"/>
            </a:pPr>
            <a:r>
              <a:rPr lang="en-US" sz="1800" spc="0" u="none">
                <a:solidFill>
                  <a:srgbClr val="000000">
                    <a:alpha val="100000"/>
                  </a:srgbClr>
                </a:solidFill>
                <a:latin typeface="Calibri"/>
              </a:rPr>
              <a:t><![CDATA[IT1 – Manual Report Generation]]></a:t>
            </a:r>
          </a:p>
          <a:p>
            <a:pPr algn="l" fontAlgn="base" marL="285750" marR="0" indent="-285750" lvl="0">
              <a:lnSpc>
                <a:spcPct val="100000"/>
              </a:lnSpc>
              <a:buClr>
                <a:srgbClr val="F0AB00">
                  <a:alpha val="100000"/>
                </a:srgbClr>
              </a:buClr>
              <a:buFont typeface="Arial"/>
              <a:buChar char="•"/>
            </a:pPr>
            <a:r>
              <a:rPr lang="en-US" sz="1000" spc="0" u="none">
                <a:solidFill>
                  <a:srgbClr val="000000">
                    <a:alpha val="100000"/>
                  </a:srgbClr>
                </a:solidFill>
                <a:latin typeface="Calibri"/>
              </a:rPr>
              <a:t><![CDATA[IT2 – Data Management]]></a:t>
            </a:r>
          </a:p>
          <a:p>
            <a:pPr algn="l" fontAlgn="base" marL="285750" marR="0" indent="-285750" lvl="0">
              <a:lnSpc>
                <a:spcPct val="100000"/>
              </a:lnSpc>
              <a:buClr>
                <a:srgbClr val="F0AB00">
                  <a:alpha val="100000"/>
                </a:srgbClr>
              </a:buClr>
              <a:buFont typeface="Arial"/>
              <a:buChar char="•"/>
            </a:pPr>
            <a:r>
              <a:rPr lang="en-US" sz="1000" spc="0" u="none">
                <a:solidFill>
                  <a:srgbClr val="000000">
                    <a:alpha val="100000"/>
                  </a:srgbClr>
                </a:solidFill>
                <a:latin typeface="Calibri"/>
              </a:rPr>
              <a:t><![CDATA[IT3 – Shadow IT]]></a:t>
            </a:r>
          </a:p>
          <a:p>
            <a:pPr algn="l" fontAlgn="base" marL="285750" marR="0" indent="-285750" lvl="0">
              <a:lnSpc>
                <a:spcPct val="100000"/>
              </a:lnSpc>
              <a:buClr>
                <a:srgbClr val="F0AB00">
                  <a:alpha val="100000"/>
                </a:srgbClr>
              </a:buClr>
              <a:buFont typeface="Arial"/>
              <a:buChar char="•"/>
            </a:pPr>
            <a:r>
              <a:rPr lang="en-US" sz="1000" spc="0" u="none">
                <a:solidFill>
                  <a:srgbClr val="000000">
                    <a:alpha val="100000"/>
                  </a:srgbClr>
                </a:solidFill>
                <a:latin typeface="Calibri"/>
              </a:rPr>
              <a:t><![CDATA[IT4 – Only Ad Hoc Reporting (no standard reports)]]></a:t>
            </a:r>
          </a:p>
          <a:p>
            <a:pPr algn="l" fontAlgn="base" marL="285750" marR="0" indent="-285750" lvl="0">
              <a:lnSpc>
                <a:spcPct val="100000"/>
              </a:lnSpc>
              <a:buClr>
                <a:srgbClr val="F0AB00">
                  <a:alpha val="100000"/>
                </a:srgbClr>
              </a:buClr>
              <a:buFont typeface="Arial"/>
              <a:buChar char="•"/>
            </a:pPr>
            <a:r>
              <a:rPr lang="en-US" sz="1800" spc="0" u="none">
                <a:solidFill>
                  <a:srgbClr val="000000">
                    <a:alpha val="100000"/>
                  </a:srgbClr>
                </a:solidFill>
                <a:latin typeface="Calibri"/>
              </a:rPr>
              <a:t><![CDATA[IT5 – Lack of Enterprise BI/Analytics Strategy]]></a:t>
            </a:r>
          </a:p>
          <a:p>
            <a:pPr algn="l" fontAlgn="base" marL="285750" marR="0" indent="-285750" lvl="0">
              <a:lnSpc>
                <a:spcPct val="100000"/>
              </a:lnSpc>
              <a:buClr>
                <a:srgbClr val="F0AB00">
                  <a:alpha val="100000"/>
                </a:srgbClr>
              </a:buClr>
              <a:buFont typeface="Arial"/>
              <a:buChar char="•"/>
            </a:pPr>
            <a:r>
              <a:rPr lang="en-US" sz="1000" spc="0" u="none">
                <a:solidFill>
                  <a:srgbClr val="000000">
                    <a:alpha val="100000"/>
                  </a:srgbClr>
                </a:solidFill>
                <a:latin typeface="Calibri"/>
              </a:rPr>
              <a:t><![CDATA[IT6 – IT Costs Too High]]></a:t>
            </a:r>
          </a:p>
          <a:p>
            <a:pPr algn="l" fontAlgn="base" marL="285750" marR="0" indent="-285750" lvl="0">
              <a:lnSpc>
                <a:spcPct val="100000"/>
              </a:lnSpc>
              <a:buClr>
                <a:srgbClr val="F0AB00">
                  <a:alpha val="100000"/>
                </a:srgbClr>
              </a:buClr>
              <a:buFont typeface="Arial"/>
              <a:buChar char="•"/>
            </a:pPr>
          </a:p>
        </p:txBody>
      </p:sp>
      <p:sp>
        <p:nvSpPr>
          <p:cNvPr id="3" name=""/>
          <p:cNvSpPr txBox="1"/>
          <p:nvPr/>
        </p:nvSpPr>
        <p:spPr>
          <a:xfrm rot="20580000">
            <a:off x="466725" y="4914900"/>
            <a:ext cx="5819775" cy="276225"/>
          </a:xfrm>
          <a:prstGeom prst="rect">
            <a:avLst/>
          </a:prstGeom>
          <a:noFill/>
        </p:spPr>
        <p:txBody>
          <a:bodyPr rtlCol="0" bIns="45720" lIns="91440" rIns="91440" tIns="45720">
            <a:spAutoFit/>
          </a:bodyPr>
          <a:lstStyle/>
          <a:p>
            <a:pPr algn="l" fontAlgn="base" marL="0" marR="0" indent="0" lvl="0">
              <a:lnSpc>
                <a:spcPct val="100000"/>
              </a:lnSpc>
            </a:pPr>
            <a:r>
              <a:rPr lang="en-US" sz="1800" spc="0" u="none">
                <a:solidFill>
                  <a:srgbClr val="000000">
                    <a:alpha val="100000"/>
                  </a:srgbClr>
                </a:solidFill>
                <a:latin typeface="Calibri"/>
              </a:rPr>
              <a:t><![CDATA[Insert Screen ]]></a:t>
            </a:r>
            <a:r>
              <a:rPr lang="en-US" sz="1000" spc="0" u="none">
                <a:solidFill>
                  <a:srgbClr val="000000">
                    <a:alpha val="100000"/>
                  </a:srgbClr>
                </a:solidFill>
                <a:latin typeface="Calibri"/>
              </a:rPr>
              <a:t><![CDATA[Shot from On Line Assessment Dashboard]]></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8753475" cy="6305550"/>
          <a:chOff x="0" y="0"/>
          <a:chExt cx="8753475" cy="6305550"/>
        </a:xfrm>
      </p:grpSpPr>
      <p:sp>
        <p:nvSpPr>
          <p:cNvPr id="1" name="Placeholder for title"/>
          <p:cNvSpPr txBox="1"/>
          <p:nvPr>
            <p:ph type="title"/>
          </p:nvPr>
        </p:nvSpPr>
        <p:spPr>
          <a:noFill/>
        </p:spPr>
        <p:txBody>
          <a:bodyPr/>
          <a:lstStyle/>
          <a:p>
            <a:pPr algn="l" fontAlgn="base" marL="0" marR="0" indent="0" lvl="0">
              <a:lnSpc>
                <a:spcPct val="100000"/>
              </a:lnSpc>
            </a:pPr>
            <a:r>
              <a:rPr lang="en-US" sz="1000" spc="0" u="none">
                <a:solidFill>
                  <a:srgbClr val="000000">
                    <a:alpha val="100000"/>
                  </a:srgbClr>
                </a:solidFill>
                <a:latin typeface="Calibri"/>
              </a:rPr>
              <a:t><![CDATA[Business Strategy Execution Summary ]]></a:t>
            </a:r>
            <a:br/>
            <a:r>
              <a:rPr lang="en-US" sz="1000" spc="0" u="none">
                <a:solidFill>
                  <a:srgbClr val="000000">
                    <a:alpha val="100000"/>
                  </a:srgbClr>
                </a:solidFill>
                <a:latin typeface="Calibri"/>
              </a:rPr>
              <a:t><![CDATA[[Option 1: Radar Graph]]]></a:t>
            </a:r>
            <a:br/>
          </a:p>
        </p:txBody>
      </p:sp>
      <p:pic>
        <p:nvPicPr>
          <p:cNvPr id="2" name="Picture 3" descr=""/>
          <p:cNvPicPr>
            <a:picLocks noChangeAspect="1"/>
          </p:cNvPicPr>
          <p:nvPr/>
        </p:nvPicPr>
        <p:blipFill>
          <a:blip r:embed="rId2"/>
          <a:stretch>
            <a:fillRect/>
          </a:stretch>
        </p:blipFill>
        <p:spPr>
          <a:xfrm>
            <a:off x="257175" y="1362075"/>
            <a:ext cx="7410450" cy="4943475"/>
          </a:xfrm>
          <a:prstGeom prst="rect">
            <a:avLst/>
          </a:prstGeom>
        </p:spPr>
      </p:pic>
      <p:sp>
        <p:nvSpPr>
          <p:cNvPr id="3" name=""/>
          <p:cNvSpPr txBox="1"/>
          <p:nvPr/>
        </p:nvSpPr>
        <p:spPr>
          <a:xfrm rot="20580000">
            <a:off x="466725" y="4914900"/>
            <a:ext cx="5819775" cy="276225"/>
          </a:xfrm>
          <a:prstGeom prst="rect">
            <a:avLst/>
          </a:prstGeom>
          <a:noFill/>
        </p:spPr>
        <p:txBody>
          <a:bodyPr rtlCol="0" bIns="45720" lIns="91440" rIns="91440" tIns="45720">
            <a:spAutoFit/>
          </a:bodyPr>
          <a:lstStyle/>
          <a:p>
            <a:pPr algn="l" fontAlgn="base" marL="0" marR="0" indent="0" lvl="0">
              <a:lnSpc>
                <a:spcPct val="100000"/>
              </a:lnSpc>
            </a:pPr>
            <a:r>
              <a:rPr lang="en-US" sz="1800" spc="0" u="none">
                <a:solidFill>
                  <a:srgbClr val="000000">
                    <a:alpha val="100000"/>
                  </a:srgbClr>
                </a:solidFill>
                <a:latin typeface="Calibri"/>
              </a:rPr>
              <a:t><![CDATA[Insert Screen ]]></a:t>
            </a:r>
            <a:r>
              <a:rPr lang="en-US" sz="1000" spc="0" u="none">
                <a:solidFill>
                  <a:srgbClr val="000000">
                    <a:alpha val="100000"/>
                  </a:srgbClr>
                </a:solidFill>
                <a:latin typeface="Calibri"/>
              </a:rPr>
              <a:t><![CDATA[Shot from On Line Assessment Dashboard]]></a:t>
            </a:r>
          </a:p>
        </p:txBody>
      </p:sp>
      <p:sp>
        <p:nvSpPr>
          <p:cNvPr id="4" name=""/>
          <p:cNvSpPr txBox="1"/>
          <p:nvPr/>
        </p:nvSpPr>
        <p:spPr>
          <a:xfrm>
            <a:off x="5953125" y="552450"/>
            <a:ext cx="2800350" cy="447675"/>
          </a:xfrm>
          <a:prstGeom prst="rect">
            <a:avLst/>
          </a:prstGeom>
          <a:noFill/>
        </p:spPr>
        <p:txBody>
          <a:bodyPr rtlCol="0" bIns="45720" lIns="91440" rIns="91440" tIns="45720">
            <a:spAutoFit/>
          </a:bodyPr>
          <a:lstStyle/>
          <a:p>
            <a:pPr algn="ctr" fontAlgn="base" marL="0" marR="0" indent="0" lvl="0">
              <a:lnSpc>
                <a:spcPct val="100000"/>
              </a:lnSpc>
            </a:pPr>
            <a:r>
              <a:rPr lang="en-US" sz="1600" spc="0" u="none">
                <a:solidFill>
                  <a:srgbClr val="000000">
                    <a:alpha val="100000"/>
                  </a:srgbClr>
                </a:solidFill>
                <a:latin typeface="Calibri"/>
              </a:rPr>
              <a:t><![CDATA[ Insert]]></a:t>
            </a:r>
            <a:r>
              <a:rPr lang="en-US" sz="1600" spc="0" u="none">
                <a:solidFill>
                  <a:srgbClr val="000000">
                    <a:alpha val="100000"/>
                  </a:srgbClr>
                </a:solidFill>
                <a:latin typeface="Calibri"/>
              </a:rPr>
              <a:t><![CDATA[ revised screen shot with analytics wording]]></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8905875" cy="6296025"/>
          <a:chOff x="0" y="0"/>
          <a:chExt cx="8905875" cy="6296025"/>
        </a:xfrm>
      </p:grpSpPr>
      <p:sp>
        <p:nvSpPr>
          <p:cNvPr id="1" name="Placeholder for title"/>
          <p:cNvSpPr txBox="1"/>
          <p:nvPr>
            <p:ph type="title"/>
          </p:nvPr>
        </p:nvSpPr>
        <p:spPr>
          <a:noFill/>
        </p:spPr>
        <p:txBody>
          <a:bodyPr/>
          <a:lstStyle/>
          <a:p>
            <a:pPr algn="l" fontAlgn="base" marL="0" marR="0" indent="0" lvl="0">
              <a:lnSpc>
                <a:spcPct val="100000"/>
              </a:lnSpc>
            </a:pPr>
            <a:r>
              <a:rPr lang="en-US" sz="1000" spc="0" u="none">
                <a:solidFill>
                  <a:srgbClr val="000000">
                    <a:alpha val="100000"/>
                  </a:srgbClr>
                </a:solidFill>
                <a:latin typeface="Calibri"/>
              </a:rPr>
              <a:t><![CDATA[Analytics ]]></a:t>
            </a:r>
            <a:r>
              <a:rPr lang="en-US" sz="1000" spc="0" u="none">
                <a:solidFill>
                  <a:srgbClr val="000000">
                    <a:alpha val="100000"/>
                  </a:srgbClr>
                </a:solidFill>
                <a:latin typeface="Calibri"/>
              </a:rPr>
              <a:t><![CDATA[Strategy Components]]></a:t>
            </a:r>
            <a:br/>
            <a:r>
              <a:rPr lang="en-US" sz="1000" spc="0" u="none">
                <a:solidFill>
                  <a:srgbClr val="000000">
                    <a:alpha val="100000"/>
                  </a:srgbClr>
                </a:solidFill>
                <a:latin typeface="Calibri"/>
              </a:rPr>
              <a:t><![CDATA[Definitions]]></a:t>
            </a:r>
          </a:p>
        </p:txBody>
      </p:sp>
      <p:graphicFrame>
        <p:nvGraphicFramePr>
          <p:cNvPr id="2" name="" descr=""/>
          <p:cNvGraphicFramePr>
            <a:graphicFrameLocks noGrp="1"/>
          </p:cNvGraphicFramePr>
          <p:nvPr/>
        </p:nvGraphicFramePr>
        <p:xfrm>
          <a:off x="333375" y="1362075"/>
          <a:ext cx="8572500" cy="4933950"/>
        </p:xfrm>
        <a:graphic>
          <a:graphicData uri="http://schemas.openxmlformats.org/drawingml/2006/table">
            <a:tbl>
              <a:tblPr firstRow="1" bandRow="1"/>
              <a:tblGrid>
                <a:gridCol w="2133600"/>
                <a:gridCol w="6438900"/>
              </a:tblGrid>
              <a:tr h="114300">
                <a:tc>
                  <a:txBody>
                    <a:bodyPr wrap="square" rtlCol="0">
                      <a:spAutoFit/>
                    </a:bodyPr>
                    <a:lstStyle/>
                    <a:p>
                      <a:pPr algn="l" fontAlgn="ctr" marL="0" marR="0" indent="0" lvl="0">
                        <a:lnSpc>
                          <a:spcPct val="100000"/>
                        </a:lnSpc>
                      </a:pPr>
                      <a:r>
                        <a:rPr lang="en-US" sz="1200" spc="0" u="none">
                          <a:solidFill>
                            <a:srgbClr val="000000">
                              <a:alpha val="100000"/>
                            </a:srgbClr>
                          </a:solidFill>
                          <a:latin typeface="Calibri"/>
                        </a:rPr>
                        <a:t><![CDATA[Component]]></a:t>
                      </a:r>
                    </a:p>
                  </a:txBody>
                  <a:tcPr anchor="ctr" marL="0" marR="0" marT="0" marB="0">
                    <a:lnL w="9525" cap="flat" cmpd="sng" algn="ctr">
                      <a:solidFill>
                        <a:srgbClr val="000000">
                          <a:alpha val="100000"/>
                        </a:srgbClr>
                      </a:solidFill>
                      <a:prstDash val="solid"/>
                      <a:round/>
                      <a:headEnd type="none" w="med" len="med"/>
                      <a:tailEnd type="none" w="med" len="med"/>
                    </a:lnL>
                    <a:lnR w="9525" cap="flat" cmpd="sng" algn="ctr">
                      <a:solidFill>
                        <a:srgbClr val="000000">
                          <a:alpha val="100000"/>
                        </a:srgbClr>
                      </a:solidFill>
                      <a:prstDash val="solid"/>
                      <a:round/>
                      <a:headEnd type="none" w="med" len="med"/>
                      <a:tailEnd type="none" w="med" len="med"/>
                    </a:lnR>
                    <a:lnT w="9525" cap="flat" cmpd="sng" algn="ctr">
                      <a:solidFill>
                        <a:srgbClr val="000000">
                          <a:alpha val="100000"/>
                        </a:srgbClr>
                      </a:solidFill>
                      <a:prstDash val="solid"/>
                      <a:round/>
                      <a:headEnd type="none" w="med" len="med"/>
                      <a:tailEnd type="none" w="med" len="med"/>
                    </a:lnT>
                    <a:lnB w="9525" cap="flat" cmpd="sng"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wrap="square" rtlCol="0">
                      <a:spAutoFit/>
                    </a:bodyPr>
                    <a:lstStyle/>
                    <a:p>
                      <a:pPr algn="l" fontAlgn="ctr" marL="0" marR="0" indent="0" lvl="0">
                        <a:lnSpc>
                          <a:spcPct val="100000"/>
                        </a:lnSpc>
                      </a:pPr>
                      <a:r>
                        <a:rPr lang="en-US" sz="1200" spc="0" u="none">
                          <a:solidFill>
                            <a:srgbClr val="000000">
                              <a:alpha val="100000"/>
                            </a:srgbClr>
                          </a:solidFill>
                          <a:latin typeface="Calibri"/>
                        </a:rPr>
                        <a:t><![CDATA[Recommendation]]></a:t>
                      </a:r>
                    </a:p>
                  </a:txBody>
                  <a:tcPr anchor="ctr" marL="0" marR="0" marT="0" marB="0">
                    <a:lnL w="9525" cap="flat" cmpd="sng" algn="ctr">
                      <a:solidFill>
                        <a:srgbClr val="000000">
                          <a:alpha val="100000"/>
                        </a:srgbClr>
                      </a:solidFill>
                      <a:prstDash val="solid"/>
                      <a:round/>
                      <a:headEnd type="none" w="med" len="med"/>
                      <a:tailEnd type="none" w="med" len="med"/>
                    </a:lnL>
                    <a:lnR w="9525" cap="flat" cmpd="sng" algn="ctr">
                      <a:solidFill>
                        <a:srgbClr val="000000">
                          <a:alpha val="100000"/>
                        </a:srgbClr>
                      </a:solidFill>
                      <a:prstDash val="solid"/>
                      <a:round/>
                      <a:headEnd type="none" w="med" len="med"/>
                      <a:tailEnd type="none" w="med" len="med"/>
                    </a:lnR>
                    <a:lnT w="9525" cap="flat" cmpd="sng" algn="ctr">
                      <a:solidFill>
                        <a:srgbClr val="000000">
                          <a:alpha val="100000"/>
                        </a:srgbClr>
                      </a:solidFill>
                      <a:prstDash val="solid"/>
                      <a:round/>
                      <a:headEnd type="none" w="med" len="med"/>
                      <a:tailEnd type="none" w="med" len="med"/>
                    </a:lnT>
                    <a:lnB w="9525" cap="flat" cmpd="sng"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r>
              <a:tr h="114300">
                <a:tc>
                  <a:txBody>
                    <a:bodyPr wrap="square" rtlCol="0">
                      <a:spAutoFit/>
                    </a:bodyPr>
                    <a:lstStyle/>
                    <a:p>
                      <a:pPr algn="l" fontAlgn="ctr" marL="0" marR="0" indent="0" lvl="0">
                        <a:lnSpc>
                          <a:spcPct val="100000"/>
                        </a:lnSpc>
                      </a:pPr>
                      <a:r>
                        <a:rPr lang="en-US" sz="1200" spc="0" u="none">
                          <a:solidFill>
                            <a:srgbClr val="000000">
                              <a:alpha val="100000"/>
                            </a:srgbClr>
                          </a:solidFill>
                          <a:latin typeface="Calibri"/>
                        </a:rPr>
                        <a:t><![CDATA[1.1 Purpose and Goals]]></a:t>
                      </a:r>
                    </a:p>
                  </a:txBody>
                  <a:tcPr anchor="ctr" marL="0" marR="0" marT="0" marB="0">
                    <a:lnL w="9525" cap="flat" cmpd="sng" algn="ctr">
                      <a:solidFill>
                        <a:srgbClr val="000000">
                          <a:alpha val="100000"/>
                        </a:srgbClr>
                      </a:solidFill>
                      <a:prstDash val="solid"/>
                      <a:round/>
                      <a:headEnd type="none" w="med" len="med"/>
                      <a:tailEnd type="none" w="med" len="med"/>
                    </a:lnL>
                    <a:lnR w="9525" cap="flat" cmpd="sng" algn="ctr">
                      <a:solidFill>
                        <a:srgbClr val="000000">
                          <a:alpha val="100000"/>
                        </a:srgbClr>
                      </a:solidFill>
                      <a:prstDash val="solid"/>
                      <a:round/>
                      <a:headEnd type="none" w="med" len="med"/>
                      <a:tailEnd type="none" w="med" len="med"/>
                    </a:lnR>
                    <a:lnT w="9525" cap="flat" cmpd="sng" algn="ctr">
                      <a:solidFill>
                        <a:srgbClr val="000000">
                          <a:alpha val="100000"/>
                        </a:srgbClr>
                      </a:solidFill>
                      <a:prstDash val="solid"/>
                      <a:round/>
                      <a:headEnd type="none" w="med" len="med"/>
                      <a:tailEnd type="none" w="med" len="med"/>
                    </a:lnT>
                    <a:lnB w="9525" cap="flat" cmpd="sng"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wrap="square" rtlCol="0">
                      <a:spAutoFit/>
                    </a:bodyPr>
                    <a:lstStyle/>
                    <a:p>
                      <a:pPr algn="l" fontAlgn="ctr" marL="0" marR="0" indent="0" lvl="0">
                        <a:lnSpc>
                          <a:spcPct val="100000"/>
                        </a:lnSpc>
                      </a:pPr>
                      <a:r>
                        <a:rPr lang="en-US" sz="1200" spc="0" u="none">
                          <a:solidFill>
                            <a:srgbClr val="000000">
                              <a:alpha val="100000"/>
                            </a:srgbClr>
                          </a:solidFill>
                          <a:latin typeface="Calibri"/>
                        </a:rPr>
                        <a:t><![CDATA[Document original drivers, mission statement, reasons, goals for building this Analytics strategy.]]></a:t>
                      </a:r>
                    </a:p>
                  </a:txBody>
                  <a:tcPr anchor="ctr" marL="0" marR="0" marT="0" marB="0">
                    <a:lnL w="9525" cap="flat" cmpd="sng" algn="ctr">
                      <a:solidFill>
                        <a:srgbClr val="000000">
                          <a:alpha val="100000"/>
                        </a:srgbClr>
                      </a:solidFill>
                      <a:prstDash val="solid"/>
                      <a:round/>
                      <a:headEnd type="none" w="med" len="med"/>
                      <a:tailEnd type="none" w="med" len="med"/>
                    </a:lnL>
                    <a:lnR w="9525" cap="flat" cmpd="sng" algn="ctr">
                      <a:solidFill>
                        <a:srgbClr val="000000">
                          <a:alpha val="100000"/>
                        </a:srgbClr>
                      </a:solidFill>
                      <a:prstDash val="solid"/>
                      <a:round/>
                      <a:headEnd type="none" w="med" len="med"/>
                      <a:tailEnd type="none" w="med" len="med"/>
                    </a:lnR>
                    <a:lnT w="9525" cap="flat" cmpd="sng" algn="ctr">
                      <a:solidFill>
                        <a:srgbClr val="000000">
                          <a:alpha val="100000"/>
                        </a:srgbClr>
                      </a:solidFill>
                      <a:prstDash val="solid"/>
                      <a:round/>
                      <a:headEnd type="none" w="med" len="med"/>
                      <a:tailEnd type="none" w="med" len="med"/>
                    </a:lnT>
                    <a:lnB w="9525" cap="flat" cmpd="sng"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r>
              <a:tr h="466725">
                <a:tc>
                  <a:txBody>
                    <a:bodyPr wrap="square" rtlCol="0">
                      <a:spAutoFit/>
                    </a:bodyPr>
                    <a:lstStyle/>
                    <a:p>
                      <a:pPr algn="l" fontAlgn="ctr" marL="0" marR="0" indent="0" lvl="0">
                        <a:lnSpc>
                          <a:spcPct val="100000"/>
                        </a:lnSpc>
                      </a:pPr>
                      <a:r>
                        <a:rPr lang="en-US" sz="1200" spc="0" u="none">
                          <a:solidFill>
                            <a:srgbClr val="000000">
                              <a:alpha val="100000"/>
                            </a:srgbClr>
                          </a:solidFill>
                          <a:latin typeface="Calibri"/>
                        </a:rPr>
                        <a:t><![CDATA[1.2 Current State and History]]></a:t>
                      </a:r>
                    </a:p>
                  </a:txBody>
                  <a:tcPr anchor="ctr" marL="0" marR="0" marT="0" marB="0">
                    <a:lnL w="9525" cap="flat" cmpd="sng" algn="ctr">
                      <a:solidFill>
                        <a:srgbClr val="000000">
                          <a:alpha val="100000"/>
                        </a:srgbClr>
                      </a:solidFill>
                      <a:prstDash val="solid"/>
                      <a:round/>
                      <a:headEnd type="none" w="med" len="med"/>
                      <a:tailEnd type="none" w="med" len="med"/>
                    </a:lnL>
                    <a:lnR w="9525" cap="flat" cmpd="sng" algn="ctr">
                      <a:solidFill>
                        <a:srgbClr val="000000">
                          <a:alpha val="100000"/>
                        </a:srgbClr>
                      </a:solidFill>
                      <a:prstDash val="solid"/>
                      <a:round/>
                      <a:headEnd type="none" w="med" len="med"/>
                      <a:tailEnd type="none" w="med" len="med"/>
                    </a:lnR>
                    <a:lnT w="9525" cap="flat" cmpd="sng" algn="ctr">
                      <a:solidFill>
                        <a:srgbClr val="000000">
                          <a:alpha val="100000"/>
                        </a:srgbClr>
                      </a:solidFill>
                      <a:prstDash val="solid"/>
                      <a:round/>
                      <a:headEnd type="none" w="med" len="med"/>
                      <a:tailEnd type="none" w="med" len="med"/>
                    </a:lnT>
                    <a:lnB w="9525" cap="flat" cmpd="sng"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wrap="square" rtlCol="0">
                      <a:spAutoFit/>
                    </a:bodyPr>
                    <a:lstStyle/>
                    <a:p>
                      <a:pPr algn="l" fontAlgn="ctr" marL="0" marR="0" indent="0" lvl="0">
                        <a:lnSpc>
                          <a:spcPct val="100000"/>
                        </a:lnSpc>
                      </a:pPr>
                      <a:r>
                        <a:rPr lang="en-US" sz="1200" spc="0" u="none">
                          <a:solidFill>
                            <a:srgbClr val="000000">
                              <a:alpha val="100000"/>
                            </a:srgbClr>
                          </a:solidFill>
                          <a:latin typeface="Calibri"/>
                        </a:rPr>
                        <a:t><![CDATA[Document (and collect) current state of Analytics for each business unit (Line of Business, or LOB) in the following categories- users, technologies, architectures, data sources. Consider a BI/Analytics Benchmarking survey, which would help to compare against other companies in your industry and establish a baseline for ongoing progress and trend analysis.]]></a:t>
                      </a:r>
                    </a:p>
                  </a:txBody>
                  <a:tcPr anchor="ctr" marL="0" marR="0" marT="0" marB="0">
                    <a:lnL w="9525" cap="flat" cmpd="sng" algn="ctr">
                      <a:solidFill>
                        <a:srgbClr val="000000">
                          <a:alpha val="100000"/>
                        </a:srgbClr>
                      </a:solidFill>
                      <a:prstDash val="solid"/>
                      <a:round/>
                      <a:headEnd type="none" w="med" len="med"/>
                      <a:tailEnd type="none" w="med" len="med"/>
                    </a:lnL>
                    <a:lnR w="9525" cap="flat" cmpd="sng" algn="ctr">
                      <a:solidFill>
                        <a:srgbClr val="000000">
                          <a:alpha val="100000"/>
                        </a:srgbClr>
                      </a:solidFill>
                      <a:prstDash val="solid"/>
                      <a:round/>
                      <a:headEnd type="none" w="med" len="med"/>
                      <a:tailEnd type="none" w="med" len="med"/>
                    </a:lnR>
                    <a:lnT w="9525" cap="flat" cmpd="sng" algn="ctr">
                      <a:solidFill>
                        <a:srgbClr val="000000">
                          <a:alpha val="100000"/>
                        </a:srgbClr>
                      </a:solidFill>
                      <a:prstDash val="solid"/>
                      <a:round/>
                      <a:headEnd type="none" w="med" len="med"/>
                      <a:tailEnd type="none" w="med" len="med"/>
                    </a:lnT>
                    <a:lnB w="9525" cap="flat" cmpd="sng"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r>
              <a:tr h="419100">
                <a:tc>
                  <a:txBody>
                    <a:bodyPr wrap="square" rtlCol="0">
                      <a:spAutoFit/>
                    </a:bodyPr>
                    <a:lstStyle/>
                    <a:p>
                      <a:pPr algn="l" fontAlgn="ctr" marL="0" marR="0" indent="0" lvl="0">
                        <a:lnSpc>
                          <a:spcPct val="100000"/>
                        </a:lnSpc>
                      </a:pPr>
                      <a:r>
                        <a:rPr lang="en-US" sz="1200" spc="0" u="none">
                          <a:solidFill>
                            <a:srgbClr val="000000">
                              <a:alpha val="100000"/>
                            </a:srgbClr>
                          </a:solidFill>
                          <a:latin typeface="Calibri"/>
                        </a:rPr>
                        <a:t><![CDATA[1.3 Objectives and Scope]]></a:t>
                      </a:r>
                    </a:p>
                  </a:txBody>
                  <a:tcPr anchor="ctr" marL="0" marR="0" marT="0" marB="0">
                    <a:lnL w="9525" cap="flat" cmpd="sng" algn="ctr">
                      <a:solidFill>
                        <a:srgbClr val="000000">
                          <a:alpha val="100000"/>
                        </a:srgbClr>
                      </a:solidFill>
                      <a:prstDash val="solid"/>
                      <a:round/>
                      <a:headEnd type="none" w="med" len="med"/>
                      <a:tailEnd type="none" w="med" len="med"/>
                    </a:lnL>
                    <a:lnR w="9525" cap="flat" cmpd="sng" algn="ctr">
                      <a:solidFill>
                        <a:srgbClr val="000000">
                          <a:alpha val="100000"/>
                        </a:srgbClr>
                      </a:solidFill>
                      <a:prstDash val="solid"/>
                      <a:round/>
                      <a:headEnd type="none" w="med" len="med"/>
                      <a:tailEnd type="none" w="med" len="med"/>
                    </a:lnR>
                    <a:lnT w="9525" cap="flat" cmpd="sng" algn="ctr">
                      <a:solidFill>
                        <a:srgbClr val="000000">
                          <a:alpha val="100000"/>
                        </a:srgbClr>
                      </a:solidFill>
                      <a:prstDash val="solid"/>
                      <a:round/>
                      <a:headEnd type="none" w="med" len="med"/>
                      <a:tailEnd type="none" w="med" len="med"/>
                    </a:lnT>
                    <a:lnB w="9525" cap="flat" cmpd="sng"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wrap="square" rtlCol="0">
                      <a:spAutoFit/>
                    </a:bodyPr>
                    <a:lstStyle/>
                    <a:p>
                      <a:pPr algn="l" fontAlgn="ctr" marL="0" marR="0" indent="0" lvl="0">
                        <a:lnSpc>
                          <a:spcPct val="100000"/>
                        </a:lnSpc>
                      </a:pPr>
                      <a:r>
                        <a:rPr lang="en-US" sz="1200" spc="0" u="none">
                          <a:solidFill>
                            <a:srgbClr val="000000">
                              <a:alpha val="100000"/>
                            </a:srgbClr>
                          </a:solidFill>
                          <a:latin typeface="Calibri"/>
                        </a:rPr>
                        <a:t><![CDATA[Define Analytics and what is in/out of scope (i.e. Performance Mgmt, Profitability, Budgeting/Planning, Data Management, etc.) Define Analytics Strategy Mission, Vision and Objectives. Leverage insights from business executives to develop a plan for Business. Develop an Analytics Strategy framework to use across the organization.]]></a:t>
                      </a:r>
                    </a:p>
                  </a:txBody>
                  <a:tcPr anchor="ctr" marL="0" marR="0" marT="0" marB="0">
                    <a:lnL w="9525" cap="flat" cmpd="sng" algn="ctr">
                      <a:solidFill>
                        <a:srgbClr val="000000">
                          <a:alpha val="100000"/>
                        </a:srgbClr>
                      </a:solidFill>
                      <a:prstDash val="solid"/>
                      <a:round/>
                      <a:headEnd type="none" w="med" len="med"/>
                      <a:tailEnd type="none" w="med" len="med"/>
                    </a:lnL>
                    <a:lnR w="9525" cap="flat" cmpd="sng" algn="ctr">
                      <a:solidFill>
                        <a:srgbClr val="000000">
                          <a:alpha val="100000"/>
                        </a:srgbClr>
                      </a:solidFill>
                      <a:prstDash val="solid"/>
                      <a:round/>
                      <a:headEnd type="none" w="med" len="med"/>
                      <a:tailEnd type="none" w="med" len="med"/>
                    </a:lnR>
                    <a:lnT w="9525" cap="flat" cmpd="sng" algn="ctr">
                      <a:solidFill>
                        <a:srgbClr val="000000">
                          <a:alpha val="100000"/>
                        </a:srgbClr>
                      </a:solidFill>
                      <a:prstDash val="solid"/>
                      <a:round/>
                      <a:headEnd type="none" w="med" len="med"/>
                      <a:tailEnd type="none" w="med" len="med"/>
                    </a:lnT>
                    <a:lnB w="9525" cap="flat" cmpd="sng"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r>
              <a:tr h="276225">
                <a:tc>
                  <a:txBody>
                    <a:bodyPr wrap="square" rtlCol="0">
                      <a:spAutoFit/>
                    </a:bodyPr>
                    <a:lstStyle/>
                    <a:p>
                      <a:pPr algn="l" fontAlgn="ctr" marL="0" marR="0" indent="0" lvl="0">
                        <a:lnSpc>
                          <a:spcPct val="100000"/>
                        </a:lnSpc>
                      </a:pPr>
                      <a:r>
                        <a:rPr lang="en-US" sz="1200" spc="0" u="none">
                          <a:solidFill>
                            <a:srgbClr val="000000">
                              <a:alpha val="100000"/>
                            </a:srgbClr>
                          </a:solidFill>
                          <a:latin typeface="Calibri"/>
                        </a:rPr>
                        <a:t><![CDATA[2.1 Summary of Needs]]></a:t>
                      </a:r>
                    </a:p>
                  </a:txBody>
                  <a:tcPr anchor="ctr" marL="0" marR="0" marT="0" marB="0">
                    <a:lnL w="9525" cap="flat" cmpd="sng" algn="ctr">
                      <a:solidFill>
                        <a:srgbClr val="000000">
                          <a:alpha val="100000"/>
                        </a:srgbClr>
                      </a:solidFill>
                      <a:prstDash val="solid"/>
                      <a:round/>
                      <a:headEnd type="none" w="med" len="med"/>
                      <a:tailEnd type="none" w="med" len="med"/>
                    </a:lnL>
                    <a:lnR w="9525" cap="flat" cmpd="sng" algn="ctr">
                      <a:solidFill>
                        <a:srgbClr val="000000">
                          <a:alpha val="100000"/>
                        </a:srgbClr>
                      </a:solidFill>
                      <a:prstDash val="solid"/>
                      <a:round/>
                      <a:headEnd type="none" w="med" len="med"/>
                      <a:tailEnd type="none" w="med" len="med"/>
                    </a:lnR>
                    <a:lnT w="9525" cap="flat" cmpd="sng" algn="ctr">
                      <a:solidFill>
                        <a:srgbClr val="000000">
                          <a:alpha val="100000"/>
                        </a:srgbClr>
                      </a:solidFill>
                      <a:prstDash val="solid"/>
                      <a:round/>
                      <a:headEnd type="none" w="med" len="med"/>
                      <a:tailEnd type="none" w="med" len="med"/>
                    </a:lnT>
                    <a:lnB w="9525" cap="flat" cmpd="sng"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wrap="square" rtlCol="0">
                      <a:spAutoFit/>
                    </a:bodyPr>
                    <a:lstStyle/>
                    <a:p>
                      <a:pPr algn="l" fontAlgn="ctr" marL="0" marR="0" indent="0" lvl="0">
                        <a:lnSpc>
                          <a:spcPct val="100000"/>
                        </a:lnSpc>
                      </a:pPr>
                      <a:r>
                        <a:rPr lang="en-US" sz="1200" spc="0" u="none">
                          <a:solidFill>
                            <a:srgbClr val="000000">
                              <a:alpha val="100000"/>
                            </a:srgbClr>
                          </a:solidFill>
                          <a:latin typeface="Calibri"/>
                        </a:rPr>
                        <a:t><![CDATA[Identify information needs across the organization by stakeholder groups and by role. Map business unit (LOB) needs and future plans by business process area (Supply Chain, Sales, Marketing, etc) and by Line of Business.]]></a:t>
                      </a:r>
                    </a:p>
                  </a:txBody>
                  <a:tcPr anchor="ctr" marL="0" marR="0" marT="0" marB="0">
                    <a:lnL w="9525" cap="flat" cmpd="sng" algn="ctr">
                      <a:solidFill>
                        <a:srgbClr val="000000">
                          <a:alpha val="100000"/>
                        </a:srgbClr>
                      </a:solidFill>
                      <a:prstDash val="solid"/>
                      <a:round/>
                      <a:headEnd type="none" w="med" len="med"/>
                      <a:tailEnd type="none" w="med" len="med"/>
                    </a:lnL>
                    <a:lnR w="9525" cap="flat" cmpd="sng" algn="ctr">
                      <a:solidFill>
                        <a:srgbClr val="000000">
                          <a:alpha val="100000"/>
                        </a:srgbClr>
                      </a:solidFill>
                      <a:prstDash val="solid"/>
                      <a:round/>
                      <a:headEnd type="none" w="med" len="med"/>
                      <a:tailEnd type="none" w="med" len="med"/>
                    </a:lnR>
                    <a:lnT w="9525" cap="flat" cmpd="sng" algn="ctr">
                      <a:solidFill>
                        <a:srgbClr val="000000">
                          <a:alpha val="100000"/>
                        </a:srgbClr>
                      </a:solidFill>
                      <a:prstDash val="solid"/>
                      <a:round/>
                      <a:headEnd type="none" w="med" len="med"/>
                      <a:tailEnd type="none" w="med" len="med"/>
                    </a:lnT>
                    <a:lnB w="9525" cap="flat" cmpd="sng"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r>
              <a:tr h="209550">
                <a:tc>
                  <a:txBody>
                    <a:bodyPr wrap="square" rtlCol="0">
                      <a:spAutoFit/>
                    </a:bodyPr>
                    <a:lstStyle/>
                    <a:p>
                      <a:pPr algn="l" fontAlgn="ctr" marL="0" marR="0" indent="0" lvl="0">
                        <a:lnSpc>
                          <a:spcPct val="100000"/>
                        </a:lnSpc>
                      </a:pPr>
                      <a:r>
                        <a:rPr lang="en-US" sz="1200" spc="0" u="none">
                          <a:solidFill>
                            <a:srgbClr val="000000">
                              <a:alpha val="100000"/>
                            </a:srgbClr>
                          </a:solidFill>
                          <a:latin typeface="Calibri"/>
                        </a:rPr>
                        <a:t><![CDATA[2.2 Envisioned To-Be State]]></a:t>
                      </a:r>
                    </a:p>
                  </a:txBody>
                  <a:tcPr anchor="ctr" marL="0" marR="0" marT="0" marB="0">
                    <a:lnL w="9525" cap="flat" cmpd="sng" algn="ctr">
                      <a:solidFill>
                        <a:srgbClr val="000000">
                          <a:alpha val="100000"/>
                        </a:srgbClr>
                      </a:solidFill>
                      <a:prstDash val="solid"/>
                      <a:round/>
                      <a:headEnd type="none" w="med" len="med"/>
                      <a:tailEnd type="none" w="med" len="med"/>
                    </a:lnL>
                    <a:lnR w="9525" cap="flat" cmpd="sng" algn="ctr">
                      <a:solidFill>
                        <a:srgbClr val="000000">
                          <a:alpha val="100000"/>
                        </a:srgbClr>
                      </a:solidFill>
                      <a:prstDash val="solid"/>
                      <a:round/>
                      <a:headEnd type="none" w="med" len="med"/>
                      <a:tailEnd type="none" w="med" len="med"/>
                    </a:lnR>
                    <a:lnT w="9525" cap="flat" cmpd="sng" algn="ctr">
                      <a:solidFill>
                        <a:srgbClr val="000000">
                          <a:alpha val="100000"/>
                        </a:srgbClr>
                      </a:solidFill>
                      <a:prstDash val="solid"/>
                      <a:round/>
                      <a:headEnd type="none" w="med" len="med"/>
                      <a:tailEnd type="none" w="med" len="med"/>
                    </a:lnT>
                    <a:lnB w="9525" cap="flat" cmpd="sng"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wrap="square" rtlCol="0">
                      <a:spAutoFit/>
                    </a:bodyPr>
                    <a:lstStyle/>
                    <a:p>
                      <a:pPr algn="l" fontAlgn="ctr" marL="0" marR="0" indent="0" lvl="0">
                        <a:lnSpc>
                          <a:spcPct val="100000"/>
                        </a:lnSpc>
                      </a:pPr>
                      <a:r>
                        <a:rPr lang="en-US" sz="1200" spc="0" u="none">
                          <a:solidFill>
                            <a:srgbClr val="000000">
                              <a:alpha val="100000"/>
                            </a:srgbClr>
                          </a:solidFill>
                          <a:latin typeface="Calibri"/>
                        </a:rPr>
                        <a:t><![CDATA[Define future state or vision for BI/Analytics - the desired reality of information availability, usage and other BI/Analytics capabilities once the initiative is implemented.]]></a:t>
                      </a:r>
                    </a:p>
                  </a:txBody>
                  <a:tcPr anchor="ctr" marL="0" marR="0" marT="0" marB="0">
                    <a:lnL w="9525" cap="flat" cmpd="sng" algn="ctr">
                      <a:solidFill>
                        <a:srgbClr val="000000">
                          <a:alpha val="100000"/>
                        </a:srgbClr>
                      </a:solidFill>
                      <a:prstDash val="solid"/>
                      <a:round/>
                      <a:headEnd type="none" w="med" len="med"/>
                      <a:tailEnd type="none" w="med" len="med"/>
                    </a:lnL>
                    <a:lnR w="9525" cap="flat" cmpd="sng" algn="ctr">
                      <a:solidFill>
                        <a:srgbClr val="000000">
                          <a:alpha val="100000"/>
                        </a:srgbClr>
                      </a:solidFill>
                      <a:prstDash val="solid"/>
                      <a:round/>
                      <a:headEnd type="none" w="med" len="med"/>
                      <a:tailEnd type="none" w="med" len="med"/>
                    </a:lnR>
                    <a:lnT w="9525" cap="flat" cmpd="sng" algn="ctr">
                      <a:solidFill>
                        <a:srgbClr val="000000">
                          <a:alpha val="100000"/>
                        </a:srgbClr>
                      </a:solidFill>
                      <a:prstDash val="solid"/>
                      <a:round/>
                      <a:headEnd type="none" w="med" len="med"/>
                      <a:tailEnd type="none" w="med" len="med"/>
                    </a:lnT>
                    <a:lnB w="9525" cap="flat" cmpd="sng"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r>
              <a:tr h="209550">
                <a:tc>
                  <a:txBody>
                    <a:bodyPr wrap="square" rtlCol="0">
                      <a:spAutoFit/>
                    </a:bodyPr>
                    <a:lstStyle/>
                    <a:p>
                      <a:pPr algn="l" fontAlgn="ctr" marL="0" marR="0" indent="0" lvl="0">
                        <a:lnSpc>
                          <a:spcPct val="100000"/>
                        </a:lnSpc>
                      </a:pPr>
                      <a:r>
                        <a:rPr lang="en-US" sz="1200" spc="0" u="none">
                          <a:solidFill>
                            <a:srgbClr val="000000">
                              <a:alpha val="100000"/>
                            </a:srgbClr>
                          </a:solidFill>
                          <a:latin typeface="Calibri"/>
                        </a:rPr>
                        <a:t><![CDATA[2.3 Priorities and Alignment]]></a:t>
                      </a:r>
                    </a:p>
                  </a:txBody>
                  <a:tcPr anchor="ctr" marL="0" marR="0" marT="0" marB="0">
                    <a:lnL w="9525" cap="flat" cmpd="sng" algn="ctr">
                      <a:solidFill>
                        <a:srgbClr val="000000">
                          <a:alpha val="100000"/>
                        </a:srgbClr>
                      </a:solidFill>
                      <a:prstDash val="solid"/>
                      <a:round/>
                      <a:headEnd type="none" w="med" len="med"/>
                      <a:tailEnd type="none" w="med" len="med"/>
                    </a:lnL>
                    <a:lnR w="9525" cap="flat" cmpd="sng" algn="ctr">
                      <a:solidFill>
                        <a:srgbClr val="000000">
                          <a:alpha val="100000"/>
                        </a:srgbClr>
                      </a:solidFill>
                      <a:prstDash val="solid"/>
                      <a:round/>
                      <a:headEnd type="none" w="med" len="med"/>
                      <a:tailEnd type="none" w="med" len="med"/>
                    </a:lnR>
                    <a:lnT w="9525" cap="flat" cmpd="sng" algn="ctr">
                      <a:solidFill>
                        <a:srgbClr val="000000">
                          <a:alpha val="100000"/>
                        </a:srgbClr>
                      </a:solidFill>
                      <a:prstDash val="solid"/>
                      <a:round/>
                      <a:headEnd type="none" w="med" len="med"/>
                      <a:tailEnd type="none" w="med" len="med"/>
                    </a:lnT>
                    <a:lnB w="9525" cap="flat" cmpd="sng"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wrap="square" rtlCol="0">
                      <a:spAutoFit/>
                    </a:bodyPr>
                    <a:lstStyle/>
                    <a:p>
                      <a:pPr algn="l" fontAlgn="ctr" marL="0" marR="0" indent="0" lvl="0">
                        <a:lnSpc>
                          <a:spcPct val="100000"/>
                        </a:lnSpc>
                      </a:pPr>
                      <a:r>
                        <a:rPr lang="en-US" sz="1200" spc="0" u="none">
                          <a:solidFill>
                            <a:srgbClr val="000000">
                              <a:alpha val="100000"/>
                            </a:srgbClr>
                          </a:solidFill>
                          <a:latin typeface="Calibri"/>
                        </a:rPr>
                        <a:t><![CDATA[Align BI/Analytics approach with corporate and business unit objectives and KPIs. Select and group priorities agreed on by business stakeholder and Analytics leaders.]]></a:t>
                      </a:r>
                    </a:p>
                  </a:txBody>
                  <a:tcPr anchor="ctr" marL="0" marR="0" marT="0" marB="0">
                    <a:lnL w="9525" cap="flat" cmpd="sng" algn="ctr">
                      <a:solidFill>
                        <a:srgbClr val="000000">
                          <a:alpha val="100000"/>
                        </a:srgbClr>
                      </a:solidFill>
                      <a:prstDash val="solid"/>
                      <a:round/>
                      <a:headEnd type="none" w="med" len="med"/>
                      <a:tailEnd type="none" w="med" len="med"/>
                    </a:lnL>
                    <a:lnR w="9525" cap="flat" cmpd="sng" algn="ctr">
                      <a:solidFill>
                        <a:srgbClr val="000000">
                          <a:alpha val="100000"/>
                        </a:srgbClr>
                      </a:solidFill>
                      <a:prstDash val="solid"/>
                      <a:round/>
                      <a:headEnd type="none" w="med" len="med"/>
                      <a:tailEnd type="none" w="med" len="med"/>
                    </a:lnR>
                    <a:lnT w="9525" cap="flat" cmpd="sng" algn="ctr">
                      <a:solidFill>
                        <a:srgbClr val="000000">
                          <a:alpha val="100000"/>
                        </a:srgbClr>
                      </a:solidFill>
                      <a:prstDash val="solid"/>
                      <a:round/>
                      <a:headEnd type="none" w="med" len="med"/>
                      <a:tailEnd type="none" w="med" len="med"/>
                    </a:lnT>
                    <a:lnB w="9525" cap="flat" cmpd="sng"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r>
              <a:tr h="228600">
                <a:tc>
                  <a:txBody>
                    <a:bodyPr wrap="square" rtlCol="0">
                      <a:spAutoFit/>
                    </a:bodyPr>
                    <a:lstStyle/>
                    <a:p>
                      <a:pPr algn="l" fontAlgn="ctr" marL="0" marR="0" indent="0" lvl="0">
                        <a:lnSpc>
                          <a:spcPct val="100000"/>
                        </a:lnSpc>
                      </a:pPr>
                      <a:r>
                        <a:rPr lang="en-US" sz="1200" spc="0" u="none">
                          <a:solidFill>
                            <a:srgbClr val="000000">
                              <a:alpha val="100000"/>
                            </a:srgbClr>
                          </a:solidFill>
                          <a:latin typeface="Calibri"/>
                        </a:rPr>
                        <a:t><![CDATA[3.1 Value Proposition of Analytics]]></a:t>
                      </a:r>
                    </a:p>
                  </a:txBody>
                  <a:tcPr anchor="ctr" marL="0" marR="0" marT="0" marB="0">
                    <a:lnL w="9525" cap="flat" cmpd="sng" algn="ctr">
                      <a:solidFill>
                        <a:srgbClr val="000000">
                          <a:alpha val="100000"/>
                        </a:srgbClr>
                      </a:solidFill>
                      <a:prstDash val="solid"/>
                      <a:round/>
                      <a:headEnd type="none" w="med" len="med"/>
                      <a:tailEnd type="none" w="med" len="med"/>
                    </a:lnL>
                    <a:lnR w="9525" cap="flat" cmpd="sng" algn="ctr">
                      <a:solidFill>
                        <a:srgbClr val="000000">
                          <a:alpha val="100000"/>
                        </a:srgbClr>
                      </a:solidFill>
                      <a:prstDash val="solid"/>
                      <a:round/>
                      <a:headEnd type="none" w="med" len="med"/>
                      <a:tailEnd type="none" w="med" len="med"/>
                    </a:lnR>
                    <a:lnT w="9525" cap="flat" cmpd="sng" algn="ctr">
                      <a:solidFill>
                        <a:srgbClr val="000000">
                          <a:alpha val="100000"/>
                        </a:srgbClr>
                      </a:solidFill>
                      <a:prstDash val="solid"/>
                      <a:round/>
                      <a:headEnd type="none" w="med" len="med"/>
                      <a:tailEnd type="none" w="med" len="med"/>
                    </a:lnT>
                    <a:lnB w="9525" cap="flat" cmpd="sng"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wrap="square" rtlCol="0">
                      <a:spAutoFit/>
                    </a:bodyPr>
                    <a:lstStyle/>
                    <a:p>
                      <a:pPr algn="l" fontAlgn="ctr" marL="0" marR="0" indent="0" lvl="0">
                        <a:lnSpc>
                          <a:spcPct val="100000"/>
                        </a:lnSpc>
                      </a:pPr>
                      <a:r>
                        <a:rPr lang="en-US" sz="1200" spc="0" u="none">
                          <a:solidFill>
                            <a:srgbClr val="000000">
                              <a:alpha val="100000"/>
                            </a:srgbClr>
                          </a:solidFill>
                          <a:latin typeface="Calibri"/>
                        </a:rPr>
                        <a:t><![CDATA[Adopt a value assessment methodology to quantify effectiveness and efficiency value of BI/Analytics. Provide formal value methodology training to Analytics]]></a:t>
                      </a:r>
                      <a:r>
                        <a:rPr lang="en-US" sz="1200" spc="0" u="none">
                          <a:solidFill>
                            <a:srgbClr val="000000">
                              <a:alpha val="100000"/>
                            </a:srgbClr>
                          </a:solidFill>
                          <a:latin typeface="Calibri"/>
                        </a:rPr>
                        <a:t><![CDATA[ ]]></a:t>
                      </a:r>
                      <a:r>
                        <a:rPr lang="en-US" sz="1200" spc="0" u="none">
                          <a:solidFill>
                            <a:srgbClr val="000000">
                              <a:alpha val="100000"/>
                            </a:srgbClr>
                          </a:solidFill>
                          <a:latin typeface="Calibri"/>
                        </a:rPr>
                        <a:t><![CDATA[leaders.]]></a:t>
                      </a:r>
                    </a:p>
                  </a:txBody>
                  <a:tcPr anchor="ctr" marL="0" marR="0" marT="0" marB="0">
                    <a:lnL w="9525" cap="flat" cmpd="sng" algn="ctr">
                      <a:solidFill>
                        <a:srgbClr val="000000">
                          <a:alpha val="100000"/>
                        </a:srgbClr>
                      </a:solidFill>
                      <a:prstDash val="solid"/>
                      <a:round/>
                      <a:headEnd type="none" w="med" len="med"/>
                      <a:tailEnd type="none" w="med" len="med"/>
                    </a:lnL>
                    <a:lnR w="9525" cap="flat" cmpd="sng" algn="ctr">
                      <a:solidFill>
                        <a:srgbClr val="000000">
                          <a:alpha val="100000"/>
                        </a:srgbClr>
                      </a:solidFill>
                      <a:prstDash val="solid"/>
                      <a:round/>
                      <a:headEnd type="none" w="med" len="med"/>
                      <a:tailEnd type="none" w="med" len="med"/>
                    </a:lnR>
                    <a:lnT w="9525" cap="flat" cmpd="sng" algn="ctr">
                      <a:solidFill>
                        <a:srgbClr val="000000">
                          <a:alpha val="100000"/>
                        </a:srgbClr>
                      </a:solidFill>
                      <a:prstDash val="solid"/>
                      <a:round/>
                      <a:headEnd type="none" w="med" len="med"/>
                      <a:tailEnd type="none" w="med" len="med"/>
                    </a:lnT>
                    <a:lnB w="9525" cap="flat" cmpd="sng"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r>
              <a:tr h="400050">
                <a:tc>
                  <a:txBody>
                    <a:bodyPr wrap="square" rtlCol="0">
                      <a:spAutoFit/>
                    </a:bodyPr>
                    <a:lstStyle/>
                    <a:p>
                      <a:pPr algn="l" fontAlgn="ctr" marL="0" marR="0" indent="0" lvl="0">
                        <a:lnSpc>
                          <a:spcPct val="100000"/>
                        </a:lnSpc>
                      </a:pPr>
                      <a:r>
                        <a:rPr lang="en-US" sz="1200" spc="0" u="none">
                          <a:solidFill>
                            <a:srgbClr val="000000">
                              <a:alpha val="100000"/>
                            </a:srgbClr>
                          </a:solidFill>
                          <a:latin typeface="Calibri"/>
                        </a:rPr>
                        <a:t><![CDATA[3.2 Expected Benefits- Future State KPI Levels]]></a:t>
                      </a:r>
                    </a:p>
                  </a:txBody>
                  <a:tcPr anchor="ctr" marL="0" marR="0" marT="0" marB="0">
                    <a:lnL w="9525" cap="flat" cmpd="sng" algn="ctr">
                      <a:solidFill>
                        <a:srgbClr val="000000">
                          <a:alpha val="100000"/>
                        </a:srgbClr>
                      </a:solidFill>
                      <a:prstDash val="solid"/>
                      <a:round/>
                      <a:headEnd type="none" w="med" len="med"/>
                      <a:tailEnd type="none" w="med" len="med"/>
                    </a:lnL>
                    <a:lnR w="9525" cap="flat" cmpd="sng" algn="ctr">
                      <a:solidFill>
                        <a:srgbClr val="000000">
                          <a:alpha val="100000"/>
                        </a:srgbClr>
                      </a:solidFill>
                      <a:prstDash val="solid"/>
                      <a:round/>
                      <a:headEnd type="none" w="med" len="med"/>
                      <a:tailEnd type="none" w="med" len="med"/>
                    </a:lnR>
                    <a:lnT w="9525" cap="flat" cmpd="sng" algn="ctr">
                      <a:solidFill>
                        <a:srgbClr val="000000">
                          <a:alpha val="100000"/>
                        </a:srgbClr>
                      </a:solidFill>
                      <a:prstDash val="solid"/>
                      <a:round/>
                      <a:headEnd type="none" w="med" len="med"/>
                      <a:tailEnd type="none" w="med" len="med"/>
                    </a:lnT>
                    <a:lnB w="9525" cap="flat" cmpd="sng"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wrap="square" rtlCol="0">
                      <a:spAutoFit/>
                    </a:bodyPr>
                    <a:lstStyle/>
                    <a:p>
                      <a:pPr algn="l" fontAlgn="ctr" marL="0" marR="0" indent="0" lvl="0">
                        <a:lnSpc>
                          <a:spcPct val="100000"/>
                        </a:lnSpc>
                      </a:pPr>
                      <a:r>
                        <a:rPr lang="en-US" sz="1200" spc="0" u="none">
                          <a:solidFill>
                            <a:srgbClr val="000000">
                              <a:alpha val="100000"/>
                            </a:srgbClr>
                          </a:solidFill>
                          <a:latin typeface="Calibri"/>
                        </a:rPr>
                        <a:t><![CDATA[Identify key performance drivers affecting current operations and initiatives. If KPIs were not well defined, start with solid definition of KPIs before proceeding. Describe expected benefits of future state BI/Analytics. Define future state KPI levels in conjunction with business case development.]]></a:t>
                      </a:r>
                    </a:p>
                  </a:txBody>
                  <a:tcPr anchor="ctr" marL="0" marR="0" marT="0" marB="0">
                    <a:lnL w="9525" cap="flat" cmpd="sng" algn="ctr">
                      <a:solidFill>
                        <a:srgbClr val="000000">
                          <a:alpha val="100000"/>
                        </a:srgbClr>
                      </a:solidFill>
                      <a:prstDash val="solid"/>
                      <a:round/>
                      <a:headEnd type="none" w="med" len="med"/>
                      <a:tailEnd type="none" w="med" len="med"/>
                    </a:lnL>
                    <a:lnR w="9525" cap="flat" cmpd="sng" algn="ctr">
                      <a:solidFill>
                        <a:srgbClr val="000000">
                          <a:alpha val="100000"/>
                        </a:srgbClr>
                      </a:solidFill>
                      <a:prstDash val="solid"/>
                      <a:round/>
                      <a:headEnd type="none" w="med" len="med"/>
                      <a:tailEnd type="none" w="med" len="med"/>
                    </a:lnR>
                    <a:lnT w="9525" cap="flat" cmpd="sng" algn="ctr">
                      <a:solidFill>
                        <a:srgbClr val="000000">
                          <a:alpha val="100000"/>
                        </a:srgbClr>
                      </a:solidFill>
                      <a:prstDash val="solid"/>
                      <a:round/>
                      <a:headEnd type="none" w="med" len="med"/>
                      <a:tailEnd type="none" w="med" len="med"/>
                    </a:lnT>
                    <a:lnB w="9525" cap="flat" cmpd="sng"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r>
              <a:tr h="323850">
                <a:tc>
                  <a:txBody>
                    <a:bodyPr wrap="square" rtlCol="0">
                      <a:spAutoFit/>
                    </a:bodyPr>
                    <a:lstStyle/>
                    <a:p>
                      <a:pPr algn="l" fontAlgn="ctr" marL="0" marR="0" indent="0" lvl="0">
                        <a:lnSpc>
                          <a:spcPct val="100000"/>
                        </a:lnSpc>
                      </a:pPr>
                      <a:r>
                        <a:rPr lang="en-US" sz="1200" spc="0" u="none">
                          <a:solidFill>
                            <a:srgbClr val="000000">
                              <a:alpha val="100000"/>
                            </a:srgbClr>
                          </a:solidFill>
                          <a:latin typeface="Calibri"/>
                        </a:rPr>
                        <a:t><![CDATA[3.3 Payback]]></a:t>
                      </a:r>
                    </a:p>
                  </a:txBody>
                  <a:tcPr anchor="ctr" marL="0" marR="0" marT="0" marB="0">
                    <a:lnL w="9525" cap="flat" cmpd="sng" algn="ctr">
                      <a:solidFill>
                        <a:srgbClr val="000000">
                          <a:alpha val="100000"/>
                        </a:srgbClr>
                      </a:solidFill>
                      <a:prstDash val="solid"/>
                      <a:round/>
                      <a:headEnd type="none" w="med" len="med"/>
                      <a:tailEnd type="none" w="med" len="med"/>
                    </a:lnL>
                    <a:lnR w="9525" cap="flat" cmpd="sng" algn="ctr">
                      <a:solidFill>
                        <a:srgbClr val="000000">
                          <a:alpha val="100000"/>
                        </a:srgbClr>
                      </a:solidFill>
                      <a:prstDash val="solid"/>
                      <a:round/>
                      <a:headEnd type="none" w="med" len="med"/>
                      <a:tailEnd type="none" w="med" len="med"/>
                    </a:lnR>
                    <a:lnT w="9525" cap="flat" cmpd="sng" algn="ctr">
                      <a:solidFill>
                        <a:srgbClr val="000000">
                          <a:alpha val="100000"/>
                        </a:srgbClr>
                      </a:solidFill>
                      <a:prstDash val="solid"/>
                      <a:round/>
                      <a:headEnd type="none" w="med" len="med"/>
                      <a:tailEnd type="none" w="med" len="med"/>
                    </a:lnT>
                    <a:lnB w="9525" cap="flat" cmpd="sng"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wrap="square" rtlCol="0">
                      <a:spAutoFit/>
                    </a:bodyPr>
                    <a:lstStyle/>
                    <a:p>
                      <a:pPr algn="l" fontAlgn="ctr" marL="0" marR="0" indent="0" lvl="0">
                        <a:lnSpc>
                          <a:spcPct val="100000"/>
                        </a:lnSpc>
                      </a:pPr>
                      <a:r>
                        <a:rPr lang="en-US" sz="1200" spc="0" u="none">
                          <a:solidFill>
                            <a:srgbClr val="000000">
                              <a:alpha val="100000"/>
                            </a:srgbClr>
                          </a:solidFill>
                          <a:latin typeface="Calibri"/>
                        </a:rPr>
                        <a:t><![CDATA[Develop qualitative and quantitative description of the costs and benefits of executing the Analytics Strategy, resulting in expected ROI, NPV, IRR, payback period, or similar financial return information. Define and document expected business value by business process and by LOB.]]></a:t>
                      </a:r>
                    </a:p>
                  </a:txBody>
                  <a:tcPr anchor="ctr" marL="0" marR="0" marT="0" marB="0">
                    <a:lnL w="9525" cap="flat" cmpd="sng" algn="ctr">
                      <a:solidFill>
                        <a:srgbClr val="000000">
                          <a:alpha val="100000"/>
                        </a:srgbClr>
                      </a:solidFill>
                      <a:prstDash val="solid"/>
                      <a:round/>
                      <a:headEnd type="none" w="med" len="med"/>
                      <a:tailEnd type="none" w="med" len="med"/>
                    </a:lnL>
                    <a:lnR w="9525" cap="flat" cmpd="sng" algn="ctr">
                      <a:solidFill>
                        <a:srgbClr val="000000">
                          <a:alpha val="100000"/>
                        </a:srgbClr>
                      </a:solidFill>
                      <a:prstDash val="solid"/>
                      <a:round/>
                      <a:headEnd type="none" w="med" len="med"/>
                      <a:tailEnd type="none" w="med" len="med"/>
                    </a:lnR>
                    <a:lnT w="9525" cap="flat" cmpd="sng" algn="ctr">
                      <a:solidFill>
                        <a:srgbClr val="000000">
                          <a:alpha val="100000"/>
                        </a:srgbClr>
                      </a:solidFill>
                      <a:prstDash val="solid"/>
                      <a:round/>
                      <a:headEnd type="none" w="med" len="med"/>
                      <a:tailEnd type="none" w="med" len="med"/>
                    </a:lnT>
                    <a:lnB w="9525" cap="flat" cmpd="sng"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8905875" cy="5819775"/>
          <a:chOff x="0" y="0"/>
          <a:chExt cx="8905875" cy="5819775"/>
        </a:xfrm>
      </p:grpSpPr>
      <p:sp>
        <p:nvSpPr>
          <p:cNvPr id="1" name="Placeholder for title"/>
          <p:cNvSpPr txBox="1"/>
          <p:nvPr>
            <p:ph type="title"/>
          </p:nvPr>
        </p:nvSpPr>
        <p:spPr>
          <a:noFill/>
        </p:spPr>
        <p:txBody>
          <a:bodyPr/>
          <a:lstStyle/>
          <a:p>
            <a:pPr algn="l" fontAlgn="base" marL="0" marR="0" indent="0" lvl="0">
              <a:lnSpc>
                <a:spcPct val="100000"/>
              </a:lnSpc>
            </a:pPr>
            <a:r>
              <a:rPr lang="en-US" sz="1000" spc="0" u="none">
                <a:solidFill>
                  <a:srgbClr val="000000">
                    <a:alpha val="100000"/>
                  </a:srgbClr>
                </a:solidFill>
                <a:latin typeface="Calibri"/>
              </a:rPr>
              <a:t><![CDATA[Analytics Strategy Components]]></a:t>
            </a:r>
            <a:br/>
            <a:r>
              <a:rPr lang="en-US" sz="1000" spc="0" u="none">
                <a:solidFill>
                  <a:srgbClr val="000000">
                    <a:alpha val="100000"/>
                  </a:srgbClr>
                </a:solidFill>
                <a:latin typeface="Calibri"/>
              </a:rPr>
              <a:t><![CDATA[Definitions]]></a:t>
            </a:r>
          </a:p>
        </p:txBody>
      </p:sp>
      <p:graphicFrame>
        <p:nvGraphicFramePr>
          <p:cNvPr id="2" name="" descr=""/>
          <p:cNvGraphicFramePr>
            <a:graphicFrameLocks noGrp="1"/>
          </p:cNvGraphicFramePr>
          <p:nvPr/>
        </p:nvGraphicFramePr>
        <p:xfrm>
          <a:off x="333375" y="1362075"/>
          <a:ext cx="8572500" cy="4457700"/>
        </p:xfrm>
        <a:graphic>
          <a:graphicData uri="http://schemas.openxmlformats.org/drawingml/2006/table">
            <a:tbl>
              <a:tblPr firstRow="1" bandRow="1"/>
              <a:tblGrid>
                <a:gridCol w="2133600"/>
                <a:gridCol w="6438900"/>
              </a:tblGrid>
              <a:tr h="257175">
                <a:tc>
                  <a:txBody>
                    <a:bodyPr wrap="square" rtlCol="0">
                      <a:spAutoFit/>
                    </a:bodyPr>
                    <a:lstStyle/>
                    <a:p>
                      <a:pPr algn="l" fontAlgn="ctr" marL="0" marR="0" indent="0" lvl="0">
                        <a:lnSpc>
                          <a:spcPct val="100000"/>
                        </a:lnSpc>
                      </a:pPr>
                      <a:r>
                        <a:rPr lang="en-US" sz="1200" spc="0" u="none">
                          <a:solidFill>
                            <a:srgbClr val="000000">
                              <a:alpha val="100000"/>
                            </a:srgbClr>
                          </a:solidFill>
                          <a:latin typeface="Calibri"/>
                        </a:rPr>
                        <a:t><![CDATA[Component]]></a:t>
                      </a:r>
                    </a:p>
                  </a:txBody>
                  <a:tcPr anchor="ctr" marL="0" marR="0" marT="0" marB="0">
                    <a:lnL w="9525" cap="flat" cmpd="sng" algn="ctr">
                      <a:solidFill>
                        <a:srgbClr val="000000">
                          <a:alpha val="100000"/>
                        </a:srgbClr>
                      </a:solidFill>
                      <a:prstDash val="solid"/>
                      <a:round/>
                      <a:headEnd type="none" w="med" len="med"/>
                      <a:tailEnd type="none" w="med" len="med"/>
                    </a:lnL>
                    <a:lnR w="9525" cap="flat" cmpd="sng" algn="ctr">
                      <a:solidFill>
                        <a:srgbClr val="000000">
                          <a:alpha val="100000"/>
                        </a:srgbClr>
                      </a:solidFill>
                      <a:prstDash val="solid"/>
                      <a:round/>
                      <a:headEnd type="none" w="med" len="med"/>
                      <a:tailEnd type="none" w="med" len="med"/>
                    </a:lnR>
                    <a:lnT w="9525" cap="flat" cmpd="sng" algn="ctr">
                      <a:solidFill>
                        <a:srgbClr val="000000">
                          <a:alpha val="100000"/>
                        </a:srgbClr>
                      </a:solidFill>
                      <a:prstDash val="solid"/>
                      <a:round/>
                      <a:headEnd type="none" w="med" len="med"/>
                      <a:tailEnd type="none" w="med" len="med"/>
                    </a:lnT>
                    <a:lnB w="9525" cap="flat" cmpd="sng"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wrap="square" rtlCol="0">
                      <a:spAutoFit/>
                    </a:bodyPr>
                    <a:lstStyle/>
                    <a:p>
                      <a:pPr algn="l" fontAlgn="ctr" marL="0" marR="0" indent="0" lvl="0">
                        <a:lnSpc>
                          <a:spcPct val="100000"/>
                        </a:lnSpc>
                      </a:pPr>
                      <a:r>
                        <a:rPr lang="en-US" sz="1200" spc="0" u="none">
                          <a:solidFill>
                            <a:srgbClr val="000000">
                              <a:alpha val="100000"/>
                            </a:srgbClr>
                          </a:solidFill>
                          <a:latin typeface="Calibri"/>
                        </a:rPr>
                        <a:t><![CDATA[Recommendation]]></a:t>
                      </a:r>
                    </a:p>
                  </a:txBody>
                  <a:tcPr anchor="ctr" marL="0" marR="0" marT="0" marB="0">
                    <a:lnL w="9525" cap="flat" cmpd="sng" algn="ctr">
                      <a:solidFill>
                        <a:srgbClr val="000000">
                          <a:alpha val="100000"/>
                        </a:srgbClr>
                      </a:solidFill>
                      <a:prstDash val="solid"/>
                      <a:round/>
                      <a:headEnd type="none" w="med" len="med"/>
                      <a:tailEnd type="none" w="med" len="med"/>
                    </a:lnL>
                    <a:lnR w="9525" cap="flat" cmpd="sng" algn="ctr">
                      <a:solidFill>
                        <a:srgbClr val="000000">
                          <a:alpha val="100000"/>
                        </a:srgbClr>
                      </a:solidFill>
                      <a:prstDash val="solid"/>
                      <a:round/>
                      <a:headEnd type="none" w="med" len="med"/>
                      <a:tailEnd type="none" w="med" len="med"/>
                    </a:lnR>
                    <a:lnT w="9525" cap="flat" cmpd="sng" algn="ctr">
                      <a:solidFill>
                        <a:srgbClr val="000000">
                          <a:alpha val="100000"/>
                        </a:srgbClr>
                      </a:solidFill>
                      <a:prstDash val="solid"/>
                      <a:round/>
                      <a:headEnd type="none" w="med" len="med"/>
                      <a:tailEnd type="none" w="med" len="med"/>
                    </a:lnT>
                    <a:lnB w="9525" cap="flat" cmpd="sng"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r>
              <a:tr h="257175">
                <a:tc>
                  <a:txBody>
                    <a:bodyPr wrap="square" rtlCol="0">
                      <a:spAutoFit/>
                    </a:bodyPr>
                    <a:lstStyle/>
                    <a:p>
                      <a:pPr algn="l" fontAlgn="ctr" marL="0" marR="0" indent="0" lvl="0">
                        <a:lnSpc>
                          <a:spcPct val="100000"/>
                        </a:lnSpc>
                      </a:pPr>
                      <a:r>
                        <a:rPr lang="en-US" sz="1200" spc="0" u="none">
                          <a:solidFill>
                            <a:srgbClr val="000000">
                              <a:alpha val="100000"/>
                            </a:srgbClr>
                          </a:solidFill>
                          <a:latin typeface="Calibri"/>
                        </a:rPr>
                        <a:t><![CDATA[4.1 Information Categories]]></a:t>
                      </a:r>
                    </a:p>
                  </a:txBody>
                  <a:tcPr anchor="ctr" marL="0" marR="0" marT="0" marB="0">
                    <a:lnL w="9525" cap="flat" cmpd="sng" algn="ctr">
                      <a:solidFill>
                        <a:srgbClr val="000000">
                          <a:alpha val="100000"/>
                        </a:srgbClr>
                      </a:solidFill>
                      <a:prstDash val="solid"/>
                      <a:round/>
                      <a:headEnd type="none" w="med" len="med"/>
                      <a:tailEnd type="none" w="med" len="med"/>
                    </a:lnL>
                    <a:lnR w="9525" cap="flat" cmpd="sng" algn="ctr">
                      <a:solidFill>
                        <a:srgbClr val="000000">
                          <a:alpha val="100000"/>
                        </a:srgbClr>
                      </a:solidFill>
                      <a:prstDash val="solid"/>
                      <a:round/>
                      <a:headEnd type="none" w="med" len="med"/>
                      <a:tailEnd type="none" w="med" len="med"/>
                    </a:lnR>
                    <a:lnT w="9525" cap="flat" cmpd="sng" algn="ctr">
                      <a:solidFill>
                        <a:srgbClr val="000000">
                          <a:alpha val="100000"/>
                        </a:srgbClr>
                      </a:solidFill>
                      <a:prstDash val="solid"/>
                      <a:round/>
                      <a:headEnd type="none" w="med" len="med"/>
                      <a:tailEnd type="none" w="med" len="med"/>
                    </a:lnT>
                    <a:lnB w="9525" cap="flat" cmpd="sng"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wrap="square" rtlCol="0">
                      <a:spAutoFit/>
                    </a:bodyPr>
                    <a:lstStyle/>
                    <a:p>
                      <a:pPr algn="l" fontAlgn="ctr" marL="0" marR="0" indent="0" lvl="0">
                        <a:lnSpc>
                          <a:spcPct val="100000"/>
                        </a:lnSpc>
                      </a:pPr>
                      <a:r>
                        <a:rPr lang="en-US" sz="1200" spc="0" u="none">
                          <a:solidFill>
                            <a:srgbClr val="000000">
                              <a:alpha val="100000"/>
                            </a:srgbClr>
                          </a:solidFill>
                          <a:latin typeface="Calibri"/>
                        </a:rPr>
                        <a:t><![CDATA[Develop taxonomy broad enough to include the majority of business questions to be addressed by this initiative. Prioritize Information Categories for addition and/or expansion based on prioritized Analytics needs.]]></a:t>
                      </a:r>
                    </a:p>
                  </a:txBody>
                  <a:tcPr anchor="ctr" marL="0" marR="0" marT="0" marB="0">
                    <a:lnL w="9525" cap="flat" cmpd="sng" algn="ctr">
                      <a:solidFill>
                        <a:srgbClr val="000000">
                          <a:alpha val="100000"/>
                        </a:srgbClr>
                      </a:solidFill>
                      <a:prstDash val="solid"/>
                      <a:round/>
                      <a:headEnd type="none" w="med" len="med"/>
                      <a:tailEnd type="none" w="med" len="med"/>
                    </a:lnL>
                    <a:lnR w="9525" cap="flat" cmpd="sng" algn="ctr">
                      <a:solidFill>
                        <a:srgbClr val="000000">
                          <a:alpha val="100000"/>
                        </a:srgbClr>
                      </a:solidFill>
                      <a:prstDash val="solid"/>
                      <a:round/>
                      <a:headEnd type="none" w="med" len="med"/>
                      <a:tailEnd type="none" w="med" len="med"/>
                    </a:lnR>
                    <a:lnT w="9525" cap="flat" cmpd="sng" algn="ctr">
                      <a:solidFill>
                        <a:srgbClr val="000000">
                          <a:alpha val="100000"/>
                        </a:srgbClr>
                      </a:solidFill>
                      <a:prstDash val="solid"/>
                      <a:round/>
                      <a:headEnd type="none" w="med" len="med"/>
                      <a:tailEnd type="none" w="med" len="med"/>
                    </a:lnT>
                    <a:lnB w="9525" cap="flat" cmpd="sng"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r>
              <a:tr h="323850">
                <a:tc>
                  <a:txBody>
                    <a:bodyPr wrap="square" rtlCol="0">
                      <a:spAutoFit/>
                    </a:bodyPr>
                    <a:lstStyle/>
                    <a:p>
                      <a:pPr algn="l" fontAlgn="ctr" marL="0" marR="0" indent="0" lvl="0">
                        <a:lnSpc>
                          <a:spcPct val="100000"/>
                        </a:lnSpc>
                      </a:pPr>
                      <a:r>
                        <a:rPr lang="en-US" sz="1200" spc="0" u="none">
                          <a:solidFill>
                            <a:srgbClr val="000000">
                              <a:alpha val="100000"/>
                            </a:srgbClr>
                          </a:solidFill>
                          <a:latin typeface="Calibri"/>
                        </a:rPr>
                        <a:t><![CDATA[4.2 Architecture and Standards]]></a:t>
                      </a:r>
                    </a:p>
                  </a:txBody>
                  <a:tcPr anchor="ctr" marL="0" marR="0" marT="0" marB="0">
                    <a:lnL w="9525" cap="flat" cmpd="sng" algn="ctr">
                      <a:solidFill>
                        <a:srgbClr val="000000">
                          <a:alpha val="100000"/>
                        </a:srgbClr>
                      </a:solidFill>
                      <a:prstDash val="solid"/>
                      <a:round/>
                      <a:headEnd type="none" w="med" len="med"/>
                      <a:tailEnd type="none" w="med" len="med"/>
                    </a:lnL>
                    <a:lnR w="9525" cap="flat" cmpd="sng" algn="ctr">
                      <a:solidFill>
                        <a:srgbClr val="000000">
                          <a:alpha val="100000"/>
                        </a:srgbClr>
                      </a:solidFill>
                      <a:prstDash val="solid"/>
                      <a:round/>
                      <a:headEnd type="none" w="med" len="med"/>
                      <a:tailEnd type="none" w="med" len="med"/>
                    </a:lnR>
                    <a:lnT w="9525" cap="flat" cmpd="sng" algn="ctr">
                      <a:solidFill>
                        <a:srgbClr val="000000">
                          <a:alpha val="100000"/>
                        </a:srgbClr>
                      </a:solidFill>
                      <a:prstDash val="solid"/>
                      <a:round/>
                      <a:headEnd type="none" w="med" len="med"/>
                      <a:tailEnd type="none" w="med" len="med"/>
                    </a:lnT>
                    <a:lnB w="9525" cap="flat" cmpd="sng"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wrap="square" rtlCol="0">
                      <a:spAutoFit/>
                    </a:bodyPr>
                    <a:lstStyle/>
                    <a:p>
                      <a:pPr algn="l" fontAlgn="ctr" marL="0" marR="0" indent="0" lvl="0">
                        <a:lnSpc>
                          <a:spcPct val="100000"/>
                        </a:lnSpc>
                      </a:pPr>
                      <a:r>
                        <a:rPr lang="en-US" sz="1200" spc="0" u="none">
                          <a:solidFill>
                            <a:srgbClr val="000000">
                              <a:alpha val="100000"/>
                            </a:srgbClr>
                          </a:solidFill>
                          <a:latin typeface="Calibri"/>
                        </a:rPr>
                        <a:t><![CDATA[Develop and Expand system architecture and components for the Analytics infrastructure, including information and fact table standards, ETL component and database naming standards, key sources, the structure of the data warehouse, and applications.]]></a:t>
                      </a:r>
                    </a:p>
                  </a:txBody>
                  <a:tcPr anchor="ctr" marL="0" marR="0" marT="0" marB="0">
                    <a:lnL w="9525" cap="flat" cmpd="sng" algn="ctr">
                      <a:solidFill>
                        <a:srgbClr val="000000">
                          <a:alpha val="100000"/>
                        </a:srgbClr>
                      </a:solidFill>
                      <a:prstDash val="solid"/>
                      <a:round/>
                      <a:headEnd type="none" w="med" len="med"/>
                      <a:tailEnd type="none" w="med" len="med"/>
                    </a:lnL>
                    <a:lnR w="9525" cap="flat" cmpd="sng" algn="ctr">
                      <a:solidFill>
                        <a:srgbClr val="000000">
                          <a:alpha val="100000"/>
                        </a:srgbClr>
                      </a:solidFill>
                      <a:prstDash val="solid"/>
                      <a:round/>
                      <a:headEnd type="none" w="med" len="med"/>
                      <a:tailEnd type="none" w="med" len="med"/>
                    </a:lnR>
                    <a:lnT w="9525" cap="flat" cmpd="sng" algn="ctr">
                      <a:solidFill>
                        <a:srgbClr val="000000">
                          <a:alpha val="100000"/>
                        </a:srgbClr>
                      </a:solidFill>
                      <a:prstDash val="solid"/>
                      <a:round/>
                      <a:headEnd type="none" w="med" len="med"/>
                      <a:tailEnd type="none" w="med" len="med"/>
                    </a:lnT>
                    <a:lnB w="9525" cap="flat" cmpd="sng"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r>
              <a:tr h="142875">
                <a:tc>
                  <a:txBody>
                    <a:bodyPr wrap="square" rtlCol="0">
                      <a:spAutoFit/>
                    </a:bodyPr>
                    <a:lstStyle/>
                    <a:p>
                      <a:pPr algn="l" fontAlgn="ctr" marL="0" marR="0" indent="0" lvl="0">
                        <a:lnSpc>
                          <a:spcPct val="100000"/>
                        </a:lnSpc>
                      </a:pPr>
                      <a:r>
                        <a:rPr lang="en-US" sz="1200" spc="0" u="none">
                          <a:solidFill>
                            <a:srgbClr val="000000">
                              <a:alpha val="100000"/>
                            </a:srgbClr>
                          </a:solidFill>
                          <a:latin typeface="Calibri"/>
                        </a:rPr>
                        <a:t><![CDATA[4.3 BI Applications]]></a:t>
                      </a:r>
                    </a:p>
                  </a:txBody>
                  <a:tcPr anchor="ctr" marL="0" marR="0" marT="0" marB="0">
                    <a:lnL w="9525" cap="flat" cmpd="sng" algn="ctr">
                      <a:solidFill>
                        <a:srgbClr val="000000">
                          <a:alpha val="100000"/>
                        </a:srgbClr>
                      </a:solidFill>
                      <a:prstDash val="solid"/>
                      <a:round/>
                      <a:headEnd type="none" w="med" len="med"/>
                      <a:tailEnd type="none" w="med" len="med"/>
                    </a:lnL>
                    <a:lnR w="9525" cap="flat" cmpd="sng" algn="ctr">
                      <a:solidFill>
                        <a:srgbClr val="000000">
                          <a:alpha val="100000"/>
                        </a:srgbClr>
                      </a:solidFill>
                      <a:prstDash val="solid"/>
                      <a:round/>
                      <a:headEnd type="none" w="med" len="med"/>
                      <a:tailEnd type="none" w="med" len="med"/>
                    </a:lnR>
                    <a:lnT w="9525" cap="flat" cmpd="sng" algn="ctr">
                      <a:solidFill>
                        <a:srgbClr val="000000">
                          <a:alpha val="100000"/>
                        </a:srgbClr>
                      </a:solidFill>
                      <a:prstDash val="solid"/>
                      <a:round/>
                      <a:headEnd type="none" w="med" len="med"/>
                      <a:tailEnd type="none" w="med" len="med"/>
                    </a:lnT>
                    <a:lnB w="9525" cap="flat" cmpd="sng"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wrap="square" rtlCol="0">
                      <a:spAutoFit/>
                    </a:bodyPr>
                    <a:lstStyle/>
                    <a:p>
                      <a:pPr algn="l" fontAlgn="ctr" marL="0" marR="0" indent="0" lvl="0">
                        <a:lnSpc>
                          <a:spcPct val="100000"/>
                        </a:lnSpc>
                      </a:pPr>
                      <a:r>
                        <a:rPr lang="en-US" sz="1200" spc="0" u="none">
                          <a:solidFill>
                            <a:srgbClr val="000000">
                              <a:alpha val="100000"/>
                            </a:srgbClr>
                          </a:solidFill>
                          <a:latin typeface="Calibri"/>
                        </a:rPr>
                        <a:t><![CDATA[Align current and planned technology solutions with BI/Analytics Strategy, architecture and standards.]]></a:t>
                      </a:r>
                    </a:p>
                  </a:txBody>
                  <a:tcPr anchor="ctr" marL="0" marR="0" marT="0" marB="0">
                    <a:lnL w="9525" cap="flat" cmpd="sng" algn="ctr">
                      <a:solidFill>
                        <a:srgbClr val="000000">
                          <a:alpha val="100000"/>
                        </a:srgbClr>
                      </a:solidFill>
                      <a:prstDash val="solid"/>
                      <a:round/>
                      <a:headEnd type="none" w="med" len="med"/>
                      <a:tailEnd type="none" w="med" len="med"/>
                    </a:lnL>
                    <a:lnR w="9525" cap="flat" cmpd="sng" algn="ctr">
                      <a:solidFill>
                        <a:srgbClr val="000000">
                          <a:alpha val="100000"/>
                        </a:srgbClr>
                      </a:solidFill>
                      <a:prstDash val="solid"/>
                      <a:round/>
                      <a:headEnd type="none" w="med" len="med"/>
                      <a:tailEnd type="none" w="med" len="med"/>
                    </a:lnR>
                    <a:lnT w="9525" cap="flat" cmpd="sng" algn="ctr">
                      <a:solidFill>
                        <a:srgbClr val="000000">
                          <a:alpha val="100000"/>
                        </a:srgbClr>
                      </a:solidFill>
                      <a:prstDash val="solid"/>
                      <a:round/>
                      <a:headEnd type="none" w="med" len="med"/>
                      <a:tailEnd type="none" w="med" len="med"/>
                    </a:lnT>
                    <a:lnB w="9525" cap="flat" cmpd="sng"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r>
              <a:tr h="276225">
                <a:tc>
                  <a:txBody>
                    <a:bodyPr wrap="square" rtlCol="0">
                      <a:spAutoFit/>
                    </a:bodyPr>
                    <a:lstStyle/>
                    <a:p>
                      <a:pPr algn="l" fontAlgn="ctr" marL="0" marR="0" indent="0" lvl="0">
                        <a:lnSpc>
                          <a:spcPct val="100000"/>
                        </a:lnSpc>
                      </a:pPr>
                      <a:r>
                        <a:rPr lang="en-US" sz="1200" spc="0" u="none">
                          <a:solidFill>
                            <a:srgbClr val="000000">
                              <a:alpha val="100000"/>
                            </a:srgbClr>
                          </a:solidFill>
                          <a:latin typeface="Calibri"/>
                        </a:rPr>
                        <a:t><![CDATA[5.1 Governance Structure]]></a:t>
                      </a:r>
                    </a:p>
                  </a:txBody>
                  <a:tcPr anchor="ctr" marL="0" marR="0" marT="0" marB="0">
                    <a:lnL w="9525" cap="flat" cmpd="sng" algn="ctr">
                      <a:solidFill>
                        <a:srgbClr val="000000">
                          <a:alpha val="100000"/>
                        </a:srgbClr>
                      </a:solidFill>
                      <a:prstDash val="solid"/>
                      <a:round/>
                      <a:headEnd type="none" w="med" len="med"/>
                      <a:tailEnd type="none" w="med" len="med"/>
                    </a:lnL>
                    <a:lnR w="9525" cap="flat" cmpd="sng" algn="ctr">
                      <a:solidFill>
                        <a:srgbClr val="000000">
                          <a:alpha val="100000"/>
                        </a:srgbClr>
                      </a:solidFill>
                      <a:prstDash val="solid"/>
                      <a:round/>
                      <a:headEnd type="none" w="med" len="med"/>
                      <a:tailEnd type="none" w="med" len="med"/>
                    </a:lnR>
                    <a:lnT w="9525" cap="flat" cmpd="sng" algn="ctr">
                      <a:solidFill>
                        <a:srgbClr val="000000">
                          <a:alpha val="100000"/>
                        </a:srgbClr>
                      </a:solidFill>
                      <a:prstDash val="solid"/>
                      <a:round/>
                      <a:headEnd type="none" w="med" len="med"/>
                      <a:tailEnd type="none" w="med" len="med"/>
                    </a:lnT>
                    <a:lnB w="9525" cap="flat" cmpd="sng"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wrap="square" rtlCol="0">
                      <a:spAutoFit/>
                    </a:bodyPr>
                    <a:lstStyle/>
                    <a:p>
                      <a:pPr algn="l" fontAlgn="ctr" marL="0" marR="0" indent="0" lvl="0">
                        <a:lnSpc>
                          <a:spcPct val="100000"/>
                        </a:lnSpc>
                      </a:pPr>
                      <a:r>
                        <a:rPr lang="en-US" sz="1200" spc="0" u="none">
                          <a:solidFill>
                            <a:srgbClr val="000000">
                              <a:alpha val="100000"/>
                            </a:srgbClr>
                          </a:solidFill>
                          <a:latin typeface="Calibri"/>
                        </a:rPr>
                        <a:t><![CDATA[Establish BI/Analytics Executive Steering Committee (IT and business) to align corporate and LOB objectives with investments. Establish Data Management Governance structure, expectations and responsibilities.]]></a:t>
                      </a:r>
                    </a:p>
                  </a:txBody>
                  <a:tcPr anchor="ctr" marL="0" marR="0" marT="0" marB="0">
                    <a:lnL w="9525" cap="flat" cmpd="sng" algn="ctr">
                      <a:solidFill>
                        <a:srgbClr val="000000">
                          <a:alpha val="100000"/>
                        </a:srgbClr>
                      </a:solidFill>
                      <a:prstDash val="solid"/>
                      <a:round/>
                      <a:headEnd type="none" w="med" len="med"/>
                      <a:tailEnd type="none" w="med" len="med"/>
                    </a:lnL>
                    <a:lnR w="9525" cap="flat" cmpd="sng" algn="ctr">
                      <a:solidFill>
                        <a:srgbClr val="000000">
                          <a:alpha val="100000"/>
                        </a:srgbClr>
                      </a:solidFill>
                      <a:prstDash val="solid"/>
                      <a:round/>
                      <a:headEnd type="none" w="med" len="med"/>
                      <a:tailEnd type="none" w="med" len="med"/>
                    </a:lnR>
                    <a:lnT w="9525" cap="flat" cmpd="sng" algn="ctr">
                      <a:solidFill>
                        <a:srgbClr val="000000">
                          <a:alpha val="100000"/>
                        </a:srgbClr>
                      </a:solidFill>
                      <a:prstDash val="solid"/>
                      <a:round/>
                      <a:headEnd type="none" w="med" len="med"/>
                      <a:tailEnd type="none" w="med" len="med"/>
                    </a:lnT>
                    <a:lnB w="9525" cap="flat" cmpd="sng"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r>
              <a:tr h="142875">
                <a:tc>
                  <a:txBody>
                    <a:bodyPr wrap="square" rtlCol="0">
                      <a:spAutoFit/>
                    </a:bodyPr>
                    <a:lstStyle/>
                    <a:p>
                      <a:pPr algn="l" fontAlgn="ctr" marL="0" marR="0" indent="0" lvl="0">
                        <a:lnSpc>
                          <a:spcPct val="100000"/>
                        </a:lnSpc>
                      </a:pPr>
                      <a:r>
                        <a:rPr lang="en-US" sz="1200" spc="0" u="none">
                          <a:solidFill>
                            <a:srgbClr val="000000">
                              <a:alpha val="100000"/>
                            </a:srgbClr>
                          </a:solidFill>
                          <a:latin typeface="Calibri"/>
                        </a:rPr>
                        <a:t><![CDATA[5.2 Program Management]]></a:t>
                      </a:r>
                    </a:p>
                  </a:txBody>
                  <a:tcPr anchor="ctr" marL="0" marR="0" marT="0" marB="0">
                    <a:lnL w="9525" cap="flat" cmpd="sng" algn="ctr">
                      <a:solidFill>
                        <a:srgbClr val="000000">
                          <a:alpha val="100000"/>
                        </a:srgbClr>
                      </a:solidFill>
                      <a:prstDash val="solid"/>
                      <a:round/>
                      <a:headEnd type="none" w="med" len="med"/>
                      <a:tailEnd type="none" w="med" len="med"/>
                    </a:lnL>
                    <a:lnR w="9525" cap="flat" cmpd="sng" algn="ctr">
                      <a:solidFill>
                        <a:srgbClr val="000000">
                          <a:alpha val="100000"/>
                        </a:srgbClr>
                      </a:solidFill>
                      <a:prstDash val="solid"/>
                      <a:round/>
                      <a:headEnd type="none" w="med" len="med"/>
                      <a:tailEnd type="none" w="med" len="med"/>
                    </a:lnR>
                    <a:lnT w="9525" cap="flat" cmpd="sng" algn="ctr">
                      <a:solidFill>
                        <a:srgbClr val="000000">
                          <a:alpha val="100000"/>
                        </a:srgbClr>
                      </a:solidFill>
                      <a:prstDash val="solid"/>
                      <a:round/>
                      <a:headEnd type="none" w="med" len="med"/>
                      <a:tailEnd type="none" w="med" len="med"/>
                    </a:lnT>
                    <a:lnB w="9525" cap="flat" cmpd="sng"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wrap="square" rtlCol="0">
                      <a:spAutoFit/>
                    </a:bodyPr>
                    <a:lstStyle/>
                    <a:p>
                      <a:pPr algn="l" fontAlgn="ctr" marL="0" marR="0" indent="0" lvl="0">
                        <a:lnSpc>
                          <a:spcPct val="100000"/>
                        </a:lnSpc>
                      </a:pPr>
                      <a:r>
                        <a:rPr lang="en-US" sz="1200" spc="0" u="none">
                          <a:solidFill>
                            <a:srgbClr val="000000">
                              <a:alpha val="100000"/>
                            </a:srgbClr>
                          </a:solidFill>
                          <a:latin typeface="Calibri"/>
                        </a:rPr>
                        <a:t><![CDATA[Establish BI/Analytics Working Committee - include corporate team and LOB BI/Analytics]]></a:t>
                      </a:r>
                      <a:r>
                        <a:rPr lang="en-US" sz="1200" spc="0" u="none">
                          <a:solidFill>
                            <a:srgbClr val="000000">
                              <a:alpha val="100000"/>
                            </a:srgbClr>
                          </a:solidFill>
                          <a:latin typeface="Calibri"/>
                        </a:rPr>
                        <a:t><![CDATA[ ]]></a:t>
                      </a:r>
                      <a:r>
                        <a:rPr lang="en-US" sz="1200" spc="0" u="none">
                          <a:solidFill>
                            <a:srgbClr val="000000">
                              <a:alpha val="100000"/>
                            </a:srgbClr>
                          </a:solidFill>
                          <a:latin typeface="Calibri"/>
                        </a:rPr>
                        <a:t><![CDATA[teams.]]></a:t>
                      </a:r>
                    </a:p>
                  </a:txBody>
                  <a:tcPr anchor="ctr" marL="0" marR="0" marT="0" marB="0">
                    <a:lnL w="9525" cap="flat" cmpd="sng" algn="ctr">
                      <a:solidFill>
                        <a:srgbClr val="000000">
                          <a:alpha val="100000"/>
                        </a:srgbClr>
                      </a:solidFill>
                      <a:prstDash val="solid"/>
                      <a:round/>
                      <a:headEnd type="none" w="med" len="med"/>
                      <a:tailEnd type="none" w="med" len="med"/>
                    </a:lnL>
                    <a:lnR w="9525" cap="flat" cmpd="sng" algn="ctr">
                      <a:solidFill>
                        <a:srgbClr val="000000">
                          <a:alpha val="100000"/>
                        </a:srgbClr>
                      </a:solidFill>
                      <a:prstDash val="solid"/>
                      <a:round/>
                      <a:headEnd type="none" w="med" len="med"/>
                      <a:tailEnd type="none" w="med" len="med"/>
                    </a:lnR>
                    <a:lnT w="9525" cap="flat" cmpd="sng" algn="ctr">
                      <a:solidFill>
                        <a:srgbClr val="000000">
                          <a:alpha val="100000"/>
                        </a:srgbClr>
                      </a:solidFill>
                      <a:prstDash val="solid"/>
                      <a:round/>
                      <a:headEnd type="none" w="med" len="med"/>
                      <a:tailEnd type="none" w="med" len="med"/>
                    </a:lnT>
                    <a:lnB w="9525" cap="flat" cmpd="sng"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r>
              <a:tr h="400050">
                <a:tc>
                  <a:txBody>
                    <a:bodyPr wrap="square" rtlCol="0">
                      <a:spAutoFit/>
                    </a:bodyPr>
                    <a:lstStyle/>
                    <a:p>
                      <a:pPr algn="l" fontAlgn="ctr" marL="0" marR="0" indent="0" lvl="0">
                        <a:lnSpc>
                          <a:spcPct val="100000"/>
                        </a:lnSpc>
                      </a:pPr>
                      <a:r>
                        <a:rPr lang="en-US" sz="1200" spc="0" u="none">
                          <a:solidFill>
                            <a:srgbClr val="000000">
                              <a:alpha val="100000"/>
                            </a:srgbClr>
                          </a:solidFill>
                          <a:latin typeface="Calibri"/>
                        </a:rPr>
                        <a:t><![CDATA[5.3 Roadmap and Milestones]]></a:t>
                      </a:r>
                    </a:p>
                  </a:txBody>
                  <a:tcPr anchor="ctr" marL="0" marR="0" marT="0" marB="0">
                    <a:lnL w="9525" cap="flat" cmpd="sng" algn="ctr">
                      <a:solidFill>
                        <a:srgbClr val="000000">
                          <a:alpha val="100000"/>
                        </a:srgbClr>
                      </a:solidFill>
                      <a:prstDash val="solid"/>
                      <a:round/>
                      <a:headEnd type="none" w="med" len="med"/>
                      <a:tailEnd type="none" w="med" len="med"/>
                    </a:lnL>
                    <a:lnR w="9525" cap="flat" cmpd="sng" algn="ctr">
                      <a:solidFill>
                        <a:srgbClr val="000000">
                          <a:alpha val="100000"/>
                        </a:srgbClr>
                      </a:solidFill>
                      <a:prstDash val="solid"/>
                      <a:round/>
                      <a:headEnd type="none" w="med" len="med"/>
                      <a:tailEnd type="none" w="med" len="med"/>
                    </a:lnR>
                    <a:lnT w="9525" cap="flat" cmpd="sng" algn="ctr">
                      <a:solidFill>
                        <a:srgbClr val="000000">
                          <a:alpha val="100000"/>
                        </a:srgbClr>
                      </a:solidFill>
                      <a:prstDash val="solid"/>
                      <a:round/>
                      <a:headEnd type="none" w="med" len="med"/>
                      <a:tailEnd type="none" w="med" len="med"/>
                    </a:lnT>
                    <a:lnB w="9525" cap="flat" cmpd="sng"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wrap="square" rtlCol="0">
                      <a:spAutoFit/>
                    </a:bodyPr>
                    <a:lstStyle/>
                    <a:p>
                      <a:pPr algn="l" fontAlgn="ctr" marL="0" marR="0" indent="0" lvl="0">
                        <a:lnSpc>
                          <a:spcPct val="100000"/>
                        </a:lnSpc>
                      </a:pPr>
                      <a:r>
                        <a:rPr lang="en-US" sz="1200" spc="0" u="none">
                          <a:solidFill>
                            <a:srgbClr val="000000">
                              <a:alpha val="100000"/>
                            </a:srgbClr>
                          </a:solidFill>
                          <a:latin typeface="Calibri"/>
                        </a:rPr>
                        <a:t><![CDATA[Develop roadmap for implementation of BI/Analytics strategy based on prioritization of needs. (Steps include- manage timeline for execution, measure progress towards completion, and manage key decision points within the project timeline.) Develop a detailed, multi-year plan for expanding use of BI/Analytics, driven by business priorities.]]></a:t>
                      </a:r>
                    </a:p>
                  </a:txBody>
                  <a:tcPr anchor="ctr" marL="0" marR="0" marT="0" marB="0">
                    <a:lnL w="9525" cap="flat" cmpd="sng" algn="ctr">
                      <a:solidFill>
                        <a:srgbClr val="000000">
                          <a:alpha val="100000"/>
                        </a:srgbClr>
                      </a:solidFill>
                      <a:prstDash val="solid"/>
                      <a:round/>
                      <a:headEnd type="none" w="med" len="med"/>
                      <a:tailEnd type="none" w="med" len="med"/>
                    </a:lnL>
                    <a:lnR w="9525" cap="flat" cmpd="sng" algn="ctr">
                      <a:solidFill>
                        <a:srgbClr val="000000">
                          <a:alpha val="100000"/>
                        </a:srgbClr>
                      </a:solidFill>
                      <a:prstDash val="solid"/>
                      <a:round/>
                      <a:headEnd type="none" w="med" len="med"/>
                      <a:tailEnd type="none" w="med" len="med"/>
                    </a:lnR>
                    <a:lnT w="9525" cap="flat" cmpd="sng" algn="ctr">
                      <a:solidFill>
                        <a:srgbClr val="000000">
                          <a:alpha val="100000"/>
                        </a:srgbClr>
                      </a:solidFill>
                      <a:prstDash val="solid"/>
                      <a:round/>
                      <a:headEnd type="none" w="med" len="med"/>
                      <a:tailEnd type="none" w="med" len="med"/>
                    </a:lnT>
                    <a:lnB w="9525" cap="flat" cmpd="sng"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r>
              <a:tr h="161925">
                <a:tc>
                  <a:txBody>
                    <a:bodyPr wrap="square" rtlCol="0">
                      <a:spAutoFit/>
                    </a:bodyPr>
                    <a:lstStyle/>
                    <a:p>
                      <a:pPr algn="l" fontAlgn="ctr" marL="0" marR="0" indent="0" lvl="0">
                        <a:lnSpc>
                          <a:spcPct val="100000"/>
                        </a:lnSpc>
                      </a:pPr>
                      <a:r>
                        <a:rPr lang="en-US" sz="1200" spc="0" u="none">
                          <a:solidFill>
                            <a:srgbClr val="000000">
                              <a:alpha val="100000"/>
                            </a:srgbClr>
                          </a:solidFill>
                          <a:latin typeface="Calibri"/>
                        </a:rPr>
                        <a:t><![CDATA[5.4 Measurement]]></a:t>
                      </a:r>
                    </a:p>
                  </a:txBody>
                  <a:tcPr anchor="ctr" marL="0" marR="0" marT="0" marB="0">
                    <a:lnL w="9525" cap="flat" cmpd="sng" algn="ctr">
                      <a:solidFill>
                        <a:srgbClr val="000000">
                          <a:alpha val="100000"/>
                        </a:srgbClr>
                      </a:solidFill>
                      <a:prstDash val="solid"/>
                      <a:round/>
                      <a:headEnd type="none" w="med" len="med"/>
                      <a:tailEnd type="none" w="med" len="med"/>
                    </a:lnL>
                    <a:lnR w="9525" cap="flat" cmpd="sng" algn="ctr">
                      <a:solidFill>
                        <a:srgbClr val="000000">
                          <a:alpha val="100000"/>
                        </a:srgbClr>
                      </a:solidFill>
                      <a:prstDash val="solid"/>
                      <a:round/>
                      <a:headEnd type="none" w="med" len="med"/>
                      <a:tailEnd type="none" w="med" len="med"/>
                    </a:lnR>
                    <a:lnT w="9525" cap="flat" cmpd="sng" algn="ctr">
                      <a:solidFill>
                        <a:srgbClr val="000000">
                          <a:alpha val="100000"/>
                        </a:srgbClr>
                      </a:solidFill>
                      <a:prstDash val="solid"/>
                      <a:round/>
                      <a:headEnd type="none" w="med" len="med"/>
                      <a:tailEnd type="none" w="med" len="med"/>
                    </a:lnT>
                    <a:lnB w="9525" cap="flat" cmpd="sng"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wrap="square" rtlCol="0">
                      <a:spAutoFit/>
                    </a:bodyPr>
                    <a:lstStyle/>
                    <a:p>
                      <a:pPr algn="l" fontAlgn="ctr" marL="0" marR="0" indent="0" lvl="0">
                        <a:lnSpc>
                          <a:spcPct val="100000"/>
                        </a:lnSpc>
                      </a:pPr>
                      <a:r>
                        <a:rPr lang="en-US" sz="1200" spc="0" u="none">
                          <a:solidFill>
                            <a:srgbClr val="000000">
                              <a:alpha val="100000"/>
                            </a:srgbClr>
                          </a:solidFill>
                          <a:latin typeface="Calibri"/>
                        </a:rPr>
                        <a:t><![CDATA[Begin measuring and reporting against defined KPIs and monitor expected benefits identified in the business case, and publish progress.]]></a:t>
                      </a:r>
                    </a:p>
                  </a:txBody>
                  <a:tcPr anchor="ctr" marL="0" marR="0" marT="0" marB="0">
                    <a:lnL w="9525" cap="flat" cmpd="sng" algn="ctr">
                      <a:solidFill>
                        <a:srgbClr val="000000">
                          <a:alpha val="100000"/>
                        </a:srgbClr>
                      </a:solidFill>
                      <a:prstDash val="solid"/>
                      <a:round/>
                      <a:headEnd type="none" w="med" len="med"/>
                      <a:tailEnd type="none" w="med" len="med"/>
                    </a:lnL>
                    <a:lnR w="9525" cap="flat" cmpd="sng" algn="ctr">
                      <a:solidFill>
                        <a:srgbClr val="000000">
                          <a:alpha val="100000"/>
                        </a:srgbClr>
                      </a:solidFill>
                      <a:prstDash val="solid"/>
                      <a:round/>
                      <a:headEnd type="none" w="med" len="med"/>
                      <a:tailEnd type="none" w="med" len="med"/>
                    </a:lnR>
                    <a:lnT w="9525" cap="flat" cmpd="sng" algn="ctr">
                      <a:solidFill>
                        <a:srgbClr val="000000">
                          <a:alpha val="100000"/>
                        </a:srgbClr>
                      </a:solidFill>
                      <a:prstDash val="solid"/>
                      <a:round/>
                      <a:headEnd type="none" w="med" len="med"/>
                      <a:tailEnd type="none" w="med" len="med"/>
                    </a:lnT>
                    <a:lnB w="9525" cap="flat" cmpd="sng"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r>
              <a:tr h="142875">
                <a:tc>
                  <a:txBody>
                    <a:bodyPr wrap="square" rtlCol="0">
                      <a:spAutoFit/>
                    </a:bodyPr>
                    <a:lstStyle/>
                    <a:p>
                      <a:pPr algn="l" fontAlgn="ctr" marL="0" marR="0" indent="0" lvl="0">
                        <a:lnSpc>
                          <a:spcPct val="100000"/>
                        </a:lnSpc>
                      </a:pPr>
                      <a:r>
                        <a:rPr lang="en-US" sz="1200" spc="0" u="none">
                          <a:solidFill>
                            <a:srgbClr val="000000">
                              <a:alpha val="100000"/>
                            </a:srgbClr>
                          </a:solidFill>
                          <a:latin typeface="Calibri"/>
                        </a:rPr>
                        <a:t><![CDATA[5.5 Education / Training]]></a:t>
                      </a:r>
                    </a:p>
                  </a:txBody>
                  <a:tcPr anchor="ctr" marL="0" marR="0" marT="0" marB="0">
                    <a:lnL w="9525" cap="flat" cmpd="sng" algn="ctr">
                      <a:solidFill>
                        <a:srgbClr val="000000">
                          <a:alpha val="100000"/>
                        </a:srgbClr>
                      </a:solidFill>
                      <a:prstDash val="solid"/>
                      <a:round/>
                      <a:headEnd type="none" w="med" len="med"/>
                      <a:tailEnd type="none" w="med" len="med"/>
                    </a:lnL>
                    <a:lnR w="9525" cap="flat" cmpd="sng" algn="ctr">
                      <a:solidFill>
                        <a:srgbClr val="000000">
                          <a:alpha val="100000"/>
                        </a:srgbClr>
                      </a:solidFill>
                      <a:prstDash val="solid"/>
                      <a:round/>
                      <a:headEnd type="none" w="med" len="med"/>
                      <a:tailEnd type="none" w="med" len="med"/>
                    </a:lnR>
                    <a:lnT w="9525" cap="flat" cmpd="sng" algn="ctr">
                      <a:solidFill>
                        <a:srgbClr val="000000">
                          <a:alpha val="100000"/>
                        </a:srgbClr>
                      </a:solidFill>
                      <a:prstDash val="solid"/>
                      <a:round/>
                      <a:headEnd type="none" w="med" len="med"/>
                      <a:tailEnd type="none" w="med" len="med"/>
                    </a:lnT>
                    <a:lnB w="9525" cap="flat" cmpd="sng"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wrap="square" rtlCol="0">
                      <a:spAutoFit/>
                    </a:bodyPr>
                    <a:lstStyle/>
                    <a:p>
                      <a:pPr algn="l" fontAlgn="ctr" marL="0" marR="0" indent="0" lvl="0">
                        <a:lnSpc>
                          <a:spcPct val="100000"/>
                        </a:lnSpc>
                      </a:pPr>
                      <a:r>
                        <a:rPr lang="en-US" sz="1200" spc="0" u="none">
                          <a:solidFill>
                            <a:srgbClr val="000000">
                              <a:alpha val="100000"/>
                            </a:srgbClr>
                          </a:solidFill>
                          <a:latin typeface="Calibri"/>
                        </a:rPr>
                        <a:t><![CDATA[Determine education and training needs; develop learning plans for end users of the application.]]></a:t>
                      </a:r>
                    </a:p>
                  </a:txBody>
                  <a:tcPr anchor="ctr" marL="0" marR="0" marT="0" marB="0">
                    <a:lnL w="9525" cap="flat" cmpd="sng" algn="ctr">
                      <a:solidFill>
                        <a:srgbClr val="000000">
                          <a:alpha val="100000"/>
                        </a:srgbClr>
                      </a:solidFill>
                      <a:prstDash val="solid"/>
                      <a:round/>
                      <a:headEnd type="none" w="med" len="med"/>
                      <a:tailEnd type="none" w="med" len="med"/>
                    </a:lnL>
                    <a:lnR w="9525" cap="flat" cmpd="sng" algn="ctr">
                      <a:solidFill>
                        <a:srgbClr val="000000">
                          <a:alpha val="100000"/>
                        </a:srgbClr>
                      </a:solidFill>
                      <a:prstDash val="solid"/>
                      <a:round/>
                      <a:headEnd type="none" w="med" len="med"/>
                      <a:tailEnd type="none" w="med" len="med"/>
                    </a:lnR>
                    <a:lnT w="9525" cap="flat" cmpd="sng" algn="ctr">
                      <a:solidFill>
                        <a:srgbClr val="000000">
                          <a:alpha val="100000"/>
                        </a:srgbClr>
                      </a:solidFill>
                      <a:prstDash val="solid"/>
                      <a:round/>
                      <a:headEnd type="none" w="med" len="med"/>
                      <a:tailEnd type="none" w="med" len="med"/>
                    </a:lnT>
                    <a:lnB w="9525" cap="flat" cmpd="sng"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r>
              <a:tr h="142875">
                <a:tc>
                  <a:txBody>
                    <a:bodyPr wrap="square" rtlCol="0">
                      <a:spAutoFit/>
                    </a:bodyPr>
                    <a:lstStyle/>
                    <a:p>
                      <a:pPr algn="l" fontAlgn="ctr" marL="0" marR="0" indent="0" lvl="0">
                        <a:lnSpc>
                          <a:spcPct val="100000"/>
                        </a:lnSpc>
                      </a:pPr>
                      <a:r>
                        <a:rPr lang="en-US" sz="1200" spc="0" u="none">
                          <a:solidFill>
                            <a:srgbClr val="000000">
                              <a:alpha val="100000"/>
                            </a:srgbClr>
                          </a:solidFill>
                          <a:latin typeface="Calibri"/>
                        </a:rPr>
                        <a:t><![CDATA[5.6 Support]]></a:t>
                      </a:r>
                    </a:p>
                  </a:txBody>
                  <a:tcPr anchor="ctr" marL="0" marR="0" marT="0" marB="0">
                    <a:lnL w="9525" cap="flat" cmpd="sng" algn="ctr">
                      <a:solidFill>
                        <a:srgbClr val="000000">
                          <a:alpha val="100000"/>
                        </a:srgbClr>
                      </a:solidFill>
                      <a:prstDash val="solid"/>
                      <a:round/>
                      <a:headEnd type="none" w="med" len="med"/>
                      <a:tailEnd type="none" w="med" len="med"/>
                    </a:lnL>
                    <a:lnR w="9525" cap="flat" cmpd="sng" algn="ctr">
                      <a:solidFill>
                        <a:srgbClr val="000000">
                          <a:alpha val="100000"/>
                        </a:srgbClr>
                      </a:solidFill>
                      <a:prstDash val="solid"/>
                      <a:round/>
                      <a:headEnd type="none" w="med" len="med"/>
                      <a:tailEnd type="none" w="med" len="med"/>
                    </a:lnR>
                    <a:lnT w="9525" cap="flat" cmpd="sng" algn="ctr">
                      <a:solidFill>
                        <a:srgbClr val="000000">
                          <a:alpha val="100000"/>
                        </a:srgbClr>
                      </a:solidFill>
                      <a:prstDash val="solid"/>
                      <a:round/>
                      <a:headEnd type="none" w="med" len="med"/>
                      <a:tailEnd type="none" w="med" len="med"/>
                    </a:lnT>
                    <a:lnB w="9525" cap="flat" cmpd="sng"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a:txBody>
                    <a:bodyPr wrap="square" rtlCol="0">
                      <a:spAutoFit/>
                    </a:bodyPr>
                    <a:lstStyle/>
                    <a:p>
                      <a:pPr algn="l" fontAlgn="ctr" marL="0" marR="0" indent="0" lvl="0">
                        <a:lnSpc>
                          <a:spcPct val="100000"/>
                        </a:lnSpc>
                      </a:pPr>
                      <a:r>
                        <a:rPr lang="en-US" sz="1200" spc="0" u="none">
                          <a:solidFill>
                            <a:srgbClr val="000000">
                              <a:alpha val="100000"/>
                            </a:srgbClr>
                          </a:solidFill>
                          <a:latin typeface="Calibri"/>
                        </a:rPr>
                        <a:t><![CDATA[Establish support structure, including centralized and power user support expectations and roles.]]></a:t>
                      </a:r>
                    </a:p>
                  </a:txBody>
                  <a:tcPr anchor="ctr" marL="0" marR="0" marT="0" marB="0">
                    <a:lnL w="9525" cap="flat" cmpd="sng" algn="ctr">
                      <a:solidFill>
                        <a:srgbClr val="000000">
                          <a:alpha val="100000"/>
                        </a:srgbClr>
                      </a:solidFill>
                      <a:prstDash val="solid"/>
                      <a:round/>
                      <a:headEnd type="none" w="med" len="med"/>
                      <a:tailEnd type="none" w="med" len="med"/>
                    </a:lnL>
                    <a:lnR w="9525" cap="flat" cmpd="sng" algn="ctr">
                      <a:solidFill>
                        <a:srgbClr val="000000">
                          <a:alpha val="100000"/>
                        </a:srgbClr>
                      </a:solidFill>
                      <a:prstDash val="solid"/>
                      <a:round/>
                      <a:headEnd type="none" w="med" len="med"/>
                      <a:tailEnd type="none" w="med" len="med"/>
                    </a:lnR>
                    <a:lnT w="9525" cap="flat" cmpd="sng" algn="ctr">
                      <a:solidFill>
                        <a:srgbClr val="000000">
                          <a:alpha val="100000"/>
                        </a:srgbClr>
                      </a:solidFill>
                      <a:prstDash val="solid"/>
                      <a:round/>
                      <a:headEnd type="none" w="med" len="med"/>
                      <a:tailEnd type="none" w="med" len="med"/>
                    </a:lnT>
                    <a:lnB w="9525" cap="flat" cmpd="sng"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 name="Placeholder for ctrTitle"/>
          <p:cNvSpPr txBox="1"/>
          <p:nvPr>
            <p:ph type="ctrTitle"/>
          </p:nvPr>
        </p:nvSpPr>
        <p:spPr>
          <a:noFill/>
        </p:spPr>
        <p:txBody>
          <a:bodyPr/>
          <a:lstStyle/>
          <a:p>
            <a:pPr algn="l" fontAlgn="base" marL="0" marR="0" indent="0" lvl="0">
              <a:lnSpc>
                <a:spcPct val="100000"/>
              </a:lnSpc>
            </a:pPr>
            <a:r>
              <a:rPr lang="en-US" sz="4000" spc="0" u="none">
                <a:solidFill>
                  <a:srgbClr val="000000">
                    <a:alpha val="100000"/>
                  </a:srgbClr>
                </a:solidFill>
                <a:latin typeface="Calibri"/>
              </a:rPr>
              <a:t><![CDATA[Appendix C: ]]></a:t>
            </a:r>
            <a:br/>
            <a:r>
              <a:rPr lang="en-US" sz="3200" spc="0" u="none">
                <a:solidFill>
                  <a:srgbClr val="000000">
                    <a:alpha val="100000"/>
                  </a:srgbClr>
                </a:solidFill>
                <a:latin typeface="Calibri"/>
              </a:rPr>
              <a:t><![CDATA[BI Strategy Approach]]></a:t>
            </a:r>
            <a:br/>
            <a:r>
              <a:rPr lang="en-US" sz="3200" spc="0" u="none">
                <a:solidFill>
                  <a:srgbClr val="000000">
                    <a:alpha val="100000"/>
                  </a:srgbClr>
                </a:solidFill>
                <a:latin typeface="Calibri"/>
              </a:rPr>
              <a:t><![CDATA[Strategy to Execution]]></a:t>
            </a:r>
            <a:br/>
            <a:r>
              <a:rPr lang="en-US" sz="3200" spc="0" u="none">
                <a:solidFill>
                  <a:srgbClr val="000000">
                    <a:alpha val="100000"/>
                  </a:srgbClr>
                </a:solidFill>
                <a:latin typeface="Calibri"/>
              </a:rPr>
              <a:t><![CDATA[BI/Analytic Maturity Model – Detail]]></a:t>
            </a:r>
            <a:br/>
            <a:r>
              <a:rPr lang="en-US" sz="3200" spc="0" u="none">
                <a:solidFill>
                  <a:srgbClr val="000000">
                    <a:alpha val="100000"/>
                  </a:srgbClr>
                </a:solidFill>
                <a:latin typeface="Calibri"/>
              </a:rPr>
              <a:t><![CDATA[Additional Resource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8886825" cy="3771900"/>
          <a:chOff x="0" y="0"/>
          <a:chExt cx="8886825" cy="3771900"/>
        </a:xfrm>
      </p:grpSpPr>
      <p:sp>
        <p:nvSpPr>
          <p:cNvPr id="1" name="Placeholder for title"/>
          <p:cNvSpPr txBox="1"/>
          <p:nvPr>
            <p:ph type="title"/>
          </p:nvPr>
        </p:nvSpPr>
        <p:spPr>
          <a:noFill/>
        </p:spPr>
        <p:txBody>
          <a:bodyPr/>
          <a:lstStyle/>
          <a:p>
            <a:pPr algn="l" fontAlgn="base" marL="0" marR="0" indent="0" lvl="0">
              <a:lnSpc>
                <a:spcPct val="100000"/>
              </a:lnSpc>
            </a:pPr>
            <a:r>
              <a:rPr lang="en-US" sz="1000" spc="0" u="none">
                <a:solidFill>
                  <a:srgbClr val="000000">
                    <a:alpha val="100000"/>
                  </a:srgbClr>
                </a:solidFill>
                <a:latin typeface="Calibri"/>
              </a:rPr>
              <a:t><![CDATA[Approach Used]]></a:t>
            </a:r>
            <a:br/>
            <a:r>
              <a:rPr lang="en-US" sz="1000" spc="0" u="none">
                <a:solidFill>
                  <a:srgbClr val="000000">
                    <a:alpha val="100000"/>
                  </a:srgbClr>
                </a:solidFill>
                <a:latin typeface="Calibri"/>
              </a:rPr>
              <a:t><![CDATA[SAP’s Analytics Strategy Assessment ]]></a:t>
            </a:r>
          </a:p>
        </p:txBody>
      </p:sp>
      <p:sp>
        <p:nvSpPr>
          <p:cNvPr id="2" name=""/>
          <p:cNvSpPr txBox="1"/>
          <p:nvPr/>
        </p:nvSpPr>
        <p:spPr>
          <a:xfrm>
            <a:off x="247650" y="1457325"/>
            <a:ext cx="8639175" cy="647700"/>
          </a:xfrm>
          <a:prstGeom prst="rect">
            <a:avLst/>
          </a:prstGeom>
          <a:noFill/>
        </p:spPr>
        <p:txBody>
          <a:bodyPr rtlCol="0" bIns="45720" lIns="91440" rIns="91440" tIns="45720">
            <a:spAutoFit/>
          </a:bodyPr>
          <a:lstStyle/>
          <a:p>
            <a:pPr algn="ctr" fontAlgn="base" marL="0" marR="0" indent="-1943100" lvl="0">
              <a:lnSpc>
                <a:spcPct val="100000"/>
              </a:lnSpc>
            </a:pPr>
            <a:r>
              <a:rPr lang="en-US" sz="1000" spc="0" u="none">
                <a:solidFill>
                  <a:srgbClr val="000000">
                    <a:alpha val="100000"/>
                  </a:srgbClr>
                </a:solidFill>
                <a:latin typeface="Calibri"/>
              </a:rPr>
              <a:t><![CDATA[Interactive discovery, prioritization, and recommendations for addressing ]]></a:t>
            </a:r>
          </a:p>
          <a:p>
            <a:pPr algn="ctr" fontAlgn="base" marL="0" marR="0" indent="-1943100" lvl="0">
              <a:lnSpc>
                <a:spcPct val="100000"/>
              </a:lnSpc>
            </a:pPr>
            <a:r>
              <a:rPr lang="en-US" sz="1000" spc="0" u="none">
                <a:solidFill>
                  <a:srgbClr val="000000">
                    <a:alpha val="100000"/>
                  </a:srgbClr>
                </a:solidFill>
                <a:latin typeface="Calibri"/>
              </a:rPr>
              <a:t><![CDATA[business pains and a successful enterprise analytics strategy in 4 steps:]]></a:t>
            </a:r>
          </a:p>
        </p:txBody>
      </p:sp>
      <p:sp>
        <p:nvSpPr>
          <p:cNvPr id="3" name=""/>
          <p:cNvSpPr txBox="1"/>
          <p:nvPr/>
        </p:nvSpPr>
        <p:spPr>
          <a:xfrm>
            <a:off x="1381125" y="3590925"/>
            <a:ext cx="457200" cy="180975"/>
          </a:xfrm>
          <a:prstGeom prst="rect">
            <a:avLst/>
          </a:prstGeom>
          <a:noFill/>
        </p:spPr>
        <p:txBody>
          <a:bodyPr rtlCol="0" bIns="45720" lIns="91440" rIns="91440" tIns="45720">
            <a:spAutoFit/>
          </a:bodyPr>
          <a:lstStyle/>
          <a:p>
            <a:pPr algn="l" fontAlgn="base" marL="0" marR="0" indent="0" lvl="0">
              <a:lnSpc>
                <a:spcPct val="100000"/>
              </a:lnSpc>
            </a:pPr>
            <a:r>
              <a:rPr lang="en-US" b="1" sz="1200" spc="0" u="none">
                <a:solidFill>
                  <a:srgbClr val="000000">
                    <a:alpha val="100000"/>
                  </a:srgbClr>
                </a:solidFill>
                <a:latin typeface="Calibri"/>
              </a:rPr>
              <a:t><![CDATA[Step 1]]></a:t>
            </a:r>
          </a:p>
        </p:txBody>
      </p:sp>
      <p:sp>
        <p:nvSpPr>
          <p:cNvPr id="4" name=""/>
          <p:cNvSpPr txBox="1"/>
          <p:nvPr/>
        </p:nvSpPr>
        <p:spPr>
          <a:xfrm>
            <a:off x="3600450" y="3590925"/>
            <a:ext cx="457200" cy="180975"/>
          </a:xfrm>
          <a:prstGeom prst="rect">
            <a:avLst/>
          </a:prstGeom>
          <a:noFill/>
        </p:spPr>
        <p:txBody>
          <a:bodyPr rtlCol="0" bIns="45720" lIns="91440" rIns="91440" tIns="45720">
            <a:spAutoFit/>
          </a:bodyPr>
          <a:lstStyle/>
          <a:p>
            <a:pPr algn="l" fontAlgn="base" marL="0" marR="0" indent="0" lvl="0">
              <a:lnSpc>
                <a:spcPct val="100000"/>
              </a:lnSpc>
            </a:pPr>
            <a:r>
              <a:rPr lang="en-US" b="1" sz="1200" spc="0" u="none">
                <a:solidFill>
                  <a:srgbClr val="000000">
                    <a:alpha val="100000"/>
                  </a:srgbClr>
                </a:solidFill>
                <a:latin typeface="Calibri"/>
              </a:rPr>
              <a:t><![CDATA[Step 2]]></a:t>
            </a:r>
          </a:p>
        </p:txBody>
      </p:sp>
      <p:sp>
        <p:nvSpPr>
          <p:cNvPr id="5" name=""/>
          <p:cNvSpPr txBox="1"/>
          <p:nvPr/>
        </p:nvSpPr>
        <p:spPr>
          <a:xfrm>
            <a:off x="5486400" y="3590925"/>
            <a:ext cx="457200" cy="180975"/>
          </a:xfrm>
          <a:prstGeom prst="rect">
            <a:avLst/>
          </a:prstGeom>
          <a:noFill/>
        </p:spPr>
        <p:txBody>
          <a:bodyPr rtlCol="0" bIns="45720" lIns="91440" rIns="91440" tIns="45720">
            <a:spAutoFit/>
          </a:bodyPr>
          <a:lstStyle/>
          <a:p>
            <a:pPr algn="l" fontAlgn="base" marL="0" marR="0" indent="0" lvl="0">
              <a:lnSpc>
                <a:spcPct val="100000"/>
              </a:lnSpc>
            </a:pPr>
            <a:r>
              <a:rPr lang="en-US" b="1" sz="1200" spc="0" u="none">
                <a:solidFill>
                  <a:srgbClr val="000000">
                    <a:alpha val="100000"/>
                  </a:srgbClr>
                </a:solidFill>
                <a:latin typeface="Calibri"/>
              </a:rPr>
              <a:t><![CDATA[Step 3]]></a:t>
            </a:r>
          </a:p>
        </p:txBody>
      </p:sp>
      <p:sp>
        <p:nvSpPr>
          <p:cNvPr id="6" name=""/>
          <p:cNvSpPr txBox="1"/>
          <p:nvPr/>
        </p:nvSpPr>
        <p:spPr>
          <a:xfrm>
            <a:off x="7620000" y="3590925"/>
            <a:ext cx="457200" cy="180975"/>
          </a:xfrm>
          <a:prstGeom prst="rect">
            <a:avLst/>
          </a:prstGeom>
          <a:noFill/>
        </p:spPr>
        <p:txBody>
          <a:bodyPr rtlCol="0" bIns="45720" lIns="91440" rIns="91440" tIns="45720">
            <a:spAutoFit/>
          </a:bodyPr>
          <a:lstStyle/>
          <a:p>
            <a:pPr algn="l" fontAlgn="base" marL="0" marR="0" indent="0" lvl="0">
              <a:lnSpc>
                <a:spcPct val="100000"/>
              </a:lnSpc>
            </a:pPr>
            <a:r>
              <a:rPr lang="en-US" b="1" sz="1200" spc="0" u="none">
                <a:solidFill>
                  <a:srgbClr val="000000">
                    <a:alpha val="100000"/>
                  </a:srgbClr>
                </a:solidFill>
                <a:latin typeface="Calibri"/>
              </a:rPr>
              <a:t><![CDATA[Step 4]]></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9001125" cy="5934075"/>
          <a:chOff x="0" y="0"/>
          <a:chExt cx="9001125" cy="5934075"/>
        </a:xfrm>
      </p:grpSpPr>
      <p:pic>
        <p:nvPicPr>
          <p:cNvPr id="1" name="Picture 2" descr="PPP_CSHAP_CLP_4arrowsset_blue"/>
          <p:cNvPicPr>
            <a:picLocks noChangeAspect="1"/>
          </p:cNvPicPr>
          <p:nvPr/>
        </p:nvPicPr>
        <p:blipFill>
          <a:blip r:embed="rId2"/>
          <a:stretch>
            <a:fillRect/>
          </a:stretch>
        </p:blipFill>
        <p:spPr>
          <a:xfrm>
            <a:off x="5410200" y="2590800"/>
            <a:ext cx="2828925" cy="2714625"/>
          </a:xfrm>
          <a:prstGeom prst="rect">
            <a:avLst/>
          </a:prstGeom>
          <a:effectLst>
            <a:outerShdw blurRad="57150" dist="19050" dir="0" algn="br" rotWithShape="0">
              <a:srgbClr val="000000">
                <a:alpha val="50000"/>
              </a:srgbClr>
            </a:outerShdw>
          </a:effectLst>
        </p:spPr>
      </p:pic>
      <p:pic>
        <p:nvPicPr>
          <p:cNvPr id="2" name="Picture 3" descr="PPP_CSHAP_CLP_4arrowsset_blue"/>
          <p:cNvPicPr>
            <a:picLocks noChangeAspect="1"/>
          </p:cNvPicPr>
          <p:nvPr/>
        </p:nvPicPr>
        <p:blipFill>
          <a:blip r:embed="rId3"/>
          <a:stretch>
            <a:fillRect/>
          </a:stretch>
        </p:blipFill>
        <p:spPr>
          <a:xfrm>
            <a:off x="847725" y="2590800"/>
            <a:ext cx="2828925" cy="2714625"/>
          </a:xfrm>
          <a:prstGeom prst="rect">
            <a:avLst/>
          </a:prstGeom>
          <a:effectLst>
            <a:outerShdw blurRad="57150" dist="19050" dir="0" algn="br" rotWithShape="0">
              <a:srgbClr val="000000">
                <a:alpha val="50000"/>
              </a:srgbClr>
            </a:outerShdw>
          </a:effectLst>
        </p:spPr>
      </p:pic>
      <p:pic>
        <p:nvPicPr>
          <p:cNvPr id="3" name="Picture 4" descr="Glassy"/>
          <p:cNvPicPr>
            <a:picLocks noChangeAspect="1"/>
          </p:cNvPicPr>
          <p:nvPr/>
        </p:nvPicPr>
        <p:blipFill>
          <a:blip r:embed="rId4"/>
          <a:stretch>
            <a:fillRect/>
          </a:stretch>
        </p:blipFill>
        <p:spPr>
          <a:xfrm>
            <a:off x="4638675" y="2028825"/>
            <a:ext cx="4362450" cy="3905250"/>
          </a:xfrm>
          <a:prstGeom prst="rect">
            <a:avLst/>
          </a:prstGeom>
        </p:spPr>
      </p:pic>
      <p:sp>
        <p:nvSpPr>
          <p:cNvPr id="4" name="Placeholder for title"/>
          <p:cNvSpPr txBox="1"/>
          <p:nvPr>
            <p:ph type="title"/>
          </p:nvPr>
        </p:nvSpPr>
        <p:spPr>
          <a:noFill/>
        </p:spPr>
        <p:txBody>
          <a:bodyPr/>
          <a:lstStyle/>
          <a:p>
            <a:pPr algn="l" fontAlgn="base" marL="0" marR="0" indent="0" lvl="0">
              <a:lnSpc>
                <a:spcPct val="100000"/>
              </a:lnSpc>
            </a:pPr>
            <a:r>
              <a:rPr lang="en-US" sz="1000" spc="0" u="none">
                <a:solidFill>
                  <a:srgbClr val="000000">
                    <a:alpha val="100000"/>
                  </a:srgbClr>
                </a:solidFill>
                <a:latin typeface="Calibri"/>
              </a:rPr>
              <a:t><![CDATA[Enterprise Analytics: ]]></a:t>
            </a:r>
            <a:r>
              <a:rPr lang="en-US" i="1" sz="1000" spc="0" u="none">
                <a:solidFill>
                  <a:srgbClr val="000000">
                    <a:alpha val="100000"/>
                  </a:srgbClr>
                </a:solidFill>
                <a:latin typeface="Calibri"/>
              </a:rPr>
              <a:t><![CDATA[Strategy to Execution]]></a:t>
            </a:r>
            <a:br/>
          </a:p>
        </p:txBody>
      </p:sp>
      <p:pic>
        <p:nvPicPr>
          <p:cNvPr id="5" name="Picture 6" descr="Glassy"/>
          <p:cNvPicPr>
            <a:picLocks noChangeAspect="1"/>
          </p:cNvPicPr>
          <p:nvPr/>
        </p:nvPicPr>
        <p:blipFill>
          <a:blip r:embed="rId5"/>
          <a:stretch>
            <a:fillRect/>
          </a:stretch>
        </p:blipFill>
        <p:spPr>
          <a:xfrm>
            <a:off x="76200" y="2028825"/>
            <a:ext cx="4362450" cy="3905250"/>
          </a:xfrm>
          <a:prstGeom prst="rect">
            <a:avLst/>
          </a:prstGeom>
        </p:spPr>
      </p:pic>
      <p:sp>
        <p:nvSpPr>
          <p:cNvPr id="6" name=""/>
          <p:cNvSpPr txBox="1"/>
          <p:nvPr/>
        </p:nvSpPr>
        <p:spPr>
          <a:xfrm>
            <a:off x="6115050" y="3581400"/>
            <a:ext cx="1390650" cy="457200"/>
          </a:xfrm>
          <a:prstGeom prst="rect">
            <a:avLst/>
          </a:prstGeom>
          <a:noFill/>
        </p:spPr>
        <p:txBody>
          <a:bodyPr rtlCol="0" bIns="45720" lIns="91440" rIns="91440" tIns="45720">
            <a:spAutoFit/>
          </a:bodyPr>
          <a:lstStyle/>
          <a:p>
            <a:pPr algn="ctr" fontAlgn="base" marL="0" marR="0" indent="0" lvl="0">
              <a:lnSpc>
                <a:spcPct val="100000"/>
              </a:lnSpc>
            </a:pPr>
            <a:r>
              <a:rPr lang="en-US" b="1" sz="2400" spc="0" u="none">
                <a:solidFill>
                  <a:srgbClr val="000000">
                    <a:alpha val="100000"/>
                  </a:srgbClr>
                </a:solidFill>
                <a:latin typeface="Calibri"/>
              </a:rPr>
              <a:t><![CDATA[Execution]]></a:t>
            </a:r>
          </a:p>
        </p:txBody>
      </p:sp>
      <p:sp>
        <p:nvSpPr>
          <p:cNvPr id="7" name=""/>
          <p:cNvSpPr txBox="1"/>
          <p:nvPr/>
        </p:nvSpPr>
        <p:spPr>
          <a:xfrm>
            <a:off x="4286250" y="4562475"/>
            <a:ext cx="1085850" cy="523875"/>
          </a:xfrm>
          <a:prstGeom prst="rect">
            <a:avLst/>
          </a:prstGeom>
          <a:noFill/>
        </p:spPr>
        <p:txBody>
          <a:bodyPr rtlCol="0" bIns="45720" lIns="91440" rIns="91440" tIns="45720">
            <a:spAutoFit/>
          </a:bodyPr>
          <a:lstStyle/>
          <a:p>
            <a:pPr algn="ctr" fontAlgn="base" marL="0" marR="0" indent="0" lvl="0">
              <a:lnSpc>
                <a:spcPct val="100000"/>
              </a:lnSpc>
            </a:pPr>
            <a:r>
              <a:rPr lang="en-US" b="1" sz="1400" spc="0" u="none">
                <a:solidFill>
                  <a:srgbClr val="000000">
                    <a:alpha val="100000"/>
                  </a:srgbClr>
                </a:solidFill>
                <a:latin typeface="Calibri"/>
              </a:rPr>
              <a:t><![CDATA[Feedback to ]]></a:t>
            </a:r>
          </a:p>
          <a:p>
            <a:pPr algn="ctr" fontAlgn="base" marL="0" marR="0" indent="0" lvl="0">
              <a:lnSpc>
                <a:spcPct val="100000"/>
              </a:lnSpc>
            </a:pPr>
            <a:r>
              <a:rPr lang="en-US" b="1" sz="1400" spc="0" u="none">
                <a:solidFill>
                  <a:srgbClr val="000000">
                    <a:alpha val="100000"/>
                  </a:srgbClr>
                </a:solidFill>
                <a:latin typeface="Calibri"/>
              </a:rPr>
              <a:t><![CDATA[Strategy ]]></a:t>
            </a:r>
          </a:p>
        </p:txBody>
      </p:sp>
      <p:sp>
        <p:nvSpPr>
          <p:cNvPr id="8" name=""/>
          <p:cNvSpPr txBox="1"/>
          <p:nvPr/>
        </p:nvSpPr>
        <p:spPr>
          <a:xfrm>
            <a:off x="1657350" y="3581400"/>
            <a:ext cx="1190625" cy="457200"/>
          </a:xfrm>
          <a:prstGeom prst="rect">
            <a:avLst/>
          </a:prstGeom>
          <a:noFill/>
        </p:spPr>
        <p:txBody>
          <a:bodyPr rtlCol="0" bIns="45720" lIns="91440" rIns="91440" tIns="45720">
            <a:spAutoFit/>
          </a:bodyPr>
          <a:lstStyle/>
          <a:p>
            <a:pPr algn="ctr" fontAlgn="base" marL="0" marR="0" indent="0" lvl="0">
              <a:lnSpc>
                <a:spcPct val="100000"/>
              </a:lnSpc>
            </a:pPr>
            <a:r>
              <a:rPr lang="en-US" b="1" sz="2400" spc="0" u="none">
                <a:solidFill>
                  <a:srgbClr val="000000">
                    <a:alpha val="100000"/>
                  </a:srgbClr>
                </a:solidFill>
                <a:latin typeface="Calibri"/>
              </a:rPr>
              <a:t><![CDATA[Strategy]]></a:t>
            </a:r>
          </a:p>
        </p:txBody>
      </p:sp>
      <p:sp>
        <p:nvSpPr>
          <p:cNvPr id="9" name=""/>
          <p:cNvSpPr txBox="1"/>
          <p:nvPr/>
        </p:nvSpPr>
        <p:spPr>
          <a:xfrm>
            <a:off x="3667125" y="2838450"/>
            <a:ext cx="1485900" cy="495300"/>
          </a:xfrm>
          <a:prstGeom prst="rect">
            <a:avLst/>
          </a:prstGeom>
          <a:noFill/>
        </p:spPr>
        <p:txBody>
          <a:bodyPr rtlCol="0" bIns="45720" lIns="91440" rIns="91440" tIns="45720">
            <a:spAutoFit/>
          </a:bodyPr>
          <a:lstStyle/>
          <a:p>
            <a:pPr algn="ctr" fontAlgn="base" marL="0" marR="0" indent="0" lvl="0">
              <a:lnSpc>
                <a:spcPct val="100000"/>
              </a:lnSpc>
            </a:pPr>
            <a:r>
              <a:rPr lang="en-US" b="1" sz="1400" spc="0" u="none">
                <a:solidFill>
                  <a:srgbClr val="000000">
                    <a:alpha val="100000"/>
                  </a:srgbClr>
                </a:solidFill>
                <a:latin typeface="Calibri"/>
              </a:rPr>
              <a:t><![CDATA[Link & Align]]></a:t>
            </a:r>
          </a:p>
          <a:p>
            <a:pPr algn="ctr" fontAlgn="base" marL="0" marR="0" indent="0" lvl="0">
              <a:lnSpc>
                <a:spcPct val="100000"/>
              </a:lnSpc>
            </a:pPr>
            <a:r>
              <a:rPr lang="en-US" b="1" sz="1200" spc="0" u="none">
                <a:solidFill>
                  <a:srgbClr val="000000">
                    <a:alpha val="100000"/>
                  </a:srgbClr>
                </a:solidFill>
                <a:latin typeface="Calibri"/>
              </a:rPr>
              <a:t><![CDATA[Strategy to Execution]]></a:t>
            </a:r>
          </a:p>
        </p:txBody>
      </p:sp>
      <p:sp>
        <p:nvSpPr>
          <p:cNvPr id="10" name=""/>
          <p:cNvSpPr txBox="1"/>
          <p:nvPr/>
        </p:nvSpPr>
        <p:spPr>
          <a:xfrm>
            <a:off x="1524000" y="2971800"/>
            <a:ext cx="1247775" cy="523875"/>
          </a:xfrm>
          <a:prstGeom prst="rect">
            <a:avLst/>
          </a:prstGeom>
          <a:noFill/>
        </p:spPr>
        <p:txBody>
          <a:bodyPr rtlCol="0" bIns="45720" lIns="91440" rIns="91440" tIns="45720">
            <a:spAutoFit/>
          </a:bodyPr>
          <a:lstStyle/>
          <a:p>
            <a:pPr algn="l" fontAlgn="base" marL="0" marR="0" indent="0" lvl="0">
              <a:lnSpc>
                <a:spcPct val="100000"/>
              </a:lnSpc>
            </a:pPr>
            <a:r>
              <a:rPr lang="en-US" sz="1400" spc="0" u="none">
                <a:solidFill>
                  <a:srgbClr val="000000">
                    <a:alpha val="100000"/>
                  </a:srgbClr>
                </a:solidFill>
                <a:latin typeface="Calibri"/>
              </a:rPr>
              <a:t><![CDATA[Business Driven]]></a:t>
            </a:r>
          </a:p>
          <a:p>
            <a:pPr algn="l" fontAlgn="base" marL="0" marR="0" indent="0" lvl="0">
              <a:lnSpc>
                <a:spcPct val="100000"/>
              </a:lnSpc>
            </a:pPr>
          </a:p>
        </p:txBody>
      </p:sp>
      <p:sp>
        <p:nvSpPr>
          <p:cNvPr id="11" name=""/>
          <p:cNvSpPr txBox="1"/>
          <p:nvPr/>
        </p:nvSpPr>
        <p:spPr>
          <a:xfrm>
            <a:off x="1524000" y="4657725"/>
            <a:ext cx="1504950" cy="304800"/>
          </a:xfrm>
          <a:prstGeom prst="rect">
            <a:avLst/>
          </a:prstGeom>
          <a:noFill/>
        </p:spPr>
        <p:txBody>
          <a:bodyPr rtlCol="0" bIns="45720" lIns="91440" rIns="91440" tIns="45720">
            <a:spAutoFit/>
          </a:bodyPr>
          <a:lstStyle/>
          <a:p>
            <a:pPr algn="l" fontAlgn="base" marL="0" marR="0" indent="0" lvl="0">
              <a:lnSpc>
                <a:spcPct val="100000"/>
              </a:lnSpc>
            </a:pPr>
            <a:r>
              <a:rPr lang="en-US" sz="1400" spc="0" u="none">
                <a:solidFill>
                  <a:srgbClr val="000000">
                    <a:alpha val="100000"/>
                  </a:srgbClr>
                </a:solidFill>
                <a:latin typeface="Calibri"/>
              </a:rPr>
              <a:t><![CDATA[Strategically Aligned]]></a:t>
            </a:r>
          </a:p>
        </p:txBody>
      </p:sp>
      <p:sp>
        <p:nvSpPr>
          <p:cNvPr id="12" name=""/>
          <p:cNvSpPr txBox="1"/>
          <p:nvPr/>
        </p:nvSpPr>
        <p:spPr>
          <a:xfrm>
            <a:off x="6200775" y="2990850"/>
            <a:ext cx="1743075" cy="304800"/>
          </a:xfrm>
          <a:prstGeom prst="rect">
            <a:avLst/>
          </a:prstGeom>
          <a:noFill/>
        </p:spPr>
        <p:txBody>
          <a:bodyPr rtlCol="0" bIns="45720" lIns="91440" rIns="91440" tIns="45720">
            <a:spAutoFit/>
          </a:bodyPr>
          <a:lstStyle/>
          <a:p>
            <a:pPr algn="l" fontAlgn="base" marL="0" marR="0" indent="0" lvl="0">
              <a:lnSpc>
                <a:spcPct val="100000"/>
              </a:lnSpc>
            </a:pPr>
            <a:r>
              <a:rPr lang="en-US" sz="1400" spc="0" u="none">
                <a:solidFill>
                  <a:srgbClr val="000000">
                    <a:alpha val="100000"/>
                  </a:srgbClr>
                </a:solidFill>
                <a:latin typeface="Calibri"/>
              </a:rPr>
              <a:t><![CDATA[User Access & Usability]]></a:t>
            </a:r>
          </a:p>
        </p:txBody>
      </p:sp>
      <p:sp>
        <p:nvSpPr>
          <p:cNvPr id="13" name=""/>
          <p:cNvSpPr txBox="1"/>
          <p:nvPr/>
        </p:nvSpPr>
        <p:spPr>
          <a:xfrm>
            <a:off x="6029325" y="4657725"/>
            <a:ext cx="1600200" cy="304800"/>
          </a:xfrm>
          <a:prstGeom prst="rect">
            <a:avLst/>
          </a:prstGeom>
          <a:noFill/>
        </p:spPr>
        <p:txBody>
          <a:bodyPr rtlCol="0" bIns="45720" lIns="91440" rIns="91440" tIns="45720">
            <a:spAutoFit/>
          </a:bodyPr>
          <a:lstStyle/>
          <a:p>
            <a:pPr algn="l" fontAlgn="base" marL="0" marR="0" indent="0" lvl="0">
              <a:lnSpc>
                <a:spcPct val="100000"/>
              </a:lnSpc>
            </a:pPr>
            <a:r>
              <a:rPr lang="en-US" sz="1400" spc="0" u="none">
                <a:solidFill>
                  <a:srgbClr val="000000">
                    <a:alpha val="100000"/>
                  </a:srgbClr>
                </a:solidFill>
                <a:latin typeface="Calibri"/>
              </a:rPr>
              <a:t><![CDATA[Improved Decisioning]]></a:t>
            </a:r>
          </a:p>
        </p:txBody>
      </p:sp>
      <p:graphicFrame>
        <p:nvGraphicFramePr>
          <p:cNvPr id="14" name="" descr=""/>
          <p:cNvGraphicFramePr>
            <a:graphicFrameLocks noGrp="1"/>
          </p:cNvGraphicFramePr>
          <p:nvPr/>
        </p:nvGraphicFramePr>
        <p:xfrm>
          <a:off x="323850" y="1371600"/>
          <a:ext cx="1724025" cy="981075"/>
        </p:xfrm>
        <a:graphic>
          <a:graphicData uri="http://schemas.openxmlformats.org/drawingml/2006/table">
            <a:tbl>
              <a:tblPr firstRow="1" bandRow="1"/>
              <a:tblGrid/>
              <a:tr h="361950"/>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8763000" cy="5657850"/>
          <a:chOff x="0" y="0"/>
          <a:chExt cx="8763000" cy="5657850"/>
        </a:xfrm>
      </p:grpSpPr>
      <p:sp>
        <p:nvSpPr>
          <p:cNvPr id="1" name="Placeholder for title"/>
          <p:cNvSpPr txBox="1"/>
          <p:nvPr>
            <p:ph type="title"/>
          </p:nvPr>
        </p:nvSpPr>
        <p:spPr>
          <a:noFill/>
        </p:spPr>
        <p:txBody>
          <a:bodyPr/>
          <a:lstStyle/>
          <a:p>
            <a:pPr algn="l" fontAlgn="base" marL="0" marR="0" indent="0" lvl="0">
              <a:lnSpc>
                <a:spcPct val="100000"/>
              </a:lnSpc>
            </a:pPr>
            <a:r>
              <a:rPr lang="en-US" sz="1000" spc="0" u="none">
                <a:solidFill>
                  <a:srgbClr val="000000">
                    <a:alpha val="100000"/>
                  </a:srgbClr>
                </a:solidFill>
                <a:latin typeface="Calibri"/>
              </a:rPr>
              <a:t><![CDATA[Executive Summary]]></a:t>
            </a:r>
            <a:br/>
          </a:p>
        </p:txBody>
      </p:sp>
      <p:sp>
        <p:nvSpPr>
          <p:cNvPr id="2" name="Placeholder for body"/>
          <p:cNvSpPr txBox="1"/>
          <p:nvPr>
            <p:ph type="body"/>
          </p:nvPr>
        </p:nvSpPr>
        <p:spPr>
          <a:noFill/>
        </p:spPr>
        <p:txBody>
          <a:bodyPr/>
          <a:lstStyle/>
          <a:p>
            <a:pPr algn="l" fontAlgn="base" marL="0" marR="0" indent="0" lvl="1">
              <a:lnSpc>
                <a:spcPct val="100000"/>
              </a:lnSpc>
            </a:pPr>
            <a:r>
              <a:rPr lang="en-US" b="1" sz="1600" spc="0" u="none">
                <a:solidFill>
                  <a:srgbClr val="000000">
                    <a:alpha val="100000"/>
                  </a:srgbClr>
                </a:solidFill>
                <a:latin typeface="Calibri"/>
              </a:rPr>
              <a:t><![CDATA[Overview]]></a:t>
            </a:r>
          </a:p>
          <a:p>
            <a:pPr algn="l" fontAlgn="base" marL="285750" marR="0" indent="-285750" lvl="1">
              <a:lnSpc>
                <a:spcPct val="100000"/>
              </a:lnSpc>
              <a:buClr>
                <a:srgbClr val="000000">
                  <a:alpha val="100000"/>
                </a:srgbClr>
              </a:buClr>
              <a:buFont typeface="Arial"/>
              <a:buChar char="•"/>
            </a:pPr>
            <a:r>
              <a:rPr lang="en-US" sz="1600" spc="0" u="none">
                <a:solidFill>
                  <a:srgbClr val="000000">
                    <a:alpha val="100000"/>
                  </a:srgbClr>
                </a:solidFill>
                <a:latin typeface="Calibri"/>
              </a:rPr>
              <a:t><![CDATA[Assessment sponsor name and title]]></a:t>
            </a:r>
          </a:p>
          <a:p>
            <a:pPr algn="l" fontAlgn="base" marL="285750" marR="0" indent="-285750" lvl="1">
              <a:lnSpc>
                <a:spcPct val="100000"/>
              </a:lnSpc>
              <a:buClr>
                <a:srgbClr val="000000">
                  <a:alpha val="100000"/>
                </a:srgbClr>
              </a:buClr>
              <a:buFont typeface="Arial"/>
              <a:buChar char="•"/>
            </a:pPr>
            <a:r>
              <a:rPr lang="en-US" sz="1600" spc="0" u="none">
                <a:solidFill>
                  <a:srgbClr val="000000">
                    <a:alpha val="100000"/>
                  </a:srgbClr>
                </a:solidFill>
                <a:latin typeface="Calibri"/>
              </a:rPr>
              <a:t><![CDATA[Customer objective for strategy assessment]]></a:t>
            </a:r>
          </a:p>
          <a:p>
            <a:pPr algn="l" fontAlgn="base" marL="285750" marR="0" indent="-285750" lvl="1">
              <a:lnSpc>
                <a:spcPct val="100000"/>
              </a:lnSpc>
              <a:buClr>
                <a:srgbClr val="000000">
                  <a:alpha val="100000"/>
                </a:srgbClr>
              </a:buClr>
              <a:buFont typeface="Arial"/>
              <a:buChar char="•"/>
            </a:pPr>
          </a:p>
          <a:p>
            <a:pPr algn="l" fontAlgn="base" marL="285750" marR="0" indent="-285750" lvl="1">
              <a:lnSpc>
                <a:spcPct val="100000"/>
              </a:lnSpc>
            </a:pPr>
            <a:r>
              <a:rPr lang="en-US" b="1" sz="1600" spc="0" u="none">
                <a:solidFill>
                  <a:srgbClr val="000000">
                    <a:alpha val="100000"/>
                  </a:srgbClr>
                </a:solidFill>
                <a:latin typeface="Calibri"/>
              </a:rPr>
              <a:t><![CDATA[Interviews]]></a:t>
            </a:r>
          </a:p>
          <a:p>
            <a:pPr algn="l" fontAlgn="base" marL="285750" marR="0" indent="-285750" lvl="1">
              <a:lnSpc>
                <a:spcPct val="100000"/>
              </a:lnSpc>
              <a:buClr>
                <a:srgbClr val="000000">
                  <a:alpha val="100000"/>
                </a:srgbClr>
              </a:buClr>
              <a:buFont typeface="Arial"/>
              <a:buChar char="•"/>
            </a:pPr>
            <a:r>
              <a:rPr lang="en-US" sz="1600" spc="0" u="none">
                <a:solidFill>
                  <a:srgbClr val="000000">
                    <a:alpha val="100000"/>
                  </a:srgbClr>
                </a:solidFill>
                <a:latin typeface="Calibri"/>
              </a:rPr>
              <a:t><![CDATA[Date interviews conducted and Lines of Business included]]></a:t>
            </a:r>
          </a:p>
          <a:p>
            <a:pPr algn="l" fontAlgn="base" marL="285750" marR="0" indent="-285750" lvl="1">
              <a:lnSpc>
                <a:spcPct val="100000"/>
              </a:lnSpc>
              <a:buClr>
                <a:srgbClr val="000000">
                  <a:alpha val="100000"/>
                </a:srgbClr>
              </a:buClr>
              <a:buFont typeface="Arial"/>
              <a:buChar char="•"/>
            </a:pPr>
            <a:r>
              <a:rPr lang="en-US" sz="1600" spc="0" u="none">
                <a:solidFill>
                  <a:srgbClr val="000000">
                    <a:alpha val="100000"/>
                  </a:srgbClr>
                </a:solidFill>
                <a:latin typeface="Calibri"/>
              </a:rPr>
              <a:t><![CDATA[Recap of interview findings]]></a:t>
            </a:r>
          </a:p>
          <a:p>
            <a:pPr algn="l" fontAlgn="base" marL="285750" marR="0" indent="-285750" lvl="1">
              <a:lnSpc>
                <a:spcPct val="100000"/>
              </a:lnSpc>
              <a:buClr>
                <a:srgbClr val="000000">
                  <a:alpha val="100000"/>
                </a:srgbClr>
              </a:buClr>
              <a:buFont typeface="Arial"/>
              <a:buChar char="•"/>
            </a:pPr>
          </a:p>
          <a:p>
            <a:pPr algn="l" fontAlgn="base" marL="285750" marR="0" indent="-285750" lvl="1">
              <a:lnSpc>
                <a:spcPct val="100000"/>
              </a:lnSpc>
            </a:pPr>
            <a:r>
              <a:rPr lang="en-US" b="1" sz="1600" spc="0" u="none">
                <a:solidFill>
                  <a:srgbClr val="000000">
                    <a:alpha val="100000"/>
                  </a:srgbClr>
                </a:solidFill>
                <a:latin typeface="Calibri"/>
              </a:rPr>
              <a:t><![CDATA[What SAP heard at [customer name] ]]></a:t>
            </a:r>
          </a:p>
          <a:p>
            <a:pPr algn="l" fontAlgn="base" marL="285750" marR="0" indent="-285750" lvl="1">
              <a:lnSpc>
                <a:spcPct val="100000"/>
              </a:lnSpc>
              <a:buClr>
                <a:srgbClr val="000000">
                  <a:alpha val="100000"/>
                </a:srgbClr>
              </a:buClr>
              <a:buFont typeface="Arial"/>
              <a:buChar char="•"/>
            </a:pPr>
            <a:r>
              <a:rPr lang="en-US" i="1" sz="1600" spc="0" u="none">
                <a:solidFill>
                  <a:srgbClr val="000000">
                    <a:alpha val="100000"/>
                  </a:srgbClr>
                </a:solidFill>
                <a:latin typeface="Calibri"/>
              </a:rPr>
              <a:t><![CDATA[Sound Bite 1]]></a:t>
            </a:r>
          </a:p>
          <a:p>
            <a:pPr algn="l" fontAlgn="base" marL="285750" marR="0" indent="-285750" lvl="1">
              <a:lnSpc>
                <a:spcPct val="100000"/>
              </a:lnSpc>
              <a:buClr>
                <a:srgbClr val="000000">
                  <a:alpha val="100000"/>
                </a:srgbClr>
              </a:buClr>
              <a:buFont typeface="Arial"/>
              <a:buChar char="•"/>
            </a:pPr>
            <a:r>
              <a:rPr lang="en-US" i="1" sz="1600" spc="0" u="none">
                <a:solidFill>
                  <a:srgbClr val="000000">
                    <a:alpha val="100000"/>
                  </a:srgbClr>
                </a:solidFill>
                <a:latin typeface="Calibri"/>
              </a:rPr>
              <a:t><![CDATA[Sound bite 2]]></a:t>
            </a:r>
          </a:p>
          <a:p>
            <a:pPr algn="l" fontAlgn="base" marL="285750" marR="0" indent="-285750" lvl="1">
              <a:lnSpc>
                <a:spcPct val="100000"/>
              </a:lnSpc>
              <a:buClr>
                <a:srgbClr val="000000">
                  <a:alpha val="100000"/>
                </a:srgbClr>
              </a:buClr>
              <a:buFont typeface="Arial"/>
              <a:buChar char="•"/>
            </a:pPr>
            <a:r>
              <a:rPr lang="en-US" i="1" sz="1600" spc="0" u="none">
                <a:solidFill>
                  <a:srgbClr val="000000">
                    <a:alpha val="100000"/>
                  </a:srgbClr>
                </a:solidFill>
                <a:latin typeface="Calibri"/>
              </a:rPr>
              <a:t><![CDATA[Sound bite 3]]></a:t>
            </a:r>
          </a:p>
          <a:p>
            <a:pPr algn="l" fontAlgn="base" marL="285750" marR="0" indent="-285750" lvl="1">
              <a:lnSpc>
                <a:spcPct val="100000"/>
              </a:lnSpc>
              <a:buClr>
                <a:srgbClr val="000000">
                  <a:alpha val="100000"/>
                </a:srgbClr>
              </a:buClr>
              <a:buFont typeface="Arial"/>
              <a:buChar char="•"/>
            </a:pPr>
          </a:p>
          <a:p>
            <a:pPr algn="l" fontAlgn="base" marL="285750" marR="0" indent="-285750" lvl="1">
              <a:lnSpc>
                <a:spcPct val="100000"/>
              </a:lnSpc>
              <a:buClr>
                <a:srgbClr val="000000">
                  <a:alpha val="100000"/>
                </a:srgbClr>
              </a:buClr>
              <a:buFont typeface="Arial"/>
              <a:buChar char="•"/>
            </a:pPr>
          </a:p>
          <a:p>
            <a:pPr algn="l" fontAlgn="base" marL="285750" marR="0" indent="-285750" lvl="1">
              <a:lnSpc>
                <a:spcPct val="100000"/>
              </a:lnSpc>
              <a:buClr>
                <a:srgbClr val="000000">
                  <a:alpha val="100000"/>
                </a:srgbClr>
              </a:buClr>
              <a:buFont typeface="Arial"/>
              <a:buChar char="•"/>
            </a:p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104775" y="0"/>
          <a:ext cx="8591550" cy="6743700"/>
          <a:chOff x="-104775" y="0"/>
          <a:chExt cx="8591550" cy="6743700"/>
        </a:xfrm>
      </p:grpSpPr>
      <p:pic>
        <p:nvPicPr>
          <p:cNvPr id="1" name="Picture 5" descr=""/>
          <p:cNvPicPr>
            <a:picLocks noChangeAspect="1"/>
          </p:cNvPicPr>
          <p:nvPr/>
        </p:nvPicPr>
        <p:blipFill>
          <a:blip r:embed="rId2"/>
          <a:stretch>
            <a:fillRect/>
          </a:stretch>
        </p:blipFill>
        <p:spPr>
          <a:xfrm>
            <a:off x="323850" y="1590675"/>
            <a:ext cx="4486275" cy="2390775"/>
          </a:xfrm>
          <a:prstGeom prst="rect">
            <a:avLst/>
          </a:prstGeom>
          <a:effectLst>
            <a:outerShdw blurRad="57150" dist="19050" dir="5400000" algn="tl" rotWithShape="0">
              <a:srgbClr val="000000">
                <a:alpha val="40000"/>
              </a:srgbClr>
            </a:outerShdw>
          </a:effectLst>
        </p:spPr>
      </p:pic>
      <p:sp>
        <p:nvSpPr>
          <p:cNvPr id="2" name="Placeholder for title"/>
          <p:cNvSpPr txBox="1"/>
          <p:nvPr>
            <p:ph type="title"/>
          </p:nvPr>
        </p:nvSpPr>
        <p:spPr>
          <a:noFill/>
        </p:spPr>
        <p:txBody>
          <a:bodyPr/>
          <a:lstStyle/>
          <a:p>
            <a:pPr algn="l" fontAlgn="base" marL="0" marR="0" indent="0" lvl="0">
              <a:lnSpc>
                <a:spcPct val="100000"/>
              </a:lnSpc>
            </a:pPr>
            <a:r>
              <a:rPr lang="en-US" sz="1000" spc="0" u="none">
                <a:solidFill>
                  <a:srgbClr val="000000">
                    <a:alpha val="100000"/>
                  </a:srgbClr>
                </a:solidFill>
                <a:latin typeface="Calibri"/>
              </a:rPr>
              <a:t><![CDATA[Additional Analytics Strategy Resources]]></a:t>
            </a:r>
          </a:p>
        </p:txBody>
      </p:sp>
      <p:sp>
        <p:nvSpPr>
          <p:cNvPr id="3" name=""/>
          <p:cNvSpPr txBox="1"/>
          <p:nvPr/>
        </p:nvSpPr>
        <p:spPr>
          <a:xfrm>
            <a:off x="2038350" y="5324475"/>
            <a:ext cx="2914650" cy="647700"/>
          </a:xfrm>
          <a:prstGeom prst="rect">
            <a:avLst/>
          </a:prstGeom>
          <a:noFill/>
        </p:spPr>
        <p:txBody>
          <a:bodyPr rtlCol="0" bIns="45720" lIns="91440" rIns="91440" tIns="45720">
            <a:spAutoFit/>
          </a:bodyPr>
          <a:lstStyle/>
          <a:p>
            <a:pPr algn="l" fontAlgn="base" marL="0" marR="0" indent="0" lvl="0">
              <a:lnSpc>
                <a:spcPct val="100000"/>
              </a:lnSpc>
            </a:pPr>
            <a:r>
              <a:rPr lang="en-US" sz="1000" spc="0" u="none">
                <a:solidFill>
                  <a:srgbClr val="000000">
                    <a:alpha val="100000"/>
                  </a:srgbClr>
                </a:solidFill>
                <a:latin typeface="Calibri"/>
                <a:hlinkClick r:id="rId6" tooltip=""/>
              </a:rPr>
              <a:t><![CDATA[BI/Analytic Strategy eBook]]></a:t>
            </a:r>
          </a:p>
          <a:p>
            <a:pPr algn="l" fontAlgn="base" marL="0" marR="0" indent="0" lvl="0">
              <a:lnSpc>
                <a:spcPct val="100000"/>
              </a:lnSpc>
            </a:pPr>
            <a:r>
              <a:rPr lang="en-US" sz="1000" spc="0" u="none">
                <a:solidFill>
                  <a:srgbClr val="000000">
                    <a:alpha val="100000"/>
                  </a:srgbClr>
                </a:solidFill>
                <a:latin typeface="Calibri"/>
                <a:hlinkClick r:id="rId7" tooltip=""/>
              </a:rPr>
              <a:t><![CDATA[BICC ]]></a:t>
            </a:r>
            <a:r>
              <a:rPr lang="en-US" sz="1000" spc="0" u="none">
                <a:solidFill>
                  <a:srgbClr val="000000">
                    <a:alpha val="100000"/>
                  </a:srgbClr>
                </a:solidFill>
                <a:latin typeface="Calibri"/>
                <a:hlinkClick r:id="rId8" tooltip=""/>
              </a:rPr>
              <a:t><![CDATA[eGuide]]></a:t>
            </a:r>
            <a:r>
              <a:rPr lang="en-US" sz="1000" spc="0" u="none">
                <a:solidFill>
                  <a:srgbClr val="000000">
                    <a:alpha val="100000"/>
                  </a:srgbClr>
                </a:solidFill>
                <a:latin typeface="Calibri"/>
                <a:hlinkClick r:id="rId9" tooltip=""/>
              </a:rPr>
              <a:t><![CDATA[ ]]></a:t>
            </a:r>
          </a:p>
        </p:txBody>
      </p:sp>
      <p:sp>
        <p:nvSpPr>
          <p:cNvPr id="4" name=""/>
          <p:cNvSpPr txBox="1"/>
          <p:nvPr/>
        </p:nvSpPr>
        <p:spPr>
          <a:xfrm>
            <a:off x="-104775" y="1209675"/>
            <a:ext cx="5162550" cy="371475"/>
          </a:xfrm>
          <a:prstGeom prst="rect">
            <a:avLst/>
          </a:prstGeom>
          <a:noFill/>
        </p:spPr>
        <p:txBody>
          <a:bodyPr rtlCol="0" bIns="45720" lIns="91440" rIns="91440" tIns="45720">
            <a:spAutoFit/>
          </a:bodyPr>
          <a:lstStyle/>
          <a:p>
            <a:pPr algn="l" fontAlgn="base" marL="0" marR="0" indent="0" lvl="1">
              <a:lnSpc>
                <a:spcPct val="100000"/>
              </a:lnSpc>
            </a:pPr>
            <a:r>
              <a:rPr lang="en-US" sz="1000" spc="0" u="none">
                <a:solidFill>
                  <a:srgbClr val="000000">
                    <a:alpha val="100000"/>
                  </a:srgbClr>
                </a:solidFill>
                <a:latin typeface="Calibri"/>
                <a:hlinkClick r:id="rId10" tooltip=""/>
              </a:rPr>
              <a:t><![CDATA[SAPBO Business Intelligence Web Page]]></a:t>
            </a:r>
          </a:p>
        </p:txBody>
      </p:sp>
      <p:sp>
        <p:nvSpPr>
          <p:cNvPr id="5" name=""/>
          <p:cNvSpPr txBox="1"/>
          <p:nvPr/>
        </p:nvSpPr>
        <p:spPr>
          <a:xfrm>
            <a:off x="4572000" y="1743075"/>
            <a:ext cx="3514725" cy="371475"/>
          </a:xfrm>
          <a:prstGeom prst="rect">
            <a:avLst/>
          </a:prstGeom>
          <a:noFill/>
        </p:spPr>
        <p:txBody>
          <a:bodyPr rtlCol="0" bIns="45720" lIns="91440" rIns="91440" tIns="45720">
            <a:spAutoFit/>
          </a:bodyPr>
          <a:lstStyle/>
          <a:p>
            <a:pPr algn="l" fontAlgn="base" marL="0" marR="0" indent="0" lvl="0">
              <a:lnSpc>
                <a:spcPct val="100000"/>
              </a:lnSpc>
            </a:pPr>
            <a:r>
              <a:rPr lang="en-US" sz="1000" spc="0" u="none">
                <a:solidFill>
                  <a:srgbClr val="000000">
                    <a:alpha val="100000"/>
                  </a:srgbClr>
                </a:solidFill>
                <a:latin typeface="Calibri"/>
                <a:hlinkClick r:id="rId11" tooltip=""/>
              </a:rPr>
              <a:t><![CDATA[BI/Analytics Strategy Web Page]]></a:t>
            </a:r>
            <a:r>
              <a:rPr lang="en-US" sz="1000" spc="0" u="none">
                <a:solidFill>
                  <a:srgbClr val="000000">
                    <a:alpha val="100000"/>
                  </a:srgbClr>
                </a:solidFill>
                <a:latin typeface="Calibri"/>
              </a:rPr>
              <a:t><![CDATA[ ]]></a:t>
            </a:r>
          </a:p>
        </p:txBody>
      </p:sp>
      <p:sp>
        <p:nvSpPr>
          <p:cNvPr id="6" name=""/>
          <p:cNvSpPr txBox="1"/>
          <p:nvPr/>
        </p:nvSpPr>
        <p:spPr>
          <a:xfrm>
            <a:off x="2114550" y="5086350"/>
            <a:ext cx="838200" cy="276225"/>
          </a:xfrm>
          <a:prstGeom prst="rect">
            <a:avLst/>
          </a:prstGeom>
          <a:noFill/>
        </p:spPr>
        <p:txBody>
          <a:bodyPr rtlCol="0" bIns="45720" lIns="91440" rIns="91440" tIns="45720">
            <a:spAutoFit/>
          </a:bodyPr>
          <a:lstStyle/>
          <a:p>
            <a:pPr algn="l" fontAlgn="base" marL="0" marR="0" indent="0" lvl="0">
              <a:lnSpc>
                <a:spcPct val="100000"/>
              </a:lnSpc>
            </a:pPr>
            <a:r>
              <a:rPr lang="en-US" sz="1800" spc="0" u="none">
                <a:solidFill>
                  <a:srgbClr val="000000">
                    <a:alpha val="100000"/>
                  </a:srgbClr>
                </a:solidFill>
                <a:latin typeface="Calibri"/>
              </a:rPr>
              <a:t><![CDATA[Ebooks]]></a:t>
            </a:r>
            <a:r>
              <a:rPr lang="en-US" sz="1800" spc="0" u="none">
                <a:solidFill>
                  <a:srgbClr val="000000">
                    <a:alpha val="100000"/>
                  </a:srgbClr>
                </a:solidFill>
                <a:latin typeface="Calibri"/>
              </a:rPr>
              <a:t><![CDATA[:]]></a:t>
            </a:r>
          </a:p>
        </p:txBody>
      </p:sp>
      <p:pic>
        <p:nvPicPr>
          <p:cNvPr id="7" name="Picture 6" descr=""/>
          <p:cNvPicPr>
            <a:picLocks noChangeAspect="1"/>
          </p:cNvPicPr>
          <p:nvPr/>
        </p:nvPicPr>
        <p:blipFill>
          <a:blip r:embed="rId3"/>
          <a:stretch>
            <a:fillRect/>
          </a:stretch>
        </p:blipFill>
        <p:spPr>
          <a:xfrm>
            <a:off x="3371850" y="2209800"/>
            <a:ext cx="4200525" cy="2286000"/>
          </a:xfrm>
          <a:prstGeom prst="rect">
            <a:avLst/>
          </a:prstGeom>
          <a:effectLst>
            <a:outerShdw blurRad="57150" dist="19050" dir="5400000" algn="tl" rotWithShape="0">
              <a:srgbClr val="000000">
                <a:alpha val="40000"/>
              </a:srgbClr>
            </a:outerShdw>
          </a:effectLst>
        </p:spPr>
      </p:pic>
      <p:pic>
        <p:nvPicPr>
          <p:cNvPr id="8" name="Picture 4" descr=""/>
          <p:cNvPicPr>
            <a:picLocks noChangeAspect="1"/>
          </p:cNvPicPr>
          <p:nvPr/>
        </p:nvPicPr>
        <p:blipFill>
          <a:blip r:embed="rId4"/>
          <a:stretch>
            <a:fillRect/>
          </a:stretch>
        </p:blipFill>
        <p:spPr>
          <a:xfrm>
            <a:off x="5057775" y="4257675"/>
            <a:ext cx="1704975" cy="2305050"/>
          </a:xfrm>
          <a:prstGeom prst="rect">
            <a:avLst/>
          </a:prstGeom>
          <a:effectLst>
            <a:outerShdw blurRad="190500" dist="19050" dir="0" algn="tl" rotWithShape="0">
              <a:srgbClr val="000000">
                <a:alpha val="70000"/>
              </a:srgbClr>
            </a:outerShdw>
          </a:effectLst>
        </p:spPr>
      </p:pic>
      <p:pic>
        <p:nvPicPr>
          <p:cNvPr id="9" name="Picture 2" descr=""/>
          <p:cNvPicPr>
            <a:picLocks noChangeAspect="1"/>
          </p:cNvPicPr>
          <p:nvPr/>
        </p:nvPicPr>
        <p:blipFill>
          <a:blip r:embed="rId5"/>
          <a:stretch>
            <a:fillRect/>
          </a:stretch>
        </p:blipFill>
        <p:spPr>
          <a:xfrm>
            <a:off x="6210300" y="4419600"/>
            <a:ext cx="2381250" cy="2324100"/>
          </a:xfrm>
          <a:prstGeom prst="rect">
            <a:avLst/>
          </a:prstGeom>
          <a:effectLst>
            <a:outerShdw blurRad="190500" dist="19050" dir="0" algn="tl" rotWithShape="0">
              <a:srgbClr val="000000">
                <a:alpha val="70000"/>
              </a:srgbClr>
            </a:outerShdw>
          </a:effec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 name="Placeholder for body"/>
          <p:cNvSpPr txBox="1"/>
          <p:nvPr>
            <p:ph type="body"/>
          </p:nvPr>
        </p:nvSpPr>
        <p:spPr>
          <a:noFill/>
        </p:spPr>
        <p:txBody>
          <a:bodyPr/>
          <a:lstStyle/>
          <a:p>
            <a:pPr algn="l" fontAlgn="base" marL="0" marR="0" indent="0" lvl="0">
              <a:lnSpc>
                <a:spcPct val="100000"/>
              </a:lnSpc>
            </a:pPr>
            <a:r>
              <a:rPr lang="en-US" sz="1000" spc="0" u="none">
                <a:solidFill>
                  <a:srgbClr val="000000">
                    <a:alpha val="100000"/>
                  </a:srgbClr>
                </a:solidFill>
                <a:latin typeface="Calibri"/>
              </a:rPr>
              <a:t><![CDATA[Facilitator Name]]></a:t>
            </a:r>
          </a:p>
          <a:p>
            <a:pPr algn="l" fontAlgn="base" marL="0" marR="0" indent="0" lvl="0">
              <a:lnSpc>
                <a:spcPct val="100000"/>
              </a:lnSpc>
            </a:pPr>
            <a:r>
              <a:rPr lang="en-US" sz="1000" spc="0" u="none">
                <a:solidFill>
                  <a:srgbClr val="000000">
                    <a:alpha val="100000"/>
                  </a:srgbClr>
                </a:solidFill>
                <a:latin typeface="Calibri"/>
              </a:rPr>
              <a:t><![CDATA[Title]]></a:t>
            </a:r>
          </a:p>
          <a:p>
            <a:pPr algn="l" fontAlgn="base" marL="0" marR="0" indent="0" lvl="0">
              <a:lnSpc>
                <a:spcPct val="100000"/>
              </a:lnSpc>
            </a:pPr>
            <a:r>
              <a:rPr lang="en-US" sz="1000" spc="0" u="none">
                <a:solidFill>
                  <a:srgbClr val="000000">
                    <a:alpha val="100000"/>
                  </a:srgbClr>
                </a:solidFill>
                <a:latin typeface="Calibri"/>
              </a:rPr>
              <a:t><![CDATA[Phone]]></a:t>
            </a:r>
          </a:p>
          <a:p>
            <a:pPr algn="l" fontAlgn="base" marL="0" marR="0" indent="0" lvl="0">
              <a:lnSpc>
                <a:spcPct val="100000"/>
              </a:lnSpc>
            </a:pPr>
            <a:r>
              <a:rPr lang="en-US" sz="1000" spc="0" u="none">
                <a:solidFill>
                  <a:srgbClr val="000000">
                    <a:alpha val="100000"/>
                  </a:srgbClr>
                </a:solidFill>
                <a:latin typeface="Calibri"/>
              </a:rPr>
              <a:t><![CDATA[Email ]]></a:t>
            </a:r>
          </a:p>
          <a:p>
            <a:pPr algn="l" fontAlgn="base" marL="0" marR="0" indent="0" lvl="0">
              <a:lnSpc>
                <a:spcPct val="100000"/>
              </a:lnSpc>
            </a:p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9001125" cy="904875"/>
          <a:chOff x="0" y="0"/>
          <a:chExt cx="9001125" cy="904875"/>
        </a:xfrm>
      </p:grpSpPr>
      <p:sp>
        <p:nvSpPr>
          <p:cNvPr id="1" name="Placeholder for title"/>
          <p:cNvSpPr txBox="1"/>
          <p:nvPr>
            <p:ph type="title"/>
          </p:nvPr>
        </p:nvSpPr>
        <p:spPr>
          <a:noFill/>
        </p:spPr>
        <p:txBody>
          <a:bodyPr/>
          <a:lstStyle/>
          <a:p>
            <a:pPr algn="l" fontAlgn="base" marL="0" marR="0" indent="0" lvl="0">
              <a:lnSpc>
                <a:spcPct val="100000"/>
              </a:lnSpc>
            </a:pPr>
            <a:r>
              <a:rPr lang="en-US" sz="1000" spc="0" u="none">
                <a:solidFill>
                  <a:srgbClr val="000000">
                    <a:alpha val="100000"/>
                  </a:srgbClr>
                </a:solidFill>
                <a:latin typeface="Calibri"/>
              </a:rPr>
              <a:t><![CDATA[Key Observations]]></a:t>
            </a:r>
          </a:p>
        </p:txBody>
      </p:sp>
      <p:sp>
        <p:nvSpPr>
          <p:cNvPr id="2" name="Placeholder for body"/>
          <p:cNvSpPr txBox="1"/>
          <p:nvPr>
            <p:ph type="body"/>
          </p:nvPr>
        </p:nvSpPr>
        <p:spPr>
          <a:noFill/>
        </p:spPr>
        <p:txBody>
          <a:bodyPr/>
          <a:lstStyle/>
          <a:p>
            <a:pPr algn="l" fontAlgn="base" marL="285750" marR="0" indent="-285750" lvl="0">
              <a:lnSpc>
                <a:spcPct val="100000"/>
              </a:lnSpc>
              <a:buClr>
                <a:srgbClr val="000000">
                  <a:alpha val="100000"/>
                </a:srgbClr>
              </a:buClr>
              <a:buFont typeface="Wingdings"/>
              <a:buChar char="§"/>
            </a:pPr>
            <a:r>
              <a:rPr lang="en-US" sz="1600" spc="0" u="none">
                <a:solidFill>
                  <a:srgbClr val="000000">
                    <a:alpha val="100000"/>
                  </a:srgbClr>
                </a:solidFill>
                <a:latin typeface="Calibri"/>
              </a:rPr>
              <a:t><![CDATA[<Insufficient IT BI team resources>]]></a:t>
            </a:r>
          </a:p>
          <a:p>
            <a:pPr algn="l" fontAlgn="base" marL="285750" marR="0" indent="-285750" lvl="0">
              <a:lnSpc>
                <a:spcPct val="100000"/>
              </a:lnSpc>
              <a:buClr>
                <a:srgbClr val="000000">
                  <a:alpha val="100000"/>
                </a:srgbClr>
              </a:buClr>
              <a:buFont typeface="Wingdings"/>
              <a:buChar char="§"/>
            </a:pPr>
            <a:r>
              <a:rPr lang="en-US" sz="1600" spc="0" u="none">
                <a:solidFill>
                  <a:srgbClr val="000000">
                    <a:alpha val="100000"/>
                  </a:srgbClr>
                </a:solidFill>
                <a:latin typeface="Calibri"/>
              </a:rPr>
              <a:t><![CDATA[<Lack of a data warehouse, data warehouse strategy and semantic layer inhibiting user data access>]]></a:t>
            </a:r>
          </a:p>
          <a:p>
            <a:pPr algn="l" fontAlgn="base" marL="285750" marR="0" indent="-285750" lvl="0">
              <a:lnSpc>
                <a:spcPct val="100000"/>
              </a:lnSpc>
              <a:buClr>
                <a:srgbClr val="000000">
                  <a:alpha val="100000"/>
                </a:srgbClr>
              </a:buClr>
              <a:buFont typeface="Wingdings"/>
              <a:buChar char="§"/>
            </a:pPr>
            <a:r>
              <a:rPr lang="en-US" sz="1600" spc="0" u="none">
                <a:solidFill>
                  <a:srgbClr val="000000">
                    <a:alpha val="100000"/>
                  </a:srgbClr>
                </a:solidFill>
                <a:latin typeface="Calibri"/>
              </a:rPr>
              <a:t><![CDATA[<Lack of understanding  and use of SAP Analytics products licensed>]]></a:t>
            </a:r>
          </a:p>
          <a:p>
            <a:pPr algn="l" fontAlgn="base" marL="285750" marR="0" indent="-285750" lvl="0">
              <a:lnSpc>
                <a:spcPct val="100000"/>
              </a:lnSpc>
              <a:buClr>
                <a:srgbClr val="000000">
                  <a:alpha val="100000"/>
                </a:srgbClr>
              </a:buClr>
              <a:buFont typeface="Wingdings"/>
              <a:buChar char="§"/>
            </a:pPr>
          </a:p>
          <a:p>
            <a:pPr algn="l" fontAlgn="base" marL="285750" marR="0" indent="-285750" lvl="0">
              <a:lnSpc>
                <a:spcPct val="100000"/>
              </a:lnSpc>
              <a:buClr>
                <a:srgbClr val="000000">
                  <a:alpha val="100000"/>
                </a:srgbClr>
              </a:buClr>
              <a:buFont typeface="Wingdings"/>
              <a:buChar char="§"/>
            </a:pPr>
          </a:p>
        </p:txBody>
      </p:sp>
      <p:sp>
        <p:nvSpPr>
          <p:cNvPr id="3" name=""/>
          <p:cNvSpPr txBox="1"/>
          <p:nvPr/>
        </p:nvSpPr>
        <p:spPr>
          <a:xfrm>
            <a:off x="6429375" y="323850"/>
            <a:ext cx="2571750" cy="581025"/>
          </a:xfrm>
          <a:prstGeom prst="rect">
            <a:avLst/>
          </a:prstGeom>
          <a:noFill/>
        </p:spPr>
        <p:txBody>
          <a:bodyPr rtlCol="0" bIns="45720" lIns="91440" rIns="91440" tIns="45720">
            <a:spAutoFit/>
          </a:bodyPr>
          <a:lstStyle/>
          <a:p>
            <a:pPr algn="ctr" fontAlgn="base" marL="0" marR="0" indent="0" lvl="0">
              <a:lnSpc>
                <a:spcPct val="100000"/>
              </a:lnSpc>
            </a:pPr>
            <a:r>
              <a:rPr lang="en-US" sz="1600" spc="0" u="none">
                <a:solidFill>
                  <a:srgbClr val="000000">
                    <a:alpha val="100000"/>
                  </a:srgbClr>
                </a:solidFill>
                <a:latin typeface="Calibri"/>
              </a:rPr>
              <a:t><![CDATA[Amend]]></a:t>
            </a:r>
            <a:r>
              <a:rPr lang="en-US" sz="1600" spc="0" u="none">
                <a:solidFill>
                  <a:srgbClr val="000000">
                    <a:alpha val="100000"/>
                  </a:srgbClr>
                </a:solidFill>
                <a:latin typeface="Calibri"/>
              </a:rPr>
              <a:t><![CDATA[ with actual customer observatio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266700" y="171450"/>
          <a:ext cx="9191625" cy="1019175"/>
          <a:chOff x="266700" y="171450"/>
          <a:chExt cx="9191625" cy="1019175"/>
        </a:xfrm>
      </p:grpSpPr>
      <p:sp>
        <p:nvSpPr>
          <p:cNvPr id="1" name="Placeholder for title"/>
          <p:cNvSpPr txBox="1"/>
          <p:nvPr>
            <p:ph type="title"/>
          </p:nvPr>
        </p:nvSpPr>
        <p:spPr>
          <a:noFill/>
        </p:spPr>
        <p:txBody>
          <a:bodyPr/>
          <a:lstStyle/>
          <a:p>
            <a:pPr algn="l" fontAlgn="base" marL="0" marR="0" indent="0" lvl="0">
              <a:lnSpc>
                <a:spcPct val="100000"/>
              </a:lnSpc>
            </a:pPr>
            <a:r>
              <a:rPr lang="en-US" sz="2400" spc="0" u="none">
                <a:solidFill>
                  <a:srgbClr val="000000">
                    <a:alpha val="100000"/>
                  </a:srgbClr>
                </a:solidFill>
                <a:latin typeface="Calibri"/>
              </a:rPr>
              <a:t><![CDATA[BI ]]></a:t>
            </a:r>
            <a:r>
              <a:rPr lang="en-US" sz="1000" spc="0" u="none">
                <a:solidFill>
                  <a:srgbClr val="000000">
                    <a:alpha val="100000"/>
                  </a:srgbClr>
                </a:solidFill>
                <a:latin typeface="Calibri"/>
              </a:rPr>
              <a:t><![CDATA[&]]></a:t>
            </a:r>
            <a:r>
              <a:rPr lang="en-US" sz="2400" spc="0" u="none">
                <a:solidFill>
                  <a:srgbClr val="000000">
                    <a:alpha val="100000"/>
                  </a:srgbClr>
                </a:solidFill>
                <a:latin typeface="Calibri"/>
              </a:rPr>
              <a:t><![CDATA[ Analytics Maturity Model]]></a:t>
            </a:r>
            <a:br/>
            <a:r>
              <a:rPr lang="en-US" sz="2000" spc="0" u="none">
                <a:solidFill>
                  <a:srgbClr val="000000">
                    <a:alpha val="100000"/>
                  </a:srgbClr>
                </a:solidFill>
                <a:latin typeface="Calibri"/>
              </a:rPr>
              <a:t><![CDATA[Levels of performance along the best practice framework]]></a:t>
            </a:r>
          </a:p>
        </p:txBody>
      </p:sp>
      <p:sp>
        <p:nvSpPr>
          <p:cNvPr id="2" name=""/>
          <p:cNvSpPr txBox="1"/>
          <p:nvPr/>
        </p:nvSpPr>
        <p:spPr>
          <a:xfrm>
            <a:off x="6886575" y="171450"/>
            <a:ext cx="2305050" cy="771525"/>
          </a:xfrm>
          <a:prstGeom prst="rect">
            <a:avLst/>
          </a:prstGeom>
          <a:noFill/>
        </p:spPr>
        <p:txBody>
          <a:bodyPr rtlCol="0" bIns="45720" lIns="91440" rIns="91440" tIns="45720">
            <a:spAutoFit/>
          </a:bodyPr>
          <a:lstStyle/>
          <a:p>
            <a:pPr algn="ctr" fontAlgn="base" marL="0" marR="0" indent="0" lvl="0">
              <a:lnSpc>
                <a:spcPct val="100000"/>
              </a:lnSpc>
            </a:pPr>
            <a:r>
              <a:rPr lang="en-US" sz="1600" spc="0" u="none">
                <a:solidFill>
                  <a:srgbClr val="000000">
                    <a:alpha val="100000"/>
                  </a:srgbClr>
                </a:solidFill>
                <a:latin typeface="Calibri"/>
              </a:rPr>
              <a:t><![CDATA[Annotate with stars ]]></a:t>
            </a:r>
            <a:r>
              <a:rPr lang="en-US" sz="1600" spc="0" u="none">
                <a:solidFill>
                  <a:srgbClr val="000000">
                    <a:alpha val="100000"/>
                  </a:srgbClr>
                </a:solidFill>
                <a:latin typeface="Calibri"/>
              </a:rPr>
              <a:t><![CDATA[to indicate maturit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9029700" cy="6905625"/>
          <a:chOff x="0" y="0"/>
          <a:chExt cx="9029700" cy="6905625"/>
        </a:xfrm>
      </p:grpSpPr>
      <p:sp>
        <p:nvSpPr>
          <p:cNvPr id="1" name=""/>
          <p:cNvSpPr txBox="1"/>
          <p:nvPr/>
        </p:nvSpPr>
        <p:spPr>
          <a:xfrm>
            <a:off x="238125" y="2371725"/>
            <a:ext cx="1771650" cy="466725"/>
          </a:xfrm>
          <a:prstGeom prst="rect">
            <a:avLst/>
          </a:prstGeom>
          <a:noFill/>
        </p:spPr>
        <p:txBody>
          <a:bodyPr rtlCol="0" bIns="45720" lIns="91440" rIns="91440" tIns="45720">
            <a:spAutoFit/>
          </a:bodyPr>
          <a:lstStyle/>
          <a:p>
            <a:pPr algn="l" fontAlgn="base" marL="0" marR="0" indent="0" lvl="0">
              <a:lnSpc>
                <a:spcPct val="100000"/>
              </a:lnSpc>
            </a:pPr>
            <a:r>
              <a:rPr lang="en-US" sz="1200" spc="0" u="none">
                <a:solidFill>
                  <a:srgbClr val="993300">
                    <a:alpha val="100000"/>
                  </a:srgbClr>
                </a:solidFill>
                <a:latin typeface="Calibri"/>
              </a:rPr>
              <a:t><![CDATA[Information and Analytics]]></a:t>
            </a:r>
          </a:p>
        </p:txBody>
      </p:sp>
      <p:sp>
        <p:nvSpPr>
          <p:cNvPr id="2" name=""/>
          <p:cNvSpPr txBox="1"/>
          <p:nvPr/>
        </p:nvSpPr>
        <p:spPr>
          <a:xfrm>
            <a:off x="1838325" y="2162175"/>
            <a:ext cx="1714500" cy="342900"/>
          </a:xfrm>
          <a:prstGeom prst="rect">
            <a:avLst/>
          </a:prstGeom>
          <a:noFill/>
        </p:spPr>
        <p:txBody>
          <a:bodyPr rtlCol="0" bIns="45720" lIns="91440" rIns="91440" tIns="45720">
            <a:spAutoFit/>
          </a:bodyPr>
          <a:lstStyle/>
          <a:p>
            <a:pPr algn="l" fontAlgn="base" marL="0" marR="0" indent="0" lvl="0">
              <a:lnSpc>
                <a:spcPct val="100000"/>
              </a:lnSpc>
            </a:pPr>
            <a:r>
              <a:rPr lang="en-US" b="1" sz="800" spc="0" u="none">
                <a:solidFill>
                  <a:srgbClr val="000000">
                    <a:alpha val="100000"/>
                  </a:srgbClr>
                </a:solidFill>
                <a:latin typeface="Calibri"/>
              </a:rPr>
              <a:t><![CDATA[Requirements are driven from a limited Executive group]]></a:t>
            </a:r>
          </a:p>
        </p:txBody>
      </p:sp>
      <p:sp>
        <p:nvSpPr>
          <p:cNvPr id="3" name=""/>
          <p:cNvSpPr txBox="1"/>
          <p:nvPr/>
        </p:nvSpPr>
        <p:spPr>
          <a:xfrm>
            <a:off x="3543300" y="1962150"/>
            <a:ext cx="1743075" cy="342900"/>
          </a:xfrm>
          <a:prstGeom prst="rect">
            <a:avLst/>
          </a:prstGeom>
          <a:noFill/>
        </p:spPr>
        <p:txBody>
          <a:bodyPr rtlCol="0" bIns="45720" lIns="91440" rIns="91440" tIns="45720">
            <a:spAutoFit/>
          </a:bodyPr>
          <a:lstStyle/>
          <a:p>
            <a:pPr algn="l" fontAlgn="base" marL="0" marR="0" indent="0" lvl="0">
              <a:lnSpc>
                <a:spcPct val="100000"/>
              </a:lnSpc>
            </a:pPr>
            <a:r>
              <a:rPr lang="en-US" b="1" sz="800" spc="0" u="none">
                <a:solidFill>
                  <a:srgbClr val="000000">
                    <a:alpha val="100000"/>
                  </a:srgbClr>
                </a:solidFill>
                <a:latin typeface="Calibri"/>
              </a:rPr>
              <a:t><![CDATA[KPIs and Analytics are identified, but not well used]]></a:t>
            </a:r>
          </a:p>
        </p:txBody>
      </p:sp>
      <p:sp>
        <p:nvSpPr>
          <p:cNvPr id="4" name=""/>
          <p:cNvSpPr txBox="1"/>
          <p:nvPr/>
        </p:nvSpPr>
        <p:spPr>
          <a:xfrm>
            <a:off x="5295900" y="1752600"/>
            <a:ext cx="1914525" cy="342900"/>
          </a:xfrm>
          <a:prstGeom prst="rect">
            <a:avLst/>
          </a:prstGeom>
          <a:noFill/>
        </p:spPr>
        <p:txBody>
          <a:bodyPr rtlCol="0" bIns="45720" lIns="91440" rIns="91440" tIns="45720">
            <a:spAutoFit/>
          </a:bodyPr>
          <a:lstStyle/>
          <a:p>
            <a:pPr algn="l" fontAlgn="base" marL="0" marR="0" indent="0" lvl="0">
              <a:lnSpc>
                <a:spcPct val="100000"/>
              </a:lnSpc>
            </a:pPr>
            <a:r>
              <a:rPr lang="en-US" b="1" sz="800" spc="0" u="none">
                <a:solidFill>
                  <a:srgbClr val="000000">
                    <a:alpha val="100000"/>
                  </a:srgbClr>
                </a:solidFill>
                <a:latin typeface="Calibri"/>
              </a:rPr>
              <a:t><![CDATA[KPIs and Analytics are identified and effectively used]]></a:t>
            </a:r>
          </a:p>
        </p:txBody>
      </p:sp>
      <p:sp>
        <p:nvSpPr>
          <p:cNvPr id="5" name=""/>
          <p:cNvSpPr txBox="1"/>
          <p:nvPr/>
        </p:nvSpPr>
        <p:spPr>
          <a:xfrm>
            <a:off x="7010400" y="1533525"/>
            <a:ext cx="1914525" cy="342900"/>
          </a:xfrm>
          <a:prstGeom prst="rect">
            <a:avLst/>
          </a:prstGeom>
          <a:noFill/>
        </p:spPr>
        <p:txBody>
          <a:bodyPr rtlCol="0" bIns="45720" lIns="91440" rIns="91440" tIns="45720">
            <a:spAutoFit/>
          </a:bodyPr>
          <a:lstStyle/>
          <a:p>
            <a:pPr algn="l" fontAlgn="base" marL="0" marR="0" indent="0" lvl="0">
              <a:lnSpc>
                <a:spcPct val="100000"/>
              </a:lnSpc>
            </a:pPr>
            <a:r>
              <a:rPr lang="en-US" b="1" sz="800" spc="0" u="none">
                <a:solidFill>
                  <a:srgbClr val="000000">
                    <a:alpha val="100000"/>
                  </a:srgbClr>
                </a:solidFill>
                <a:latin typeface="Calibri"/>
              </a:rPr>
              <a:t><![CDATA[KPIs and Analytics are used to manage the full Value Chain]]></a:t>
            </a:r>
          </a:p>
        </p:txBody>
      </p:sp>
      <p:sp>
        <p:nvSpPr>
          <p:cNvPr id="6" name=""/>
          <p:cNvSpPr txBox="1"/>
          <p:nvPr/>
        </p:nvSpPr>
        <p:spPr>
          <a:xfrm>
            <a:off x="257175" y="3543300"/>
            <a:ext cx="1228725" cy="466725"/>
          </a:xfrm>
          <a:prstGeom prst="rect">
            <a:avLst/>
          </a:prstGeom>
          <a:noFill/>
        </p:spPr>
        <p:txBody>
          <a:bodyPr rtlCol="0" bIns="45720" lIns="91440" rIns="91440" tIns="45720">
            <a:spAutoFit/>
          </a:bodyPr>
          <a:lstStyle/>
          <a:p>
            <a:pPr algn="l" fontAlgn="base" marL="0" marR="0" indent="0" lvl="0">
              <a:lnSpc>
                <a:spcPct val="100000"/>
              </a:lnSpc>
            </a:pPr>
            <a:r>
              <a:rPr lang="en-US" sz="1200" spc="0" u="none">
                <a:solidFill>
                  <a:srgbClr val="993300">
                    <a:alpha val="100000"/>
                  </a:srgbClr>
                </a:solidFill>
                <a:latin typeface="Calibri"/>
              </a:rPr>
              <a:t><![CDATA[Analytics Governance]]></a:t>
            </a:r>
          </a:p>
        </p:txBody>
      </p:sp>
      <p:sp>
        <p:nvSpPr>
          <p:cNvPr id="7" name=""/>
          <p:cNvSpPr txBox="1"/>
          <p:nvPr/>
        </p:nvSpPr>
        <p:spPr>
          <a:xfrm>
            <a:off x="219075" y="4591050"/>
            <a:ext cx="1771650" cy="466725"/>
          </a:xfrm>
          <a:prstGeom prst="rect">
            <a:avLst/>
          </a:prstGeom>
          <a:noFill/>
        </p:spPr>
        <p:txBody>
          <a:bodyPr rtlCol="0" bIns="45720" lIns="91440" rIns="91440" tIns="45720">
            <a:spAutoFit/>
          </a:bodyPr>
          <a:lstStyle/>
          <a:p>
            <a:pPr algn="l" fontAlgn="base" marL="0" marR="0" indent="0" lvl="0">
              <a:lnSpc>
                <a:spcPct val="100000"/>
              </a:lnSpc>
            </a:pPr>
            <a:r>
              <a:rPr lang="en-US" sz="1200" spc="0" u="none">
                <a:solidFill>
                  <a:srgbClr val="993300">
                    <a:alpha val="100000"/>
                  </a:srgbClr>
                </a:solidFill>
                <a:latin typeface="Calibri"/>
              </a:rPr>
              <a:t><![CDATA[Standards and Processes]]></a:t>
            </a:r>
          </a:p>
        </p:txBody>
      </p:sp>
      <p:sp>
        <p:nvSpPr>
          <p:cNvPr id="8" name=""/>
          <p:cNvSpPr txBox="1"/>
          <p:nvPr/>
        </p:nvSpPr>
        <p:spPr>
          <a:xfrm>
            <a:off x="247650" y="5638800"/>
            <a:ext cx="1428750" cy="466725"/>
          </a:xfrm>
          <a:prstGeom prst="rect">
            <a:avLst/>
          </a:prstGeom>
          <a:noFill/>
        </p:spPr>
        <p:txBody>
          <a:bodyPr rtlCol="0" bIns="45720" lIns="91440" rIns="91440" tIns="45720">
            <a:spAutoFit/>
          </a:bodyPr>
          <a:lstStyle/>
          <a:p>
            <a:pPr algn="l" fontAlgn="base" marL="0" marR="0" indent="0" lvl="0">
              <a:lnSpc>
                <a:spcPct val="100000"/>
              </a:lnSpc>
            </a:pPr>
            <a:r>
              <a:rPr lang="en-US" sz="1200" spc="0" u="none">
                <a:solidFill>
                  <a:srgbClr val="993300">
                    <a:alpha val="100000"/>
                  </a:srgbClr>
                </a:solidFill>
                <a:latin typeface="Calibri"/>
              </a:rPr>
              <a:t><![CDATA[Application Architecture]]></a:t>
            </a:r>
          </a:p>
        </p:txBody>
      </p:sp>
      <p:sp>
        <p:nvSpPr>
          <p:cNvPr id="9" name=""/>
          <p:cNvSpPr txBox="1"/>
          <p:nvPr/>
        </p:nvSpPr>
        <p:spPr>
          <a:xfrm>
            <a:off x="1838325" y="3219450"/>
            <a:ext cx="1714500" cy="219075"/>
          </a:xfrm>
          <a:prstGeom prst="rect">
            <a:avLst/>
          </a:prstGeom>
          <a:noFill/>
        </p:spPr>
        <p:txBody>
          <a:bodyPr rtlCol="0" bIns="45720" lIns="91440" rIns="91440" tIns="45720">
            <a:spAutoFit/>
          </a:bodyPr>
          <a:lstStyle/>
          <a:p>
            <a:pPr algn="l" fontAlgn="base" marL="0" marR="0" indent="0" lvl="0">
              <a:lnSpc>
                <a:spcPct val="100000"/>
              </a:lnSpc>
            </a:pPr>
            <a:r>
              <a:rPr lang="en-US" b="1" sz="800" spc="0" u="none">
                <a:solidFill>
                  <a:srgbClr val="000000">
                    <a:alpha val="100000"/>
                  </a:srgbClr>
                </a:solidFill>
                <a:latin typeface="Calibri"/>
              </a:rPr>
              <a:t><![CDATA[IT Driven Governance]]></a:t>
            </a:r>
          </a:p>
        </p:txBody>
      </p:sp>
      <p:sp>
        <p:nvSpPr>
          <p:cNvPr id="10" name=""/>
          <p:cNvSpPr txBox="1"/>
          <p:nvPr/>
        </p:nvSpPr>
        <p:spPr>
          <a:xfrm>
            <a:off x="3543300" y="3009900"/>
            <a:ext cx="1743075" cy="342900"/>
          </a:xfrm>
          <a:prstGeom prst="rect">
            <a:avLst/>
          </a:prstGeom>
          <a:noFill/>
        </p:spPr>
        <p:txBody>
          <a:bodyPr rtlCol="0" bIns="45720" lIns="91440" rIns="91440" tIns="45720">
            <a:spAutoFit/>
          </a:bodyPr>
          <a:lstStyle/>
          <a:p>
            <a:pPr algn="l" fontAlgn="base" marL="0" marR="0" indent="0" lvl="0">
              <a:lnSpc>
                <a:spcPct val="100000"/>
              </a:lnSpc>
            </a:pPr>
            <a:r>
              <a:rPr lang="en-US" b="1" sz="800" spc="0" u="none">
                <a:solidFill>
                  <a:srgbClr val="000000">
                    <a:alpha val="100000"/>
                  </a:srgbClr>
                </a:solidFill>
                <a:latin typeface="Calibri"/>
              </a:rPr>
              <a:t><![CDATA[Business Driven Governance Evolving]]></a:t>
            </a:r>
          </a:p>
        </p:txBody>
      </p:sp>
      <p:sp>
        <p:nvSpPr>
          <p:cNvPr id="11" name=""/>
          <p:cNvSpPr txBox="1"/>
          <p:nvPr/>
        </p:nvSpPr>
        <p:spPr>
          <a:xfrm>
            <a:off x="5295900" y="2847975"/>
            <a:ext cx="1914525" cy="342900"/>
          </a:xfrm>
          <a:prstGeom prst="rect">
            <a:avLst/>
          </a:prstGeom>
          <a:noFill/>
        </p:spPr>
        <p:txBody>
          <a:bodyPr rtlCol="0" bIns="45720" lIns="91440" rIns="91440" tIns="45720">
            <a:spAutoFit/>
          </a:bodyPr>
          <a:lstStyle/>
          <a:p>
            <a:pPr algn="l" fontAlgn="base" marL="0" marR="0" indent="0" lvl="0">
              <a:lnSpc>
                <a:spcPct val="100000"/>
              </a:lnSpc>
            </a:pPr>
            <a:r>
              <a:rPr lang="en-US" b="1" sz="800" spc="0" u="none">
                <a:solidFill>
                  <a:srgbClr val="000000">
                    <a:alpha val="100000"/>
                  </a:srgbClr>
                </a:solidFill>
                <a:latin typeface="Calibri"/>
              </a:rPr>
              <a:t><![CDATA[Business Governance with Competency Center Developing]]></a:t>
            </a:r>
          </a:p>
        </p:txBody>
      </p:sp>
      <p:sp>
        <p:nvSpPr>
          <p:cNvPr id="12" name=""/>
          <p:cNvSpPr txBox="1"/>
          <p:nvPr/>
        </p:nvSpPr>
        <p:spPr>
          <a:xfrm>
            <a:off x="7086600" y="2676525"/>
            <a:ext cx="1914525" cy="342900"/>
          </a:xfrm>
          <a:prstGeom prst="rect">
            <a:avLst/>
          </a:prstGeom>
          <a:noFill/>
        </p:spPr>
        <p:txBody>
          <a:bodyPr rtlCol="0" bIns="45720" lIns="91440" rIns="91440" tIns="45720">
            <a:spAutoFit/>
          </a:bodyPr>
          <a:lstStyle/>
          <a:p>
            <a:pPr algn="l" fontAlgn="base" marL="0" marR="0" indent="0" lvl="0">
              <a:lnSpc>
                <a:spcPct val="100000"/>
              </a:lnSpc>
            </a:pPr>
            <a:r>
              <a:rPr lang="en-US" b="1" sz="800" spc="0" u="none">
                <a:solidFill>
                  <a:srgbClr val="000000">
                    <a:alpha val="100000"/>
                  </a:srgbClr>
                </a:solidFill>
                <a:latin typeface="Calibri"/>
              </a:rPr>
              <a:t><![CDATA[Enterprise-wide Governance with Business Leadership]]></a:t>
            </a:r>
          </a:p>
        </p:txBody>
      </p:sp>
      <p:sp>
        <p:nvSpPr>
          <p:cNvPr id="13" name=""/>
          <p:cNvSpPr txBox="1"/>
          <p:nvPr/>
        </p:nvSpPr>
        <p:spPr>
          <a:xfrm>
            <a:off x="1838325" y="4400550"/>
            <a:ext cx="1714500" cy="219075"/>
          </a:xfrm>
          <a:prstGeom prst="rect">
            <a:avLst/>
          </a:prstGeom>
          <a:noFill/>
        </p:spPr>
        <p:txBody>
          <a:bodyPr rtlCol="0" bIns="45720" lIns="91440" rIns="91440" tIns="45720">
            <a:spAutoFit/>
          </a:bodyPr>
          <a:lstStyle/>
          <a:p>
            <a:pPr algn="l" fontAlgn="base" marL="0" marR="0" indent="0" lvl="0">
              <a:lnSpc>
                <a:spcPct val="100000"/>
              </a:lnSpc>
            </a:pPr>
            <a:r>
              <a:rPr lang="en-US" b="1" sz="800" spc="0" u="none">
                <a:solidFill>
                  <a:srgbClr val="000000">
                    <a:alpha val="100000"/>
                  </a:srgbClr>
                </a:solidFill>
                <a:latin typeface="Calibri"/>
              </a:rPr>
              <a:t><![CDATA[Do not exist or are not uniform]]></a:t>
            </a:r>
          </a:p>
        </p:txBody>
      </p:sp>
      <p:sp>
        <p:nvSpPr>
          <p:cNvPr id="14" name=""/>
          <p:cNvSpPr txBox="1"/>
          <p:nvPr/>
        </p:nvSpPr>
        <p:spPr>
          <a:xfrm>
            <a:off x="3543300" y="4400550"/>
            <a:ext cx="1790700" cy="828675"/>
          </a:xfrm>
          <a:prstGeom prst="rect">
            <a:avLst/>
          </a:prstGeom>
          <a:noFill/>
        </p:spPr>
        <p:txBody>
          <a:bodyPr rtlCol="0" bIns="45720" lIns="91440" rIns="91440" tIns="45720">
            <a:spAutoFit/>
          </a:bodyPr>
          <a:lstStyle/>
          <a:p>
            <a:pPr algn="l" fontAlgn="base" marL="0" marR="0" indent="0" lvl="0">
              <a:lnSpc>
                <a:spcPct val="100000"/>
              </a:lnSpc>
              <a:buClr>
                <a:srgbClr val="F0AB00">
                  <a:alpha val="100000"/>
                </a:srgbClr>
              </a:buClr>
              <a:buFont typeface="Wingdings"/>
              <a:buChar char="n"/>
            </a:pPr>
            <a:r>
              <a:rPr lang="en-US" sz="600" spc="0" u="none">
                <a:solidFill>
                  <a:srgbClr val="000000">
                    <a:alpha val="100000"/>
                  </a:srgbClr>
                </a:solidFill>
                <a:latin typeface="Calibri"/>
              </a:rPr>
              <a:t><![CDATA[Processes and standards may be documented]]></a:t>
            </a:r>
          </a:p>
          <a:p>
            <a:pPr algn="l" fontAlgn="base" marL="0" marR="0" indent="0" lvl="0">
              <a:lnSpc>
                <a:spcPct val="100000"/>
              </a:lnSpc>
              <a:buClr>
                <a:srgbClr val="F0AB00">
                  <a:alpha val="100000"/>
                </a:srgbClr>
              </a:buClr>
              <a:buFont typeface="Wingdings"/>
              <a:buChar char="n"/>
            </a:pPr>
            <a:r>
              <a:rPr lang="en-US" sz="600" spc="0" u="none">
                <a:solidFill>
                  <a:srgbClr val="000000">
                    <a:alpha val="100000"/>
                  </a:srgbClr>
                </a:solidFill>
                <a:latin typeface="Calibri"/>
              </a:rPr>
              <a:t><![CDATA[Verbal SLA's in place; no formal and regular update/negotiation process]]></a:t>
            </a:r>
          </a:p>
          <a:p>
            <a:pPr algn="l" fontAlgn="base" marL="0" marR="0" indent="0" lvl="0">
              <a:lnSpc>
                <a:spcPct val="100000"/>
              </a:lnSpc>
              <a:buClr>
                <a:srgbClr val="F0AB00">
                  <a:alpha val="100000"/>
                </a:srgbClr>
              </a:buClr>
              <a:buFont typeface="Wingdings"/>
              <a:buChar char="n"/>
            </a:pPr>
            <a:r>
              <a:rPr lang="en-US" sz="600" spc="0" u="none">
                <a:solidFill>
                  <a:srgbClr val="000000">
                    <a:alpha val="100000"/>
                  </a:srgbClr>
                </a:solidFill>
                <a:latin typeface="Calibri"/>
              </a:rPr>
              <a:t><![CDATA[Little to moderate reuse of information]]></a:t>
            </a:r>
          </a:p>
          <a:p>
            <a:pPr algn="l" fontAlgn="base" marL="0" marR="0" indent="0" lvl="0">
              <a:lnSpc>
                <a:spcPct val="100000"/>
              </a:lnSpc>
              <a:buClr>
                <a:srgbClr val="F0AB00">
                  <a:alpha val="100000"/>
                </a:srgbClr>
              </a:buClr>
              <a:buFont typeface="Wingdings"/>
              <a:buChar char="n"/>
            </a:pPr>
            <a:r>
              <a:rPr lang="en-US" sz="600" spc="0" u="none">
                <a:solidFill>
                  <a:srgbClr val="000000">
                    <a:alpha val="100000"/>
                  </a:srgbClr>
                </a:solidFill>
                <a:latin typeface="Calibri"/>
              </a:rPr>
              <a:t><![CDATA[Initial efforts to standardize master data]]></a:t>
            </a:r>
          </a:p>
          <a:p>
            <a:pPr algn="l" fontAlgn="base" marL="0" marR="0" indent="0" lvl="0">
              <a:lnSpc>
                <a:spcPct val="100000"/>
              </a:lnSpc>
              <a:buClr>
                <a:srgbClr val="F0AB00">
                  <a:alpha val="100000"/>
                </a:srgbClr>
              </a:buClr>
              <a:buFont typeface="Wingdings"/>
              <a:buChar char="n"/>
            </a:pPr>
            <a:r>
              <a:rPr lang="en-US" sz="600" spc="0" u="none">
                <a:solidFill>
                  <a:srgbClr val="000000">
                    <a:alpha val="100000"/>
                  </a:srgbClr>
                </a:solidFill>
                <a:latin typeface="Calibri"/>
              </a:rPr>
              <a:t><![CDATA[Occasional executive interest in data when considering major initiatives]]></a:t>
            </a:r>
          </a:p>
        </p:txBody>
      </p:sp>
      <p:sp>
        <p:nvSpPr>
          <p:cNvPr id="15" name=""/>
          <p:cNvSpPr txBox="1"/>
          <p:nvPr/>
        </p:nvSpPr>
        <p:spPr>
          <a:xfrm>
            <a:off x="5295900" y="4076700"/>
            <a:ext cx="1914525" cy="219075"/>
          </a:xfrm>
          <a:prstGeom prst="rect">
            <a:avLst/>
          </a:prstGeom>
          <a:noFill/>
        </p:spPr>
        <p:txBody>
          <a:bodyPr rtlCol="0" bIns="45720" lIns="91440" rIns="91440" tIns="45720">
            <a:spAutoFit/>
          </a:bodyPr>
          <a:lstStyle/>
          <a:p>
            <a:pPr algn="l" fontAlgn="base" marL="0" marR="0" indent="0" lvl="0">
              <a:lnSpc>
                <a:spcPct val="100000"/>
              </a:lnSpc>
            </a:pPr>
            <a:r>
              <a:rPr lang="en-US" b="1" sz="800" spc="0" u="none">
                <a:solidFill>
                  <a:srgbClr val="000000">
                    <a:alpha val="100000"/>
                  </a:srgbClr>
                </a:solidFill>
                <a:latin typeface="Calibri"/>
              </a:rPr>
              <a:t><![CDATA[Exist and are not uniform]]></a:t>
            </a:r>
          </a:p>
        </p:txBody>
      </p:sp>
      <p:sp>
        <p:nvSpPr>
          <p:cNvPr id="16" name=""/>
          <p:cNvSpPr txBox="1"/>
          <p:nvPr/>
        </p:nvSpPr>
        <p:spPr>
          <a:xfrm>
            <a:off x="7115175" y="3905250"/>
            <a:ext cx="1914525" cy="219075"/>
          </a:xfrm>
          <a:prstGeom prst="rect">
            <a:avLst/>
          </a:prstGeom>
          <a:noFill/>
        </p:spPr>
        <p:txBody>
          <a:bodyPr rtlCol="0" bIns="45720" lIns="91440" rIns="91440" tIns="45720">
            <a:spAutoFit/>
          </a:bodyPr>
          <a:lstStyle/>
          <a:p>
            <a:pPr algn="l" fontAlgn="base" marL="0" marR="0" indent="0" lvl="0">
              <a:lnSpc>
                <a:spcPct val="100000"/>
              </a:lnSpc>
            </a:pPr>
            <a:r>
              <a:rPr lang="en-US" b="1" sz="800" spc="0" u="none">
                <a:solidFill>
                  <a:srgbClr val="000000">
                    <a:alpha val="100000"/>
                  </a:srgbClr>
                </a:solidFill>
                <a:latin typeface="Calibri"/>
              </a:rPr>
              <a:t><![CDATA[Uniform, followed and audited]]></a:t>
            </a:r>
          </a:p>
        </p:txBody>
      </p:sp>
      <p:sp>
        <p:nvSpPr>
          <p:cNvPr id="17" name=""/>
          <p:cNvSpPr txBox="1"/>
          <p:nvPr/>
        </p:nvSpPr>
        <p:spPr>
          <a:xfrm>
            <a:off x="1838325" y="5676900"/>
            <a:ext cx="1714500" cy="219075"/>
          </a:xfrm>
          <a:prstGeom prst="rect">
            <a:avLst/>
          </a:prstGeom>
          <a:noFill/>
        </p:spPr>
        <p:txBody>
          <a:bodyPr rtlCol="0" bIns="45720" lIns="91440" rIns="91440" tIns="45720">
            <a:spAutoFit/>
          </a:bodyPr>
          <a:lstStyle/>
          <a:p>
            <a:pPr algn="l" fontAlgn="base" marL="0" marR="0" indent="0" lvl="0">
              <a:lnSpc>
                <a:spcPct val="100000"/>
              </a:lnSpc>
            </a:pPr>
            <a:r>
              <a:rPr lang="en-US" b="1" sz="800" spc="0" u="none">
                <a:solidFill>
                  <a:srgbClr val="000000">
                    <a:alpha val="100000"/>
                  </a:srgbClr>
                </a:solidFill>
                <a:latin typeface="Calibri"/>
              </a:rPr>
              <a:t><![CDATA[Analytics “Silos” for each BU]]></a:t>
            </a:r>
          </a:p>
        </p:txBody>
      </p:sp>
      <p:sp>
        <p:nvSpPr>
          <p:cNvPr id="18" name=""/>
          <p:cNvSpPr txBox="1"/>
          <p:nvPr/>
        </p:nvSpPr>
        <p:spPr>
          <a:xfrm>
            <a:off x="3543300" y="5486400"/>
            <a:ext cx="1743075" cy="219075"/>
          </a:xfrm>
          <a:prstGeom prst="rect">
            <a:avLst/>
          </a:prstGeom>
          <a:noFill/>
        </p:spPr>
        <p:txBody>
          <a:bodyPr rtlCol="0" bIns="45720" lIns="91440" rIns="91440" tIns="45720">
            <a:spAutoFit/>
          </a:bodyPr>
          <a:lstStyle/>
          <a:p>
            <a:pPr algn="l" fontAlgn="base" marL="0" marR="0" indent="0" lvl="0">
              <a:lnSpc>
                <a:spcPct val="100000"/>
              </a:lnSpc>
            </a:pPr>
            <a:r>
              <a:rPr lang="en-US" b="1" sz="800" spc="0" u="none">
                <a:solidFill>
                  <a:srgbClr val="000000">
                    <a:alpha val="100000"/>
                  </a:srgbClr>
                </a:solidFill>
                <a:latin typeface="Calibri"/>
              </a:rPr>
              <a:t><![CDATA[Some Shared BI Applications]]></a:t>
            </a:r>
          </a:p>
        </p:txBody>
      </p:sp>
      <p:sp>
        <p:nvSpPr>
          <p:cNvPr id="19" name=""/>
          <p:cNvSpPr txBox="1"/>
          <p:nvPr/>
        </p:nvSpPr>
        <p:spPr>
          <a:xfrm>
            <a:off x="5295900" y="5381625"/>
            <a:ext cx="1914525" cy="219075"/>
          </a:xfrm>
          <a:prstGeom prst="rect">
            <a:avLst/>
          </a:prstGeom>
          <a:noFill/>
        </p:spPr>
        <p:txBody>
          <a:bodyPr rtlCol="0" bIns="45720" lIns="91440" rIns="91440" tIns="45720">
            <a:spAutoFit/>
          </a:bodyPr>
          <a:lstStyle/>
          <a:p>
            <a:pPr algn="l" fontAlgn="base" marL="0" marR="0" indent="0" lvl="0">
              <a:lnSpc>
                <a:spcPct val="100000"/>
              </a:lnSpc>
            </a:pPr>
            <a:r>
              <a:rPr lang="en-US" b="1" sz="800" spc="0" u="none">
                <a:solidFill>
                  <a:srgbClr val="000000">
                    <a:alpha val="100000"/>
                  </a:srgbClr>
                </a:solidFill>
                <a:latin typeface="Calibri"/>
              </a:rPr>
              <a:t><![CDATA[Consolidating and Upgrading]]></a:t>
            </a:r>
          </a:p>
        </p:txBody>
      </p:sp>
      <p:sp>
        <p:nvSpPr>
          <p:cNvPr id="20" name=""/>
          <p:cNvSpPr txBox="1"/>
          <p:nvPr/>
        </p:nvSpPr>
        <p:spPr>
          <a:xfrm>
            <a:off x="7115175" y="5210175"/>
            <a:ext cx="1914525" cy="219075"/>
          </a:xfrm>
          <a:prstGeom prst="rect">
            <a:avLst/>
          </a:prstGeom>
          <a:noFill/>
        </p:spPr>
        <p:txBody>
          <a:bodyPr rtlCol="0" bIns="45720" lIns="91440" rIns="91440" tIns="45720">
            <a:spAutoFit/>
          </a:bodyPr>
          <a:lstStyle/>
          <a:p>
            <a:pPr algn="l" fontAlgn="base" marL="0" marR="0" indent="0" lvl="0">
              <a:lnSpc>
                <a:spcPct val="100000"/>
              </a:lnSpc>
            </a:pPr>
            <a:r>
              <a:rPr lang="en-US" b="1" sz="800" spc="0" u="none">
                <a:solidFill>
                  <a:srgbClr val="000000">
                    <a:alpha val="100000"/>
                  </a:srgbClr>
                </a:solidFill>
                <a:latin typeface="Calibri"/>
              </a:rPr>
              <a:t><![CDATA[Robust and flexible BI architecture]]></a:t>
            </a:r>
          </a:p>
        </p:txBody>
      </p:sp>
      <p:sp>
        <p:nvSpPr>
          <p:cNvPr id="21" name=""/>
          <p:cNvSpPr txBox="1"/>
          <p:nvPr/>
        </p:nvSpPr>
        <p:spPr>
          <a:xfrm>
            <a:off x="1838325" y="2486025"/>
            <a:ext cx="1714500" cy="762000"/>
          </a:xfrm>
          <a:prstGeom prst="rect">
            <a:avLst/>
          </a:prstGeom>
          <a:noFill/>
        </p:spPr>
        <p:txBody>
          <a:bodyPr rtlCol="0" bIns="45720" lIns="91440" rIns="91440" tIns="45720">
            <a:spAutoFit/>
          </a:bodyPr>
          <a:lstStyle/>
          <a:p>
            <a:pPr algn="l" fontAlgn="base" marL="0" marR="0" indent="0" lvl="0">
              <a:lnSpc>
                <a:spcPct val="100000"/>
              </a:lnSpc>
              <a:buClr>
                <a:srgbClr val="F0AB00">
                  <a:alpha val="100000"/>
                </a:srgbClr>
              </a:buClr>
              <a:buFont typeface="Wingdings"/>
              <a:buChar char="n"/>
            </a:pPr>
            <a:r>
              <a:rPr lang="en-US" sz="600" spc="0" u="none">
                <a:solidFill>
                  <a:srgbClr val="000000">
                    <a:alpha val="100000"/>
                  </a:srgbClr>
                </a:solidFill>
                <a:latin typeface="Calibri"/>
              </a:rPr>
              <a:t><![CDATA[Not standardized or linked to business needs]]></a:t>
            </a:r>
          </a:p>
          <a:p>
            <a:pPr algn="l" fontAlgn="base" marL="0" marR="0" indent="0" lvl="0">
              <a:lnSpc>
                <a:spcPct val="100000"/>
              </a:lnSpc>
              <a:buClr>
                <a:srgbClr val="F0AB00">
                  <a:alpha val="100000"/>
                </a:srgbClr>
              </a:buClr>
              <a:buFont typeface="Wingdings"/>
              <a:buChar char="n"/>
            </a:pPr>
            <a:r>
              <a:rPr lang="en-US" sz="600" spc="0" u="none">
                <a:solidFill>
                  <a:srgbClr val="000000">
                    <a:alpha val="100000"/>
                  </a:srgbClr>
                </a:solidFill>
                <a:latin typeface="Calibri"/>
              </a:rPr>
              <a:t><![CDATA[Few Operational reports with little business benefit]]></a:t>
            </a:r>
          </a:p>
          <a:p>
            <a:pPr algn="l" fontAlgn="base" marL="0" marR="0" indent="0" lvl="0">
              <a:lnSpc>
                <a:spcPct val="100000"/>
              </a:lnSpc>
              <a:buClr>
                <a:srgbClr val="F0AB00">
                  <a:alpha val="100000"/>
                </a:srgbClr>
              </a:buClr>
              <a:buFont typeface="Wingdings"/>
              <a:buChar char="n"/>
            </a:pPr>
            <a:r>
              <a:rPr lang="en-US" sz="600" spc="0" u="none">
                <a:solidFill>
                  <a:srgbClr val="000000">
                    <a:alpha val="100000"/>
                  </a:srgbClr>
                </a:solidFill>
                <a:latin typeface="Calibri"/>
              </a:rPr>
              <a:t><![CDATA[Historical reporting.  Information reliant on lagging indicators]]></a:t>
            </a:r>
          </a:p>
          <a:p>
            <a:pPr algn="l" fontAlgn="base" marL="0" marR="0" indent="0" lvl="0">
              <a:lnSpc>
                <a:spcPct val="100000"/>
              </a:lnSpc>
              <a:buClr>
                <a:srgbClr val="F0AB00">
                  <a:alpha val="100000"/>
                </a:srgbClr>
              </a:buClr>
              <a:buFont typeface="Wingdings"/>
              <a:buChar char="n"/>
            </a:pPr>
            <a:r>
              <a:rPr lang="en-US" sz="600" spc="0" u="none">
                <a:solidFill>
                  <a:srgbClr val="000000">
                    <a:alpha val="100000"/>
                  </a:srgbClr>
                </a:solidFill>
                <a:latin typeface="Calibri"/>
              </a:rPr>
              <a:t><![CDATA[No Value KPIs]]></a:t>
            </a:r>
          </a:p>
        </p:txBody>
      </p:sp>
      <p:sp>
        <p:nvSpPr>
          <p:cNvPr id="22" name=""/>
          <p:cNvSpPr txBox="1"/>
          <p:nvPr/>
        </p:nvSpPr>
        <p:spPr>
          <a:xfrm>
            <a:off x="3543300" y="2276475"/>
            <a:ext cx="1743075" cy="742950"/>
          </a:xfrm>
          <a:prstGeom prst="rect">
            <a:avLst/>
          </a:prstGeom>
          <a:noFill/>
        </p:spPr>
        <p:txBody>
          <a:bodyPr rtlCol="0" bIns="45720" lIns="91440" rIns="91440" tIns="45720">
            <a:spAutoFit/>
          </a:bodyPr>
          <a:lstStyle/>
          <a:p>
            <a:pPr algn="l" fontAlgn="base" marL="0" marR="0" indent="0" lvl="0">
              <a:lnSpc>
                <a:spcPct val="100000"/>
              </a:lnSpc>
              <a:buClr>
                <a:srgbClr val="F0AB00">
                  <a:alpha val="100000"/>
                </a:srgbClr>
              </a:buClr>
              <a:buFont typeface="Wingdings"/>
              <a:buChar char="n"/>
            </a:pPr>
            <a:r>
              <a:rPr lang="en-US" sz="600" spc="0" u="none">
                <a:solidFill>
                  <a:srgbClr val="000000">
                    <a:alpha val="100000"/>
                  </a:srgbClr>
                </a:solidFill>
                <a:latin typeface="Calibri"/>
              </a:rPr>
              <a:t><![CDATA[Weak to moderate business ownership of requirements]]></a:t>
            </a:r>
          </a:p>
          <a:p>
            <a:pPr algn="l" fontAlgn="base" marL="0" marR="0" indent="0" lvl="0">
              <a:lnSpc>
                <a:spcPct val="100000"/>
              </a:lnSpc>
              <a:buClr>
                <a:srgbClr val="F0AB00">
                  <a:alpha val="100000"/>
                </a:srgbClr>
              </a:buClr>
              <a:buFont typeface="Wingdings"/>
              <a:buChar char="n"/>
            </a:pPr>
            <a:r>
              <a:rPr lang="en-US" sz="600" spc="0" u="none">
                <a:solidFill>
                  <a:srgbClr val="000000">
                    <a:alpha val="100000"/>
                  </a:srgbClr>
                </a:solidFill>
                <a:latin typeface="Calibri"/>
              </a:rPr>
              <a:t><![CDATA[Multiple sets of KPIs and information requirements often conflict]]></a:t>
            </a:r>
          </a:p>
          <a:p>
            <a:pPr algn="l" fontAlgn="base" marL="0" marR="0" indent="0" lvl="0">
              <a:lnSpc>
                <a:spcPct val="100000"/>
              </a:lnSpc>
              <a:buClr>
                <a:srgbClr val="F0AB00">
                  <a:alpha val="100000"/>
                </a:srgbClr>
              </a:buClr>
              <a:buFont typeface="Wingdings"/>
              <a:buChar char="n"/>
            </a:pPr>
            <a:r>
              <a:rPr lang="en-US" sz="600" spc="0" u="none">
                <a:solidFill>
                  <a:srgbClr val="000000">
                    <a:alpha val="100000"/>
                  </a:srgbClr>
                </a:solidFill>
                <a:latin typeface="Calibri"/>
              </a:rPr>
              <a:t><![CDATA[Generic KPIs are not business optimized]]></a:t>
            </a:r>
          </a:p>
          <a:p>
            <a:pPr algn="l" fontAlgn="base" marL="0" marR="0" indent="0" lvl="0">
              <a:lnSpc>
                <a:spcPct val="100000"/>
              </a:lnSpc>
              <a:buClr>
                <a:srgbClr val="F0AB00">
                  <a:alpha val="100000"/>
                </a:srgbClr>
              </a:buClr>
              <a:buFont typeface="Wingdings"/>
              <a:buChar char="n"/>
            </a:pPr>
            <a:r>
              <a:rPr lang="en-US" sz="600" spc="0" u="none">
                <a:solidFill>
                  <a:srgbClr val="000000">
                    <a:alpha val="100000"/>
                  </a:srgbClr>
                </a:solidFill>
                <a:latin typeface="Calibri"/>
              </a:rPr>
              <a:t><![CDATA[Value measurement is coincidental]]></a:t>
            </a:r>
          </a:p>
          <a:p>
            <a:pPr algn="l" fontAlgn="base" marL="0" marR="0" indent="0" lvl="0">
              <a:lnSpc>
                <a:spcPct val="100000"/>
              </a:lnSpc>
              <a:buClr>
                <a:srgbClr val="F0AB00">
                  <a:alpha val="100000"/>
                </a:srgbClr>
              </a:buClr>
              <a:buFont typeface="Wingdings"/>
              <a:buChar char="n"/>
            </a:pPr>
          </a:p>
        </p:txBody>
      </p:sp>
      <p:sp>
        <p:nvSpPr>
          <p:cNvPr id="23" name=""/>
          <p:cNvSpPr txBox="1"/>
          <p:nvPr/>
        </p:nvSpPr>
        <p:spPr>
          <a:xfrm>
            <a:off x="5295900" y="2114550"/>
            <a:ext cx="1914525" cy="647700"/>
          </a:xfrm>
          <a:prstGeom prst="rect">
            <a:avLst/>
          </a:prstGeom>
          <a:noFill/>
        </p:spPr>
        <p:txBody>
          <a:bodyPr rtlCol="0" bIns="45720" lIns="91440" rIns="91440" tIns="45720">
            <a:spAutoFit/>
          </a:bodyPr>
          <a:lstStyle/>
          <a:p>
            <a:pPr algn="l" fontAlgn="base" marL="0" marR="0" indent="0" lvl="0">
              <a:lnSpc>
                <a:spcPct val="100000"/>
              </a:lnSpc>
              <a:buClr>
                <a:srgbClr val="F0AB00">
                  <a:alpha val="100000"/>
                </a:srgbClr>
              </a:buClr>
              <a:buFont typeface="Wingdings"/>
              <a:buChar char="n"/>
            </a:pPr>
            <a:r>
              <a:rPr lang="en-US" sz="600" spc="0" u="none">
                <a:solidFill>
                  <a:srgbClr val="000000">
                    <a:alpha val="100000"/>
                  </a:srgbClr>
                </a:solidFill>
                <a:latin typeface="Calibri"/>
              </a:rPr>
              <a:t><![CDATA[Strong business ownership of requirements]]></a:t>
            </a:r>
          </a:p>
          <a:p>
            <a:pPr algn="l" fontAlgn="base" marL="0" marR="0" indent="0" lvl="0">
              <a:lnSpc>
                <a:spcPct val="100000"/>
              </a:lnSpc>
              <a:buClr>
                <a:srgbClr val="F0AB00">
                  <a:alpha val="100000"/>
                </a:srgbClr>
              </a:buClr>
              <a:buFont typeface="Wingdings"/>
              <a:buChar char="n"/>
            </a:pPr>
            <a:r>
              <a:rPr lang="en-US" sz="600" spc="0" u="none">
                <a:solidFill>
                  <a:srgbClr val="000000">
                    <a:alpha val="100000"/>
                  </a:srgbClr>
                </a:solidFill>
                <a:latin typeface="Calibri"/>
              </a:rPr>
              <a:t><![CDATA[Common set of rationalized KPIs and information requirements]]></a:t>
            </a:r>
          </a:p>
          <a:p>
            <a:pPr algn="l" fontAlgn="base" marL="0" marR="0" indent="0" lvl="0">
              <a:lnSpc>
                <a:spcPct val="100000"/>
              </a:lnSpc>
              <a:buClr>
                <a:srgbClr val="F0AB00">
                  <a:alpha val="100000"/>
                </a:srgbClr>
              </a:buClr>
              <a:buFont typeface="Wingdings"/>
              <a:buChar char="n"/>
            </a:pPr>
            <a:r>
              <a:rPr lang="en-US" sz="600" spc="0" u="none">
                <a:solidFill>
                  <a:srgbClr val="000000">
                    <a:alpha val="100000"/>
                  </a:srgbClr>
                </a:solidFill>
                <a:latin typeface="Calibri"/>
              </a:rPr>
              <a:t><![CDATA[Business relevance of every metric validated]]></a:t>
            </a:r>
          </a:p>
          <a:p>
            <a:pPr algn="l" fontAlgn="base" marL="0" marR="0" indent="0" lvl="0">
              <a:lnSpc>
                <a:spcPct val="100000"/>
              </a:lnSpc>
              <a:buClr>
                <a:srgbClr val="F0AB00">
                  <a:alpha val="100000"/>
                </a:srgbClr>
              </a:buClr>
              <a:buFont typeface="Wingdings"/>
              <a:buChar char="n"/>
            </a:pPr>
            <a:r>
              <a:rPr lang="en-US" sz="600" spc="0" u="none">
                <a:solidFill>
                  <a:srgbClr val="000000">
                    <a:alpha val="100000"/>
                  </a:srgbClr>
                </a:solidFill>
                <a:latin typeface="Calibri"/>
              </a:rPr>
              <a:t><![CDATA[Value is tracked and reported]]></a:t>
            </a:r>
          </a:p>
          <a:p>
            <a:pPr algn="l" fontAlgn="base" marL="0" marR="0" indent="0" lvl="0">
              <a:lnSpc>
                <a:spcPct val="100000"/>
              </a:lnSpc>
              <a:buClr>
                <a:srgbClr val="F0AB00">
                  <a:alpha val="100000"/>
                </a:srgbClr>
              </a:buClr>
              <a:buFont typeface="Wingdings"/>
              <a:buChar char="n"/>
            </a:pPr>
            <a:r>
              <a:rPr lang="en-US" sz="600" spc="0" u="none">
                <a:solidFill>
                  <a:srgbClr val="000000">
                    <a:alpha val="100000"/>
                  </a:srgbClr>
                </a:solidFill>
                <a:latin typeface="Calibri"/>
              </a:rPr>
              <a:t><![CDATA[Ad-hoc report development in place]]></a:t>
            </a:r>
          </a:p>
        </p:txBody>
      </p:sp>
      <p:sp>
        <p:nvSpPr>
          <p:cNvPr id="24" name=""/>
          <p:cNvSpPr txBox="1"/>
          <p:nvPr/>
        </p:nvSpPr>
        <p:spPr>
          <a:xfrm>
            <a:off x="7086600" y="1962150"/>
            <a:ext cx="1914525" cy="762000"/>
          </a:xfrm>
          <a:prstGeom prst="rect">
            <a:avLst/>
          </a:prstGeom>
          <a:noFill/>
        </p:spPr>
        <p:txBody>
          <a:bodyPr rtlCol="0" bIns="45720" lIns="91440" rIns="91440" tIns="45720">
            <a:spAutoFit/>
          </a:bodyPr>
          <a:lstStyle/>
          <a:p>
            <a:pPr algn="l" fontAlgn="base" marL="0" marR="0" indent="0" lvl="0">
              <a:lnSpc>
                <a:spcPct val="100000"/>
              </a:lnSpc>
              <a:buClr>
                <a:srgbClr val="F0AB00">
                  <a:alpha val="100000"/>
                </a:srgbClr>
              </a:buClr>
              <a:buFont typeface="Wingdings"/>
              <a:buChar char="n"/>
            </a:pPr>
            <a:r>
              <a:rPr lang="en-US" sz="600" spc="0" u="none">
                <a:solidFill>
                  <a:srgbClr val="000000">
                    <a:alpha val="100000"/>
                  </a:srgbClr>
                </a:solidFill>
                <a:latin typeface="Calibri"/>
              </a:rPr>
              <a:t><![CDATA[Strong business ownership of requirements]]></a:t>
            </a:r>
          </a:p>
          <a:p>
            <a:pPr algn="l" fontAlgn="base" marL="0" marR="0" indent="0" lvl="0">
              <a:lnSpc>
                <a:spcPct val="100000"/>
              </a:lnSpc>
              <a:buClr>
                <a:srgbClr val="F0AB00">
                  <a:alpha val="100000"/>
                </a:srgbClr>
              </a:buClr>
              <a:buFont typeface="Wingdings"/>
              <a:buChar char="n"/>
            </a:pPr>
            <a:r>
              <a:rPr lang="en-US" sz="600" spc="0" u="none">
                <a:solidFill>
                  <a:srgbClr val="000000">
                    <a:alpha val="100000"/>
                  </a:srgbClr>
                </a:solidFill>
                <a:latin typeface="Calibri"/>
              </a:rPr>
              <a:t><![CDATA[Increased use leading indicators for KPIs and analytics]]></a:t>
            </a:r>
          </a:p>
          <a:p>
            <a:pPr algn="l" fontAlgn="base" marL="0" marR="0" indent="0" lvl="0">
              <a:lnSpc>
                <a:spcPct val="100000"/>
              </a:lnSpc>
              <a:buClr>
                <a:srgbClr val="F0AB00">
                  <a:alpha val="100000"/>
                </a:srgbClr>
              </a:buClr>
              <a:buFont typeface="Wingdings"/>
              <a:buChar char="n"/>
            </a:pPr>
            <a:r>
              <a:rPr lang="en-US" sz="600" spc="0" u="none">
                <a:solidFill>
                  <a:srgbClr val="000000">
                    <a:alpha val="100000"/>
                  </a:srgbClr>
                </a:solidFill>
                <a:latin typeface="Calibri"/>
              </a:rPr>
              <a:t><![CDATA[Collaborative development of requirements across the value chain ]]></a:t>
            </a:r>
          </a:p>
          <a:p>
            <a:pPr algn="l" fontAlgn="base" marL="0" marR="0" indent="0" lvl="0">
              <a:lnSpc>
                <a:spcPct val="100000"/>
              </a:lnSpc>
              <a:buClr>
                <a:srgbClr val="F0AB00">
                  <a:alpha val="100000"/>
                </a:srgbClr>
              </a:buClr>
              <a:buFont typeface="Wingdings"/>
              <a:buChar char="n"/>
            </a:pPr>
            <a:r>
              <a:rPr lang="en-US" sz="600" spc="0" u="none">
                <a:solidFill>
                  <a:srgbClr val="000000">
                    <a:alpha val="100000"/>
                  </a:srgbClr>
                </a:solidFill>
                <a:latin typeface="Calibri"/>
              </a:rPr>
              <a:t><![CDATA[Robust ad-hoc analytics and information availability (structured and unstructured)]]></a:t>
            </a:r>
          </a:p>
        </p:txBody>
      </p:sp>
      <p:sp>
        <p:nvSpPr>
          <p:cNvPr id="25" name=""/>
          <p:cNvSpPr txBox="1"/>
          <p:nvPr/>
        </p:nvSpPr>
        <p:spPr>
          <a:xfrm>
            <a:off x="1838325" y="3409950"/>
            <a:ext cx="1714500" cy="742950"/>
          </a:xfrm>
          <a:prstGeom prst="rect">
            <a:avLst/>
          </a:prstGeom>
          <a:noFill/>
        </p:spPr>
        <p:txBody>
          <a:bodyPr rtlCol="0" bIns="45720" lIns="91440" rIns="91440" tIns="45720">
            <a:spAutoFit/>
          </a:bodyPr>
          <a:lstStyle/>
          <a:p>
            <a:pPr algn="l" fontAlgn="base" marL="0" marR="0" indent="0" lvl="0">
              <a:lnSpc>
                <a:spcPct val="100000"/>
              </a:lnSpc>
              <a:buClr>
                <a:srgbClr val="F0AB00">
                  <a:alpha val="100000"/>
                </a:srgbClr>
              </a:buClr>
              <a:buFont typeface="Wingdings"/>
              <a:buChar char="n"/>
            </a:pPr>
            <a:r>
              <a:rPr lang="en-US" sz="600" spc="0" u="none">
                <a:solidFill>
                  <a:srgbClr val="000000">
                    <a:alpha val="100000"/>
                  </a:srgbClr>
                </a:solidFill>
                <a:latin typeface="Calibri"/>
              </a:rPr>
              <a:t><![CDATA[Technology-centric organization and implementations]]></a:t>
            </a:r>
          </a:p>
          <a:p>
            <a:pPr algn="l" fontAlgn="base" marL="0" marR="0" indent="0" lvl="0">
              <a:lnSpc>
                <a:spcPct val="100000"/>
              </a:lnSpc>
              <a:buClr>
                <a:srgbClr val="F0AB00">
                  <a:alpha val="100000"/>
                </a:srgbClr>
              </a:buClr>
              <a:buFont typeface="Wingdings"/>
              <a:buChar char="n"/>
            </a:pPr>
            <a:r>
              <a:rPr lang="en-US" sz="600" spc="0" u="none">
                <a:solidFill>
                  <a:srgbClr val="000000">
                    <a:alpha val="100000"/>
                  </a:srgbClr>
                </a:solidFill>
                <a:latin typeface="Calibri"/>
              </a:rPr>
              <a:t><![CDATA[No/little business participation in projects]]></a:t>
            </a:r>
          </a:p>
          <a:p>
            <a:pPr algn="l" fontAlgn="base" marL="0" marR="0" indent="0" lvl="0">
              <a:lnSpc>
                <a:spcPct val="100000"/>
              </a:lnSpc>
              <a:buClr>
                <a:srgbClr val="F0AB00">
                  <a:alpha val="100000"/>
                </a:srgbClr>
              </a:buClr>
              <a:buFont typeface="Wingdings"/>
              <a:buChar char="n"/>
            </a:pPr>
            <a:r>
              <a:rPr lang="en-US" sz="600" spc="0" u="none">
                <a:solidFill>
                  <a:srgbClr val="000000">
                    <a:alpha val="100000"/>
                  </a:srgbClr>
                </a:solidFill>
                <a:latin typeface="Calibri"/>
              </a:rPr>
              <a:t><![CDATA[Weak end-user skills.  No employee or manager self service]]></a:t>
            </a:r>
          </a:p>
          <a:p>
            <a:pPr algn="l" fontAlgn="base" marL="0" marR="0" indent="0" lvl="0">
              <a:lnSpc>
                <a:spcPct val="100000"/>
              </a:lnSpc>
              <a:buClr>
                <a:srgbClr val="F0AB00">
                  <a:alpha val="100000"/>
                </a:srgbClr>
              </a:buClr>
              <a:buFont typeface="Wingdings"/>
              <a:buChar char="n"/>
            </a:pPr>
            <a:r>
              <a:rPr lang="en-US" sz="600" spc="0" u="none">
                <a:solidFill>
                  <a:srgbClr val="000000">
                    <a:alpha val="100000"/>
                  </a:srgbClr>
                </a:solidFill>
                <a:latin typeface="Calibri"/>
              </a:rPr>
              <a:t><![CDATA[No competency center]]></a:t>
            </a:r>
          </a:p>
          <a:p>
            <a:pPr algn="l" fontAlgn="base" marL="0" marR="0" indent="0" lvl="0">
              <a:lnSpc>
                <a:spcPct val="100000"/>
              </a:lnSpc>
              <a:buClr>
                <a:srgbClr val="F0AB00">
                  <a:alpha val="100000"/>
                </a:srgbClr>
              </a:buClr>
              <a:buFont typeface="Wingdings"/>
              <a:buChar char="n"/>
            </a:pPr>
            <a:r>
              <a:rPr lang="en-US" sz="600" spc="0" u="none">
                <a:solidFill>
                  <a:srgbClr val="000000">
                    <a:alpha val="100000"/>
                  </a:srgbClr>
                </a:solidFill>
                <a:latin typeface="Calibri"/>
              </a:rPr>
              <a:t><![CDATA[Data access limited to few key individuals]]></a:t>
            </a:r>
          </a:p>
        </p:txBody>
      </p:sp>
      <p:sp>
        <p:nvSpPr>
          <p:cNvPr id="26" name=""/>
          <p:cNvSpPr txBox="1"/>
          <p:nvPr/>
        </p:nvSpPr>
        <p:spPr>
          <a:xfrm>
            <a:off x="3543300" y="3352800"/>
            <a:ext cx="1762125" cy="828675"/>
          </a:xfrm>
          <a:prstGeom prst="rect">
            <a:avLst/>
          </a:prstGeom>
          <a:noFill/>
        </p:spPr>
        <p:txBody>
          <a:bodyPr rtlCol="0" bIns="45720" lIns="91440" rIns="91440" tIns="45720">
            <a:spAutoFit/>
          </a:bodyPr>
          <a:lstStyle/>
          <a:p>
            <a:pPr algn="l" fontAlgn="base" marL="0" marR="0" indent="0" lvl="0">
              <a:lnSpc>
                <a:spcPct val="100000"/>
              </a:lnSpc>
              <a:buClr>
                <a:srgbClr val="F0AB00">
                  <a:alpha val="100000"/>
                </a:srgbClr>
              </a:buClr>
              <a:buFont typeface="Wingdings"/>
              <a:buChar char="n"/>
            </a:pPr>
            <a:r>
              <a:rPr lang="en-US" sz="600" spc="0" u="none">
                <a:solidFill>
                  <a:srgbClr val="000000">
                    <a:alpha val="100000"/>
                  </a:srgbClr>
                </a:solidFill>
                <a:latin typeface="Calibri"/>
              </a:rPr>
              <a:t><![CDATA[Low to moderate participation of Business in analytics governance]]></a:t>
            </a:r>
          </a:p>
          <a:p>
            <a:pPr algn="l" fontAlgn="base" marL="0" marR="0" indent="0" lvl="0">
              <a:lnSpc>
                <a:spcPct val="100000"/>
              </a:lnSpc>
              <a:buClr>
                <a:srgbClr val="F0AB00">
                  <a:alpha val="100000"/>
                </a:srgbClr>
              </a:buClr>
              <a:buFont typeface="Wingdings"/>
              <a:buChar char="n"/>
            </a:pPr>
            <a:r>
              <a:rPr lang="en-US" sz="600" spc="0" u="none">
                <a:solidFill>
                  <a:srgbClr val="000000">
                    <a:alpha val="100000"/>
                  </a:srgbClr>
                </a:solidFill>
                <a:latin typeface="Calibri"/>
              </a:rPr>
              <a:t><![CDATA[Considering a competency center]]></a:t>
            </a:r>
          </a:p>
          <a:p>
            <a:pPr algn="l" fontAlgn="base" marL="0" marR="0" indent="0" lvl="0">
              <a:lnSpc>
                <a:spcPct val="100000"/>
              </a:lnSpc>
              <a:buClr>
                <a:srgbClr val="F0AB00">
                  <a:alpha val="100000"/>
                </a:srgbClr>
              </a:buClr>
              <a:buFont typeface="Wingdings"/>
              <a:buChar char="n"/>
            </a:pPr>
            <a:r>
              <a:rPr lang="en-US" sz="600" spc="0" u="none">
                <a:solidFill>
                  <a:srgbClr val="000000">
                    <a:alpha val="100000"/>
                  </a:srgbClr>
                </a:solidFill>
                <a:latin typeface="Calibri"/>
              </a:rPr>
              <a:t><![CDATA[Weak to moderate end-user skills.  Some core group of super-users]]></a:t>
            </a:r>
          </a:p>
          <a:p>
            <a:pPr algn="l" fontAlgn="base" marL="0" marR="0" indent="0" lvl="0">
              <a:lnSpc>
                <a:spcPct val="100000"/>
              </a:lnSpc>
              <a:buClr>
                <a:srgbClr val="F0AB00">
                  <a:alpha val="100000"/>
                </a:srgbClr>
              </a:buClr>
              <a:buFont typeface="Wingdings"/>
              <a:buChar char="n"/>
            </a:pPr>
            <a:r>
              <a:rPr lang="en-US" sz="600" spc="0" u="none">
                <a:solidFill>
                  <a:srgbClr val="000000">
                    <a:alpha val="100000"/>
                  </a:srgbClr>
                </a:solidFill>
                <a:latin typeface="Calibri"/>
              </a:rPr>
              <a:t><![CDATA[Employee Self Service (ESS) partially used]]></a:t>
            </a:r>
          </a:p>
          <a:p>
            <a:pPr algn="l" fontAlgn="base" marL="0" marR="0" indent="0" lvl="0">
              <a:lnSpc>
                <a:spcPct val="100000"/>
              </a:lnSpc>
              <a:buClr>
                <a:srgbClr val="F0AB00">
                  <a:alpha val="100000"/>
                </a:srgbClr>
              </a:buClr>
              <a:buFont typeface="Wingdings"/>
              <a:buChar char="n"/>
            </a:pPr>
            <a:r>
              <a:rPr lang="en-US" sz="600" spc="0" u="none">
                <a:solidFill>
                  <a:srgbClr val="000000">
                    <a:alpha val="100000"/>
                  </a:srgbClr>
                </a:solidFill>
                <a:latin typeface="Calibri"/>
              </a:rPr>
              <a:t><![CDATA[Manager Self Service (MSS) not in place]]></a:t>
            </a:r>
          </a:p>
          <a:p>
            <a:pPr algn="l" fontAlgn="base" marL="0" marR="0" indent="0" lvl="0">
              <a:lnSpc>
                <a:spcPct val="100000"/>
              </a:lnSpc>
              <a:buClr>
                <a:srgbClr val="F0AB00">
                  <a:alpha val="100000"/>
                </a:srgbClr>
              </a:buClr>
              <a:buFont typeface="Wingdings"/>
              <a:buChar char="n"/>
            </a:pPr>
            <a:r>
              <a:rPr lang="en-US" sz="600" spc="0" u="none">
                <a:solidFill>
                  <a:srgbClr val="000000">
                    <a:alpha val="100000"/>
                  </a:srgbClr>
                </a:solidFill>
                <a:latin typeface="Calibri"/>
              </a:rPr>
              <a:t><![CDATA[Proliferation of data access through Excel]]></a:t>
            </a:r>
          </a:p>
        </p:txBody>
      </p:sp>
      <p:sp>
        <p:nvSpPr>
          <p:cNvPr id="27" name=""/>
          <p:cNvSpPr txBox="1"/>
          <p:nvPr/>
        </p:nvSpPr>
        <p:spPr>
          <a:xfrm>
            <a:off x="5295900" y="3219450"/>
            <a:ext cx="1914525" cy="828675"/>
          </a:xfrm>
          <a:prstGeom prst="rect">
            <a:avLst/>
          </a:prstGeom>
          <a:noFill/>
        </p:spPr>
        <p:txBody>
          <a:bodyPr rtlCol="0" bIns="45720" lIns="91440" rIns="91440" tIns="45720">
            <a:spAutoFit/>
          </a:bodyPr>
          <a:lstStyle/>
          <a:p>
            <a:pPr algn="l" fontAlgn="base" marL="0" marR="0" indent="0" lvl="0">
              <a:lnSpc>
                <a:spcPct val="100000"/>
              </a:lnSpc>
              <a:buClr>
                <a:srgbClr val="F0AB00">
                  <a:alpha val="100000"/>
                </a:srgbClr>
              </a:buClr>
              <a:buFont typeface="Wingdings"/>
              <a:buChar char="n"/>
            </a:pPr>
            <a:r>
              <a:rPr lang="en-US" sz="600" spc="0" u="none">
                <a:solidFill>
                  <a:srgbClr val="000000">
                    <a:alpha val="100000"/>
                  </a:srgbClr>
                </a:solidFill>
                <a:latin typeface="Calibri"/>
              </a:rPr>
              <a:t><![CDATA[High Business Ownership to all BI Activities]]></a:t>
            </a:r>
          </a:p>
          <a:p>
            <a:pPr algn="l" fontAlgn="base" marL="0" marR="0" indent="0" lvl="0">
              <a:lnSpc>
                <a:spcPct val="100000"/>
              </a:lnSpc>
              <a:buClr>
                <a:srgbClr val="F0AB00">
                  <a:alpha val="100000"/>
                </a:srgbClr>
              </a:buClr>
              <a:buFont typeface="Wingdings"/>
              <a:buChar char="n"/>
            </a:pPr>
            <a:r>
              <a:rPr lang="en-US" sz="600" spc="0" u="none">
                <a:solidFill>
                  <a:srgbClr val="000000">
                    <a:alpha val="100000"/>
                  </a:srgbClr>
                </a:solidFill>
                <a:latin typeface="Calibri"/>
              </a:rPr>
              <a:t><![CDATA[All analytics activities guided by business goals]]></a:t>
            </a:r>
          </a:p>
          <a:p>
            <a:pPr algn="l" fontAlgn="base" marL="0" marR="0" indent="0" lvl="0">
              <a:lnSpc>
                <a:spcPct val="100000"/>
              </a:lnSpc>
              <a:buClr>
                <a:srgbClr val="F0AB00">
                  <a:alpha val="100000"/>
                </a:srgbClr>
              </a:buClr>
              <a:buFont typeface="Wingdings"/>
              <a:buChar char="n"/>
            </a:pPr>
            <a:r>
              <a:rPr lang="en-US" sz="600" spc="0" u="none">
                <a:solidFill>
                  <a:srgbClr val="000000">
                    <a:alpha val="100000"/>
                  </a:srgbClr>
                </a:solidFill>
                <a:latin typeface="Calibri"/>
              </a:rPr>
              <a:t><![CDATA[Business case and ROI for projects]]></a:t>
            </a:r>
          </a:p>
          <a:p>
            <a:pPr algn="l" fontAlgn="base" marL="0" marR="0" indent="0" lvl="0">
              <a:lnSpc>
                <a:spcPct val="100000"/>
              </a:lnSpc>
              <a:buClr>
                <a:srgbClr val="F0AB00">
                  <a:alpha val="100000"/>
                </a:srgbClr>
              </a:buClr>
              <a:buFont typeface="Wingdings"/>
              <a:buChar char="n"/>
            </a:pPr>
            <a:r>
              <a:rPr lang="en-US" sz="600" spc="0" u="none">
                <a:solidFill>
                  <a:srgbClr val="000000">
                    <a:alpha val="100000"/>
                  </a:srgbClr>
                </a:solidFill>
                <a:latin typeface="Calibri"/>
              </a:rPr>
              <a:t><![CDATA[Moderate end-user skills with “pockets” of strong users.  No lack of super-users]]></a:t>
            </a:r>
          </a:p>
          <a:p>
            <a:pPr algn="l" fontAlgn="base" marL="0" marR="0" indent="0" lvl="0">
              <a:lnSpc>
                <a:spcPct val="100000"/>
              </a:lnSpc>
              <a:buClr>
                <a:srgbClr val="F0AB00">
                  <a:alpha val="100000"/>
                </a:srgbClr>
              </a:buClr>
              <a:buFont typeface="Wingdings"/>
              <a:buChar char="n"/>
            </a:pPr>
            <a:r>
              <a:rPr lang="en-US" sz="600" spc="0" u="none">
                <a:solidFill>
                  <a:srgbClr val="000000">
                    <a:alpha val="100000"/>
                  </a:srgbClr>
                </a:solidFill>
                <a:latin typeface="Calibri"/>
              </a:rPr>
              <a:t><![CDATA[ESS fully adopted; MSS partly adopted]]></a:t>
            </a:r>
          </a:p>
          <a:p>
            <a:pPr algn="l" fontAlgn="base" marL="0" marR="0" indent="0" lvl="0">
              <a:lnSpc>
                <a:spcPct val="100000"/>
              </a:lnSpc>
              <a:buClr>
                <a:srgbClr val="F0AB00">
                  <a:alpha val="100000"/>
                </a:srgbClr>
              </a:buClr>
              <a:buFont typeface="Wingdings"/>
              <a:buChar char="n"/>
            </a:pPr>
            <a:r>
              <a:rPr lang="en-US" sz="600" spc="0" u="none">
                <a:solidFill>
                  <a:srgbClr val="000000">
                    <a:alpha val="100000"/>
                  </a:srgbClr>
                </a:solidFill>
                <a:latin typeface="Calibri"/>
              </a:rPr>
              <a:t><![CDATA[Competency center is new or developing]]></a:t>
            </a:r>
          </a:p>
          <a:p>
            <a:pPr algn="l" fontAlgn="base" marL="0" marR="0" indent="0" lvl="0">
              <a:lnSpc>
                <a:spcPct val="100000"/>
              </a:lnSpc>
              <a:buClr>
                <a:srgbClr val="F0AB00">
                  <a:alpha val="100000"/>
                </a:srgbClr>
              </a:buClr>
              <a:buFont typeface="Wingdings"/>
              <a:buChar char="n"/>
            </a:pPr>
            <a:r>
              <a:rPr lang="en-US" sz="600" spc="0" u="none">
                <a:solidFill>
                  <a:srgbClr val="000000">
                    <a:alpha val="100000"/>
                  </a:srgbClr>
                </a:solidFill>
                <a:latin typeface="Calibri"/>
              </a:rPr>
              <a:t><![CDATA[Security and Authorizations becoming uniform]]></a:t>
            </a:r>
          </a:p>
        </p:txBody>
      </p:sp>
      <p:sp>
        <p:nvSpPr>
          <p:cNvPr id="28" name=""/>
          <p:cNvSpPr txBox="1"/>
          <p:nvPr/>
        </p:nvSpPr>
        <p:spPr>
          <a:xfrm>
            <a:off x="7115175" y="3028950"/>
            <a:ext cx="1914525" cy="742950"/>
          </a:xfrm>
          <a:prstGeom prst="rect">
            <a:avLst/>
          </a:prstGeom>
          <a:noFill/>
        </p:spPr>
        <p:txBody>
          <a:bodyPr rtlCol="0" bIns="45720" lIns="91440" rIns="91440" tIns="45720">
            <a:spAutoFit/>
          </a:bodyPr>
          <a:lstStyle/>
          <a:p>
            <a:pPr algn="l" fontAlgn="base" marL="0" marR="0" indent="0" lvl="0">
              <a:lnSpc>
                <a:spcPct val="100000"/>
              </a:lnSpc>
              <a:buClr>
                <a:srgbClr val="F0AB00">
                  <a:alpha val="100000"/>
                </a:srgbClr>
              </a:buClr>
              <a:buFont typeface="Wingdings"/>
              <a:buChar char="n"/>
            </a:pPr>
            <a:r>
              <a:rPr lang="en-US" sz="600" spc="0" u="none">
                <a:solidFill>
                  <a:srgbClr val="000000">
                    <a:alpha val="100000"/>
                  </a:srgbClr>
                </a:solidFill>
                <a:latin typeface="Calibri"/>
              </a:rPr>
              <a:t><![CDATA[Enterprise participation on all developments]]></a:t>
            </a:r>
          </a:p>
          <a:p>
            <a:pPr algn="l" fontAlgn="base" marL="0" marR="0" indent="0" lvl="0">
              <a:lnSpc>
                <a:spcPct val="100000"/>
              </a:lnSpc>
              <a:buClr>
                <a:srgbClr val="F0AB00">
                  <a:alpha val="100000"/>
                </a:srgbClr>
              </a:buClr>
              <a:buFont typeface="Wingdings"/>
              <a:buChar char="n"/>
            </a:pPr>
            <a:r>
              <a:rPr lang="en-US" sz="600" spc="0" u="none">
                <a:solidFill>
                  <a:srgbClr val="000000">
                    <a:alpha val="100000"/>
                  </a:srgbClr>
                </a:solidFill>
                <a:latin typeface="Calibri"/>
              </a:rPr>
              <a:t><![CDATA[Governance includes feedback mechanisms from the full value chain]]></a:t>
            </a:r>
          </a:p>
          <a:p>
            <a:pPr algn="l" fontAlgn="base" marL="0" marR="0" indent="0" lvl="0">
              <a:lnSpc>
                <a:spcPct val="100000"/>
              </a:lnSpc>
              <a:buClr>
                <a:srgbClr val="F0AB00">
                  <a:alpha val="100000"/>
                </a:srgbClr>
              </a:buClr>
              <a:buFont typeface="Wingdings"/>
              <a:buChar char="n"/>
            </a:pPr>
            <a:r>
              <a:rPr lang="en-US" sz="600" spc="0" u="none">
                <a:solidFill>
                  <a:srgbClr val="000000">
                    <a:alpha val="100000"/>
                  </a:srgbClr>
                </a:solidFill>
                <a:latin typeface="Calibri"/>
              </a:rPr>
              <a:t><![CDATA[ESS and MSS fully adopted ]]></a:t>
            </a:r>
          </a:p>
          <a:p>
            <a:pPr algn="l" fontAlgn="base" marL="0" marR="0" indent="0" lvl="0">
              <a:lnSpc>
                <a:spcPct val="100000"/>
              </a:lnSpc>
              <a:buClr>
                <a:srgbClr val="F0AB00">
                  <a:alpha val="100000"/>
                </a:srgbClr>
              </a:buClr>
              <a:buFont typeface="Wingdings"/>
              <a:buChar char="n"/>
            </a:pPr>
            <a:r>
              <a:rPr lang="en-US" sz="600" spc="0" u="none">
                <a:solidFill>
                  <a:srgbClr val="000000">
                    <a:alpha val="100000"/>
                  </a:srgbClr>
                </a:solidFill>
                <a:latin typeface="Calibri"/>
              </a:rPr>
              <a:t><![CDATA[Competency center is mature]]></a:t>
            </a:r>
          </a:p>
          <a:p>
            <a:pPr algn="l" fontAlgn="base" marL="0" marR="0" indent="0" lvl="0">
              <a:lnSpc>
                <a:spcPct val="100000"/>
              </a:lnSpc>
              <a:buClr>
                <a:srgbClr val="F0AB00">
                  <a:alpha val="100000"/>
                </a:srgbClr>
              </a:buClr>
              <a:buFont typeface="Wingdings"/>
              <a:buChar char="n"/>
            </a:pPr>
            <a:r>
              <a:rPr lang="en-US" sz="600" spc="0" u="none">
                <a:solidFill>
                  <a:srgbClr val="000000">
                    <a:alpha val="100000"/>
                  </a:srgbClr>
                </a:solidFill>
                <a:latin typeface="Calibri"/>
              </a:rPr>
              <a:t><![CDATA[Standard support across the enterprise]]></a:t>
            </a:r>
          </a:p>
          <a:p>
            <a:pPr algn="l" fontAlgn="base" marL="0" marR="0" indent="0" lvl="0">
              <a:lnSpc>
                <a:spcPct val="100000"/>
              </a:lnSpc>
              <a:buClr>
                <a:srgbClr val="F0AB00">
                  <a:alpha val="100000"/>
                </a:srgbClr>
              </a:buClr>
              <a:buFont typeface="Wingdings"/>
              <a:buChar char="n"/>
            </a:pPr>
            <a:r>
              <a:rPr lang="en-US" sz="600" spc="0" u="none">
                <a:solidFill>
                  <a:srgbClr val="000000">
                    <a:alpha val="100000"/>
                  </a:srgbClr>
                </a:solidFill>
                <a:latin typeface="Calibri"/>
              </a:rPr>
              <a:t><![CDATA[High security and authorization]]></a:t>
            </a:r>
          </a:p>
        </p:txBody>
      </p:sp>
      <p:sp>
        <p:nvSpPr>
          <p:cNvPr id="29" name=""/>
          <p:cNvSpPr txBox="1"/>
          <p:nvPr/>
        </p:nvSpPr>
        <p:spPr>
          <a:xfrm>
            <a:off x="1838325" y="4600575"/>
            <a:ext cx="1714500" cy="923925"/>
          </a:xfrm>
          <a:prstGeom prst="rect">
            <a:avLst/>
          </a:prstGeom>
          <a:noFill/>
        </p:spPr>
        <p:txBody>
          <a:bodyPr rtlCol="0" bIns="45720" lIns="91440" rIns="91440" tIns="45720">
            <a:spAutoFit/>
          </a:bodyPr>
          <a:lstStyle/>
          <a:p>
            <a:pPr algn="l" fontAlgn="base" marL="0" marR="0" indent="0" lvl="0">
              <a:lnSpc>
                <a:spcPct val="100000"/>
              </a:lnSpc>
              <a:buClr>
                <a:srgbClr val="F0AB00">
                  <a:alpha val="100000"/>
                </a:srgbClr>
              </a:buClr>
              <a:buFont typeface="Wingdings"/>
              <a:buChar char="n"/>
            </a:pPr>
            <a:r>
              <a:rPr lang="en-US" sz="600" spc="0" u="none">
                <a:solidFill>
                  <a:srgbClr val="000000">
                    <a:alpha val="100000"/>
                  </a:srgbClr>
                </a:solidFill>
                <a:latin typeface="Calibri"/>
              </a:rPr>
              <a:t><![CDATA[No service level agreements (SLA’s)]]></a:t>
            </a:r>
          </a:p>
          <a:p>
            <a:pPr algn="l" fontAlgn="base" marL="0" marR="0" indent="0" lvl="0">
              <a:lnSpc>
                <a:spcPct val="100000"/>
              </a:lnSpc>
              <a:buClr>
                <a:srgbClr val="F0AB00">
                  <a:alpha val="100000"/>
                </a:srgbClr>
              </a:buClr>
              <a:buFont typeface="Wingdings"/>
              <a:buChar char="n"/>
            </a:pPr>
            <a:r>
              <a:rPr lang="en-US" sz="600" spc="0" u="none">
                <a:solidFill>
                  <a:srgbClr val="000000">
                    <a:alpha val="100000"/>
                  </a:srgbClr>
                </a:solidFill>
                <a:latin typeface="Calibri"/>
              </a:rPr>
              <a:t><![CDATA[Design, development and management processes are informal ]]></a:t>
            </a:r>
          </a:p>
          <a:p>
            <a:pPr algn="l" fontAlgn="base" marL="0" marR="0" indent="0" lvl="0">
              <a:lnSpc>
                <a:spcPct val="100000"/>
              </a:lnSpc>
              <a:buClr>
                <a:srgbClr val="F0AB00">
                  <a:alpha val="100000"/>
                </a:srgbClr>
              </a:buClr>
              <a:buFont typeface="Wingdings"/>
              <a:buChar char="n"/>
            </a:pPr>
            <a:r>
              <a:rPr lang="en-US" sz="600" spc="0" u="none">
                <a:solidFill>
                  <a:srgbClr val="000000">
                    <a:alpha val="100000"/>
                  </a:srgbClr>
                </a:solidFill>
                <a:latin typeface="Calibri"/>
              </a:rPr>
              <a:t><![CDATA[High use of generic objects or heavily customized development]]></a:t>
            </a:r>
          </a:p>
          <a:p>
            <a:pPr algn="l" fontAlgn="base" marL="0" marR="0" indent="0" lvl="0">
              <a:lnSpc>
                <a:spcPct val="100000"/>
              </a:lnSpc>
              <a:buClr>
                <a:srgbClr val="F0AB00">
                  <a:alpha val="100000"/>
                </a:srgbClr>
              </a:buClr>
              <a:buFont typeface="Wingdings"/>
              <a:buChar char="n"/>
            </a:pPr>
            <a:r>
              <a:rPr lang="en-US" sz="600" spc="0" u="none">
                <a:solidFill>
                  <a:srgbClr val="000000">
                    <a:alpha val="100000"/>
                  </a:srgbClr>
                </a:solidFill>
                <a:latin typeface="Calibri"/>
              </a:rPr>
              <a:t><![CDATA[No reuse of data or information]]></a:t>
            </a:r>
          </a:p>
          <a:p>
            <a:pPr algn="l" fontAlgn="base" marL="0" marR="0" indent="0" lvl="0">
              <a:lnSpc>
                <a:spcPct val="100000"/>
              </a:lnSpc>
              <a:buClr>
                <a:srgbClr val="F0AB00">
                  <a:alpha val="100000"/>
                </a:srgbClr>
              </a:buClr>
              <a:buFont typeface="Wingdings"/>
              <a:buChar char="n"/>
            </a:pPr>
            <a:r>
              <a:rPr lang="en-US" sz="600" spc="0" u="none">
                <a:solidFill>
                  <a:srgbClr val="000000">
                    <a:alpha val="100000"/>
                  </a:srgbClr>
                </a:solidFill>
                <a:latin typeface="Calibri"/>
              </a:rPr>
              <a:t><![CDATA[Non-standardized master data]]></a:t>
            </a:r>
          </a:p>
          <a:p>
            <a:pPr algn="l" fontAlgn="base" marL="0" marR="0" indent="0" lvl="0">
              <a:lnSpc>
                <a:spcPct val="100000"/>
              </a:lnSpc>
              <a:buClr>
                <a:srgbClr val="F0AB00">
                  <a:alpha val="100000"/>
                </a:srgbClr>
              </a:buClr>
              <a:buFont typeface="Wingdings"/>
              <a:buChar char="n"/>
            </a:pPr>
            <a:r>
              <a:rPr lang="en-US" sz="600" spc="0" u="none">
                <a:solidFill>
                  <a:srgbClr val="000000">
                    <a:alpha val="100000"/>
                  </a:srgbClr>
                </a:solidFill>
                <a:latin typeface="Calibri"/>
              </a:rPr>
              <a:t><![CDATA[Data ownership is undefined or conflicting]]></a:t>
            </a:r>
          </a:p>
          <a:p>
            <a:pPr algn="l" fontAlgn="base" marL="0" marR="0" indent="0" lvl="0">
              <a:lnSpc>
                <a:spcPct val="100000"/>
              </a:lnSpc>
              <a:buClr>
                <a:srgbClr val="F0AB00">
                  <a:alpha val="100000"/>
                </a:srgbClr>
              </a:buClr>
              <a:buFont typeface="Wingdings"/>
              <a:buChar char="•"/>
            </a:pPr>
          </a:p>
        </p:txBody>
      </p:sp>
      <p:sp>
        <p:nvSpPr>
          <p:cNvPr id="30" name=""/>
          <p:cNvSpPr txBox="1"/>
          <p:nvPr/>
        </p:nvSpPr>
        <p:spPr>
          <a:xfrm>
            <a:off x="3543300" y="4219575"/>
            <a:ext cx="1743075" cy="219075"/>
          </a:xfrm>
          <a:prstGeom prst="rect">
            <a:avLst/>
          </a:prstGeom>
          <a:noFill/>
        </p:spPr>
        <p:txBody>
          <a:bodyPr rtlCol="0" bIns="45720" lIns="91440" rIns="91440" tIns="45720">
            <a:spAutoFit/>
          </a:bodyPr>
          <a:lstStyle/>
          <a:p>
            <a:pPr algn="l" fontAlgn="base" marL="0" marR="0" indent="0" lvl="0">
              <a:lnSpc>
                <a:spcPct val="100000"/>
              </a:lnSpc>
            </a:pPr>
            <a:r>
              <a:rPr lang="en-US" b="1" sz="800" spc="0" u="none">
                <a:solidFill>
                  <a:srgbClr val="000000">
                    <a:alpha val="100000"/>
                  </a:srgbClr>
                </a:solidFill>
                <a:latin typeface="Calibri"/>
              </a:rPr>
              <a:t><![CDATA[Evolving effort to formalize]]></a:t>
            </a:r>
          </a:p>
        </p:txBody>
      </p:sp>
      <p:sp>
        <p:nvSpPr>
          <p:cNvPr id="31" name=""/>
          <p:cNvSpPr txBox="1"/>
          <p:nvPr/>
        </p:nvSpPr>
        <p:spPr>
          <a:xfrm>
            <a:off x="5295900" y="4210050"/>
            <a:ext cx="1914525" cy="1114425"/>
          </a:xfrm>
          <a:prstGeom prst="rect">
            <a:avLst/>
          </a:prstGeom>
          <a:noFill/>
        </p:spPr>
        <p:txBody>
          <a:bodyPr rtlCol="0" bIns="45720" lIns="91440" rIns="91440" tIns="45720">
            <a:spAutoFit/>
          </a:bodyPr>
          <a:lstStyle/>
          <a:p>
            <a:pPr algn="l" fontAlgn="base" marL="0" marR="0" indent="0" lvl="0">
              <a:lnSpc>
                <a:spcPct val="100000"/>
              </a:lnSpc>
              <a:buClr>
                <a:srgbClr val="F0AB00">
                  <a:alpha val="100000"/>
                </a:srgbClr>
              </a:buClr>
              <a:buFont typeface="Wingdings"/>
              <a:buChar char="n"/>
            </a:pPr>
            <a:r>
              <a:rPr lang="en-US" sz="600" spc="0" u="none">
                <a:solidFill>
                  <a:srgbClr val="000000">
                    <a:alpha val="100000"/>
                  </a:srgbClr>
                </a:solidFill>
                <a:latin typeface="Calibri"/>
              </a:rPr>
              <a:t><![CDATA[Processes and standards are documented but not always followed]]></a:t>
            </a:r>
          </a:p>
          <a:p>
            <a:pPr algn="l" fontAlgn="base" marL="0" marR="0" indent="0" lvl="0">
              <a:lnSpc>
                <a:spcPct val="100000"/>
              </a:lnSpc>
              <a:buClr>
                <a:srgbClr val="F0AB00">
                  <a:alpha val="100000"/>
                </a:srgbClr>
              </a:buClr>
              <a:buFont typeface="Wingdings"/>
              <a:buChar char="n"/>
            </a:pPr>
            <a:r>
              <a:rPr lang="en-US" sz="600" spc="0" u="none">
                <a:solidFill>
                  <a:srgbClr val="000000">
                    <a:alpha val="100000"/>
                  </a:srgbClr>
                </a:solidFill>
                <a:latin typeface="Calibri"/>
              </a:rPr>
              <a:t><![CDATA[Informal governance group which is mainly responsible for issue resolution]]></a:t>
            </a:r>
          </a:p>
          <a:p>
            <a:pPr algn="l" fontAlgn="base" marL="0" marR="0" indent="0" lvl="0">
              <a:lnSpc>
                <a:spcPct val="100000"/>
              </a:lnSpc>
              <a:buClr>
                <a:srgbClr val="F0AB00">
                  <a:alpha val="100000"/>
                </a:srgbClr>
              </a:buClr>
              <a:buFont typeface="Wingdings"/>
              <a:buChar char="n"/>
            </a:pPr>
            <a:r>
              <a:rPr lang="en-US" sz="600" spc="0" u="none">
                <a:solidFill>
                  <a:srgbClr val="000000">
                    <a:alpha val="100000"/>
                  </a:srgbClr>
                </a:solidFill>
                <a:latin typeface="Calibri"/>
              </a:rPr>
              <a:t><![CDATA[Written SLA's in place, but no formal and regular update process]]></a:t>
            </a:r>
          </a:p>
          <a:p>
            <a:pPr algn="l" fontAlgn="base" marL="0" marR="0" indent="0" lvl="0">
              <a:lnSpc>
                <a:spcPct val="100000"/>
              </a:lnSpc>
              <a:buClr>
                <a:srgbClr val="F0AB00">
                  <a:alpha val="100000"/>
                </a:srgbClr>
              </a:buClr>
              <a:buFont typeface="Wingdings"/>
              <a:buChar char="n"/>
            </a:pPr>
            <a:r>
              <a:rPr lang="en-US" sz="600" spc="0" u="none">
                <a:solidFill>
                  <a:srgbClr val="000000">
                    <a:alpha val="100000"/>
                  </a:srgbClr>
                </a:solidFill>
                <a:latin typeface="Calibri"/>
              </a:rPr>
              <a:t><![CDATA[Moderate to heavy reuse of information.]]></a:t>
            </a:r>
          </a:p>
          <a:p>
            <a:pPr algn="l" fontAlgn="base" marL="0" marR="0" indent="0" lvl="0">
              <a:lnSpc>
                <a:spcPct val="100000"/>
              </a:lnSpc>
              <a:buClr>
                <a:srgbClr val="F0AB00">
                  <a:alpha val="100000"/>
                </a:srgbClr>
              </a:buClr>
              <a:buFont typeface="Wingdings"/>
              <a:buChar char="n"/>
            </a:pPr>
            <a:r>
              <a:rPr lang="en-US" sz="600" spc="0" u="none">
                <a:solidFill>
                  <a:srgbClr val="000000">
                    <a:alpha val="100000"/>
                  </a:srgbClr>
                </a:solidFill>
                <a:latin typeface="Calibri"/>
              </a:rPr>
              <a:t><![CDATA[Master data standardized to large extent]]></a:t>
            </a:r>
          </a:p>
          <a:p>
            <a:pPr algn="l" fontAlgn="base" marL="0" marR="0" indent="0" lvl="0">
              <a:lnSpc>
                <a:spcPct val="100000"/>
              </a:lnSpc>
              <a:buClr>
                <a:srgbClr val="F0AB00">
                  <a:alpha val="100000"/>
                </a:srgbClr>
              </a:buClr>
              <a:buFont typeface="Wingdings"/>
              <a:buChar char="n"/>
            </a:pPr>
            <a:r>
              <a:rPr lang="en-US" sz="600" spc="0" u="none">
                <a:solidFill>
                  <a:srgbClr val="000000">
                    <a:alpha val="100000"/>
                  </a:srgbClr>
                </a:solidFill>
                <a:latin typeface="Calibri"/>
              </a:rPr>
              <a:t><![CDATA[Each major data area has a senior champion who drives data standardization and quality]]></a:t>
            </a:r>
          </a:p>
          <a:p>
            <a:pPr algn="l" fontAlgn="base" marL="0" marR="0" indent="0" lvl="0">
              <a:lnSpc>
                <a:spcPct val="100000"/>
              </a:lnSpc>
              <a:buClr>
                <a:srgbClr val="F0AB00">
                  <a:alpha val="100000"/>
                </a:srgbClr>
              </a:buClr>
              <a:buFont typeface="Wingdings"/>
              <a:buChar char="n"/>
            </a:pPr>
          </a:p>
        </p:txBody>
      </p:sp>
      <p:sp>
        <p:nvSpPr>
          <p:cNvPr id="32" name=""/>
          <p:cNvSpPr txBox="1"/>
          <p:nvPr/>
        </p:nvSpPr>
        <p:spPr>
          <a:xfrm>
            <a:off x="7124700" y="4067175"/>
            <a:ext cx="1828800" cy="1019175"/>
          </a:xfrm>
          <a:prstGeom prst="rect">
            <a:avLst/>
          </a:prstGeom>
          <a:noFill/>
        </p:spPr>
        <p:txBody>
          <a:bodyPr rtlCol="0" bIns="45720" lIns="91440" rIns="91440" tIns="45720">
            <a:spAutoFit/>
          </a:bodyPr>
          <a:lstStyle/>
          <a:p>
            <a:pPr algn="l" fontAlgn="base" marL="0" marR="0" indent="0" lvl="0">
              <a:lnSpc>
                <a:spcPct val="100000"/>
              </a:lnSpc>
              <a:buClr>
                <a:srgbClr val="F0AB00">
                  <a:alpha val="100000"/>
                </a:srgbClr>
              </a:buClr>
              <a:buFont typeface="Wingdings"/>
              <a:buChar char="n"/>
            </a:pPr>
            <a:r>
              <a:rPr lang="en-US" sz="600" spc="0" u="none">
                <a:solidFill>
                  <a:srgbClr val="000000">
                    <a:alpha val="100000"/>
                  </a:srgbClr>
                </a:solidFill>
                <a:latin typeface="Calibri"/>
              </a:rPr>
              <a:t><![CDATA[Processes and standards are documented, consistently followed and audited]]></a:t>
            </a:r>
          </a:p>
          <a:p>
            <a:pPr algn="l" fontAlgn="base" marL="0" marR="0" indent="0" lvl="0">
              <a:lnSpc>
                <a:spcPct val="100000"/>
              </a:lnSpc>
              <a:buClr>
                <a:srgbClr val="F0AB00">
                  <a:alpha val="100000"/>
                </a:srgbClr>
              </a:buClr>
              <a:buFont typeface="Wingdings"/>
              <a:buChar char="n"/>
            </a:pPr>
            <a:r>
              <a:rPr lang="en-US" sz="600" spc="0" u="none">
                <a:solidFill>
                  <a:srgbClr val="000000">
                    <a:alpha val="100000"/>
                  </a:srgbClr>
                </a:solidFill>
                <a:latin typeface="Calibri"/>
              </a:rPr>
              <a:t><![CDATA[Formal governance board in place for strategy and direction]]></a:t>
            </a:r>
          </a:p>
          <a:p>
            <a:pPr algn="l" fontAlgn="base" marL="0" marR="0" indent="0" lvl="0">
              <a:lnSpc>
                <a:spcPct val="100000"/>
              </a:lnSpc>
              <a:buClr>
                <a:srgbClr val="F0AB00">
                  <a:alpha val="100000"/>
                </a:srgbClr>
              </a:buClr>
              <a:buFont typeface="Wingdings"/>
              <a:buChar char="n"/>
            </a:pPr>
            <a:r>
              <a:rPr lang="en-US" sz="600" spc="0" u="none">
                <a:solidFill>
                  <a:srgbClr val="000000">
                    <a:alpha val="100000"/>
                  </a:srgbClr>
                </a:solidFill>
                <a:latin typeface="Calibri"/>
              </a:rPr>
              <a:t><![CDATA[Written SLA's in place with formal and regular update/negotiation process]]></a:t>
            </a:r>
          </a:p>
          <a:p>
            <a:pPr algn="l" fontAlgn="base" marL="0" marR="0" indent="0" lvl="0">
              <a:lnSpc>
                <a:spcPct val="100000"/>
              </a:lnSpc>
              <a:buClr>
                <a:srgbClr val="F0AB00">
                  <a:alpha val="100000"/>
                </a:srgbClr>
              </a:buClr>
              <a:buFont typeface="Wingdings"/>
              <a:buChar char="n"/>
            </a:pPr>
            <a:r>
              <a:rPr lang="en-US" sz="600" spc="0" u="none">
                <a:solidFill>
                  <a:srgbClr val="000000">
                    <a:alpha val="100000"/>
                  </a:srgbClr>
                </a:solidFill>
                <a:latin typeface="Calibri"/>
              </a:rPr>
              <a:t><![CDATA[Heavy reuse of information ]]></a:t>
            </a:r>
          </a:p>
          <a:p>
            <a:pPr algn="l" fontAlgn="base" marL="0" marR="0" indent="0" lvl="0">
              <a:lnSpc>
                <a:spcPct val="100000"/>
              </a:lnSpc>
              <a:buClr>
                <a:srgbClr val="F0AB00">
                  <a:alpha val="100000"/>
                </a:srgbClr>
              </a:buClr>
              <a:buFont typeface="Wingdings"/>
              <a:buChar char="n"/>
            </a:pPr>
            <a:r>
              <a:rPr lang="en-US" sz="600" spc="0" u="none">
                <a:solidFill>
                  <a:srgbClr val="000000">
                    <a:alpha val="100000"/>
                  </a:srgbClr>
                </a:solidFill>
                <a:latin typeface="Calibri"/>
              </a:rPr>
              <a:t><![CDATA[Master data is fully standardized]]></a:t>
            </a:r>
          </a:p>
          <a:p>
            <a:pPr algn="l" fontAlgn="base" marL="0" marR="0" indent="0" lvl="0">
              <a:lnSpc>
                <a:spcPct val="100000"/>
              </a:lnSpc>
              <a:buClr>
                <a:srgbClr val="F0AB00">
                  <a:alpha val="100000"/>
                </a:srgbClr>
              </a:buClr>
              <a:buFont typeface="Wingdings"/>
              <a:buChar char="n"/>
            </a:pPr>
            <a:r>
              <a:rPr lang="en-US" sz="600" spc="0" u="none">
                <a:solidFill>
                  <a:srgbClr val="000000">
                    <a:alpha val="100000"/>
                  </a:srgbClr>
                </a:solidFill>
                <a:latin typeface="Calibri"/>
              </a:rPr>
              <a:t><![CDATA[Ownership and responsibility is established for all data elements used by the business]]></a:t>
            </a:r>
          </a:p>
        </p:txBody>
      </p:sp>
      <p:sp>
        <p:nvSpPr>
          <p:cNvPr id="33" name=""/>
          <p:cNvSpPr txBox="1"/>
          <p:nvPr/>
        </p:nvSpPr>
        <p:spPr>
          <a:xfrm>
            <a:off x="1838325" y="5810250"/>
            <a:ext cx="1714500" cy="647700"/>
          </a:xfrm>
          <a:prstGeom prst="rect">
            <a:avLst/>
          </a:prstGeom>
          <a:noFill/>
        </p:spPr>
        <p:txBody>
          <a:bodyPr rtlCol="0" bIns="45720" lIns="91440" rIns="91440" tIns="45720">
            <a:spAutoFit/>
          </a:bodyPr>
          <a:lstStyle/>
          <a:p>
            <a:pPr algn="l" fontAlgn="base" marL="0" marR="0" indent="0" lvl="0">
              <a:lnSpc>
                <a:spcPct val="100000"/>
              </a:lnSpc>
              <a:buClr>
                <a:srgbClr val="F0AB00">
                  <a:alpha val="100000"/>
                </a:srgbClr>
              </a:buClr>
              <a:buFont typeface="Wingdings"/>
              <a:buChar char="n"/>
            </a:pPr>
            <a:r>
              <a:rPr lang="en-US" sz="600" spc="0" u="none">
                <a:solidFill>
                  <a:srgbClr val="000000">
                    <a:alpha val="100000"/>
                  </a:srgbClr>
                </a:solidFill>
                <a:latin typeface="Calibri"/>
              </a:rPr>
              <a:t><![CDATA[Significant variances between BU’s]]></a:t>
            </a:r>
          </a:p>
          <a:p>
            <a:pPr algn="l" fontAlgn="base" marL="0" marR="0" indent="0" lvl="0">
              <a:lnSpc>
                <a:spcPct val="100000"/>
              </a:lnSpc>
              <a:buClr>
                <a:srgbClr val="F0AB00">
                  <a:alpha val="100000"/>
                </a:srgbClr>
              </a:buClr>
              <a:buFont typeface="Wingdings"/>
              <a:buChar char="n"/>
            </a:pPr>
            <a:r>
              <a:rPr lang="en-US" sz="600" spc="0" u="none">
                <a:solidFill>
                  <a:srgbClr val="000000">
                    <a:alpha val="100000"/>
                  </a:srgbClr>
                </a:solidFill>
                <a:latin typeface="Calibri"/>
              </a:rPr>
              <a:t><![CDATA[Limited access to information]]></a:t>
            </a:r>
          </a:p>
          <a:p>
            <a:pPr algn="l" fontAlgn="base" marL="0" marR="0" indent="0" lvl="0">
              <a:lnSpc>
                <a:spcPct val="100000"/>
              </a:lnSpc>
              <a:buClr>
                <a:srgbClr val="F0AB00">
                  <a:alpha val="100000"/>
                </a:srgbClr>
              </a:buClr>
              <a:buFont typeface="Wingdings"/>
              <a:buChar char="n"/>
            </a:pPr>
            <a:r>
              <a:rPr lang="en-US" sz="600" spc="0" u="none">
                <a:solidFill>
                  <a:srgbClr val="000000">
                    <a:alpha val="100000"/>
                  </a:srgbClr>
                </a:solidFill>
                <a:latin typeface="Calibri"/>
              </a:rPr>
              <a:t><![CDATA[Users get what IT gives]]></a:t>
            </a:r>
          </a:p>
          <a:p>
            <a:pPr algn="l" fontAlgn="base" marL="0" marR="0" indent="0" lvl="0">
              <a:lnSpc>
                <a:spcPct val="100000"/>
              </a:lnSpc>
              <a:buClr>
                <a:srgbClr val="F0AB00">
                  <a:alpha val="100000"/>
                </a:srgbClr>
              </a:buClr>
              <a:buFont typeface="Wingdings"/>
              <a:buChar char="n"/>
            </a:pPr>
            <a:r>
              <a:rPr lang="en-US" sz="600" spc="0" u="none">
                <a:solidFill>
                  <a:srgbClr val="000000">
                    <a:alpha val="100000"/>
                  </a:srgbClr>
                </a:solidFill>
                <a:latin typeface="Calibri"/>
              </a:rPr>
              <a:t><![CDATA[Ad-hoc patches & upgrades]]></a:t>
            </a:r>
          </a:p>
          <a:p>
            <a:pPr algn="l" fontAlgn="base" marL="0" marR="0" indent="0" lvl="0">
              <a:lnSpc>
                <a:spcPct val="100000"/>
              </a:lnSpc>
              <a:buClr>
                <a:srgbClr val="F0AB00">
                  <a:alpha val="100000"/>
                </a:srgbClr>
              </a:buClr>
              <a:buFont typeface="Wingdings"/>
              <a:buChar char="n"/>
            </a:pPr>
            <a:r>
              <a:rPr lang="en-US" sz="600" spc="0" u="none">
                <a:solidFill>
                  <a:srgbClr val="000000">
                    <a:alpha val="100000"/>
                  </a:srgbClr>
                </a:solidFill>
                <a:latin typeface="Calibri"/>
              </a:rPr>
              <a:t><![CDATA[No enterprise standardization]]></a:t>
            </a:r>
          </a:p>
          <a:p>
            <a:pPr algn="l" fontAlgn="base" marL="0" marR="0" indent="0" lvl="0">
              <a:lnSpc>
                <a:spcPct val="100000"/>
              </a:lnSpc>
              <a:buClr>
                <a:srgbClr val="F0AB00">
                  <a:alpha val="100000"/>
                </a:srgbClr>
              </a:buClr>
              <a:buFont typeface="Wingdings"/>
              <a:buChar char="n"/>
            </a:pPr>
            <a:r>
              <a:rPr lang="en-US" sz="600" spc="0" u="none">
                <a:solidFill>
                  <a:srgbClr val="000000">
                    <a:alpha val="100000"/>
                  </a:srgbClr>
                </a:solidFill>
                <a:latin typeface="Calibri"/>
              </a:rPr>
              <a:t><![CDATA[Minimal documentation]]></a:t>
            </a:r>
          </a:p>
        </p:txBody>
      </p:sp>
      <p:sp>
        <p:nvSpPr>
          <p:cNvPr id="34" name=""/>
          <p:cNvSpPr txBox="1"/>
          <p:nvPr/>
        </p:nvSpPr>
        <p:spPr>
          <a:xfrm>
            <a:off x="3543300" y="5619750"/>
            <a:ext cx="1743075" cy="828675"/>
          </a:xfrm>
          <a:prstGeom prst="rect">
            <a:avLst/>
          </a:prstGeom>
          <a:noFill/>
        </p:spPr>
        <p:txBody>
          <a:bodyPr rtlCol="0" bIns="45720" lIns="91440" rIns="91440" tIns="45720">
            <a:spAutoFit/>
          </a:bodyPr>
          <a:lstStyle/>
          <a:p>
            <a:pPr algn="l" fontAlgn="base" marL="0" marR="0" indent="0" lvl="0">
              <a:lnSpc>
                <a:spcPct val="100000"/>
              </a:lnSpc>
              <a:buClr>
                <a:srgbClr val="F0AB00">
                  <a:alpha val="100000"/>
                </a:srgbClr>
              </a:buClr>
              <a:buFont typeface="Wingdings"/>
              <a:buChar char="n"/>
            </a:pPr>
            <a:r>
              <a:rPr lang="en-US" sz="600" spc="0" u="none">
                <a:solidFill>
                  <a:srgbClr val="000000">
                    <a:alpha val="100000"/>
                  </a:srgbClr>
                </a:solidFill>
                <a:latin typeface="Calibri"/>
              </a:rPr>
              <a:t><![CDATA[Variances between BU’s with multiple analytics systems]]></a:t>
            </a:r>
          </a:p>
          <a:p>
            <a:pPr algn="l" fontAlgn="base" marL="0" marR="0" indent="0" lvl="0">
              <a:lnSpc>
                <a:spcPct val="100000"/>
              </a:lnSpc>
              <a:buClr>
                <a:srgbClr val="F0AB00">
                  <a:alpha val="100000"/>
                </a:srgbClr>
              </a:buClr>
              <a:buFont typeface="Wingdings"/>
              <a:buChar char="n"/>
            </a:pPr>
            <a:r>
              <a:rPr lang="en-US" sz="600" spc="0" u="none">
                <a:solidFill>
                  <a:srgbClr val="000000">
                    <a:alpha val="100000"/>
                  </a:srgbClr>
                </a:solidFill>
                <a:latin typeface="Calibri"/>
              </a:rPr>
              <a:t><![CDATA[Heavy reliance on spreadsheets and data manipulation]]></a:t>
            </a:r>
          </a:p>
          <a:p>
            <a:pPr algn="l" fontAlgn="base" marL="0" marR="0" indent="0" lvl="0">
              <a:lnSpc>
                <a:spcPct val="100000"/>
              </a:lnSpc>
              <a:buClr>
                <a:srgbClr val="F0AB00">
                  <a:alpha val="100000"/>
                </a:srgbClr>
              </a:buClr>
              <a:buFont typeface="Wingdings"/>
              <a:buChar char="n"/>
            </a:pPr>
            <a:r>
              <a:rPr lang="en-US" sz="600" spc="0" u="none">
                <a:solidFill>
                  <a:srgbClr val="000000">
                    <a:alpha val="100000"/>
                  </a:srgbClr>
                </a:solidFill>
                <a:latin typeface="Calibri"/>
              </a:rPr>
              <a:t><![CDATA[Planned migration to better landscapes]]></a:t>
            </a:r>
          </a:p>
          <a:p>
            <a:pPr algn="l" fontAlgn="base" marL="0" marR="0" indent="0" lvl="0">
              <a:lnSpc>
                <a:spcPct val="100000"/>
              </a:lnSpc>
              <a:buClr>
                <a:srgbClr val="F0AB00">
                  <a:alpha val="100000"/>
                </a:srgbClr>
              </a:buClr>
              <a:buFont typeface="Wingdings"/>
              <a:buChar char="n"/>
            </a:pPr>
            <a:r>
              <a:rPr lang="en-US" sz="600" spc="0" u="none">
                <a:solidFill>
                  <a:srgbClr val="000000">
                    <a:alpha val="100000"/>
                  </a:srgbClr>
                </a:solidFill>
                <a:latin typeface="Calibri"/>
              </a:rPr>
              <a:t><![CDATA[Documented plans for patches and upgrades]]></a:t>
            </a:r>
          </a:p>
          <a:p>
            <a:pPr algn="l" fontAlgn="base" marL="0" marR="0" indent="0" lvl="0">
              <a:lnSpc>
                <a:spcPct val="100000"/>
              </a:lnSpc>
              <a:buClr>
                <a:srgbClr val="F0AB00">
                  <a:alpha val="100000"/>
                </a:srgbClr>
              </a:buClr>
              <a:buFont typeface="Wingdings"/>
              <a:buChar char="n"/>
            </a:pPr>
            <a:r>
              <a:rPr lang="en-US" sz="600" spc="0" u="none">
                <a:solidFill>
                  <a:srgbClr val="000000">
                    <a:alpha val="100000"/>
                  </a:srgbClr>
                </a:solidFill>
                <a:latin typeface="Calibri"/>
              </a:rPr>
              <a:t><![CDATA[Shared documentation]]></a:t>
            </a:r>
          </a:p>
        </p:txBody>
      </p:sp>
      <p:sp>
        <p:nvSpPr>
          <p:cNvPr id="35" name=""/>
          <p:cNvSpPr txBox="1"/>
          <p:nvPr/>
        </p:nvSpPr>
        <p:spPr>
          <a:xfrm>
            <a:off x="5295900" y="5610225"/>
            <a:ext cx="1914525" cy="828675"/>
          </a:xfrm>
          <a:prstGeom prst="rect">
            <a:avLst/>
          </a:prstGeom>
          <a:noFill/>
        </p:spPr>
        <p:txBody>
          <a:bodyPr rtlCol="0" bIns="45720" lIns="91440" rIns="91440" tIns="45720">
            <a:spAutoFit/>
          </a:bodyPr>
          <a:lstStyle/>
          <a:p>
            <a:pPr algn="l" fontAlgn="base" marL="0" marR="0" indent="0" lvl="0">
              <a:lnSpc>
                <a:spcPct val="100000"/>
              </a:lnSpc>
              <a:buClr>
                <a:srgbClr val="F0AB00">
                  <a:alpha val="100000"/>
                </a:srgbClr>
              </a:buClr>
              <a:buFont typeface="Wingdings"/>
              <a:buChar char="n"/>
            </a:pPr>
            <a:r>
              <a:rPr lang="en-US" sz="600" spc="0" u="none">
                <a:solidFill>
                  <a:srgbClr val="000000">
                    <a:alpha val="100000"/>
                  </a:srgbClr>
                </a:solidFill>
                <a:latin typeface="Calibri"/>
              </a:rPr>
              <a:t><![CDATA[Initial attempts at implementing a Global Enterprise Data Warehouse (either logical or physical)]]></a:t>
            </a:r>
          </a:p>
          <a:p>
            <a:pPr algn="l" fontAlgn="base" marL="0" marR="0" indent="0" lvl="0">
              <a:lnSpc>
                <a:spcPct val="100000"/>
              </a:lnSpc>
              <a:buClr>
                <a:srgbClr val="F0AB00">
                  <a:alpha val="100000"/>
                </a:srgbClr>
              </a:buClr>
              <a:buFont typeface="Wingdings"/>
              <a:buChar char="n"/>
            </a:pPr>
            <a:r>
              <a:rPr lang="en-US" sz="600" spc="0" u="none">
                <a:solidFill>
                  <a:srgbClr val="000000">
                    <a:alpha val="100000"/>
                  </a:srgbClr>
                </a:solidFill>
                <a:latin typeface="Calibri"/>
              </a:rPr>
              <a:t><![CDATA[Spreadsheets are used selectively]]></a:t>
            </a:r>
          </a:p>
          <a:p>
            <a:pPr algn="l" fontAlgn="base" marL="0" marR="0" indent="0" lvl="0">
              <a:lnSpc>
                <a:spcPct val="100000"/>
              </a:lnSpc>
              <a:buClr>
                <a:srgbClr val="F0AB00">
                  <a:alpha val="100000"/>
                </a:srgbClr>
              </a:buClr>
              <a:buFont typeface="Wingdings"/>
              <a:buChar char="n"/>
            </a:pPr>
            <a:r>
              <a:rPr lang="en-US" sz="600" spc="0" u="none">
                <a:solidFill>
                  <a:srgbClr val="000000">
                    <a:alpha val="100000"/>
                  </a:srgbClr>
                </a:solidFill>
                <a:latin typeface="Calibri"/>
              </a:rPr>
              <a:t><![CDATA[Central tech support]]></a:t>
            </a:r>
          </a:p>
          <a:p>
            <a:pPr algn="l" fontAlgn="base" marL="0" marR="0" indent="0" lvl="0">
              <a:lnSpc>
                <a:spcPct val="100000"/>
              </a:lnSpc>
              <a:buClr>
                <a:srgbClr val="F0AB00">
                  <a:alpha val="100000"/>
                </a:srgbClr>
              </a:buClr>
              <a:buFont typeface="Wingdings"/>
              <a:buChar char="n"/>
            </a:pPr>
            <a:r>
              <a:rPr lang="en-US" sz="600" spc="0" u="none">
                <a:solidFill>
                  <a:srgbClr val="000000">
                    <a:alpha val="100000"/>
                  </a:srgbClr>
                </a:solidFill>
                <a:latin typeface="Calibri"/>
              </a:rPr>
              <a:t><![CDATA[Patches up-to-date]]></a:t>
            </a:r>
          </a:p>
          <a:p>
            <a:pPr algn="l" fontAlgn="base" marL="0" marR="0" indent="0" lvl="0">
              <a:lnSpc>
                <a:spcPct val="100000"/>
              </a:lnSpc>
              <a:buClr>
                <a:srgbClr val="F0AB00">
                  <a:alpha val="100000"/>
                </a:srgbClr>
              </a:buClr>
              <a:buFont typeface="Wingdings"/>
              <a:buChar char="n"/>
            </a:pPr>
            <a:r>
              <a:rPr lang="en-US" sz="600" spc="0" u="none">
                <a:solidFill>
                  <a:srgbClr val="000000">
                    <a:alpha val="100000"/>
                  </a:srgbClr>
                </a:solidFill>
                <a:latin typeface="Calibri"/>
              </a:rPr>
              <a:t><![CDATA[System consolidation planned and / or implemented]]></a:t>
            </a:r>
          </a:p>
        </p:txBody>
      </p:sp>
      <p:sp>
        <p:nvSpPr>
          <p:cNvPr id="36" name=""/>
          <p:cNvSpPr txBox="1"/>
          <p:nvPr/>
        </p:nvSpPr>
        <p:spPr>
          <a:xfrm>
            <a:off x="7115175" y="5381625"/>
            <a:ext cx="1914525" cy="828675"/>
          </a:xfrm>
          <a:prstGeom prst="rect">
            <a:avLst/>
          </a:prstGeom>
          <a:noFill/>
        </p:spPr>
        <p:txBody>
          <a:bodyPr rtlCol="0" bIns="45720" lIns="91440" rIns="91440" tIns="45720">
            <a:spAutoFit/>
          </a:bodyPr>
          <a:lstStyle/>
          <a:p>
            <a:pPr algn="l" fontAlgn="base" marL="0" marR="0" indent="0" lvl="0">
              <a:lnSpc>
                <a:spcPct val="100000"/>
              </a:lnSpc>
              <a:buClr>
                <a:srgbClr val="F0AB00">
                  <a:alpha val="100000"/>
                </a:srgbClr>
              </a:buClr>
              <a:buFont typeface="Wingdings"/>
              <a:buChar char="n"/>
            </a:pPr>
            <a:r>
              <a:rPr lang="en-US" sz="600" spc="0" u="none">
                <a:solidFill>
                  <a:srgbClr val="000000">
                    <a:alpha val="100000"/>
                  </a:srgbClr>
                </a:solidFill>
                <a:latin typeface="Calibri"/>
              </a:rPr>
              <a:t><![CDATA[Global Enterprise Data Warehouse implemented]]></a:t>
            </a:r>
          </a:p>
          <a:p>
            <a:pPr algn="l" fontAlgn="base" marL="0" marR="0" indent="0" lvl="0">
              <a:lnSpc>
                <a:spcPct val="100000"/>
              </a:lnSpc>
              <a:buClr>
                <a:srgbClr val="F0AB00">
                  <a:alpha val="100000"/>
                </a:srgbClr>
              </a:buClr>
              <a:buFont typeface="Wingdings"/>
              <a:buChar char="n"/>
            </a:pPr>
            <a:r>
              <a:rPr lang="en-US" sz="600" spc="0" u="none">
                <a:solidFill>
                  <a:srgbClr val="000000">
                    <a:alpha val="100000"/>
                  </a:srgbClr>
                </a:solidFill>
                <a:latin typeface="Calibri"/>
              </a:rPr>
              <a:t><![CDATA[Analytics platform viewed as a strategic enabler for Business]]></a:t>
            </a:r>
          </a:p>
          <a:p>
            <a:pPr algn="l" fontAlgn="base" marL="0" marR="0" indent="0" lvl="0">
              <a:lnSpc>
                <a:spcPct val="100000"/>
              </a:lnSpc>
              <a:buClr>
                <a:srgbClr val="F0AB00">
                  <a:alpha val="100000"/>
                </a:srgbClr>
              </a:buClr>
              <a:buFont typeface="Wingdings"/>
              <a:buChar char="n"/>
            </a:pPr>
            <a:r>
              <a:rPr lang="en-US" sz="600" spc="0" u="none">
                <a:solidFill>
                  <a:srgbClr val="000000">
                    <a:alpha val="100000"/>
                  </a:srgbClr>
                </a:solidFill>
                <a:latin typeface="Calibri"/>
              </a:rPr>
              <a:t><![CDATA[Ability for high-speed analytics]]></a:t>
            </a:r>
          </a:p>
          <a:p>
            <a:pPr algn="l" fontAlgn="base" marL="0" marR="0" indent="0" lvl="0">
              <a:lnSpc>
                <a:spcPct val="100000"/>
              </a:lnSpc>
              <a:buClr>
                <a:srgbClr val="F0AB00">
                  <a:alpha val="100000"/>
                </a:srgbClr>
              </a:buClr>
              <a:buFont typeface="Wingdings"/>
              <a:buChar char="n"/>
            </a:pPr>
            <a:r>
              <a:rPr lang="en-US" sz="600" spc="0" u="none">
                <a:solidFill>
                  <a:srgbClr val="000000">
                    <a:alpha val="100000"/>
                  </a:srgbClr>
                </a:solidFill>
                <a:latin typeface="Calibri"/>
              </a:rPr>
              <a:t><![CDATA[Robust and user-friendly presentation layer]]></a:t>
            </a:r>
          </a:p>
          <a:p>
            <a:pPr algn="l" fontAlgn="base" marL="0" marR="0" indent="0" lvl="0">
              <a:lnSpc>
                <a:spcPct val="100000"/>
              </a:lnSpc>
              <a:buClr>
                <a:srgbClr val="F0AB00">
                  <a:alpha val="100000"/>
                </a:srgbClr>
              </a:buClr>
              <a:buFont typeface="Wingdings"/>
              <a:buChar char="n"/>
            </a:pPr>
            <a:r>
              <a:rPr lang="en-US" sz="600" spc="0" u="none">
                <a:solidFill>
                  <a:srgbClr val="000000">
                    <a:alpha val="100000"/>
                  </a:srgbClr>
                </a:solidFill>
                <a:latin typeface="Calibri"/>
              </a:rPr>
              <a:t><![CDATA[High reliability of delivery to local, regional and global business needs]]></a:t>
            </a:r>
          </a:p>
        </p:txBody>
      </p:sp>
      <p:sp>
        <p:nvSpPr>
          <p:cNvPr id="37" name="Placeholder for title"/>
          <p:cNvSpPr txBox="1"/>
          <p:nvPr>
            <p:ph type="title"/>
          </p:nvPr>
        </p:nvSpPr>
        <p:spPr>
          <a:noFill/>
        </p:spPr>
        <p:txBody>
          <a:bodyPr/>
          <a:lstStyle/>
          <a:p>
            <a:pPr algn="l" fontAlgn="base" marL="0" marR="0" indent="0" lvl="0">
              <a:lnSpc>
                <a:spcPct val="100000"/>
              </a:lnSpc>
            </a:pPr>
            <a:r>
              <a:rPr lang="en-US" sz="1000" spc="0" u="none">
                <a:solidFill>
                  <a:srgbClr val="000000">
                    <a:alpha val="100000"/>
                  </a:srgbClr>
                </a:solidFill>
                <a:latin typeface="Calibri"/>
              </a:rPr>
              <a:t><![CDATA[BI]]></a:t>
            </a:r>
            <a:r>
              <a:rPr lang="en-US" sz="1000" spc="0" u="none">
                <a:solidFill>
                  <a:srgbClr val="000000">
                    <a:alpha val="100000"/>
                  </a:srgbClr>
                </a:solidFill>
                <a:latin typeface="Calibri"/>
              </a:rPr>
              <a:t><![CDATA[/]]></a:t>
            </a:r>
            <a:r>
              <a:rPr lang="en-US" sz="1000" spc="0" u="none">
                <a:solidFill>
                  <a:srgbClr val="000000">
                    <a:alpha val="100000"/>
                  </a:srgbClr>
                </a:solidFill>
                <a:latin typeface="Calibri"/>
              </a:rPr>
              <a:t><![CDATA[Analytics Maturity Model: Detail]]></a:t>
            </a:r>
            <a:br/>
          </a:p>
        </p:txBody>
      </p:sp>
      <p:sp>
        <p:nvSpPr>
          <p:cNvPr id="38" name=""/>
          <p:cNvSpPr txBox="1"/>
          <p:nvPr/>
        </p:nvSpPr>
        <p:spPr>
          <a:xfrm>
            <a:off x="1905000" y="1876425"/>
            <a:ext cx="1676400" cy="333375"/>
          </a:xfrm>
          <a:prstGeom prst="rect">
            <a:avLst/>
          </a:prstGeom>
          <a:noFill/>
        </p:spPr>
        <p:txBody>
          <a:bodyPr rtlCol="0" bIns="45720" lIns="91440" rIns="91440" tIns="45720">
            <a:spAutoFit/>
          </a:bodyPr>
          <a:lstStyle/>
          <a:p>
            <a:pPr algn="l" fontAlgn="base" marL="0" marR="0" indent="0" lvl="0">
              <a:lnSpc>
                <a:spcPct val="100000"/>
              </a:lnSpc>
            </a:pPr>
            <a:r>
              <a:rPr lang="en-US" sz="1200" spc="0" u="none">
                <a:solidFill>
                  <a:srgbClr val="FFFFFF">
                    <a:alpha val="100000"/>
                  </a:srgbClr>
                </a:solidFill>
                <a:latin typeface="Calibri"/>
              </a:rPr>
              <a:t><![CDATA[Level 1]]></a:t>
            </a:r>
          </a:p>
        </p:txBody>
      </p:sp>
      <p:sp>
        <p:nvSpPr>
          <p:cNvPr id="39" name=""/>
          <p:cNvSpPr txBox="1"/>
          <p:nvPr/>
        </p:nvSpPr>
        <p:spPr>
          <a:xfrm>
            <a:off x="3619500" y="1647825"/>
            <a:ext cx="1676400" cy="333375"/>
          </a:xfrm>
          <a:prstGeom prst="rect">
            <a:avLst/>
          </a:prstGeom>
          <a:noFill/>
        </p:spPr>
        <p:txBody>
          <a:bodyPr rtlCol="0" bIns="45720" lIns="91440" rIns="91440" tIns="45720">
            <a:spAutoFit/>
          </a:bodyPr>
          <a:lstStyle/>
          <a:p>
            <a:pPr algn="l" fontAlgn="base" marL="0" marR="0" indent="0" lvl="0">
              <a:lnSpc>
                <a:spcPct val="100000"/>
              </a:lnSpc>
            </a:pPr>
            <a:r>
              <a:rPr lang="en-US" sz="1200" spc="0" u="none">
                <a:solidFill>
                  <a:srgbClr val="FFFFFF">
                    <a:alpha val="100000"/>
                  </a:srgbClr>
                </a:solidFill>
                <a:latin typeface="Calibri"/>
              </a:rPr>
              <a:t><![CDATA[Level 2]]></a:t>
            </a:r>
          </a:p>
        </p:txBody>
      </p:sp>
      <p:sp>
        <p:nvSpPr>
          <p:cNvPr id="40" name=""/>
          <p:cNvSpPr txBox="1"/>
          <p:nvPr/>
        </p:nvSpPr>
        <p:spPr>
          <a:xfrm>
            <a:off x="5334000" y="1438275"/>
            <a:ext cx="1666875" cy="333375"/>
          </a:xfrm>
          <a:prstGeom prst="rect">
            <a:avLst/>
          </a:prstGeom>
          <a:noFill/>
        </p:spPr>
        <p:txBody>
          <a:bodyPr rtlCol="0" bIns="45720" lIns="91440" rIns="91440" tIns="45720">
            <a:spAutoFit/>
          </a:bodyPr>
          <a:lstStyle/>
          <a:p>
            <a:pPr algn="l" fontAlgn="base" marL="0" marR="0" indent="0" lvl="0">
              <a:lnSpc>
                <a:spcPct val="100000"/>
              </a:lnSpc>
            </a:pPr>
            <a:r>
              <a:rPr lang="en-US" sz="1200" spc="0" u="none">
                <a:solidFill>
                  <a:srgbClr val="FFFFFF">
                    <a:alpha val="100000"/>
                  </a:srgbClr>
                </a:solidFill>
                <a:latin typeface="Calibri"/>
              </a:rPr>
              <a:t><![CDATA[Level 3]]></a:t>
            </a:r>
          </a:p>
        </p:txBody>
      </p:sp>
      <p:sp>
        <p:nvSpPr>
          <p:cNvPr id="41" name=""/>
          <p:cNvSpPr txBox="1"/>
          <p:nvPr/>
        </p:nvSpPr>
        <p:spPr>
          <a:xfrm>
            <a:off x="7058025" y="1247775"/>
            <a:ext cx="1666875" cy="333375"/>
          </a:xfrm>
          <a:prstGeom prst="rect">
            <a:avLst/>
          </a:prstGeom>
          <a:noFill/>
        </p:spPr>
        <p:txBody>
          <a:bodyPr rtlCol="0" bIns="45720" lIns="91440" rIns="91440" tIns="45720">
            <a:spAutoFit/>
          </a:bodyPr>
          <a:lstStyle/>
          <a:p>
            <a:pPr algn="l" fontAlgn="base" marL="0" marR="0" indent="0" lvl="0">
              <a:lnSpc>
                <a:spcPct val="100000"/>
              </a:lnSpc>
            </a:pPr>
            <a:r>
              <a:rPr lang="en-US" sz="1200" spc="0" u="none">
                <a:solidFill>
                  <a:srgbClr val="FFFFFF">
                    <a:alpha val="100000"/>
                  </a:srgbClr>
                </a:solidFill>
                <a:latin typeface="Calibri"/>
              </a:rPr>
              <a:t><![CDATA[Level 4]]></a:t>
            </a:r>
          </a:p>
        </p:txBody>
      </p:sp>
      <p:sp>
        <p:nvSpPr>
          <p:cNvPr id="42" name=""/>
          <p:cNvSpPr txBox="1"/>
          <p:nvPr/>
        </p:nvSpPr>
        <p:spPr>
          <a:xfrm>
            <a:off x="1828800" y="1295400"/>
            <a:ext cx="1771650" cy="266700"/>
          </a:xfrm>
          <a:prstGeom prst="rect">
            <a:avLst/>
          </a:prstGeom>
          <a:noFill/>
        </p:spPr>
        <p:txBody>
          <a:bodyPr rtlCol="0" bIns="45720" lIns="91440" rIns="91440" tIns="45720">
            <a:spAutoFit/>
          </a:bodyPr>
          <a:lstStyle/>
          <a:p>
            <a:pPr algn="l" fontAlgn="base" marL="0" marR="0" indent="0" lvl="0">
              <a:lnSpc>
                <a:spcPct val="100000"/>
              </a:lnSpc>
            </a:pPr>
            <a:r>
              <a:rPr lang="en-US" sz="1200" spc="0" u="none">
                <a:solidFill>
                  <a:srgbClr val="993300">
                    <a:alpha val="100000"/>
                  </a:srgbClr>
                </a:solidFill>
                <a:latin typeface="Calibri"/>
              </a:rPr>
              <a:t><![CDATA[BI Performance Stages]]></a:t>
            </a:r>
          </a:p>
        </p:txBody>
      </p:sp>
      <p:sp>
        <p:nvSpPr>
          <p:cNvPr id="43" name=""/>
          <p:cNvSpPr txBox="1"/>
          <p:nvPr/>
        </p:nvSpPr>
        <p:spPr>
          <a:xfrm>
            <a:off x="1609725" y="6629400"/>
            <a:ext cx="5514975" cy="276225"/>
          </a:xfrm>
          <a:prstGeom prst="rect">
            <a:avLst/>
          </a:prstGeom>
          <a:noFill/>
        </p:spPr>
        <p:txBody>
          <a:bodyPr rtlCol="0" bIns="45720" lIns="91440" rIns="91440" tIns="45720">
            <a:spAutoFit/>
          </a:bodyPr>
          <a:lstStyle/>
          <a:p>
            <a:pPr algn="l" fontAlgn="base" marL="0" marR="0" indent="0" lvl="0">
              <a:lnSpc>
                <a:spcPct val="100000"/>
              </a:lnSpc>
            </a:pPr>
            <a:r>
              <a:rPr lang="en-US" sz="1200" spc="0" u="none">
                <a:solidFill>
                  <a:srgbClr val="000000">
                    <a:alpha val="100000"/>
                  </a:srgbClr>
                </a:solidFill>
                <a:latin typeface="Calibri"/>
              </a:rPr>
              <a:t><![CDATA[Source: ASUG BI Benchmark Report, April 2007]]></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8591550" cy="6448425"/>
          <a:chOff x="0" y="0"/>
          <a:chExt cx="8591550" cy="6448425"/>
        </a:xfrm>
      </p:grpSpPr>
      <p:sp>
        <p:nvSpPr>
          <p:cNvPr id="1" name="Placeholder for title"/>
          <p:cNvSpPr txBox="1"/>
          <p:nvPr>
            <p:ph type="title"/>
          </p:nvPr>
        </p:nvSpPr>
        <p:spPr>
          <a:noFill/>
        </p:spPr>
        <p:txBody>
          <a:bodyPr/>
          <a:lstStyle/>
          <a:p>
            <a:pPr algn="l" fontAlgn="base" marL="0" marR="0" indent="0" lvl="0">
              <a:lnSpc>
                <a:spcPct val="100000"/>
              </a:lnSpc>
            </a:pPr>
            <a:r>
              <a:rPr lang="en-US" sz="1000" spc="0" u="none">
                <a:solidFill>
                  <a:srgbClr val="000000">
                    <a:alpha val="100000"/>
                  </a:srgbClr>
                </a:solidFill>
                <a:latin typeface="Calibri"/>
              </a:rPr>
              <a:t><![CDATA[Analytics Strategy Framework]]></a:t>
            </a:r>
            <a:br/>
            <a:r>
              <a:rPr lang="en-US" sz="1000" spc="0" u="none">
                <a:solidFill>
                  <a:srgbClr val="000000">
                    <a:alpha val="100000"/>
                  </a:srgbClr>
                </a:solidFill>
                <a:latin typeface="Calibri"/>
              </a:rPr>
              <a:t><![CDATA[Key Baseline Assessment Areas & Components]]></a:t>
            </a:r>
          </a:p>
        </p:txBody>
      </p:sp>
      <p:pic>
        <p:nvPicPr>
          <p:cNvPr id="2" name="Picture 2" descr="C:\Users\I822298\AppData\Local\Microsoft\Windows\Temporary Internet Files\Content.IE5\2OPLSQLG\273858_l_srgb_s_gl[1].jpg"/>
          <p:cNvPicPr>
            <a:picLocks noChangeAspect="1"/>
          </p:cNvPicPr>
          <p:nvPr/>
        </p:nvPicPr>
        <p:blipFill>
          <a:blip r:embed="rId2"/>
          <a:stretch>
            <a:fillRect/>
          </a:stretch>
        </p:blipFill>
        <p:spPr>
          <a:xfrm>
            <a:off x="2400300" y="1857375"/>
            <a:ext cx="1095375" cy="752475"/>
          </a:xfrm>
          <a:prstGeom prst="rect">
            <a:avLst/>
          </a:prstGeom>
        </p:spPr>
      </p:pic>
      <p:pic>
        <p:nvPicPr>
          <p:cNvPr id="3" name="Picture 4" descr="C:\Users\I822298\AppData\Local\Microsoft\Windows\Temporary Internet Files\Content.IE5\2OPLSQLG\274941_h_srgb_s_gl[1].jpg"/>
          <p:cNvPicPr>
            <a:picLocks noChangeAspect="1"/>
          </p:cNvPicPr>
          <p:nvPr/>
        </p:nvPicPr>
        <p:blipFill>
          <a:blip r:embed="rId3"/>
          <a:stretch>
            <a:fillRect/>
          </a:stretch>
        </p:blipFill>
        <p:spPr>
          <a:xfrm>
            <a:off x="4095750" y="1704975"/>
            <a:ext cx="1028700" cy="914400"/>
          </a:xfrm>
          <a:prstGeom prst="rect">
            <a:avLst/>
          </a:prstGeom>
        </p:spPr>
      </p:pic>
      <p:pic>
        <p:nvPicPr>
          <p:cNvPr id="4" name="Picture 2" descr=""/>
          <p:cNvPicPr>
            <a:picLocks noChangeAspect="1"/>
          </p:cNvPicPr>
          <p:nvPr/>
        </p:nvPicPr>
        <p:blipFill>
          <a:blip r:embed="rId4"/>
          <a:stretch>
            <a:fillRect/>
          </a:stretch>
        </p:blipFill>
        <p:spPr>
          <a:xfrm>
            <a:off x="5781675" y="1771650"/>
            <a:ext cx="838200" cy="838200"/>
          </a:xfrm>
          <a:prstGeom prst="rect">
            <a:avLst/>
          </a:prstGeom>
          <a:effectLst>
            <a:outerShdw blurRad="57150" dist="19050" dir="0" algn="br" rotWithShape="0">
              <a:srgbClr val="000000">
                <a:alpha val="50000"/>
              </a:srgbClr>
            </a:outerShdw>
          </a:effectLst>
        </p:spPr>
      </p:pic>
      <p:pic>
        <p:nvPicPr>
          <p:cNvPr id="5" name="Picture 3" descr=""/>
          <p:cNvPicPr>
            <a:picLocks noChangeAspect="1"/>
          </p:cNvPicPr>
          <p:nvPr/>
        </p:nvPicPr>
        <p:blipFill>
          <a:blip r:embed="rId5"/>
          <a:stretch>
            <a:fillRect/>
          </a:stretch>
        </p:blipFill>
        <p:spPr>
          <a:xfrm>
            <a:off x="638175" y="1724025"/>
            <a:ext cx="990600" cy="914400"/>
          </a:xfrm>
          <a:prstGeom prst="rect">
            <a:avLst/>
          </a:prstGeom>
          <a:effectLst>
            <a:outerShdw blurRad="57150" dist="19050" dir="0" algn="br" rotWithShape="0">
              <a:srgbClr val="000000">
                <a:alpha val="50000"/>
              </a:srgbClr>
            </a:outerShdw>
          </a:effectLst>
        </p:spPr>
      </p:pic>
      <p:pic>
        <p:nvPicPr>
          <p:cNvPr id="6" name="Picture 2" descr="C:\Users\I822298\Documents\images\MSTR\people.jpg"/>
          <p:cNvPicPr>
            <a:picLocks noChangeAspect="1"/>
          </p:cNvPicPr>
          <p:nvPr/>
        </p:nvPicPr>
        <p:blipFill>
          <a:blip r:embed="rId6"/>
          <a:stretch>
            <a:fillRect/>
          </a:stretch>
        </p:blipFill>
        <p:spPr>
          <a:xfrm>
            <a:off x="7239000" y="1752600"/>
            <a:ext cx="1352550" cy="857250"/>
          </a:xfrm>
          <a:prstGeom prst="rect">
            <a:avLst/>
          </a:prstGeom>
        </p:spPr>
      </p:pic>
      <p:graphicFrame>
        <p:nvGraphicFramePr>
          <p:cNvPr id="7" name="" descr=""/>
          <p:cNvGraphicFramePr>
            <a:graphicFrameLocks noGrp="1"/>
          </p:cNvGraphicFramePr>
          <p:nvPr/>
        </p:nvGraphicFramePr>
        <p:xfrm>
          <a:off x="571500" y="2819400"/>
          <a:ext cx="1352550" cy="2085975"/>
        </p:xfrm>
        <a:graphic>
          <a:graphicData uri="http://schemas.openxmlformats.org/drawingml/2006/table">
            <a:tbl>
              <a:tblPr firstRow="1" bandRow="1"/>
              <a:tblGrid>
                <a:gridCol w="1352550"/>
              </a:tblGrid>
              <a:tr h="533400">
                <a:tc>
                  <a:txBody>
                    <a:bodyPr wrap="square" rtlCol="0">
                      <a:spAutoFit/>
                    </a:bodyPr>
                    <a:lstStyle/>
                    <a:p>
                      <a:pPr algn="l" fontAlgn="base" marL="0" marR="0" indent="0" lvl="0">
                        <a:lnSpc>
                          <a:spcPct val="100000"/>
                        </a:lnSpc>
                      </a:pPr>
                      <a:r>
                        <a:rPr lang="en-US" sz="1400" spc="0" u="none">
                          <a:solidFill>
                            <a:srgbClr val="000000">
                              <a:alpha val="100000"/>
                            </a:srgbClr>
                          </a:solidFill>
                          <a:latin typeface="Calibri"/>
                        </a:rPr>
                        <a:t><![CDATA[Objectives]]></a:t>
                      </a:r>
                    </a:p>
                  </a:txBody>
                  <a:tcPr marL="0" marR="0" marT="0" marB="0">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r>
              <a:tr h="514350">
                <a:tc>
                  <a:txBody>
                    <a:bodyPr wrap="square" rtlCol="0">
                      <a:spAutoFit/>
                    </a:bodyPr>
                    <a:lstStyle/>
                    <a:p>
                      <a:pPr algn="l" fontAlgn="base" marL="0" marR="0" indent="0" lvl="0">
                        <a:lnSpc>
                          <a:spcPct val="100000"/>
                        </a:lnSpc>
                      </a:pPr>
                      <a:r>
                        <a:rPr lang="en-US" sz="1200" spc="0" u="none">
                          <a:solidFill>
                            <a:srgbClr val="000000">
                              <a:alpha val="100000"/>
                            </a:srgbClr>
                          </a:solidFill>
                          <a:latin typeface="Calibri"/>
                        </a:rPr>
                        <a:t><![CDATA[Background & Purpose]]></a:t>
                      </a:r>
                    </a:p>
                  </a:txBody>
                  <a:tcPr marL="0" marR="0" marT="0" marB="0">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r>
              <a:tr h="514350">
                <a:tc>
                  <a:txBody>
                    <a:bodyPr wrap="square" rtlCol="0">
                      <a:spAutoFit/>
                    </a:bodyPr>
                    <a:lstStyle/>
                    <a:p>
                      <a:pPr algn="l" fontAlgn="base" marL="0" marR="0" indent="0" lvl="0">
                        <a:lnSpc>
                          <a:spcPct val="100000"/>
                        </a:lnSpc>
                      </a:pPr>
                      <a:r>
                        <a:rPr lang="en-US" sz="1200" spc="0" u="none">
                          <a:solidFill>
                            <a:srgbClr val="000000">
                              <a:alpha val="100000"/>
                            </a:srgbClr>
                          </a:solidFill>
                          <a:latin typeface="Calibri"/>
                        </a:rPr>
                        <a:t><![CDATA[Current State]]></a:t>
                      </a:r>
                      <a:r>
                        <a:rPr lang="en-US" sz="1200" spc="0" u="none">
                          <a:solidFill>
                            <a:srgbClr val="000000">
                              <a:alpha val="100000"/>
                            </a:srgbClr>
                          </a:solidFill>
                          <a:latin typeface="Calibri"/>
                        </a:rPr>
                        <a:t><![CDATA[ & History]]></a:t>
                      </a:r>
                    </a:p>
                  </a:txBody>
                  <a:tcPr marL="0" marR="0" marT="0" marB="0">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r>
              <a:tr h="514350">
                <a:tc>
                  <a:txBody>
                    <a:bodyPr wrap="square" rtlCol="0">
                      <a:spAutoFit/>
                    </a:bodyPr>
                    <a:lstStyle/>
                    <a:p>
                      <a:pPr algn="l" fontAlgn="base" marL="0" marR="0" indent="0" lvl="0">
                        <a:lnSpc>
                          <a:spcPct val="100000"/>
                        </a:lnSpc>
                      </a:pPr>
                      <a:r>
                        <a:rPr lang="en-US" sz="1200" spc="0" u="none">
                          <a:solidFill>
                            <a:srgbClr val="000000">
                              <a:alpha val="100000"/>
                            </a:srgbClr>
                          </a:solidFill>
                          <a:latin typeface="Calibri"/>
                        </a:rPr>
                        <a:t><![CDATA[Objectives & Scope]]></a:t>
                      </a:r>
                    </a:p>
                  </a:txBody>
                  <a:tcPr marL="0" marR="0" marT="0" marB="0">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r>
            </a:tbl>
          </a:graphicData>
        </a:graphic>
      </p:graphicFrame>
      <p:graphicFrame>
        <p:nvGraphicFramePr>
          <p:cNvPr id="8" name="" descr=""/>
          <p:cNvGraphicFramePr>
            <a:graphicFrameLocks noGrp="1"/>
          </p:cNvGraphicFramePr>
          <p:nvPr/>
        </p:nvGraphicFramePr>
        <p:xfrm>
          <a:off x="2266950" y="2819400"/>
          <a:ext cx="1352550" cy="2085975"/>
        </p:xfrm>
        <a:graphic>
          <a:graphicData uri="http://schemas.openxmlformats.org/drawingml/2006/table">
            <a:tbl>
              <a:tblPr firstRow="1" bandRow="1"/>
              <a:tblGrid>
                <a:gridCol w="1352550"/>
              </a:tblGrid>
              <a:tr h="533400">
                <a:tc>
                  <a:txBody>
                    <a:bodyPr wrap="square" rtlCol="0">
                      <a:spAutoFit/>
                    </a:bodyPr>
                    <a:lstStyle/>
                    <a:p>
                      <a:pPr algn="l" fontAlgn="base" marL="0" marR="0" indent="0" lvl="0">
                        <a:lnSpc>
                          <a:spcPct val="100000"/>
                        </a:lnSpc>
                      </a:pPr>
                      <a:r>
                        <a:rPr lang="en-US" sz="1400" spc="0" u="none">
                          <a:solidFill>
                            <a:srgbClr val="000000">
                              <a:alpha val="100000"/>
                            </a:srgbClr>
                          </a:solidFill>
                          <a:latin typeface="Calibri"/>
                        </a:rPr>
                        <a:t><![CDATA[Business Needs]]></a:t>
                      </a:r>
                    </a:p>
                  </a:txBody>
                  <a:tcPr marL="0" marR="0" marT="0" marB="0">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r>
              <a:tr h="514350">
                <a:tc>
                  <a:txBody>
                    <a:bodyPr wrap="square" rtlCol="0">
                      <a:spAutoFit/>
                    </a:bodyPr>
                    <a:lstStyle/>
                    <a:p>
                      <a:pPr algn="l" fontAlgn="base" marL="0" marR="0" indent="0" lvl="0">
                        <a:lnSpc>
                          <a:spcPct val="100000"/>
                        </a:lnSpc>
                      </a:pPr>
                      <a:r>
                        <a:rPr lang="en-US" sz="1200" spc="0" u="none">
                          <a:solidFill>
                            <a:srgbClr val="000000">
                              <a:alpha val="100000"/>
                            </a:srgbClr>
                          </a:solidFill>
                          <a:latin typeface="Calibri"/>
                        </a:rPr>
                        <a:t><![CDATA[Summary of Needs]]></a:t>
                      </a:r>
                    </a:p>
                  </a:txBody>
                  <a:tcPr marL="0" marR="0" marT="0" marB="0">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r>
              <a:tr h="514350">
                <a:tc>
                  <a:txBody>
                    <a:bodyPr wrap="square" rtlCol="0">
                      <a:spAutoFit/>
                    </a:bodyPr>
                    <a:lstStyle/>
                    <a:p>
                      <a:pPr algn="l" fontAlgn="base" marL="0" marR="0" indent="0" lvl="0">
                        <a:lnSpc>
                          <a:spcPct val="100000"/>
                        </a:lnSpc>
                      </a:pPr>
                      <a:r>
                        <a:rPr lang="en-US" sz="1200" spc="0" u="none">
                          <a:solidFill>
                            <a:srgbClr val="000000">
                              <a:alpha val="100000"/>
                            </a:srgbClr>
                          </a:solidFill>
                          <a:latin typeface="Calibri"/>
                        </a:rPr>
                        <a:t><![CDATA[Envisioned]]></a:t>
                      </a:r>
                      <a:r>
                        <a:rPr lang="en-US" sz="1200" spc="0" u="none">
                          <a:solidFill>
                            <a:srgbClr val="000000">
                              <a:alpha val="100000"/>
                            </a:srgbClr>
                          </a:solidFill>
                          <a:latin typeface="Calibri"/>
                        </a:rPr>
                        <a:t><![CDATA[ To-Be State]]></a:t>
                      </a:r>
                    </a:p>
                  </a:txBody>
                  <a:tcPr marL="0" marR="0" marT="0" marB="0">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r>
              <a:tr h="514350">
                <a:tc>
                  <a:txBody>
                    <a:bodyPr wrap="square" rtlCol="0">
                      <a:spAutoFit/>
                    </a:bodyPr>
                    <a:lstStyle/>
                    <a:p>
                      <a:pPr algn="l" fontAlgn="base" marL="0" marR="0" indent="0" lvl="0">
                        <a:lnSpc>
                          <a:spcPct val="100000"/>
                        </a:lnSpc>
                      </a:pPr>
                      <a:r>
                        <a:rPr lang="en-US" sz="1200" spc="0" u="none">
                          <a:solidFill>
                            <a:srgbClr val="000000">
                              <a:alpha val="100000"/>
                            </a:srgbClr>
                          </a:solidFill>
                          <a:latin typeface="Calibri"/>
                        </a:rPr>
                        <a:t><![CDATA[Priorities & Alignment]]></a:t>
                      </a:r>
                    </a:p>
                  </a:txBody>
                  <a:tcPr marL="0" marR="0" marT="0" marB="0">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r>
            </a:tbl>
          </a:graphicData>
        </a:graphic>
      </p:graphicFrame>
      <p:graphicFrame>
        <p:nvGraphicFramePr>
          <p:cNvPr id="9" name="" descr=""/>
          <p:cNvGraphicFramePr>
            <a:graphicFrameLocks noGrp="1"/>
          </p:cNvGraphicFramePr>
          <p:nvPr/>
        </p:nvGraphicFramePr>
        <p:xfrm>
          <a:off x="3971925" y="2819400"/>
          <a:ext cx="1352550" cy="2085975"/>
        </p:xfrm>
        <a:graphic>
          <a:graphicData uri="http://schemas.openxmlformats.org/drawingml/2006/table">
            <a:tbl>
              <a:tblPr firstRow="1" bandRow="1"/>
              <a:tblGrid>
                <a:gridCol w="1352550"/>
              </a:tblGrid>
              <a:tr h="533400">
                <a:tc>
                  <a:txBody>
                    <a:bodyPr wrap="square" rtlCol="0">
                      <a:spAutoFit/>
                    </a:bodyPr>
                    <a:lstStyle/>
                    <a:p>
                      <a:pPr algn="l" fontAlgn="base" marL="0" marR="0" indent="0" lvl="0">
                        <a:lnSpc>
                          <a:spcPct val="100000"/>
                        </a:lnSpc>
                      </a:pPr>
                      <a:r>
                        <a:rPr lang="en-US" sz="1400" spc="0" u="none">
                          <a:solidFill>
                            <a:srgbClr val="000000">
                              <a:alpha val="100000"/>
                            </a:srgbClr>
                          </a:solidFill>
                          <a:latin typeface="Calibri"/>
                        </a:rPr>
                        <a:t><![CDATA[Business Benefits]]></a:t>
                      </a:r>
                    </a:p>
                  </a:txBody>
                  <a:tcPr marL="0" marR="0" marT="0" marB="0">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r>
              <a:tr h="514350">
                <a:tc>
                  <a:txBody>
                    <a:bodyPr wrap="square" rtlCol="0">
                      <a:spAutoFit/>
                    </a:bodyPr>
                    <a:lstStyle/>
                    <a:p>
                      <a:pPr algn="l" fontAlgn="base" marL="0" marR="0" indent="0" lvl="0">
                        <a:lnSpc>
                          <a:spcPct val="100000"/>
                        </a:lnSpc>
                      </a:pPr>
                      <a:r>
                        <a:rPr lang="en-US" sz="1200" spc="0" u="none">
                          <a:solidFill>
                            <a:srgbClr val="000000">
                              <a:alpha val="100000"/>
                            </a:srgbClr>
                          </a:solidFill>
                          <a:latin typeface="Calibri"/>
                        </a:rPr>
                        <a:t><![CDATA[Value Proposition]]></a:t>
                      </a:r>
                    </a:p>
                  </a:txBody>
                  <a:tcPr marL="0" marR="0" marT="0" marB="0">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r>
              <a:tr h="514350">
                <a:tc>
                  <a:txBody>
                    <a:bodyPr wrap="square" rtlCol="0">
                      <a:spAutoFit/>
                    </a:bodyPr>
                    <a:lstStyle/>
                    <a:p>
                      <a:pPr algn="l" fontAlgn="base" marL="0" marR="0" indent="0" lvl="0">
                        <a:lnSpc>
                          <a:spcPct val="100000"/>
                        </a:lnSpc>
                      </a:pPr>
                      <a:r>
                        <a:rPr lang="en-US" sz="1200" spc="0" u="none">
                          <a:solidFill>
                            <a:srgbClr val="000000">
                              <a:alpha val="100000"/>
                            </a:srgbClr>
                          </a:solidFill>
                          <a:latin typeface="Calibri"/>
                        </a:rPr>
                        <a:t><![CDATA[Expected]]></a:t>
                      </a:r>
                      <a:r>
                        <a:rPr lang="en-US" sz="1200" spc="0" u="none">
                          <a:solidFill>
                            <a:srgbClr val="000000">
                              <a:alpha val="100000"/>
                            </a:srgbClr>
                          </a:solidFill>
                          <a:latin typeface="Calibri"/>
                        </a:rPr>
                        <a:t><![CDATA[ Benefits]]></a:t>
                      </a:r>
                    </a:p>
                  </a:txBody>
                  <a:tcPr marL="0" marR="0" marT="0" marB="0">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r>
              <a:tr h="514350">
                <a:tc>
                  <a:txBody>
                    <a:bodyPr wrap="square" rtlCol="0">
                      <a:spAutoFit/>
                    </a:bodyPr>
                    <a:lstStyle/>
                    <a:p>
                      <a:pPr algn="l" fontAlgn="base" marL="0" marR="0" indent="0" lvl="0">
                        <a:lnSpc>
                          <a:spcPct val="100000"/>
                        </a:lnSpc>
                      </a:pPr>
                      <a:r>
                        <a:rPr lang="en-US" sz="1200" spc="0" u="none">
                          <a:solidFill>
                            <a:srgbClr val="000000">
                              <a:alpha val="100000"/>
                            </a:srgbClr>
                          </a:solidFill>
                          <a:latin typeface="Calibri"/>
                        </a:rPr>
                        <a:t><![CDATA[Business Case]]></a:t>
                      </a:r>
                    </a:p>
                  </a:txBody>
                  <a:tcPr marL="0" marR="0" marT="0" marB="0">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r>
            </a:tbl>
          </a:graphicData>
        </a:graphic>
      </p:graphicFrame>
      <p:graphicFrame>
        <p:nvGraphicFramePr>
          <p:cNvPr id="10" name="" descr=""/>
          <p:cNvGraphicFramePr>
            <a:graphicFrameLocks noGrp="1"/>
          </p:cNvGraphicFramePr>
          <p:nvPr/>
        </p:nvGraphicFramePr>
        <p:xfrm>
          <a:off x="5553075" y="2819400"/>
          <a:ext cx="1352550" cy="2085975"/>
        </p:xfrm>
        <a:graphic>
          <a:graphicData uri="http://schemas.openxmlformats.org/drawingml/2006/table">
            <a:tbl>
              <a:tblPr firstRow="1" bandRow="1"/>
              <a:tblGrid>
                <a:gridCol w="1352550"/>
              </a:tblGrid>
              <a:tr h="533400">
                <a:tc>
                  <a:txBody>
                    <a:bodyPr wrap="square" rtlCol="0">
                      <a:spAutoFit/>
                    </a:bodyPr>
                    <a:lstStyle/>
                    <a:p>
                      <a:pPr algn="l" fontAlgn="base" marL="0" marR="0" indent="0" lvl="0">
                        <a:lnSpc>
                          <a:spcPct val="100000"/>
                        </a:lnSpc>
                      </a:pPr>
                      <a:r>
                        <a:rPr lang="en-US" sz="1400" spc="0" u="none">
                          <a:solidFill>
                            <a:srgbClr val="000000">
                              <a:alpha val="100000"/>
                            </a:srgbClr>
                          </a:solidFill>
                          <a:latin typeface="Calibri"/>
                        </a:rPr>
                        <a:t><![CDATA[Tools & Technology]]></a:t>
                      </a:r>
                    </a:p>
                  </a:txBody>
                  <a:tcPr marL="0" marR="0" marT="0" marB="0">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r>
              <a:tr h="514350">
                <a:tc>
                  <a:txBody>
                    <a:bodyPr wrap="square" rtlCol="0">
                      <a:spAutoFit/>
                    </a:bodyPr>
                    <a:lstStyle/>
                    <a:p>
                      <a:pPr algn="l" fontAlgn="base" marL="0" marR="0" indent="0" lvl="0">
                        <a:lnSpc>
                          <a:spcPct val="100000"/>
                        </a:lnSpc>
                      </a:pPr>
                      <a:r>
                        <a:rPr lang="en-US" sz="1200" spc="0" u="none">
                          <a:solidFill>
                            <a:srgbClr val="000000">
                              <a:alpha val="100000"/>
                            </a:srgbClr>
                          </a:solidFill>
                          <a:latin typeface="Calibri"/>
                        </a:rPr>
                        <a:t><![CDATA[Information]]></a:t>
                      </a:r>
                      <a:r>
                        <a:rPr lang="en-US" sz="1200" spc="0" u="none">
                          <a:solidFill>
                            <a:srgbClr val="000000">
                              <a:alpha val="100000"/>
                            </a:srgbClr>
                          </a:solidFill>
                          <a:latin typeface="Calibri"/>
                        </a:rPr>
                        <a:t><![CDATA[ Categories]]></a:t>
                      </a:r>
                    </a:p>
                  </a:txBody>
                  <a:tcPr marL="0" marR="0" marT="0" marB="0">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r>
              <a:tr h="514350">
                <a:tc>
                  <a:txBody>
                    <a:bodyPr wrap="square" rtlCol="0">
                      <a:spAutoFit/>
                    </a:bodyPr>
                    <a:lstStyle/>
                    <a:p>
                      <a:pPr algn="l" fontAlgn="base" marL="0" marR="0" indent="0" lvl="0">
                        <a:lnSpc>
                          <a:spcPct val="100000"/>
                        </a:lnSpc>
                      </a:pPr>
                      <a:r>
                        <a:rPr lang="en-US" sz="1200" spc="0" u="none">
                          <a:solidFill>
                            <a:srgbClr val="000000">
                              <a:alpha val="100000"/>
                            </a:srgbClr>
                          </a:solidFill>
                          <a:latin typeface="Calibri"/>
                        </a:rPr>
                        <a:t><![CDATA[Architecture & Standards]]></a:t>
                      </a:r>
                    </a:p>
                  </a:txBody>
                  <a:tcPr marL="0" marR="0" marT="0" marB="0">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r>
              <a:tr h="514350">
                <a:tc>
                  <a:txBody>
                    <a:bodyPr wrap="square" rtlCol="0">
                      <a:spAutoFit/>
                    </a:bodyPr>
                    <a:lstStyle/>
                    <a:p>
                      <a:pPr algn="l" fontAlgn="base" marL="0" marR="0" indent="0" lvl="0">
                        <a:lnSpc>
                          <a:spcPct val="100000"/>
                        </a:lnSpc>
                      </a:pPr>
                      <a:r>
                        <a:rPr lang="en-US" sz="1200" spc="0" u="none">
                          <a:solidFill>
                            <a:srgbClr val="000000">
                              <a:alpha val="100000"/>
                            </a:srgbClr>
                          </a:solidFill>
                          <a:latin typeface="Calibri"/>
                        </a:rPr>
                        <a:t><![CDATA[Tools & Applications]]></a:t>
                      </a:r>
                    </a:p>
                  </a:txBody>
                  <a:tcPr marL="0" marR="0" marT="0" marB="0">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r>
            </a:tbl>
          </a:graphicData>
        </a:graphic>
      </p:graphicFrame>
      <p:graphicFrame>
        <p:nvGraphicFramePr>
          <p:cNvPr id="11" name="" descr=""/>
          <p:cNvGraphicFramePr>
            <a:graphicFrameLocks noGrp="1"/>
          </p:cNvGraphicFramePr>
          <p:nvPr/>
        </p:nvGraphicFramePr>
        <p:xfrm>
          <a:off x="7219950" y="2819400"/>
          <a:ext cx="1352550" cy="3629025"/>
        </p:xfrm>
        <a:graphic>
          <a:graphicData uri="http://schemas.openxmlformats.org/drawingml/2006/table">
            <a:tbl>
              <a:tblPr firstRow="1" bandRow="1"/>
              <a:tblGrid>
                <a:gridCol w="1352550"/>
              </a:tblGrid>
              <a:tr h="533400">
                <a:tc>
                  <a:txBody>
                    <a:bodyPr wrap="square" rtlCol="0">
                      <a:spAutoFit/>
                    </a:bodyPr>
                    <a:lstStyle/>
                    <a:p>
                      <a:pPr algn="l" fontAlgn="base" marL="0" marR="0" indent="0" lvl="0">
                        <a:lnSpc>
                          <a:spcPct val="100000"/>
                        </a:lnSpc>
                      </a:pPr>
                      <a:r>
                        <a:rPr lang="en-US" sz="1400" spc="0" u="none">
                          <a:solidFill>
                            <a:srgbClr val="000000">
                              <a:alpha val="100000"/>
                            </a:srgbClr>
                          </a:solidFill>
                          <a:latin typeface="Calibri"/>
                        </a:rPr>
                        <a:t><![CDATA[Organization]]></a:t>
                      </a:r>
                    </a:p>
                  </a:txBody>
                  <a:tcPr marL="0" marR="0" marT="0" marB="0">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r>
              <a:tr h="514350">
                <a:tc>
                  <a:txBody>
                    <a:bodyPr wrap="square" rtlCol="0">
                      <a:spAutoFit/>
                    </a:bodyPr>
                    <a:lstStyle/>
                    <a:p>
                      <a:pPr algn="l" fontAlgn="base" marL="0" marR="0" indent="0" lvl="0">
                        <a:lnSpc>
                          <a:spcPct val="100000"/>
                        </a:lnSpc>
                      </a:pPr>
                      <a:r>
                        <a:rPr lang="en-US" sz="1200" spc="0" u="none">
                          <a:solidFill>
                            <a:srgbClr val="000000">
                              <a:alpha val="100000"/>
                            </a:srgbClr>
                          </a:solidFill>
                          <a:latin typeface="Calibri"/>
                        </a:rPr>
                        <a:t><![CDATA[Governance Structure]]></a:t>
                      </a:r>
                    </a:p>
                  </a:txBody>
                  <a:tcPr marL="0" marR="0" marT="0" marB="0">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r>
              <a:tr h="514350">
                <a:tc>
                  <a:txBody>
                    <a:bodyPr wrap="square" rtlCol="0">
                      <a:spAutoFit/>
                    </a:bodyPr>
                    <a:lstStyle/>
                    <a:p>
                      <a:pPr algn="l" fontAlgn="base" marL="0" marR="0" indent="0" lvl="0">
                        <a:lnSpc>
                          <a:spcPct val="100000"/>
                        </a:lnSpc>
                      </a:pPr>
                      <a:r>
                        <a:rPr lang="en-US" sz="1200" spc="0" u="none">
                          <a:solidFill>
                            <a:srgbClr val="000000">
                              <a:alpha val="100000"/>
                            </a:srgbClr>
                          </a:solidFill>
                          <a:latin typeface="Calibri"/>
                        </a:rPr>
                        <a:t><![CDATA[Program Management]]></a:t>
                      </a:r>
                    </a:p>
                  </a:txBody>
                  <a:tcPr marL="0" marR="0" marT="0" marB="0">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r>
              <a:tr h="514350">
                <a:tc>
                  <a:txBody>
                    <a:bodyPr wrap="square" rtlCol="0">
                      <a:spAutoFit/>
                    </a:bodyPr>
                    <a:lstStyle/>
                    <a:p>
                      <a:pPr algn="l" fontAlgn="base" marL="0" marR="0" indent="0" lvl="0">
                        <a:lnSpc>
                          <a:spcPct val="100000"/>
                        </a:lnSpc>
                      </a:pPr>
                      <a:r>
                        <a:rPr lang="en-US" sz="1200" spc="0" u="none">
                          <a:solidFill>
                            <a:srgbClr val="000000">
                              <a:alpha val="100000"/>
                            </a:srgbClr>
                          </a:solidFill>
                          <a:latin typeface="Calibri"/>
                        </a:rPr>
                        <a:t><![CDATA[Roadmap & Milestones]]></a:t>
                      </a:r>
                    </a:p>
                  </a:txBody>
                  <a:tcPr marL="0" marR="0" marT="0" marB="0">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r>
              <a:tr h="514350">
                <a:tc>
                  <a:txBody>
                    <a:bodyPr wrap="square" rtlCol="0">
                      <a:spAutoFit/>
                    </a:bodyPr>
                    <a:lstStyle/>
                    <a:p>
                      <a:pPr algn="l" fontAlgn="base" marL="0" marR="0" indent="0" lvl="0">
                        <a:lnSpc>
                          <a:spcPct val="100000"/>
                        </a:lnSpc>
                      </a:pPr>
                      <a:r>
                        <a:rPr lang="en-US" sz="1200" spc="0" u="none">
                          <a:solidFill>
                            <a:srgbClr val="000000">
                              <a:alpha val="100000"/>
                            </a:srgbClr>
                          </a:solidFill>
                          <a:latin typeface="Calibri"/>
                        </a:rPr>
                        <a:t><![CDATA[Measurement]]></a:t>
                      </a:r>
                    </a:p>
                  </a:txBody>
                  <a:tcPr marL="0" marR="0" marT="0" marB="0">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r>
              <a:tr h="514350">
                <a:tc>
                  <a:txBody>
                    <a:bodyPr wrap="square" rtlCol="0">
                      <a:spAutoFit/>
                    </a:bodyPr>
                    <a:lstStyle/>
                    <a:p>
                      <a:pPr algn="l" fontAlgn="base" marL="0" marR="0" indent="0" lvl="0">
                        <a:lnSpc>
                          <a:spcPct val="100000"/>
                        </a:lnSpc>
                      </a:pPr>
                      <a:r>
                        <a:rPr lang="en-US" sz="1200" spc="0" u="none">
                          <a:solidFill>
                            <a:srgbClr val="000000">
                              <a:alpha val="100000"/>
                            </a:srgbClr>
                          </a:solidFill>
                          <a:latin typeface="Calibri"/>
                        </a:rPr>
                        <a:t><![CDATA[Education & Training]]></a:t>
                      </a:r>
                    </a:p>
                  </a:txBody>
                  <a:tcPr marL="0" marR="0" marT="0" marB="0">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r>
              <a:tr h="514350">
                <a:tc>
                  <a:txBody>
                    <a:bodyPr wrap="square" rtlCol="0">
                      <a:spAutoFit/>
                    </a:bodyPr>
                    <a:lstStyle/>
                    <a:p>
                      <a:pPr algn="l" fontAlgn="base" marL="0" marR="0" indent="0" lvl="0">
                        <a:lnSpc>
                          <a:spcPct val="100000"/>
                        </a:lnSpc>
                      </a:pPr>
                      <a:r>
                        <a:rPr lang="en-US" sz="1200" spc="0" u="none">
                          <a:solidFill>
                            <a:srgbClr val="000000">
                              <a:alpha val="100000"/>
                            </a:srgbClr>
                          </a:solidFill>
                          <a:latin typeface="Calibri"/>
                        </a:rPr>
                        <a:t><![CDATA[Support]]></a:t>
                      </a:r>
                    </a:p>
                  </a:txBody>
                  <a:tcPr marL="0" marR="0" marT="0" marB="0">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9144000" cy="6400800"/>
          <a:chOff x="0" y="0"/>
          <a:chExt cx="9144000" cy="6400800"/>
        </a:xfrm>
      </p:grpSpPr>
      <p:sp>
        <p:nvSpPr>
          <p:cNvPr id="1" name="Placeholder for title"/>
          <p:cNvSpPr txBox="1"/>
          <p:nvPr>
            <p:ph type="title"/>
          </p:nvPr>
        </p:nvSpPr>
        <p:spPr>
          <a:noFill/>
        </p:spPr>
        <p:txBody>
          <a:bodyPr/>
          <a:lstStyle/>
          <a:p>
            <a:pPr algn="l" fontAlgn="base" marL="0" marR="0" indent="0" lvl="0">
              <a:lnSpc>
                <a:spcPct val="100000"/>
              </a:lnSpc>
            </a:pPr>
            <a:r>
              <a:rPr lang="en-US" sz="1000" spc="0" u="none">
                <a:solidFill>
                  <a:srgbClr val="000000">
                    <a:alpha val="100000"/>
                  </a:srgbClr>
                </a:solidFill>
                <a:latin typeface="Calibri"/>
              </a:rPr>
              <a:t><![CDATA[Key Findings]]></a:t>
            </a:r>
            <a:br/>
          </a:p>
        </p:txBody>
      </p:sp>
      <p:sp>
        <p:nvSpPr>
          <p:cNvPr id="2" name="Placeholder for body"/>
          <p:cNvSpPr txBox="1"/>
          <p:nvPr>
            <p:ph type="body"/>
          </p:nvPr>
        </p:nvSpPr>
        <p:spPr>
          <a:noFill/>
        </p:spPr>
        <p:txBody>
          <a:bodyPr/>
          <a:lstStyle/>
          <a:p>
            <a:pPr algn="l" fontAlgn="base" marL="285750" marR="0" indent="-285750" lvl="0">
              <a:lnSpc>
                <a:spcPct val="100000"/>
              </a:lnSpc>
              <a:buClr>
                <a:srgbClr val="000000">
                  <a:alpha val="100000"/>
                </a:srgbClr>
              </a:buClr>
              <a:buFont typeface="Wingdings"/>
              <a:buChar char="§"/>
            </a:pPr>
            <a:r>
              <a:rPr lang="en-US" sz="1200" spc="0" u="none">
                <a:solidFill>
                  <a:srgbClr val="000000">
                    <a:alpha val="100000"/>
                  </a:srgbClr>
                </a:solidFill>
                <a:latin typeface="Calibri"/>
              </a:rPr>
              <a:t><![CDATA[No Executive Business Sponsor for Analytics]]></a:t>
            </a:r>
          </a:p>
          <a:p>
            <a:pPr algn="l" fontAlgn="base" marL="285750" marR="0" indent="-285750" lvl="0">
              <a:lnSpc>
                <a:spcPct val="100000"/>
              </a:lnSpc>
              <a:buClr>
                <a:srgbClr val="000000">
                  <a:alpha val="100000"/>
                </a:srgbClr>
              </a:buClr>
              <a:buFont typeface="Wingdings"/>
              <a:buChar char="§"/>
            </a:pPr>
            <a:r>
              <a:rPr lang="en-US" sz="1200" spc="0" u="none">
                <a:solidFill>
                  <a:srgbClr val="000000">
                    <a:alpha val="100000"/>
                  </a:srgbClr>
                </a:solidFill>
                <a:latin typeface="Calibri"/>
              </a:rPr>
              <a:t><![CDATA[No Business Analytics Competency Center]]></a:t>
            </a:r>
          </a:p>
          <a:p>
            <a:pPr algn="l" fontAlgn="base" marL="285750" marR="0" indent="-285750" lvl="0">
              <a:lnSpc>
                <a:spcPct val="100000"/>
              </a:lnSpc>
              <a:buClr>
                <a:srgbClr val="000000">
                  <a:alpha val="100000"/>
                </a:srgbClr>
              </a:buClr>
              <a:buFont typeface="Wingdings"/>
              <a:buChar char="§"/>
            </a:pPr>
            <a:r>
              <a:rPr lang="en-US" sz="1200" spc="0" u="none">
                <a:solidFill>
                  <a:srgbClr val="000000">
                    <a:alpha val="100000"/>
                  </a:srgbClr>
                </a:solidFill>
                <a:latin typeface="Calibri"/>
              </a:rPr>
              <a:t><![CDATA[No Enterprise Analytic Strategy; non SAP Analytic Strategy is in process]]></a:t>
            </a:r>
          </a:p>
          <a:p>
            <a:pPr algn="l" fontAlgn="base" marL="285750" marR="0" indent="-285750" lvl="0">
              <a:lnSpc>
                <a:spcPct val="100000"/>
              </a:lnSpc>
              <a:buClr>
                <a:srgbClr val="000000">
                  <a:alpha val="100000"/>
                </a:srgbClr>
              </a:buClr>
              <a:buFont typeface="Wingdings"/>
              <a:buChar char="§"/>
            </a:pPr>
          </a:p>
        </p:txBody>
      </p:sp>
      <p:sp>
        <p:nvSpPr>
          <p:cNvPr id="3" name=""/>
          <p:cNvSpPr txBox="1"/>
          <p:nvPr/>
        </p:nvSpPr>
        <p:spPr>
          <a:xfrm>
            <a:off x="161925" y="1323975"/>
            <a:ext cx="1619250" cy="838200"/>
          </a:xfrm>
          <a:prstGeom prst="rect">
            <a:avLst/>
          </a:prstGeom>
          <a:noFill/>
        </p:spPr>
        <p:txBody>
          <a:bodyPr rtlCol="0" bIns="45720" lIns="91440" rIns="91440" tIns="45720">
            <a:spAutoFit/>
          </a:bodyPr>
          <a:lstStyle/>
          <a:p>
            <a:pPr algn="l" fontAlgn="base" marL="0" marR="0" indent="0" lvl="0">
              <a:lnSpc>
                <a:spcPct val="100000"/>
              </a:lnSpc>
            </a:pPr>
            <a:r>
              <a:rPr lang="en-US" b="1" sz="1600" spc="0" u="none">
                <a:solidFill>
                  <a:srgbClr val="000000">
                    <a:alpha val="100000"/>
                  </a:srgbClr>
                </a:solidFill>
                <a:latin typeface="Calibri"/>
              </a:rPr>
              <a:t><![CDATA[Objectives]]></a:t>
            </a:r>
          </a:p>
        </p:txBody>
      </p:sp>
      <p:sp>
        <p:nvSpPr>
          <p:cNvPr id="4" name="Placeholder for body"/>
          <p:cNvSpPr txBox="1"/>
          <p:nvPr>
            <p:ph type="body"/>
          </p:nvPr>
        </p:nvSpPr>
        <p:spPr>
          <a:noFill/>
        </p:spPr>
        <p:txBody>
          <a:bodyPr/>
          <a:lstStyle/>
          <a:p>
            <a:pPr algn="l" fontAlgn="base" marL="285750" marR="0" indent="-285750" lvl="0">
              <a:lnSpc>
                <a:spcPct val="100000"/>
              </a:lnSpc>
              <a:buClr>
                <a:srgbClr val="000000">
                  <a:alpha val="100000"/>
                </a:srgbClr>
              </a:buClr>
              <a:buFont typeface="Wingdings"/>
              <a:buChar char="§"/>
            </a:pPr>
            <a:r>
              <a:rPr lang="en-US" sz="1200" spc="0" u="none">
                <a:solidFill>
                  <a:srgbClr val="000000">
                    <a:alpha val="100000"/>
                  </a:srgbClr>
                </a:solidFill>
                <a:latin typeface="Calibri"/>
              </a:rPr>
              <a:t><![CDATA[Strategic business alignment is partial ]]></a:t>
            </a:r>
          </a:p>
          <a:p>
            <a:pPr algn="l" fontAlgn="base" marL="285750" marR="0" indent="-285750" lvl="0">
              <a:lnSpc>
                <a:spcPct val="100000"/>
              </a:lnSpc>
              <a:buClr>
                <a:srgbClr val="000000">
                  <a:alpha val="100000"/>
                </a:srgbClr>
              </a:buClr>
              <a:buFont typeface="Wingdings"/>
              <a:buChar char="§"/>
            </a:pPr>
            <a:r>
              <a:rPr lang="en-US" sz="1200" spc="0" u="none">
                <a:solidFill>
                  <a:srgbClr val="000000">
                    <a:alpha val="100000"/>
                  </a:srgbClr>
                </a:solidFill>
                <a:latin typeface="Calibri"/>
              </a:rPr>
              <a:t><![CDATA[Business Needs only partially defined and aligned]]></a:t>
            </a:r>
          </a:p>
          <a:p>
            <a:pPr algn="l" fontAlgn="base" marL="285750" marR="0" indent="-285750" lvl="0">
              <a:lnSpc>
                <a:spcPct val="100000"/>
              </a:lnSpc>
              <a:buClr>
                <a:srgbClr val="000000">
                  <a:alpha val="100000"/>
                </a:srgbClr>
              </a:buClr>
              <a:buFont typeface="Wingdings"/>
              <a:buChar char="§"/>
            </a:pPr>
            <a:r>
              <a:rPr lang="en-US" sz="1200" spc="0" u="none">
                <a:solidFill>
                  <a:srgbClr val="000000">
                    <a:alpha val="100000"/>
                  </a:srgbClr>
                </a:solidFill>
                <a:latin typeface="Calibri"/>
              </a:rPr>
              <a:t><![CDATA[User Adoption is low; maturity is low, focused on reporting]]></a:t>
            </a:r>
          </a:p>
          <a:p>
            <a:pPr algn="l" fontAlgn="base" marL="285750" marR="0" indent="-285750" lvl="0">
              <a:lnSpc>
                <a:spcPct val="100000"/>
              </a:lnSpc>
              <a:buClr>
                <a:srgbClr val="000000">
                  <a:alpha val="100000"/>
                </a:srgbClr>
              </a:buClr>
              <a:buFont typeface="Wingdings"/>
              <a:buChar char="§"/>
            </a:pPr>
          </a:p>
        </p:txBody>
      </p:sp>
      <p:sp>
        <p:nvSpPr>
          <p:cNvPr id="5" name=""/>
          <p:cNvSpPr txBox="1"/>
          <p:nvPr/>
        </p:nvSpPr>
        <p:spPr>
          <a:xfrm>
            <a:off x="161925" y="2324100"/>
            <a:ext cx="1619250" cy="838200"/>
          </a:xfrm>
          <a:prstGeom prst="rect">
            <a:avLst/>
          </a:prstGeom>
          <a:noFill/>
        </p:spPr>
        <p:txBody>
          <a:bodyPr rtlCol="0" bIns="45720" lIns="91440" rIns="91440" tIns="45720">
            <a:spAutoFit/>
          </a:bodyPr>
          <a:lstStyle/>
          <a:p>
            <a:pPr algn="l" fontAlgn="base" marL="0" marR="0" indent="0" lvl="0">
              <a:lnSpc>
                <a:spcPct val="100000"/>
              </a:lnSpc>
            </a:pPr>
            <a:r>
              <a:rPr lang="en-US" b="1" sz="1600" spc="0" u="none">
                <a:solidFill>
                  <a:srgbClr val="000000">
                    <a:alpha val="100000"/>
                  </a:srgbClr>
                </a:solidFill>
                <a:latin typeface="Calibri"/>
              </a:rPr>
              <a:t><![CDATA[Business]]></a:t>
            </a:r>
          </a:p>
          <a:p>
            <a:pPr algn="l" fontAlgn="base" marL="0" marR="0" indent="0" lvl="0">
              <a:lnSpc>
                <a:spcPct val="100000"/>
              </a:lnSpc>
            </a:pPr>
            <a:r>
              <a:rPr lang="en-US" b="1" sz="1600" spc="0" u="none">
                <a:solidFill>
                  <a:srgbClr val="000000">
                    <a:alpha val="100000"/>
                  </a:srgbClr>
                </a:solidFill>
                <a:latin typeface="Calibri"/>
              </a:rPr>
              <a:t><![CDATA[Needs]]></a:t>
            </a:r>
            <a:r>
              <a:rPr lang="en-US" b="1" sz="1600" spc="0" u="none">
                <a:solidFill>
                  <a:srgbClr val="000000">
                    <a:alpha val="100000"/>
                  </a:srgbClr>
                </a:solidFill>
                <a:latin typeface="Calibri"/>
              </a:rPr>
              <a:t><![CDATA[ ]]></a:t>
            </a:r>
          </a:p>
        </p:txBody>
      </p:sp>
      <p:sp>
        <p:nvSpPr>
          <p:cNvPr id="6" name="Placeholder for body"/>
          <p:cNvSpPr txBox="1"/>
          <p:nvPr>
            <p:ph type="body"/>
          </p:nvPr>
        </p:nvSpPr>
        <p:spPr>
          <a:noFill/>
        </p:spPr>
        <p:txBody>
          <a:bodyPr/>
          <a:lstStyle/>
          <a:p>
            <a:pPr algn="l" fontAlgn="base" marL="285750" marR="0" indent="-285750" lvl="0">
              <a:lnSpc>
                <a:spcPct val="100000"/>
              </a:lnSpc>
              <a:buClr>
                <a:srgbClr val="000000">
                  <a:alpha val="100000"/>
                </a:srgbClr>
              </a:buClr>
              <a:buFont typeface="Wingdings"/>
              <a:buChar char="§"/>
            </a:pPr>
            <a:r>
              <a:rPr lang="en-US" sz="1200" spc="0" u="none">
                <a:solidFill>
                  <a:srgbClr val="000000">
                    <a:alpha val="100000"/>
                  </a:srgbClr>
                </a:solidFill>
                <a:latin typeface="Calibri"/>
              </a:rPr>
              <a:t><![CDATA[No formal Value Methodology in place]]></a:t>
            </a:r>
          </a:p>
          <a:p>
            <a:pPr algn="l" fontAlgn="base" marL="285750" marR="0" indent="-285750" lvl="0">
              <a:lnSpc>
                <a:spcPct val="100000"/>
              </a:lnSpc>
              <a:buClr>
                <a:srgbClr val="000000">
                  <a:alpha val="100000"/>
                </a:srgbClr>
              </a:buClr>
              <a:buFont typeface="Wingdings"/>
              <a:buChar char="§"/>
            </a:pPr>
            <a:r>
              <a:rPr lang="en-US" sz="1200" spc="0" u="none">
                <a:solidFill>
                  <a:srgbClr val="000000">
                    <a:alpha val="100000"/>
                  </a:srgbClr>
                </a:solidFill>
                <a:latin typeface="Calibri"/>
              </a:rPr>
              <a:t><![CDATA[Simple cost benefit analysis approach being used to justify project requests instead of using a formal value methodology ]]></a:t>
            </a:r>
          </a:p>
          <a:p>
            <a:pPr algn="l" fontAlgn="base" marL="285750" marR="0" indent="-285750" lvl="0">
              <a:lnSpc>
                <a:spcPct val="100000"/>
              </a:lnSpc>
              <a:buClr>
                <a:srgbClr val="000000">
                  <a:alpha val="100000"/>
                </a:srgbClr>
              </a:buClr>
              <a:buFont typeface="Wingdings"/>
              <a:buChar char="§"/>
            </a:pPr>
            <a:r>
              <a:rPr lang="en-US" sz="1200" spc="0" u="none">
                <a:solidFill>
                  <a:srgbClr val="000000">
                    <a:alpha val="100000"/>
                  </a:srgbClr>
                </a:solidFill>
                <a:latin typeface="Calibri"/>
              </a:rPr>
              <a:t><![CDATA[No post implementation business value validation]]></a:t>
            </a:r>
          </a:p>
        </p:txBody>
      </p:sp>
      <p:sp>
        <p:nvSpPr>
          <p:cNvPr id="7" name=""/>
          <p:cNvSpPr txBox="1"/>
          <p:nvPr/>
        </p:nvSpPr>
        <p:spPr>
          <a:xfrm>
            <a:off x="161925" y="3314700"/>
            <a:ext cx="1619250" cy="838200"/>
          </a:xfrm>
          <a:prstGeom prst="rect">
            <a:avLst/>
          </a:prstGeom>
          <a:noFill/>
        </p:spPr>
        <p:txBody>
          <a:bodyPr rtlCol="0" bIns="45720" lIns="91440" rIns="91440" tIns="45720">
            <a:spAutoFit/>
          </a:bodyPr>
          <a:lstStyle/>
          <a:p>
            <a:pPr algn="l" fontAlgn="base" marL="0" marR="0" indent="0" lvl="0">
              <a:lnSpc>
                <a:spcPct val="100000"/>
              </a:lnSpc>
            </a:pPr>
            <a:r>
              <a:rPr lang="en-US" b="1" sz="1600" spc="0" u="none">
                <a:solidFill>
                  <a:srgbClr val="000000">
                    <a:alpha val="100000"/>
                  </a:srgbClr>
                </a:solidFill>
                <a:latin typeface="Calibri"/>
              </a:rPr>
              <a:t><![CDATA[Business Value]]></a:t>
            </a:r>
          </a:p>
        </p:txBody>
      </p:sp>
      <p:sp>
        <p:nvSpPr>
          <p:cNvPr id="8" name="Placeholder for body"/>
          <p:cNvSpPr txBox="1"/>
          <p:nvPr>
            <p:ph type="body"/>
          </p:nvPr>
        </p:nvSpPr>
        <p:spPr>
          <a:noFill/>
        </p:spPr>
        <p:txBody>
          <a:bodyPr/>
          <a:lstStyle/>
          <a:p>
            <a:pPr algn="l" fontAlgn="base" marL="285750" marR="0" indent="-285750" lvl="0">
              <a:lnSpc>
                <a:spcPct val="100000"/>
              </a:lnSpc>
              <a:buClr>
                <a:srgbClr val="000000">
                  <a:alpha val="100000"/>
                </a:srgbClr>
              </a:buClr>
              <a:buFont typeface="Wingdings"/>
              <a:buChar char="§"/>
            </a:pPr>
            <a:r>
              <a:rPr lang="en-US" sz="1200" spc="0" u="none">
                <a:solidFill>
                  <a:srgbClr val="000000">
                    <a:alpha val="100000"/>
                  </a:srgbClr>
                </a:solidFill>
                <a:latin typeface="Calibri"/>
              </a:rPr>
              <a:t><![CDATA[No Enterprise Data Warehouse; BW houses SAP data only]]></a:t>
            </a:r>
          </a:p>
          <a:p>
            <a:pPr algn="l" fontAlgn="base" marL="285750" marR="0" indent="-285750" lvl="0">
              <a:lnSpc>
                <a:spcPct val="100000"/>
              </a:lnSpc>
              <a:buClr>
                <a:srgbClr val="000000">
                  <a:alpha val="100000"/>
                </a:srgbClr>
              </a:buClr>
              <a:buFont typeface="Wingdings"/>
              <a:buChar char="§"/>
            </a:pPr>
            <a:r>
              <a:rPr lang="en-US" sz="1200" spc="0" u="none">
                <a:solidFill>
                  <a:srgbClr val="000000">
                    <a:alpha val="100000"/>
                  </a:srgbClr>
                </a:solidFill>
                <a:latin typeface="Calibri"/>
              </a:rPr>
              <a:t><![CDATA[An architecture review is recommended]]></a:t>
            </a:r>
          </a:p>
          <a:p>
            <a:pPr algn="l" fontAlgn="base" marL="285750" marR="0" indent="-285750" lvl="0">
              <a:lnSpc>
                <a:spcPct val="100000"/>
              </a:lnSpc>
              <a:buClr>
                <a:srgbClr val="000000">
                  <a:alpha val="100000"/>
                </a:srgbClr>
              </a:buClr>
              <a:buFont typeface="Wingdings"/>
              <a:buChar char="§"/>
            </a:pPr>
            <a:r>
              <a:rPr lang="en-US" sz="1200" spc="0" u="none">
                <a:solidFill>
                  <a:srgbClr val="000000">
                    <a:alpha val="100000"/>
                  </a:srgbClr>
                </a:solidFill>
                <a:latin typeface="Calibri"/>
              </a:rPr>
              <a:t><![CDATA[No Agile Development Environment/Innovation Lab]]></a:t>
            </a:r>
          </a:p>
          <a:p>
            <a:pPr algn="l" fontAlgn="base" marL="285750" marR="0" indent="-285750" lvl="0">
              <a:lnSpc>
                <a:spcPct val="100000"/>
              </a:lnSpc>
              <a:buClr>
                <a:srgbClr val="000000">
                  <a:alpha val="100000"/>
                </a:srgbClr>
              </a:buClr>
              <a:buFont typeface="Wingdings"/>
              <a:buChar char="§"/>
            </a:pPr>
            <a:r>
              <a:rPr lang="en-US" sz="1200" spc="0" u="none">
                <a:solidFill>
                  <a:srgbClr val="000000">
                    <a:alpha val="100000"/>
                  </a:srgbClr>
                </a:solidFill>
                <a:latin typeface="Calibri"/>
              </a:rPr>
              <a:t><![CDATA[No advanced analytic tools (e.g., predictive); limited data management tools]]></a:t>
            </a:r>
          </a:p>
          <a:p>
            <a:pPr algn="l" fontAlgn="base" marL="285750" marR="0" indent="-285750" lvl="0">
              <a:lnSpc>
                <a:spcPct val="100000"/>
              </a:lnSpc>
              <a:buClr>
                <a:srgbClr val="000000">
                  <a:alpha val="100000"/>
                </a:srgbClr>
              </a:buClr>
              <a:buFont typeface="Wingdings"/>
              <a:buChar char="§"/>
            </a:pPr>
            <a:r>
              <a:rPr lang="en-US" sz="1200" spc="0" u="none">
                <a:solidFill>
                  <a:srgbClr val="000000">
                    <a:alpha val="100000"/>
                  </a:srgbClr>
                </a:solidFill>
                <a:latin typeface="Calibri"/>
              </a:rPr>
              <a:t><![CDATA[Business Objects Package has been licensed but not fully deployed]]></a:t>
            </a:r>
          </a:p>
        </p:txBody>
      </p:sp>
      <p:sp>
        <p:nvSpPr>
          <p:cNvPr id="9" name=""/>
          <p:cNvSpPr txBox="1"/>
          <p:nvPr/>
        </p:nvSpPr>
        <p:spPr>
          <a:xfrm>
            <a:off x="161925" y="4343400"/>
            <a:ext cx="1619250" cy="838200"/>
          </a:xfrm>
          <a:prstGeom prst="rect">
            <a:avLst/>
          </a:prstGeom>
          <a:noFill/>
        </p:spPr>
        <p:txBody>
          <a:bodyPr rtlCol="0" bIns="45720" lIns="91440" rIns="91440" tIns="45720">
            <a:spAutoFit/>
          </a:bodyPr>
          <a:lstStyle/>
          <a:p>
            <a:pPr algn="l" fontAlgn="base" marL="0" marR="0" indent="0" lvl="0">
              <a:lnSpc>
                <a:spcPct val="100000"/>
              </a:lnSpc>
            </a:pPr>
            <a:r>
              <a:rPr lang="en-US" b="1" sz="1600" spc="0" u="none">
                <a:solidFill>
                  <a:srgbClr val="000000">
                    <a:alpha val="100000"/>
                  </a:srgbClr>
                </a:solidFill>
                <a:latin typeface="Calibri"/>
              </a:rPr>
              <a:t><![CDATA[Tools & Technology]]></a:t>
            </a:r>
          </a:p>
        </p:txBody>
      </p:sp>
      <p:sp>
        <p:nvSpPr>
          <p:cNvPr id="10" name="Placeholder for body"/>
          <p:cNvSpPr txBox="1"/>
          <p:nvPr>
            <p:ph type="body"/>
          </p:nvPr>
        </p:nvSpPr>
        <p:spPr>
          <a:noFill/>
        </p:spPr>
        <p:txBody>
          <a:bodyPr/>
          <a:lstStyle/>
          <a:p>
            <a:pPr algn="l" fontAlgn="base" marL="285750" marR="0" indent="-285750" lvl="0">
              <a:lnSpc>
                <a:spcPct val="100000"/>
              </a:lnSpc>
              <a:buClr>
                <a:srgbClr val="000000">
                  <a:alpha val="100000"/>
                </a:srgbClr>
              </a:buClr>
              <a:buFont typeface="Wingdings"/>
              <a:buChar char="§"/>
            </a:pPr>
            <a:r>
              <a:rPr lang="en-US" sz="1200" spc="0" u="none">
                <a:solidFill>
                  <a:srgbClr val="000000">
                    <a:alpha val="100000"/>
                  </a:srgbClr>
                </a:solidFill>
                <a:latin typeface="Calibri"/>
              </a:rPr>
              <a:t><![CDATA[No Executive Analytics Committee. No Working Analytic or Data Governance Committee]]></a:t>
            </a:r>
          </a:p>
          <a:p>
            <a:pPr algn="l" fontAlgn="base" marL="285750" marR="0" indent="-285750" lvl="0">
              <a:lnSpc>
                <a:spcPct val="100000"/>
              </a:lnSpc>
              <a:buClr>
                <a:srgbClr val="000000">
                  <a:alpha val="100000"/>
                </a:srgbClr>
              </a:buClr>
              <a:buFont typeface="Wingdings"/>
              <a:buChar char="§"/>
            </a:pPr>
            <a:r>
              <a:rPr lang="en-US" sz="1200" spc="0" u="none">
                <a:solidFill>
                  <a:srgbClr val="000000">
                    <a:alpha val="100000"/>
                  </a:srgbClr>
                </a:solidFill>
                <a:latin typeface="Calibri"/>
              </a:rPr>
              <a:t><![CDATA[No published Analytics Scorecard/Dashboard]]></a:t>
            </a:r>
          </a:p>
          <a:p>
            <a:pPr algn="l" fontAlgn="base" marL="285750" marR="0" indent="-285750" lvl="0">
              <a:lnSpc>
                <a:spcPct val="100000"/>
              </a:lnSpc>
              <a:buClr>
                <a:srgbClr val="000000">
                  <a:alpha val="100000"/>
                </a:srgbClr>
              </a:buClr>
              <a:buFont typeface="Wingdings"/>
              <a:buChar char="§"/>
            </a:pPr>
            <a:r>
              <a:rPr lang="en-US" sz="1200" spc="0" u="none">
                <a:solidFill>
                  <a:srgbClr val="000000">
                    <a:alpha val="100000"/>
                  </a:srgbClr>
                </a:solidFill>
                <a:latin typeface="Calibri"/>
              </a:rPr>
              <a:t><![CDATA[Gap in User Training and IT/User Communication]]></a:t>
            </a:r>
          </a:p>
        </p:txBody>
      </p:sp>
      <p:sp>
        <p:nvSpPr>
          <p:cNvPr id="11" name=""/>
          <p:cNvSpPr txBox="1"/>
          <p:nvPr/>
        </p:nvSpPr>
        <p:spPr>
          <a:xfrm>
            <a:off x="161925" y="5448300"/>
            <a:ext cx="1619250" cy="838200"/>
          </a:xfrm>
          <a:prstGeom prst="rect">
            <a:avLst/>
          </a:prstGeom>
          <a:noFill/>
        </p:spPr>
        <p:txBody>
          <a:bodyPr rtlCol="0" bIns="45720" lIns="91440" rIns="91440" tIns="45720">
            <a:spAutoFit/>
          </a:bodyPr>
          <a:lstStyle/>
          <a:p>
            <a:pPr algn="l" fontAlgn="base" marL="0" marR="0" indent="0" lvl="0">
              <a:lnSpc>
                <a:spcPct val="100000"/>
              </a:lnSpc>
            </a:pPr>
            <a:r>
              <a:rPr lang="en-US" b="1" sz="1600" spc="0" u="none">
                <a:solidFill>
                  <a:srgbClr val="000000">
                    <a:alpha val="100000"/>
                  </a:srgbClr>
                </a:solidFill>
                <a:latin typeface="Calibri"/>
              </a:rPr>
              <a:t><![CDATA[Organization]]></a:t>
            </a:r>
          </a:p>
        </p:txBody>
      </p:sp>
      <p:sp>
        <p:nvSpPr>
          <p:cNvPr id="12" name=""/>
          <p:cNvSpPr txBox="1"/>
          <p:nvPr/>
        </p:nvSpPr>
        <p:spPr>
          <a:xfrm>
            <a:off x="6429375" y="323850"/>
            <a:ext cx="2514600" cy="581025"/>
          </a:xfrm>
          <a:prstGeom prst="rect">
            <a:avLst/>
          </a:prstGeom>
          <a:noFill/>
        </p:spPr>
        <p:txBody>
          <a:bodyPr rtlCol="0" bIns="45720" lIns="91440" rIns="91440" tIns="45720">
            <a:spAutoFit/>
          </a:bodyPr>
          <a:lstStyle/>
          <a:p>
            <a:pPr algn="ctr" fontAlgn="base" marL="0" marR="0" indent="0" lvl="0">
              <a:lnSpc>
                <a:spcPct val="100000"/>
              </a:lnSpc>
            </a:pPr>
            <a:r>
              <a:rPr lang="en-US" sz="1600" spc="0" u="none">
                <a:solidFill>
                  <a:srgbClr val="000000">
                    <a:alpha val="100000"/>
                  </a:srgbClr>
                </a:solidFill>
                <a:latin typeface="Calibri"/>
              </a:rPr>
              <a:t><![CDATA[Amend]]></a:t>
            </a:r>
            <a:r>
              <a:rPr lang="en-US" sz="1600" spc="0" u="none">
                <a:solidFill>
                  <a:srgbClr val="000000">
                    <a:alpha val="100000"/>
                  </a:srgbClr>
                </a:solidFill>
                <a:latin typeface="Calibri"/>
              </a:rPr>
              <a:t><![CDATA[ with actual customer observation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8905875" cy="6181725"/>
          <a:chOff x="0" y="0"/>
          <a:chExt cx="8905875" cy="6181725"/>
        </a:xfrm>
      </p:grpSpPr>
      <p:sp>
        <p:nvSpPr>
          <p:cNvPr id="1" name="Placeholder for title"/>
          <p:cNvSpPr txBox="1"/>
          <p:nvPr>
            <p:ph type="title"/>
          </p:nvPr>
        </p:nvSpPr>
        <p:spPr>
          <a:noFill/>
        </p:spPr>
        <p:txBody>
          <a:bodyPr/>
          <a:lstStyle/>
          <a:p>
            <a:pPr algn="l" fontAlgn="base" marL="0" marR="0" indent="0" lvl="0">
              <a:lnSpc>
                <a:spcPct val="100000"/>
              </a:lnSpc>
            </a:pPr>
            <a:r>
              <a:rPr lang="en-US" sz="1000" spc="0" u="none">
                <a:solidFill>
                  <a:srgbClr val="000000">
                    <a:alpha val="100000"/>
                  </a:srgbClr>
                </a:solidFill>
                <a:latin typeface="Calibri"/>
              </a:rPr>
              <a:t><![CDATA[Key Recommendations]]></a:t>
            </a:r>
            <a:br/>
          </a:p>
        </p:txBody>
      </p:sp>
      <p:graphicFrame>
        <p:nvGraphicFramePr>
          <p:cNvPr id="2" name="" descr=""/>
          <p:cNvGraphicFramePr>
            <a:graphicFrameLocks noGrp="1"/>
          </p:cNvGraphicFramePr>
          <p:nvPr/>
        </p:nvGraphicFramePr>
        <p:xfrm>
          <a:off x="247650" y="1276350"/>
          <a:ext cx="8658225" cy="4905375"/>
        </p:xfrm>
        <a:graphic>
          <a:graphicData uri="http://schemas.openxmlformats.org/drawingml/2006/table">
            <a:tbl>
              <a:tblPr firstRow="1" bandRow="1"/>
              <a:tblGrid>
                <a:gridCol w="1428750"/>
                <a:gridCol w="7229475"/>
              </a:tblGrid>
              <a:tr h="295275">
                <a:tc>
                  <a:txBody>
                    <a:bodyPr wrap="square" rtlCol="0">
                      <a:spAutoFit/>
                    </a:bodyPr>
                    <a:lstStyle/>
                    <a:p>
                      <a:pPr algn="l" fontAlgn="base" marL="0" marR="0" indent="0" lvl="0">
                        <a:lnSpc>
                          <a:spcPct val="100000"/>
                        </a:lnSpc>
                      </a:pPr>
                      <a:r>
                        <a:rPr lang="en-US" sz="1400" spc="0" u="none">
                          <a:solidFill>
                            <a:srgbClr val="000000">
                              <a:alpha val="100000"/>
                            </a:srgbClr>
                          </a:solidFill>
                          <a:latin typeface="Calibri"/>
                        </a:rPr>
                        <a:t><![CDATA[Area]]></a:t>
                      </a:r>
                    </a:p>
                  </a:txBody>
                  <a:tcPr marL="0" marR="0" marT="0" marB="0">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a:txBody>
                    <a:bodyPr wrap="square" rtlCol="0">
                      <a:spAutoFit/>
                    </a:bodyPr>
                    <a:lstStyle/>
                    <a:p>
                      <a:pPr algn="l" fontAlgn="base" marL="0" marR="0" indent="0" lvl="0">
                        <a:lnSpc>
                          <a:spcPct val="100000"/>
                        </a:lnSpc>
                      </a:pPr>
                      <a:r>
                        <a:rPr lang="en-US" sz="1400" spc="0" u="none">
                          <a:solidFill>
                            <a:srgbClr val="000000">
                              <a:alpha val="100000"/>
                            </a:srgbClr>
                          </a:solidFill>
                          <a:latin typeface="Calibri"/>
                        </a:rPr>
                        <a:t><![CDATA[Recommendations]]></a:t>
                      </a:r>
                    </a:p>
                  </a:txBody>
                  <a:tcPr marL="0" marR="0" marT="0" marB="0">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r>
              <a:tr h="904875">
                <a:tc>
                  <a:txBody>
                    <a:bodyPr wrap="square" rtlCol="0">
                      <a:spAutoFit/>
                    </a:bodyPr>
                    <a:lstStyle/>
                    <a:p>
                      <a:pPr algn="l" fontAlgn="base" marL="0" marR="0" indent="0" lvl="0">
                        <a:lnSpc>
                          <a:spcPct val="100000"/>
                        </a:lnSpc>
                      </a:pPr>
                      <a:r>
                        <a:rPr lang="en-US" sz="1400" spc="0" u="none">
                          <a:solidFill>
                            <a:srgbClr val="000000">
                              <a:alpha val="100000"/>
                            </a:srgbClr>
                          </a:solidFill>
                          <a:latin typeface="Calibri"/>
                        </a:rPr>
                        <a:t><![CDATA[Strategy]]></a:t>
                      </a:r>
                    </a:p>
                  </a:txBody>
                  <a:tcPr marL="0" marR="0" marT="0" marB="0">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a:txBody>
                    <a:bodyPr wrap="square" rtlCol="0">
                      <a:spAutoFit/>
                    </a:bodyPr>
                    <a:lstStyle/>
                    <a:p>
                      <a:pPr algn="l" fontAlgn="base" marL="276225" marR="0" indent="-285750" lvl="0">
                        <a:lnSpc>
                          <a:spcPct val="100000"/>
                        </a:lnSpc>
                        <a:buClr>
                          <a:srgbClr val="000000">
                            <a:alpha val="100000"/>
                          </a:srgbClr>
                        </a:buClr>
                        <a:buFont typeface="Arial"/>
                        <a:buChar char="•"/>
                      </a:pPr>
                      <a:r>
                        <a:rPr lang="en-US" sz="1200" spc="0" u="none">
                          <a:solidFill>
                            <a:srgbClr val="000000">
                              <a:alpha val="100000"/>
                            </a:srgbClr>
                          </a:solidFill>
                          <a:latin typeface="Calibri"/>
                        </a:rPr>
                        <a:t><![CDATA[Name executive business]]></a:t>
                      </a:r>
                      <a:r>
                        <a:rPr lang="en-US" sz="1200" spc="0" u="none">
                          <a:solidFill>
                            <a:srgbClr val="000000">
                              <a:alpha val="100000"/>
                            </a:srgbClr>
                          </a:solidFill>
                          <a:latin typeface="Calibri"/>
                        </a:rPr>
                        <a:t><![CDATA[ sponsor]]></a:t>
                      </a:r>
                    </a:p>
                    <a:p>
                      <a:pPr algn="l" fontAlgn="base" marL="276225" marR="0" indent="-285750" lvl="0">
                        <a:lnSpc>
                          <a:spcPct val="100000"/>
                        </a:lnSpc>
                        <a:buClr>
                          <a:srgbClr val="000000">
                            <a:alpha val="100000"/>
                          </a:srgbClr>
                        </a:buClr>
                        <a:buFont typeface="Arial"/>
                        <a:buChar char="•"/>
                      </a:pPr>
                      <a:r>
                        <a:rPr lang="en-US" sz="1200" spc="0" u="none">
                          <a:solidFill>
                            <a:srgbClr val="000000">
                              <a:alpha val="100000"/>
                            </a:srgbClr>
                          </a:solidFill>
                          <a:latin typeface="Calibri"/>
                        </a:rPr>
                        <a:t><![CDATA[Define an overall analytics strategy,]]></a:t>
                      </a:r>
                      <a:r>
                        <a:rPr lang="en-US" sz="1200" spc="0" u="none">
                          <a:solidFill>
                            <a:srgbClr val="000000">
                              <a:alpha val="100000"/>
                            </a:srgbClr>
                          </a:solidFill>
                          <a:latin typeface="Calibri"/>
                        </a:rPr>
                        <a:t><![CDATA[ for both SAP and non-SAP data]]></a:t>
                      </a:r>
                    </a:p>
                    <a:p>
                      <a:pPr algn="l" fontAlgn="base" marL="276225" marR="0" indent="-285750" lvl="0">
                        <a:lnSpc>
                          <a:spcPct val="100000"/>
                        </a:lnSpc>
                        <a:buClr>
                          <a:srgbClr val="000000">
                            <a:alpha val="100000"/>
                          </a:srgbClr>
                        </a:buClr>
                        <a:buFont typeface="Arial"/>
                        <a:buChar char="•"/>
                      </a:pPr>
                      <a:r>
                        <a:rPr lang="en-US" sz="1200" spc="0" u="none">
                          <a:solidFill>
                            <a:srgbClr val="000000">
                              <a:alpha val="100000"/>
                            </a:srgbClr>
                          </a:solidFill>
                          <a:latin typeface="Calibri"/>
                        </a:rPr>
                        <a:t><![CDATA[Create a Business Analytic Competency Center ]]></a:t>
                      </a:r>
                    </a:p>
                  </a:txBody>
                  <a:tcPr marL="29" marR="0" marT="0" marB="0">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r>
              <a:tr h="752475">
                <a:tc>
                  <a:txBody>
                    <a:bodyPr wrap="square" rtlCol="0">
                      <a:spAutoFit/>
                    </a:bodyPr>
                    <a:lstStyle/>
                    <a:p>
                      <a:pPr algn="l" fontAlgn="base" marL="0" marR="0" indent="0" lvl="0">
                        <a:lnSpc>
                          <a:spcPct val="100000"/>
                        </a:lnSpc>
                      </a:pPr>
                      <a:r>
                        <a:rPr lang="en-US" sz="1400" spc="0" u="none">
                          <a:solidFill>
                            <a:srgbClr val="000000">
                              <a:alpha val="100000"/>
                            </a:srgbClr>
                          </a:solidFill>
                          <a:latin typeface="Calibri"/>
                        </a:rPr>
                        <a:t><![CDATA[Business Needs]]></a:t>
                      </a:r>
                    </a:p>
                  </a:txBody>
                  <a:tcPr marL="0" marR="0" marT="0" marB="0">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a:txBody>
                    <a:bodyPr wrap="square" rtlCol="0">
                      <a:spAutoFit/>
                    </a:bodyPr>
                    <a:lstStyle/>
                    <a:p>
                      <a:pPr algn="l" fontAlgn="base" marL="276225" marR="0" indent="-285750" lvl="0">
                        <a:lnSpc>
                          <a:spcPct val="100000"/>
                        </a:lnSpc>
                        <a:buClr>
                          <a:srgbClr val="000000">
                            <a:alpha val="100000"/>
                          </a:srgbClr>
                        </a:buClr>
                        <a:buFont typeface="Arial"/>
                        <a:buChar char="•"/>
                      </a:pPr>
                      <a:r>
                        <a:rPr lang="en-US" sz="1200" spc="0" u="none">
                          <a:solidFill>
                            <a:srgbClr val="000000">
                              <a:alpha val="100000"/>
                            </a:srgbClr>
                          </a:solidFill>
                          <a:latin typeface="Calibri"/>
                        </a:rPr>
                        <a:t><![CDATA[Document, align and]]></a:t>
                      </a:r>
                      <a:r>
                        <a:rPr lang="en-US" sz="1200" spc="0" u="none">
                          <a:solidFill>
                            <a:srgbClr val="000000">
                              <a:alpha val="100000"/>
                            </a:srgbClr>
                          </a:solidFill>
                          <a:latin typeface="Calibri"/>
                        </a:rPr>
                        <a:t><![CDATA[ prioritize business needs with all LOBs]]></a:t>
                      </a:r>
                    </a:p>
                    <a:p>
                      <a:pPr algn="l" fontAlgn="base" marL="276225" marR="0" indent="-285750" lvl="0">
                        <a:lnSpc>
                          <a:spcPct val="100000"/>
                        </a:lnSpc>
                        <a:buClr>
                          <a:srgbClr val="000000">
                            <a:alpha val="100000"/>
                          </a:srgbClr>
                        </a:buClr>
                        <a:buFont typeface="Arial"/>
                        <a:buChar char="•"/>
                      </a:pPr>
                      <a:r>
                        <a:rPr lang="en-US" sz="1200" spc="0" u="none">
                          <a:solidFill>
                            <a:srgbClr val="000000">
                              <a:alpha val="100000"/>
                            </a:srgbClr>
                          </a:solidFill>
                          <a:latin typeface="Calibri"/>
                        </a:rPr>
                        <a:t><![CDATA[Align the analytics strategy with the transformation strategy]]></a:t>
                      </a:r>
                    </a:p>
                    <a:p>
                      <a:pPr algn="l" fontAlgn="base" marL="276225" marR="0" indent="-285750" lvl="0">
                        <a:lnSpc>
                          <a:spcPct val="100000"/>
                        </a:lnSpc>
                        <a:buClr>
                          <a:srgbClr val="000000">
                            <a:alpha val="100000"/>
                          </a:srgbClr>
                        </a:buClr>
                        <a:buFont typeface="Arial"/>
                        <a:buChar char="•"/>
                      </a:pPr>
                    </a:p>
                    <a:p>
                      <a:pPr algn="l" fontAlgn="base" marL="276225" marR="0" indent="-285750" lvl="0">
                        <a:lnSpc>
                          <a:spcPct val="100000"/>
                        </a:lnSpc>
                        <a:buClr>
                          <a:srgbClr val="000000">
                            <a:alpha val="100000"/>
                          </a:srgbClr>
                        </a:buClr>
                        <a:buFont typeface="Arial"/>
                        <a:buChar char="•"/>
                      </a:pPr>
                    </a:p>
                  </a:txBody>
                  <a:tcPr marL="29" marR="0" marT="0" marB="0">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r>
              <a:tr h="800100">
                <a:tc>
                  <a:txBody>
                    <a:bodyPr wrap="square" rtlCol="0">
                      <a:spAutoFit/>
                    </a:bodyPr>
                    <a:lstStyle/>
                    <a:p>
                      <a:pPr algn="l" fontAlgn="base" marL="0" marR="0" indent="0" lvl="0">
                        <a:lnSpc>
                          <a:spcPct val="100000"/>
                        </a:lnSpc>
                      </a:pPr>
                      <a:r>
                        <a:rPr lang="en-US" sz="1400" spc="0" u="none">
                          <a:solidFill>
                            <a:srgbClr val="000000">
                              <a:alpha val="100000"/>
                            </a:srgbClr>
                          </a:solidFill>
                          <a:latin typeface="Calibri"/>
                        </a:rPr>
                        <a:t><![CDATA[Business ]]></a:t>
                      </a:r>
                    </a:p>
                    <a:p>
                      <a:pPr algn="l" fontAlgn="base" marL="0" marR="0" indent="0" lvl="0">
                        <a:lnSpc>
                          <a:spcPct val="100000"/>
                        </a:lnSpc>
                      </a:pPr>
                      <a:r>
                        <a:rPr lang="en-US" sz="1400" spc="0" u="none">
                          <a:solidFill>
                            <a:srgbClr val="000000">
                              <a:alpha val="100000"/>
                            </a:srgbClr>
                          </a:solidFill>
                          <a:latin typeface="Calibri"/>
                        </a:rPr>
                        <a:t><![CDATA[Value]]></a:t>
                      </a:r>
                    </a:p>
                  </a:txBody>
                  <a:tcPr marL="0" marR="0" marT="0" marB="0">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a:txBody>
                    <a:bodyPr wrap="square" rtlCol="0">
                      <a:spAutoFit/>
                    </a:bodyPr>
                    <a:lstStyle/>
                    <a:p>
                      <a:pPr algn="l" fontAlgn="base" marL="276225" marR="0" indent="-285750" lvl="0">
                        <a:lnSpc>
                          <a:spcPct val="100000"/>
                        </a:lnSpc>
                        <a:buClr>
                          <a:srgbClr val="000000">
                            <a:alpha val="100000"/>
                          </a:srgbClr>
                        </a:buClr>
                        <a:buFont typeface="Arial"/>
                        <a:buChar char="•"/>
                      </a:pPr>
                      <a:r>
                        <a:rPr lang="en-US" sz="1200" spc="0" u="none">
                          <a:solidFill>
                            <a:srgbClr val="000000">
                              <a:alpha val="100000"/>
                            </a:srgbClr>
                          </a:solidFill>
                          <a:latin typeface="Calibri"/>
                        </a:rPr>
                        <a:t><![CDATA[Adopt]]></a:t>
                      </a:r>
                      <a:r>
                        <a:rPr lang="en-US" sz="1200" spc="0" u="none">
                          <a:solidFill>
                            <a:srgbClr val="000000">
                              <a:alpha val="100000"/>
                            </a:srgbClr>
                          </a:solidFill>
                          <a:latin typeface="Calibri"/>
                        </a:rPr>
                        <a:t><![CDATA[ a]]></a:t>
                      </a:r>
                      <a:r>
                        <a:rPr lang="en-US" sz="1200" spc="0" u="none">
                          <a:solidFill>
                            <a:srgbClr val="000000">
                              <a:alpha val="100000"/>
                            </a:srgbClr>
                          </a:solidFill>
                          <a:latin typeface="Calibri"/>
                        </a:rPr>
                        <a:t><![CDATA[ formal value methodology]]></a:t>
                      </a:r>
                    </a:p>
                    <a:p>
                      <a:pPr algn="l" fontAlgn="base" marL="276225" marR="0" indent="-285750" lvl="0">
                        <a:lnSpc>
                          <a:spcPct val="100000"/>
                        </a:lnSpc>
                        <a:buClr>
                          <a:srgbClr val="000000">
                            <a:alpha val="100000"/>
                          </a:srgbClr>
                        </a:buClr>
                        <a:buFont typeface="Arial"/>
                        <a:buChar char="•"/>
                      </a:pPr>
                      <a:r>
                        <a:rPr lang="en-US" sz="1200" spc="0" u="none">
                          <a:solidFill>
                            <a:srgbClr val="000000">
                              <a:alpha val="100000"/>
                            </a:srgbClr>
                          </a:solidFill>
                          <a:latin typeface="Calibri"/>
                        </a:rPr>
                        <a:t><![CDATA[Use value methodology]]></a:t>
                      </a:r>
                      <a:r>
                        <a:rPr lang="en-US" sz="1200" spc="0" u="none">
                          <a:solidFill>
                            <a:srgbClr val="000000">
                              <a:alpha val="100000"/>
                            </a:srgbClr>
                          </a:solidFill>
                          <a:latin typeface="Calibri"/>
                        </a:rPr>
                        <a:t><![CDATA[ with business cases for cost justification]]></a:t>
                      </a:r>
                    </a:p>
                    <a:p>
                      <a:pPr algn="l" fontAlgn="base" marL="276225" marR="0" indent="-285750" lvl="0">
                        <a:lnSpc>
                          <a:spcPct val="100000"/>
                        </a:lnSpc>
                        <a:buClr>
                          <a:srgbClr val="000000">
                            <a:alpha val="100000"/>
                          </a:srgbClr>
                        </a:buClr>
                        <a:buFont typeface="Arial"/>
                        <a:buChar char="•"/>
                      </a:pPr>
                      <a:r>
                        <a:rPr lang="en-US" sz="1200" spc="0" u="none">
                          <a:solidFill>
                            <a:srgbClr val="000000">
                              <a:alpha val="100000"/>
                            </a:srgbClr>
                          </a:solidFill>
                          <a:latin typeface="Calibri"/>
                        </a:rPr>
                        <a:t><![CDATA[Document]]></a:t>
                      </a:r>
                      <a:r>
                        <a:rPr lang="en-US" sz="1200" spc="0" u="none">
                          <a:solidFill>
                            <a:srgbClr val="000000">
                              <a:alpha val="100000"/>
                            </a:srgbClr>
                          </a:solidFill>
                          <a:latin typeface="Calibri"/>
                        </a:rPr>
                        <a:t><![CDATA[ and communicate business impact from significant projects post implementation]]></a:t>
                      </a:r>
                    </a:p>
                    <a:p>
                      <a:pPr algn="l" fontAlgn="base" marL="276225" marR="0" indent="-285750" lvl="0">
                        <a:lnSpc>
                          <a:spcPct val="100000"/>
                        </a:lnSpc>
                        <a:buClr>
                          <a:srgbClr val="000000">
                            <a:alpha val="100000"/>
                          </a:srgbClr>
                        </a:buClr>
                        <a:buFont typeface="Arial"/>
                        <a:buChar char="•"/>
                      </a:pPr>
                    </a:p>
                  </a:txBody>
                  <a:tcPr marL="29" marR="0" marT="0" marB="0">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r>
              <a:tr h="1047750">
                <a:tc>
                  <a:txBody>
                    <a:bodyPr wrap="square" rtlCol="0">
                      <a:spAutoFit/>
                    </a:bodyPr>
                    <a:lstStyle/>
                    <a:p>
                      <a:pPr algn="l" fontAlgn="base" marL="0" marR="0" indent="0" lvl="0">
                        <a:lnSpc>
                          <a:spcPct val="100000"/>
                        </a:lnSpc>
                      </a:pPr>
                      <a:r>
                        <a:rPr lang="en-US" sz="1400" spc="0" u="none">
                          <a:solidFill>
                            <a:srgbClr val="000000">
                              <a:alpha val="100000"/>
                            </a:srgbClr>
                          </a:solidFill>
                          <a:latin typeface="Calibri"/>
                        </a:rPr>
                        <a:t><![CDATA[Tools & Technology]]></a:t>
                      </a:r>
                    </a:p>
                  </a:txBody>
                  <a:tcPr marL="0" marR="0" marT="0" marB="0">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a:txBody>
                    <a:bodyPr wrap="square" rtlCol="0">
                      <a:spAutoFit/>
                    </a:bodyPr>
                    <a:lstStyle/>
                    <a:p>
                      <a:pPr algn="l" fontAlgn="auto" marL="285750" marR="0" indent="-285750" lvl="0">
                        <a:lnSpc>
                          <a:spcPct val="100000"/>
                        </a:lnSpc>
                        <a:buClr>
                          <a:srgbClr val="000000">
                            <a:alpha val="100000"/>
                          </a:srgbClr>
                        </a:buClr>
                        <a:buFont typeface="Arial"/>
                        <a:buChar char="•"/>
                      </a:pPr>
                      <a:r>
                        <a:rPr lang="en-US" sz="1200" spc="0" u="none">
                          <a:solidFill>
                            <a:srgbClr val="000000">
                              <a:alpha val="100000"/>
                            </a:srgbClr>
                          </a:solidFill>
                          <a:latin typeface="Calibri"/>
                        </a:rPr>
                        <a:t><![CDATA[Define data strategy and build semantic models]]></a:t>
                      </a:r>
                    </a:p>
                    <a:p>
                      <a:pPr algn="l" fontAlgn="auto" marL="285750" marR="0" indent="-285750" lvl="0">
                        <a:lnSpc>
                          <a:spcPct val="100000"/>
                        </a:lnSpc>
                        <a:buClr>
                          <a:srgbClr val="000000">
                            <a:alpha val="100000"/>
                          </a:srgbClr>
                        </a:buClr>
                        <a:buFont typeface="Arial"/>
                        <a:buChar char="•"/>
                      </a:pPr>
                      <a:r>
                        <a:rPr lang="en-US" sz="1200" spc="0" u="none">
                          <a:solidFill>
                            <a:srgbClr val="000000">
                              <a:alpha val="100000"/>
                            </a:srgbClr>
                          </a:solidFill>
                          <a:latin typeface="Calibri"/>
                        </a:rPr>
                        <a:t><![CDATA[Create a more agile development environment including an advanced analytics lab]]></a:t>
                      </a:r>
                    </a:p>
                    <a:p>
                      <a:pPr algn="l" fontAlgn="auto" marL="285750" marR="0" indent="-285750" lvl="0">
                        <a:lnSpc>
                          <a:spcPct val="100000"/>
                        </a:lnSpc>
                        <a:buClr>
                          <a:srgbClr val="000000">
                            <a:alpha val="100000"/>
                          </a:srgbClr>
                        </a:buClr>
                        <a:buFont typeface="Arial"/>
                        <a:buChar char="•"/>
                      </a:pPr>
                      <a:r>
                        <a:rPr lang="en-US" sz="1200" spc="0" u="none">
                          <a:solidFill>
                            <a:srgbClr val="000000">
                              <a:alpha val="100000"/>
                            </a:srgbClr>
                          </a:solidFill>
                          <a:latin typeface="Calibri"/>
                        </a:rPr>
                        <a:t><![CDATA[Define, implement and enforce analytic and data management tool standards]]></a:t>
                      </a:r>
                    </a:p>
                    <a:p>
                      <a:pPr algn="l" fontAlgn="auto" marL="285750" marR="0" indent="-285750" lvl="0">
                        <a:lnSpc>
                          <a:spcPct val="100000"/>
                        </a:lnSpc>
                        <a:buClr>
                          <a:srgbClr val="000000">
                            <a:alpha val="100000"/>
                          </a:srgbClr>
                        </a:buClr>
                        <a:buFont typeface="Arial"/>
                        <a:buChar char="•"/>
                      </a:pPr>
                      <a:r>
                        <a:rPr lang="en-US" sz="1200" spc="0" u="none">
                          <a:solidFill>
                            <a:srgbClr val="000000">
                              <a:alpha val="100000"/>
                            </a:srgbClr>
                          </a:solidFill>
                          <a:latin typeface="Calibri"/>
                        </a:rPr>
                        <a:t><![CDATA[Develop, communicate and ensure adherence to development standards]]></a:t>
                      </a:r>
                    </a:p>
                  </a:txBody>
                  <a:tcPr marL="30" marR="0" marT="0" marB="0">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r>
              <a:tr h="733425">
                <a:tc>
                  <a:txBody>
                    <a:bodyPr wrap="square" rtlCol="0">
                      <a:spAutoFit/>
                    </a:bodyPr>
                    <a:lstStyle/>
                    <a:p>
                      <a:pPr algn="l" fontAlgn="base" marL="0" marR="0" indent="0" lvl="0">
                        <a:lnSpc>
                          <a:spcPct val="100000"/>
                        </a:lnSpc>
                      </a:pPr>
                      <a:r>
                        <a:rPr lang="en-US" sz="1400" spc="0" u="none">
                          <a:solidFill>
                            <a:srgbClr val="000000">
                              <a:alpha val="100000"/>
                            </a:srgbClr>
                          </a:solidFill>
                          <a:latin typeface="Calibri"/>
                        </a:rPr>
                        <a:t><![CDATA[Organization]]></a:t>
                      </a:r>
                    </a:p>
                  </a:txBody>
                  <a:tcPr marL="0" marR="0" marT="0" marB="0">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a:txBody>
                    <a:bodyPr wrap="square" rtlCol="0">
                      <a:spAutoFit/>
                    </a:bodyPr>
                    <a:lstStyle/>
                    <a:p>
                      <a:pPr algn="l" fontAlgn="base" marL="285750" marR="0" indent="-285750" lvl="0">
                        <a:lnSpc>
                          <a:spcPct val="100000"/>
                        </a:lnSpc>
                        <a:buClr>
                          <a:srgbClr val="000000">
                            <a:alpha val="100000"/>
                          </a:srgbClr>
                        </a:buClr>
                        <a:buFont typeface="Arial"/>
                        <a:buChar char="•"/>
                      </a:pPr>
                      <a:r>
                        <a:rPr lang="en-US" sz="1200" spc="0" u="none">
                          <a:solidFill>
                            <a:srgbClr val="000000">
                              <a:alpha val="100000"/>
                            </a:srgbClr>
                          </a:solidFill>
                          <a:latin typeface="Calibri"/>
                        </a:rPr>
                        <a:t><![CDATA[Expand working analytics governance committee]]></a:t>
                      </a:r>
                    </a:p>
                    <a:p>
                      <a:pPr algn="l" fontAlgn="base" marL="285750" marR="0" indent="-285750" lvl="0">
                        <a:lnSpc>
                          <a:spcPct val="100000"/>
                        </a:lnSpc>
                        <a:buClr>
                          <a:srgbClr val="000000">
                            <a:alpha val="100000"/>
                          </a:srgbClr>
                        </a:buClr>
                        <a:buFont typeface="Arial"/>
                        <a:buChar char="•"/>
                      </a:pPr>
                      <a:r>
                        <a:rPr lang="en-US" sz="1200" spc="0" u="none">
                          <a:solidFill>
                            <a:srgbClr val="000000">
                              <a:alpha val="100000"/>
                            </a:srgbClr>
                          </a:solidFill>
                          <a:latin typeface="Calibri"/>
                        </a:rPr>
                        <a:t><![CDATA[Create]]></a:t>
                      </a:r>
                      <a:r>
                        <a:rPr lang="en-US" sz="1200" spc="0" u="none">
                          <a:solidFill>
                            <a:srgbClr val="000000">
                              <a:alpha val="100000"/>
                            </a:srgbClr>
                          </a:solidFill>
                          <a:latin typeface="Calibri"/>
                        </a:rPr>
                        <a:t><![CDATA[ a Data Governance Council and appoint data stewards from business areas]]></a:t>
                      </a:r>
                    </a:p>
                    <a:p>
                      <a:pPr algn="l" fontAlgn="base" marL="285750" marR="0" indent="-285750" lvl="0">
                        <a:lnSpc>
                          <a:spcPct val="100000"/>
                        </a:lnSpc>
                        <a:buClr>
                          <a:srgbClr val="000000">
                            <a:alpha val="100000"/>
                          </a:srgbClr>
                        </a:buClr>
                        <a:buFont typeface="Arial"/>
                        <a:buChar char="•"/>
                      </a:pPr>
                      <a:r>
                        <a:rPr lang="en-US" sz="1200" spc="0" u="none">
                          <a:solidFill>
                            <a:srgbClr val="000000">
                              <a:alpha val="100000"/>
                            </a:srgbClr>
                          </a:solidFill>
                          <a:latin typeface="Calibri"/>
                        </a:rPr>
                        <a:t><![CDATA[Formalize an analytics training]]></a:t>
                      </a:r>
                      <a:r>
                        <a:rPr lang="en-US" sz="1200" spc="0" u="none">
                          <a:solidFill>
                            <a:srgbClr val="000000">
                              <a:alpha val="100000"/>
                            </a:srgbClr>
                          </a:solidFill>
                          <a:latin typeface="Calibri"/>
                        </a:rPr>
                        <a:t><![CDATA[ program, communities of interest and ongoing communication]]></a:t>
                      </a:r>
                    </a:p>
                    <a:p>
                      <a:pPr algn="l" fontAlgn="base" marL="285750" marR="0" indent="-285750" lvl="0">
                        <a:lnSpc>
                          <a:spcPct val="100000"/>
                        </a:lnSpc>
                        <a:buClr>
                          <a:srgbClr val="000000">
                            <a:alpha val="100000"/>
                          </a:srgbClr>
                        </a:buClr>
                        <a:buFont typeface="Arial"/>
                        <a:buChar char="•"/>
                      </a:pPr>
                      <a:r>
                        <a:rPr lang="en-US" sz="1200" spc="0" u="none">
                          <a:solidFill>
                            <a:srgbClr val="000000">
                              <a:alpha val="100000"/>
                            </a:srgbClr>
                          </a:solidFill>
                          <a:latin typeface="Calibri"/>
                        </a:rPr>
                        <a:t><![CDATA[Create and publish an analytics scorecard]]></a:t>
                      </a:r>
                    </a:p>
                    <a:p>
                      <a:pPr algn="l" fontAlgn="base" marL="285750" marR="0" indent="-285750" lvl="0">
                        <a:lnSpc>
                          <a:spcPct val="100000"/>
                        </a:lnSpc>
                        <a:buClr>
                          <a:srgbClr val="000000">
                            <a:alpha val="100000"/>
                          </a:srgbClr>
                        </a:buClr>
                        <a:buFont typeface="Arial"/>
                        <a:buChar char="•"/>
                      </a:pPr>
                    </a:p>
                  </a:txBody>
                  <a:tcPr marL="30" marR="0" marT="0" marB="0">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r>
            </a:tbl>
          </a:graphicData>
        </a:graphic>
      </p:graphicFrame>
      <p:sp>
        <p:nvSpPr>
          <p:cNvPr id="3" name=""/>
          <p:cNvSpPr txBox="1"/>
          <p:nvPr/>
        </p:nvSpPr>
        <p:spPr>
          <a:xfrm>
            <a:off x="6429375" y="323850"/>
            <a:ext cx="2133600" cy="752475"/>
          </a:xfrm>
          <a:prstGeom prst="rect">
            <a:avLst/>
          </a:prstGeom>
          <a:noFill/>
        </p:spPr>
        <p:txBody>
          <a:bodyPr rtlCol="0" bIns="45720" lIns="91440" rIns="91440" tIns="45720">
            <a:spAutoFit/>
          </a:bodyPr>
          <a:lstStyle/>
          <a:p>
            <a:pPr algn="ctr" fontAlgn="base" marL="0" marR="0" indent="0" lvl="0">
              <a:lnSpc>
                <a:spcPct val="100000"/>
              </a:lnSpc>
            </a:pPr>
            <a:r>
              <a:rPr lang="en-US" sz="1600" spc="0" u="none">
                <a:solidFill>
                  <a:srgbClr val="000000">
                    <a:alpha val="100000"/>
                  </a:srgbClr>
                </a:solidFill>
                <a:latin typeface="Calibri"/>
              </a:rPr>
              <a:t><![CDATA[Amend]]></a:t>
            </a:r>
            <a:r>
              <a:rPr lang="en-US" sz="1600" spc="0" u="none">
                <a:solidFill>
                  <a:srgbClr val="000000">
                    <a:alpha val="100000"/>
                  </a:srgbClr>
                </a:solidFill>
                <a:latin typeface="Calibri"/>
              </a:rPr>
              <a:t><![CDATA[ with actual customer recommendations]]></a:t>
            </a:r>
          </a:p>
        </p:txBody>
      </p:sp>
    </p:spTree>
  </p:cSld>
  <p:clrMapOvr>
    <a:masterClrMapping/>
  </p:clrMapOvr>
</p:sld>
</file>

<file path=ppt/theme/theme1.xml><?xml version="1.0" encoding="utf-8"?>
<a:theme xmlns:a="http://schemas.openxmlformats.org/drawingml/2006/main" name="Theme41">
  <a:themeElements>
    <a:clrScheme name="Theme41">
      <a:dk1>
        <a:sysClr val="windowText" lastClr="000000"/>
      </a:dk1>
      <a:lt1>
        <a:sysClr val="window" lastClr="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Theme41">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Theme41">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extraClrSchemeLst/>
</a:theme>
</file>

<file path=ppt/theme/theme2.xml><?xml version="1.0" encoding="utf-8"?>
<a:theme xmlns:a="http://schemas.openxmlformats.org/drawingml/2006/main" name="Theme94">
  <a:themeElements>
    <a:clrScheme name="Theme94">
      <a:dk1>
        <a:sysClr val="windowText" lastClr="000000"/>
      </a:dk1>
      <a:lt1>
        <a:sysClr val="window" lastClr="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Theme94">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Theme94">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Slides>32</Slides>
  <ScaleCrop>false</ScaleCrop>
  <HeadingPairs>
    <vt:vector size="4" baseType="variant">
      <vt:variant>
        <vt:lpstr>Theme</vt:lpstr>
      </vt:variant>
      <vt:variant>
        <vt:i4>1</vt:i4>
      </vt:variant>
      <vt:variant>
        <vt:lpstr>Slide Titles</vt:lpstr>
      </vt:variant>
      <vt:variant>
        <vt:i4>1</vt:i4>
      </vt:variant>
    </vt:vector>
  </HeadingPairs>
  <TitlesOfParts>
    <vt:vector size="1" baseType="lpstr">
      <vt:lpstr>Office Theme</vt:lpstr>
    </vt:vector>
  </TitlesOfParts>
  <Company>Microsoft Corporation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d019534</dc:creator>
  <cp:lastModifiedBy>Saporito, Pat</cp:lastModifiedBy>
  <dcterms:created xsi:type="dcterms:W3CDTF">2017-07-04T05:02:57Z</dcterms:created>
  <dcterms:modified xsi:type="dcterms:W3CDTF">2017-07-04T05:02:57Z</dcterms:modified>
  <dc:title>Short Presentation Title</dc:title>
  <dc:description/>
  <dc:subject/>
  <cp:keywords/>
  <cp:category/>
</cp:coreProperties>
</file>

<file path=docProps/custom.xml><?xml version="1.0" encoding="utf-8"?>
<Properties xmlns="http://schemas.openxmlformats.org/officeDocument/2006/custom-properties" xmlns:vt="http://schemas.openxmlformats.org/officeDocument/2006/docPropsVTypes"/>
</file>