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456" r:id="rId2"/>
    <p:sldId id="581" r:id="rId3"/>
    <p:sldId id="582" r:id="rId4"/>
    <p:sldId id="583" r:id="rId5"/>
    <p:sldId id="584" r:id="rId6"/>
    <p:sldId id="585" r:id="rId7"/>
    <p:sldId id="586" r:id="rId8"/>
    <p:sldId id="587"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Lst>
  <p:sldSz cx="9144000" cy="6858000" type="screen4x3"/>
  <p:notesSz cx="7099300" cy="10234613"/>
  <p:custDataLst>
    <p:tags r:id="rId25"/>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Section" id="{CD605EE5-1BA7-42B6-A9BF-2E9C5B74369C}">
          <p14:sldIdLst>
            <p14:sldId id="456"/>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262697"/>
    <a:srgbClr val="000097"/>
    <a:srgbClr val="FFFF00"/>
    <a:srgbClr val="FF00FF"/>
    <a:srgbClr val="66FF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2" autoAdjust="0"/>
    <p:restoredTop sz="94291" autoAdjust="0"/>
  </p:normalViewPr>
  <p:slideViewPr>
    <p:cSldViewPr>
      <p:cViewPr varScale="1">
        <p:scale>
          <a:sx n="80" d="100"/>
          <a:sy n="80" d="100"/>
        </p:scale>
        <p:origin x="1598" y="6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1364"/>
    </p:cViewPr>
  </p:sorterViewPr>
  <p:notesViewPr>
    <p:cSldViewPr>
      <p:cViewPr varScale="1">
        <p:scale>
          <a:sx n="48" d="100"/>
          <a:sy n="48" d="100"/>
        </p:scale>
        <p:origin x="2898" y="6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N"/>
          </a:p>
        </p:txBody>
      </p:sp>
      <p:sp>
        <p:nvSpPr>
          <p:cNvPr id="1771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N"/>
          </a:p>
        </p:txBody>
      </p:sp>
      <p:sp>
        <p:nvSpPr>
          <p:cNvPr id="1771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N"/>
          </a:p>
        </p:txBody>
      </p:sp>
      <p:sp>
        <p:nvSpPr>
          <p:cNvPr id="1771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5CFEA1F-56E5-4F4C-B084-F44ACA4F4228}" type="slidenum">
              <a:rPr lang="en-IN" altLang="en-US"/>
              <a:pPr/>
              <a:t>‹#›</a:t>
            </a:fld>
            <a:endParaRPr lang="en-IN" altLang="en-US"/>
          </a:p>
        </p:txBody>
      </p:sp>
    </p:spTree>
    <p:extLst>
      <p:ext uri="{BB962C8B-B14F-4D97-AF65-F5344CB8AC3E}">
        <p14:creationId xmlns:p14="http://schemas.microsoft.com/office/powerpoint/2010/main" val="3183575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fld id="{E7A7A63C-A56E-4B33-A269-BD7E9747E95B}" type="slidenum">
              <a:rPr lang="en-US" altLang="en-US"/>
              <a:pPr/>
              <a:t>‹#›</a:t>
            </a:fld>
            <a:endParaRPr lang="en-US" altLang="en-US"/>
          </a:p>
        </p:txBody>
      </p:sp>
    </p:spTree>
    <p:extLst>
      <p:ext uri="{BB962C8B-B14F-4D97-AF65-F5344CB8AC3E}">
        <p14:creationId xmlns:p14="http://schemas.microsoft.com/office/powerpoint/2010/main" val="708630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7148" y="212268"/>
            <a:ext cx="6946900" cy="660400"/>
          </a:xfrm>
        </p:spPr>
        <p:txBody>
          <a:bodyPr/>
          <a:lstStyle/>
          <a:p>
            <a:r>
              <a:rPr lang="en-US"/>
              <a:t>Click to edit Master title style</a:t>
            </a:r>
          </a:p>
        </p:txBody>
      </p:sp>
      <p:sp>
        <p:nvSpPr>
          <p:cNvPr id="3" name="Content Placeholder 2"/>
          <p:cNvSpPr>
            <a:spLocks noGrp="1"/>
          </p:cNvSpPr>
          <p:nvPr>
            <p:ph idx="1"/>
          </p:nvPr>
        </p:nvSpPr>
        <p:spPr>
          <a:xfrm>
            <a:off x="152400" y="990600"/>
            <a:ext cx="88392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7"/>
          <p:cNvSpPr>
            <a:spLocks noGrp="1"/>
          </p:cNvSpPr>
          <p:nvPr>
            <p:ph type="dt" sz="half" idx="10"/>
          </p:nvPr>
        </p:nvSpPr>
        <p:spPr>
          <a:xfrm>
            <a:off x="169863" y="6353175"/>
            <a:ext cx="1219200" cy="476250"/>
          </a:xfrm>
        </p:spPr>
        <p:txBody>
          <a:bodyPr/>
          <a:lstStyle>
            <a:lvl1pPr>
              <a:defRPr sz="1200"/>
            </a:lvl1pPr>
          </a:lstStyle>
          <a:p>
            <a:pPr>
              <a:defRPr/>
            </a:pPr>
            <a:fld id="{EFF1DE3D-3222-4320-8390-B8538FB35622}" type="datetime5">
              <a:rPr lang="en-US" smtClean="0"/>
              <a:pPr>
                <a:defRPr/>
              </a:pPr>
              <a:t>10-Feb-22</a:t>
            </a:fld>
            <a:endParaRPr lang="en-US" dirty="0"/>
          </a:p>
        </p:txBody>
      </p:sp>
      <p:sp>
        <p:nvSpPr>
          <p:cNvPr id="6" name="Slide Number Placeholder 9"/>
          <p:cNvSpPr>
            <a:spLocks noGrp="1"/>
          </p:cNvSpPr>
          <p:nvPr>
            <p:ph type="sldNum" sz="quarter" idx="12"/>
          </p:nvPr>
        </p:nvSpPr>
        <p:spPr/>
        <p:txBody>
          <a:bodyPr/>
          <a:lstStyle>
            <a:lvl1pPr>
              <a:defRPr/>
            </a:lvl1pPr>
          </a:lstStyle>
          <a:p>
            <a:fld id="{215537A0-7040-4B00-9D90-FE7761627444}" type="slidenum">
              <a:rPr lang="en-US" altLang="en-US"/>
              <a:pPr/>
              <a:t>‹#›</a:t>
            </a:fld>
            <a:endParaRPr lang="en-US" altLang="en-US"/>
          </a:p>
        </p:txBody>
      </p:sp>
      <p:sp>
        <p:nvSpPr>
          <p:cNvPr id="7" name="Footer Placeholder 4"/>
          <p:cNvSpPr>
            <a:spLocks noGrp="1"/>
          </p:cNvSpPr>
          <p:nvPr>
            <p:ph type="ftr" sz="quarter" idx="11"/>
          </p:nvPr>
        </p:nvSpPr>
        <p:spPr>
          <a:xfrm>
            <a:off x="2209800" y="6400800"/>
            <a:ext cx="4495800" cy="381000"/>
          </a:xfrm>
          <a:prstGeom prst="rect">
            <a:avLst/>
          </a:prstGeom>
        </p:spPr>
        <p:txBody>
          <a:bodyPr/>
          <a:lstStyle>
            <a:lvl1pPr>
              <a:defRPr lang="en-IN" b="1" i="0" smtClean="0"/>
            </a:lvl1pPr>
          </a:lstStyle>
          <a:p>
            <a:pPr>
              <a:defRPr/>
            </a:pPr>
            <a:r>
              <a:rPr lang="en-IN"/>
              <a:t>SEED/WS/2019/232 ( TPN No:33807) – Dr. N. Sasikaladevi</a:t>
            </a:r>
            <a:endParaRPr lang="en-IN" dirty="0"/>
          </a:p>
        </p:txBody>
      </p:sp>
    </p:spTree>
    <p:custDataLst>
      <p:tags r:id="rId1"/>
    </p:custData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Content Placeholder 2"/>
          <p:cNvSpPr>
            <a:spLocks noGrp="1"/>
          </p:cNvSpPr>
          <p:nvPr>
            <p:ph idx="1"/>
          </p:nvPr>
        </p:nvSpPr>
        <p:spPr>
          <a:xfrm>
            <a:off x="138332" y="962464"/>
            <a:ext cx="43200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4648200" y="956604"/>
            <a:ext cx="4320000" cy="5295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2"/>
          <p:cNvSpPr>
            <a:spLocks noGrp="1"/>
          </p:cNvSpPr>
          <p:nvPr>
            <p:ph type="dt" sz="half" idx="14"/>
          </p:nvPr>
        </p:nvSpPr>
        <p:spPr>
          <a:xfrm>
            <a:off x="139700" y="6324600"/>
            <a:ext cx="1300163" cy="476250"/>
          </a:xfrm>
        </p:spPr>
        <p:txBody>
          <a:bodyPr/>
          <a:lstStyle>
            <a:lvl1pPr>
              <a:defRPr/>
            </a:lvl1pPr>
          </a:lstStyle>
          <a:p>
            <a:pPr>
              <a:defRPr/>
            </a:pPr>
            <a:fld id="{885E5580-E139-42EF-85A3-9543B260298F}" type="datetime5">
              <a:rPr lang="en-US" smtClean="0"/>
              <a:pPr>
                <a:defRPr/>
              </a:pPr>
              <a:t>10-Feb-22</a:t>
            </a:fld>
            <a:endParaRPr lang="en-US" dirty="0"/>
          </a:p>
        </p:txBody>
      </p:sp>
      <p:sp>
        <p:nvSpPr>
          <p:cNvPr id="7" name="Slide Number Placeholder 4"/>
          <p:cNvSpPr>
            <a:spLocks noGrp="1"/>
          </p:cNvSpPr>
          <p:nvPr>
            <p:ph type="sldNum" sz="quarter" idx="16"/>
          </p:nvPr>
        </p:nvSpPr>
        <p:spPr/>
        <p:txBody>
          <a:bodyPr/>
          <a:lstStyle>
            <a:lvl1pPr>
              <a:defRPr/>
            </a:lvl1pPr>
          </a:lstStyle>
          <a:p>
            <a:fld id="{AB7D2AE5-8F04-4338-BCA1-8D501DCD1A19}" type="slidenum">
              <a:rPr lang="en-US" altLang="en-US"/>
              <a:pPr/>
              <a:t>‹#›</a:t>
            </a:fld>
            <a:endParaRPr lang="en-US" altLang="en-US"/>
          </a:p>
        </p:txBody>
      </p:sp>
      <p:sp>
        <p:nvSpPr>
          <p:cNvPr id="10" name="Footer Placeholder 4"/>
          <p:cNvSpPr>
            <a:spLocks noGrp="1"/>
          </p:cNvSpPr>
          <p:nvPr>
            <p:ph type="ftr" sz="quarter" idx="11"/>
          </p:nvPr>
        </p:nvSpPr>
        <p:spPr>
          <a:xfrm>
            <a:off x="2209800" y="6400800"/>
            <a:ext cx="4495800" cy="381000"/>
          </a:xfrm>
          <a:prstGeom prst="rect">
            <a:avLst/>
          </a:prstGeom>
        </p:spPr>
        <p:txBody>
          <a:bodyPr/>
          <a:lstStyle>
            <a:lvl1pPr>
              <a:defRPr lang="en-IN" b="1" i="0" smtClean="0"/>
            </a:lvl1pPr>
          </a:lstStyle>
          <a:p>
            <a:pPr>
              <a:defRPr/>
            </a:pPr>
            <a:r>
              <a:rPr lang="en-IN"/>
              <a:t>SEED/WS/2019/232 ( TPN No:33807) – Dr. N. Sasikaladevi</a:t>
            </a:r>
            <a:endParaRPr lang="en-IN"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9"/>
          <p:cNvSpPr>
            <a:spLocks noChangeArrowheads="1"/>
          </p:cNvSpPr>
          <p:nvPr userDrawn="1"/>
        </p:nvSpPr>
        <p:spPr bwMode="auto">
          <a:xfrm>
            <a:off x="0" y="6243638"/>
            <a:ext cx="9144000" cy="609600"/>
          </a:xfrm>
          <a:prstGeom prst="rect">
            <a:avLst/>
          </a:prstGeom>
          <a:solidFill>
            <a:srgbClr val="262673"/>
          </a:solidFill>
          <a:ln w="9525">
            <a:solidFill>
              <a:srgbClr val="000097"/>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2"/>
          <p:cNvSpPr>
            <a:spLocks noGrp="1" noChangeArrowheads="1"/>
          </p:cNvSpPr>
          <p:nvPr>
            <p:ph type="title"/>
          </p:nvPr>
        </p:nvSpPr>
        <p:spPr bwMode="auto">
          <a:xfrm>
            <a:off x="261938" y="82550"/>
            <a:ext cx="6451600" cy="66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152400" y="923925"/>
            <a:ext cx="8839200" cy="5295900"/>
          </a:xfrm>
          <a:prstGeom prst="rect">
            <a:avLst/>
          </a:prstGeom>
          <a:noFill/>
          <a:ln w="2857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8"/>
          <p:cNvSpPr>
            <a:spLocks noChangeArrowheads="1"/>
          </p:cNvSpPr>
          <p:nvPr userDrawn="1"/>
        </p:nvSpPr>
        <p:spPr bwMode="auto">
          <a:xfrm>
            <a:off x="0" y="827088"/>
            <a:ext cx="9144000" cy="119062"/>
          </a:xfrm>
          <a:prstGeom prst="rect">
            <a:avLst/>
          </a:prstGeom>
          <a:solidFill>
            <a:srgbClr val="26267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8" name="Rectangle 14"/>
          <p:cNvSpPr>
            <a:spLocks noGrp="1" noChangeArrowheads="1"/>
          </p:cNvSpPr>
          <p:nvPr>
            <p:ph type="dt" sz="half" idx="2"/>
          </p:nvPr>
        </p:nvSpPr>
        <p:spPr bwMode="auto">
          <a:xfrm>
            <a:off x="38100" y="6324600"/>
            <a:ext cx="13001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bg1"/>
                </a:solidFill>
                <a:latin typeface="Arial" charset="0"/>
              </a:defRPr>
            </a:lvl1pPr>
          </a:lstStyle>
          <a:p>
            <a:pPr>
              <a:defRPr/>
            </a:pPr>
            <a:fld id="{2F754159-4423-4158-9116-3F10C06C3360}" type="datetime5">
              <a:rPr lang="en-US" smtClean="0"/>
              <a:pPr>
                <a:defRPr/>
              </a:pPr>
              <a:t>10-Feb-22</a:t>
            </a:fld>
            <a:endParaRPr lang="en-US" dirty="0"/>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32FA30A7-08F6-4F92-8678-2C51D85726FB}" type="slidenum">
              <a:rPr lang="en-US" altLang="en-US"/>
              <a:pPr/>
              <a:t>‹#›</a:t>
            </a:fld>
            <a:endParaRPr lang="en-US" altLang="en-US"/>
          </a:p>
        </p:txBody>
      </p:sp>
      <p:pic>
        <p:nvPicPr>
          <p:cNvPr id="1033" name="Picture 2"/>
          <p:cNvPicPr>
            <a:picLocks noChangeAspect="1" noChangeArrowheads="1"/>
          </p:cNvPicPr>
          <p:nvPr userDrawn="1"/>
        </p:nvPicPr>
        <p:blipFill>
          <a:blip r:embed="rId4"/>
          <a:srcRect/>
          <a:stretch>
            <a:fillRect/>
          </a:stretch>
        </p:blipFill>
        <p:spPr bwMode="auto">
          <a:xfrm>
            <a:off x="6934200" y="26988"/>
            <a:ext cx="2209800" cy="782637"/>
          </a:xfrm>
          <a:prstGeom prst="rect">
            <a:avLst/>
          </a:prstGeom>
          <a:noFill/>
          <a:ln w="9525">
            <a:noFill/>
            <a:miter lim="800000"/>
            <a:headEnd/>
            <a:tailEnd/>
          </a:ln>
        </p:spPr>
      </p:pic>
      <p:sp>
        <p:nvSpPr>
          <p:cNvPr id="11" name="Footer Placeholder 4"/>
          <p:cNvSpPr>
            <a:spLocks noGrp="1"/>
          </p:cNvSpPr>
          <p:nvPr>
            <p:ph type="ftr" sz="quarter" idx="3"/>
          </p:nvPr>
        </p:nvSpPr>
        <p:spPr>
          <a:xfrm>
            <a:off x="2057400" y="6400800"/>
            <a:ext cx="4648200" cy="381000"/>
          </a:xfrm>
          <a:prstGeom prst="rect">
            <a:avLst/>
          </a:prstGeom>
        </p:spPr>
        <p:txBody>
          <a:bodyPr/>
          <a:lstStyle>
            <a:lvl1pPr>
              <a:defRPr lang="en-IN" sz="1200" b="1" i="0" smtClean="0">
                <a:solidFill>
                  <a:schemeClr val="bg1"/>
                </a:solidFill>
              </a:defRPr>
            </a:lvl1pPr>
          </a:lstStyle>
          <a:p>
            <a:pPr>
              <a:defRPr/>
            </a:pPr>
            <a:r>
              <a:rPr lang="en-IN"/>
              <a:t>SEED/WS/2019/232 ( TPN No:33807) – Dr. N. </a:t>
            </a:r>
            <a:r>
              <a:rPr lang="en-IN" sz="1300"/>
              <a:t>Sasikaladevi</a:t>
            </a:r>
            <a:endParaRPr lang="en-IN" sz="1300"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Lst>
  <p:transition spd="med">
    <p:fade/>
  </p:transition>
  <p:hf hd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defRPr>
      </a:lvl2pPr>
      <a:lvl3pPr algn="ctr" rtl="0" eaLnBrk="0" fontAlgn="base" hangingPunct="0">
        <a:spcBef>
          <a:spcPct val="0"/>
        </a:spcBef>
        <a:spcAft>
          <a:spcPct val="0"/>
        </a:spcAft>
        <a:defRPr sz="3200">
          <a:solidFill>
            <a:schemeClr val="tx1"/>
          </a:solidFill>
          <a:latin typeface="Arial" charset="0"/>
        </a:defRPr>
      </a:lvl3pPr>
      <a:lvl4pPr algn="ctr" rtl="0" eaLnBrk="0" fontAlgn="base" hangingPunct="0">
        <a:spcBef>
          <a:spcPct val="0"/>
        </a:spcBef>
        <a:spcAft>
          <a:spcPct val="0"/>
        </a:spcAft>
        <a:defRPr sz="3200">
          <a:solidFill>
            <a:schemeClr val="tx1"/>
          </a:solidFill>
          <a:latin typeface="Arial" charset="0"/>
        </a:defRPr>
      </a:lvl4pPr>
      <a:lvl5pPr algn="ctr"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sz="2400">
          <a:solidFill>
            <a:srgbClr val="000097"/>
          </a:solidFill>
          <a:latin typeface="+mn-lt"/>
        </a:defRPr>
      </a:lvl2pPr>
      <a:lvl3pPr marL="1143000" indent="-228600" algn="l" rtl="0" eaLnBrk="0" fontAlgn="base" hangingPunct="0">
        <a:spcBef>
          <a:spcPct val="20000"/>
        </a:spcBef>
        <a:spcAft>
          <a:spcPct val="0"/>
        </a:spcAft>
        <a:buClr>
          <a:srgbClr val="000097"/>
        </a:buClr>
        <a:buFont typeface="Wingdings" pitchFamily="2" charset="2"/>
        <a:buChar char="ü"/>
        <a:defRPr sz="2000">
          <a:solidFill>
            <a:schemeClr val="tx1"/>
          </a:solidFill>
          <a:latin typeface="+mn-lt"/>
        </a:defRPr>
      </a:lvl3pPr>
      <a:lvl4pPr marL="1600200" indent="-228600" algn="l" rtl="0" eaLnBrk="0" fontAlgn="base" hangingPunct="0">
        <a:spcBef>
          <a:spcPct val="20000"/>
        </a:spcBef>
        <a:spcAft>
          <a:spcPct val="0"/>
        </a:spcAft>
        <a:buClr>
          <a:schemeClr val="tx1"/>
        </a:buClr>
        <a:buFont typeface="Arial" charset="0"/>
        <a:buChar char="–"/>
        <a:defRPr sz="2000">
          <a:solidFill>
            <a:srgbClr val="000097"/>
          </a:solidFill>
          <a:latin typeface="+mn-lt"/>
        </a:defRPr>
      </a:lvl4pPr>
      <a:lvl5pPr marL="2057400" indent="-228600" algn="l" rtl="0" eaLnBrk="0" fontAlgn="base" hangingPunct="0">
        <a:spcBef>
          <a:spcPct val="20000"/>
        </a:spcBef>
        <a:spcAft>
          <a:spcPct val="0"/>
        </a:spcAft>
        <a:buClr>
          <a:srgbClr val="000097"/>
        </a:buClr>
        <a:buFont typeface="Arial" charset="0"/>
        <a:buChar char="»"/>
        <a:defRPr sz="2000">
          <a:solidFill>
            <a:schemeClr val="tx1"/>
          </a:solidFill>
          <a:latin typeface="+mn-lt"/>
        </a:defRPr>
      </a:lvl5pPr>
      <a:lvl6pPr marL="2514600" indent="-228600" algn="l" rtl="0" fontAlgn="base">
        <a:spcBef>
          <a:spcPct val="20000"/>
        </a:spcBef>
        <a:spcAft>
          <a:spcPct val="0"/>
        </a:spcAft>
        <a:buClr>
          <a:srgbClr val="000097"/>
        </a:buClr>
        <a:buFont typeface="Arial" charset="0"/>
        <a:buChar char="»"/>
        <a:defRPr>
          <a:solidFill>
            <a:schemeClr val="tx1"/>
          </a:solidFill>
          <a:latin typeface="+mn-lt"/>
        </a:defRPr>
      </a:lvl6pPr>
      <a:lvl7pPr marL="2971800" indent="-228600" algn="l" rtl="0" fontAlgn="base">
        <a:spcBef>
          <a:spcPct val="20000"/>
        </a:spcBef>
        <a:spcAft>
          <a:spcPct val="0"/>
        </a:spcAft>
        <a:buClr>
          <a:srgbClr val="000097"/>
        </a:buClr>
        <a:buFont typeface="Arial" charset="0"/>
        <a:buChar char="»"/>
        <a:defRPr>
          <a:solidFill>
            <a:schemeClr val="tx1"/>
          </a:solidFill>
          <a:latin typeface="+mn-lt"/>
        </a:defRPr>
      </a:lvl7pPr>
      <a:lvl8pPr marL="3429000" indent="-228600" algn="l" rtl="0" fontAlgn="base">
        <a:spcBef>
          <a:spcPct val="20000"/>
        </a:spcBef>
        <a:spcAft>
          <a:spcPct val="0"/>
        </a:spcAft>
        <a:buClr>
          <a:srgbClr val="000097"/>
        </a:buClr>
        <a:buFont typeface="Arial" charset="0"/>
        <a:buChar char="»"/>
        <a:defRPr>
          <a:solidFill>
            <a:schemeClr val="tx1"/>
          </a:solidFill>
          <a:latin typeface="+mn-lt"/>
        </a:defRPr>
      </a:lvl8pPr>
      <a:lvl9pPr marL="3886200" indent="-228600"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85800" y="4619586"/>
            <a:ext cx="7772400" cy="814325"/>
          </a:xfrm>
          <a:prstGeom prst="rect">
            <a:avLst/>
          </a:prstGeom>
        </p:spPr>
        <p:txBody>
          <a:bodyPr vert="horz" wrap="square" lIns="0" tIns="24130" rIns="0" bIns="0" rtlCol="0">
            <a:spAutoFit/>
          </a:bodyPr>
          <a:lstStyle/>
          <a:p>
            <a:pPr marL="12700" marR="5080" algn="ctr">
              <a:spcBef>
                <a:spcPts val="190"/>
              </a:spcBef>
            </a:pPr>
            <a:r>
              <a:rPr lang="en-US" sz="1600" b="1" dirty="0">
                <a:solidFill>
                  <a:srgbClr val="C00000"/>
                </a:solidFill>
                <a:latin typeface="Arial"/>
                <a:cs typeface="Arial"/>
              </a:rPr>
              <a:t>Kodavalla Durga Avinash,</a:t>
            </a:r>
            <a:r>
              <a:rPr lang="en-US" sz="1600" b="1" dirty="0">
                <a:solidFill>
                  <a:srgbClr val="C00000"/>
                </a:solidFill>
                <a:cs typeface="Arial"/>
              </a:rPr>
              <a:t> 123003114</a:t>
            </a:r>
          </a:p>
          <a:p>
            <a:pPr marL="12700" marR="5080" algn="ctr">
              <a:spcBef>
                <a:spcPts val="190"/>
              </a:spcBef>
            </a:pPr>
            <a:r>
              <a:rPr lang="en-US" sz="1600" b="1" dirty="0">
                <a:solidFill>
                  <a:srgbClr val="C00000"/>
                </a:solidFill>
                <a:cs typeface="Arial"/>
              </a:rPr>
              <a:t>Guided by</a:t>
            </a:r>
          </a:p>
          <a:p>
            <a:pPr marL="12700" marR="5080" algn="ctr">
              <a:spcBef>
                <a:spcPts val="190"/>
              </a:spcBef>
            </a:pPr>
            <a:r>
              <a:rPr lang="en-US" sz="1600" b="1" dirty="0">
                <a:solidFill>
                  <a:srgbClr val="C00000"/>
                </a:solidFill>
                <a:cs typeface="Arial"/>
              </a:rPr>
              <a:t>Dr. Sasikala Devi. N</a:t>
            </a:r>
            <a:endParaRPr sz="2000" dirty="0">
              <a:cs typeface="Arial"/>
            </a:endParaRPr>
          </a:p>
        </p:txBody>
      </p:sp>
      <p:sp>
        <p:nvSpPr>
          <p:cNvPr id="14" name="object 6"/>
          <p:cNvSpPr txBox="1"/>
          <p:nvPr/>
        </p:nvSpPr>
        <p:spPr>
          <a:xfrm>
            <a:off x="1219200" y="1295401"/>
            <a:ext cx="6629400" cy="1423338"/>
          </a:xfrm>
          <a:prstGeom prst="rect">
            <a:avLst/>
          </a:prstGeom>
        </p:spPr>
        <p:txBody>
          <a:bodyPr vert="horz" wrap="square" lIns="0" tIns="24130" rIns="0" bIns="0" rtlCol="0">
            <a:spAutoFit/>
          </a:bodyPr>
          <a:lstStyle/>
          <a:p>
            <a:pPr marL="12700" marR="5080" algn="ctr">
              <a:lnSpc>
                <a:spcPct val="118300"/>
              </a:lnSpc>
              <a:spcBef>
                <a:spcPts val="190"/>
              </a:spcBef>
            </a:pPr>
            <a:endParaRPr lang="en-US" sz="3200" b="1" dirty="0">
              <a:solidFill>
                <a:srgbClr val="0070C0"/>
              </a:solidFill>
              <a:cs typeface="Arial"/>
            </a:endParaRPr>
          </a:p>
          <a:p>
            <a:pPr marL="12700" marR="5080" algn="ctr">
              <a:lnSpc>
                <a:spcPct val="118300"/>
              </a:lnSpc>
              <a:spcBef>
                <a:spcPts val="190"/>
              </a:spcBef>
            </a:pPr>
            <a:endParaRPr lang="en-US" sz="2400" dirty="0">
              <a:cs typeface="Arial"/>
            </a:endParaRPr>
          </a:p>
          <a:p>
            <a:pPr marL="12700" marR="5080" algn="ctr">
              <a:lnSpc>
                <a:spcPct val="118300"/>
              </a:lnSpc>
              <a:spcBef>
                <a:spcPts val="190"/>
              </a:spcBef>
            </a:pPr>
            <a:r>
              <a:rPr lang="en-US" sz="2000" dirty="0">
                <a:cs typeface="Arial"/>
              </a:rPr>
              <a:t> </a:t>
            </a:r>
          </a:p>
        </p:txBody>
      </p:sp>
      <p:sp>
        <p:nvSpPr>
          <p:cNvPr id="15" name="object 6"/>
          <p:cNvSpPr txBox="1"/>
          <p:nvPr/>
        </p:nvSpPr>
        <p:spPr>
          <a:xfrm>
            <a:off x="685800" y="1591089"/>
            <a:ext cx="7772400" cy="1294650"/>
          </a:xfrm>
          <a:prstGeom prst="rect">
            <a:avLst/>
          </a:prstGeom>
        </p:spPr>
        <p:txBody>
          <a:bodyPr vert="horz" wrap="square" lIns="0" tIns="24130" rIns="0" bIns="0" rtlCol="0">
            <a:spAutoFit/>
          </a:bodyPr>
          <a:lstStyle/>
          <a:p>
            <a:pPr marL="12700" marR="5080" algn="ctr">
              <a:lnSpc>
                <a:spcPct val="118300"/>
              </a:lnSpc>
              <a:spcBef>
                <a:spcPts val="190"/>
              </a:spcBef>
            </a:pPr>
            <a:r>
              <a:rPr lang="en-US" sz="2400" b="1" dirty="0">
                <a:latin typeface="Times New Roman" panose="02020603050405020304" pitchFamily="18" charset="0"/>
                <a:cs typeface="Times New Roman" panose="02020603050405020304" pitchFamily="18" charset="0"/>
              </a:rPr>
              <a:t>Analyzing the performance of different TCP Variants in Wireless Ad-hoc Networks using different Routing Protocols</a:t>
            </a:r>
            <a:endParaRPr sz="2000" dirty="0">
              <a:cs typeface="Arial"/>
            </a:endParaRPr>
          </a:p>
        </p:txBody>
      </p:sp>
    </p:spTree>
    <p:custDataLst>
      <p:tags r:id="rId1"/>
    </p:custData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Basic Concepts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9</a:t>
            </a:r>
          </a:p>
        </p:txBody>
      </p:sp>
      <p:sp>
        <p:nvSpPr>
          <p:cNvPr id="4" name="TextBox 3">
            <a:extLst>
              <a:ext uri="{FF2B5EF4-FFF2-40B4-BE49-F238E27FC236}">
                <a16:creationId xmlns:a16="http://schemas.microsoft.com/office/drawing/2014/main" id="{20ABEA4D-5ADA-4DF1-BC25-878EEF440546}"/>
              </a:ext>
            </a:extLst>
          </p:cNvPr>
          <p:cNvSpPr txBox="1"/>
          <p:nvPr/>
        </p:nvSpPr>
        <p:spPr>
          <a:xfrm>
            <a:off x="228600" y="1219200"/>
            <a:ext cx="8534400" cy="449353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TCP Reno:</a:t>
            </a:r>
          </a:p>
          <a:p>
            <a:r>
              <a:rPr lang="en-US" sz="2200" dirty="0">
                <a:latin typeface="Times New Roman" panose="02020603050405020304" pitchFamily="18" charset="0"/>
                <a:cs typeface="Times New Roman" panose="02020603050405020304" pitchFamily="18" charset="0"/>
              </a:rPr>
              <a:t>Similar principle as Tahoe like slow start and adding intelligence so that lost packets are detected earlier and pipeline not emptied. Uses an algorithm called ‘Fast Re-Transmit’.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TCP New Reno:</a:t>
            </a:r>
          </a:p>
          <a:p>
            <a:r>
              <a:rPr lang="en-US" sz="2200" dirty="0">
                <a:latin typeface="Times New Roman" panose="02020603050405020304" pitchFamily="18" charset="0"/>
                <a:cs typeface="Times New Roman" panose="02020603050405020304" pitchFamily="18" charset="0"/>
              </a:rPr>
              <a:t>Slightly modified version of Reno, as it can detect multiple packet losses.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TCP Vegas:</a:t>
            </a:r>
          </a:p>
          <a:p>
            <a:r>
              <a:rPr lang="en-US" sz="2200" dirty="0">
                <a:latin typeface="Times New Roman" panose="02020603050405020304" pitchFamily="18" charset="0"/>
                <a:cs typeface="Times New Roman" panose="02020603050405020304" pitchFamily="18" charset="0"/>
              </a:rPr>
              <a:t>Extends on Re-Transmission of Reno, Vegas is different as congestion is detected if sending rate is reduced. Doesn’t waste bandwidth and not creating congestion in the first place. This is also called as ‘Modified Slow-Start’ technique.</a:t>
            </a:r>
          </a:p>
        </p:txBody>
      </p:sp>
    </p:spTree>
    <p:custDataLst>
      <p:tags r:id="rId1"/>
    </p:custDataLst>
    <p:extLst>
      <p:ext uri="{BB962C8B-B14F-4D97-AF65-F5344CB8AC3E}">
        <p14:creationId xmlns:p14="http://schemas.microsoft.com/office/powerpoint/2010/main" val="355001263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Basic Concepts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10</a:t>
            </a:r>
          </a:p>
        </p:txBody>
      </p:sp>
      <p:sp>
        <p:nvSpPr>
          <p:cNvPr id="4" name="TextBox 3">
            <a:extLst>
              <a:ext uri="{FF2B5EF4-FFF2-40B4-BE49-F238E27FC236}">
                <a16:creationId xmlns:a16="http://schemas.microsoft.com/office/drawing/2014/main" id="{20ABEA4D-5ADA-4DF1-BC25-878EEF440546}"/>
              </a:ext>
            </a:extLst>
          </p:cNvPr>
          <p:cNvSpPr txBox="1"/>
          <p:nvPr/>
        </p:nvSpPr>
        <p:spPr>
          <a:xfrm>
            <a:off x="228600" y="1219200"/>
            <a:ext cx="8534400" cy="246221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TCP Sack:</a:t>
            </a:r>
          </a:p>
          <a:p>
            <a:r>
              <a:rPr lang="en-US" sz="2200" dirty="0">
                <a:latin typeface="Times New Roman" panose="02020603050405020304" pitchFamily="18" charset="0"/>
                <a:cs typeface="Times New Roman" panose="02020603050405020304" pitchFamily="18" charset="0"/>
              </a:rPr>
              <a:t>TCP with ‘Selective Acknowledgements’, segments not be acknowledged cumulatively but it should be done selectively.</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TCP Linux:</a:t>
            </a:r>
          </a:p>
          <a:p>
            <a:r>
              <a:rPr lang="en-US" sz="2200" dirty="0">
                <a:latin typeface="Times New Roman" panose="02020603050405020304" pitchFamily="18" charset="0"/>
                <a:cs typeface="Times New Roman" panose="02020603050405020304" pitchFamily="18" charset="0"/>
              </a:rPr>
              <a:t>This congestion control algorithm modules are imported from Linux kernel. Behavior is analyzed by consistency of Linux hosts.</a:t>
            </a:r>
          </a:p>
        </p:txBody>
      </p:sp>
    </p:spTree>
    <p:custDataLst>
      <p:tags r:id="rId1"/>
    </p:custDataLst>
    <p:extLst>
      <p:ext uri="{BB962C8B-B14F-4D97-AF65-F5344CB8AC3E}">
        <p14:creationId xmlns:p14="http://schemas.microsoft.com/office/powerpoint/2010/main" val="184154233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Parameters for Analysis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11</a:t>
            </a:r>
          </a:p>
        </p:txBody>
      </p:sp>
      <p:sp>
        <p:nvSpPr>
          <p:cNvPr id="4" name="TextBox 3">
            <a:extLst>
              <a:ext uri="{FF2B5EF4-FFF2-40B4-BE49-F238E27FC236}">
                <a16:creationId xmlns:a16="http://schemas.microsoft.com/office/drawing/2014/main" id="{20ABEA4D-5ADA-4DF1-BC25-878EEF440546}"/>
              </a:ext>
            </a:extLst>
          </p:cNvPr>
          <p:cNvSpPr txBox="1"/>
          <p:nvPr/>
        </p:nvSpPr>
        <p:spPr>
          <a:xfrm>
            <a:off x="228600" y="1219200"/>
            <a:ext cx="8534400" cy="381642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Packet Delivery Ratio [PDR]:</a:t>
            </a:r>
          </a:p>
          <a:p>
            <a:r>
              <a:rPr lang="en-US" sz="2200" dirty="0">
                <a:latin typeface="Times New Roman" panose="02020603050405020304" pitchFamily="18" charset="0"/>
                <a:cs typeface="Times New Roman" panose="02020603050405020304" pitchFamily="18" charset="0"/>
              </a:rPr>
              <a:t>Ratio of number of packets received correctly at destination node to the number of packets dispatched by means of source node. This value metric is shown in percentage in this project paper. Higher the value of PDR, better the performance of the network, and less packet loss.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Throughput:</a:t>
            </a:r>
          </a:p>
          <a:p>
            <a:r>
              <a:rPr lang="en-US" sz="2200" dirty="0">
                <a:latin typeface="Times New Roman" panose="02020603050405020304" pitchFamily="18" charset="0"/>
                <a:cs typeface="Times New Roman" panose="02020603050405020304" pitchFamily="18" charset="0"/>
              </a:rPr>
              <a:t>Calculated by division of the size of total packets received at destination nodes in a network by total time taken for transmission of those packets. Higher throughput means better in transmission speed, that is better in performance This value metric is expressed in Mbps.</a:t>
            </a:r>
          </a:p>
        </p:txBody>
      </p:sp>
    </p:spTree>
    <p:custDataLst>
      <p:tags r:id="rId1"/>
    </p:custDataLst>
    <p:extLst>
      <p:ext uri="{BB962C8B-B14F-4D97-AF65-F5344CB8AC3E}">
        <p14:creationId xmlns:p14="http://schemas.microsoft.com/office/powerpoint/2010/main" val="255504073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Parameters for Analysis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12</a:t>
            </a:r>
          </a:p>
        </p:txBody>
      </p:sp>
      <p:sp>
        <p:nvSpPr>
          <p:cNvPr id="4" name="TextBox 3">
            <a:extLst>
              <a:ext uri="{FF2B5EF4-FFF2-40B4-BE49-F238E27FC236}">
                <a16:creationId xmlns:a16="http://schemas.microsoft.com/office/drawing/2014/main" id="{20ABEA4D-5ADA-4DF1-BC25-878EEF440546}"/>
              </a:ext>
            </a:extLst>
          </p:cNvPr>
          <p:cNvSpPr txBox="1"/>
          <p:nvPr/>
        </p:nvSpPr>
        <p:spPr>
          <a:xfrm>
            <a:off x="228600" y="1219200"/>
            <a:ext cx="8534400" cy="178510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End-to-End [ETE] Delay:</a:t>
            </a:r>
          </a:p>
          <a:p>
            <a:r>
              <a:rPr lang="en-US" sz="2200" dirty="0">
                <a:latin typeface="Times New Roman" panose="02020603050405020304" pitchFamily="18" charset="0"/>
                <a:cs typeface="Times New Roman" panose="02020603050405020304" pitchFamily="18" charset="0"/>
              </a:rPr>
              <a:t>Total time taken for a packet to be transmitted in a network from source node to destination node. The faster a packet reaches the destination, the better the network, and delay will be less. Less ETE Delay leads to better network. This value metric expressed in </a:t>
            </a:r>
            <a:r>
              <a:rPr lang="en-US" sz="2200" dirty="0" err="1">
                <a:latin typeface="Times New Roman" panose="02020603050405020304" pitchFamily="18" charset="0"/>
                <a:cs typeface="Times New Roman" panose="02020603050405020304" pitchFamily="18" charset="0"/>
              </a:rPr>
              <a:t>ms</a:t>
            </a:r>
            <a:r>
              <a:rPr lang="en-US" sz="2200" dirty="0">
                <a:latin typeface="Times New Roman" panose="02020603050405020304" pitchFamily="18" charset="0"/>
                <a:cs typeface="Times New Roman" panose="02020603050405020304" pitchFamily="18" charset="0"/>
              </a:rPr>
              <a:t> [milliseconds].</a:t>
            </a:r>
          </a:p>
        </p:txBody>
      </p:sp>
    </p:spTree>
    <p:custDataLst>
      <p:tags r:id="rId1"/>
    </p:custDataLst>
    <p:extLst>
      <p:ext uri="{BB962C8B-B14F-4D97-AF65-F5344CB8AC3E}">
        <p14:creationId xmlns:p14="http://schemas.microsoft.com/office/powerpoint/2010/main" val="106269997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Output Screenshots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13</a:t>
            </a:r>
          </a:p>
        </p:txBody>
      </p:sp>
      <p:pic>
        <p:nvPicPr>
          <p:cNvPr id="3" name="Picture 2">
            <a:extLst>
              <a:ext uri="{FF2B5EF4-FFF2-40B4-BE49-F238E27FC236}">
                <a16:creationId xmlns:a16="http://schemas.microsoft.com/office/drawing/2014/main" id="{848D3E6E-4233-495F-8A43-BFE00FB439CE}"/>
              </a:ext>
            </a:extLst>
          </p:cNvPr>
          <p:cNvPicPr>
            <a:picLocks noChangeAspect="1"/>
          </p:cNvPicPr>
          <p:nvPr/>
        </p:nvPicPr>
        <p:blipFill>
          <a:blip r:embed="rId3"/>
          <a:stretch>
            <a:fillRect/>
          </a:stretch>
        </p:blipFill>
        <p:spPr>
          <a:xfrm>
            <a:off x="800100" y="1143000"/>
            <a:ext cx="7696200" cy="4041657"/>
          </a:xfrm>
          <a:prstGeom prst="rect">
            <a:avLst/>
          </a:prstGeom>
        </p:spPr>
      </p:pic>
      <p:sp>
        <p:nvSpPr>
          <p:cNvPr id="7" name="TextBox 6">
            <a:extLst>
              <a:ext uri="{FF2B5EF4-FFF2-40B4-BE49-F238E27FC236}">
                <a16:creationId xmlns:a16="http://schemas.microsoft.com/office/drawing/2014/main" id="{50F1A7CF-CCF9-4203-89BF-6843AB4A40C0}"/>
              </a:ext>
            </a:extLst>
          </p:cNvPr>
          <p:cNvSpPr txBox="1"/>
          <p:nvPr/>
        </p:nvSpPr>
        <p:spPr>
          <a:xfrm>
            <a:off x="2185025" y="5284113"/>
            <a:ext cx="492634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Initial nodes position in network topology</a:t>
            </a:r>
          </a:p>
        </p:txBody>
      </p:sp>
    </p:spTree>
    <p:custDataLst>
      <p:tags r:id="rId1"/>
    </p:custDataLst>
    <p:extLst>
      <p:ext uri="{BB962C8B-B14F-4D97-AF65-F5344CB8AC3E}">
        <p14:creationId xmlns:p14="http://schemas.microsoft.com/office/powerpoint/2010/main" val="264640033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Output Screenshots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14</a:t>
            </a:r>
          </a:p>
        </p:txBody>
      </p:sp>
      <p:pic>
        <p:nvPicPr>
          <p:cNvPr id="3" name="Picture 2">
            <a:extLst>
              <a:ext uri="{FF2B5EF4-FFF2-40B4-BE49-F238E27FC236}">
                <a16:creationId xmlns:a16="http://schemas.microsoft.com/office/drawing/2014/main" id="{33E4D38E-298B-43D5-9ED4-BAB573090910}"/>
              </a:ext>
            </a:extLst>
          </p:cNvPr>
          <p:cNvPicPr>
            <a:picLocks noChangeAspect="1"/>
          </p:cNvPicPr>
          <p:nvPr/>
        </p:nvPicPr>
        <p:blipFill>
          <a:blip r:embed="rId3"/>
          <a:stretch>
            <a:fillRect/>
          </a:stretch>
        </p:blipFill>
        <p:spPr>
          <a:xfrm>
            <a:off x="260555" y="1165409"/>
            <a:ext cx="4045983" cy="3592934"/>
          </a:xfrm>
          <a:prstGeom prst="rect">
            <a:avLst/>
          </a:prstGeom>
        </p:spPr>
      </p:pic>
      <p:sp>
        <p:nvSpPr>
          <p:cNvPr id="8" name="TextBox 7">
            <a:extLst>
              <a:ext uri="{FF2B5EF4-FFF2-40B4-BE49-F238E27FC236}">
                <a16:creationId xmlns:a16="http://schemas.microsoft.com/office/drawing/2014/main" id="{6BF3548A-FEFD-4366-BCDC-B041CBE3DB47}"/>
              </a:ext>
            </a:extLst>
          </p:cNvPr>
          <p:cNvSpPr txBox="1"/>
          <p:nvPr/>
        </p:nvSpPr>
        <p:spPr>
          <a:xfrm>
            <a:off x="260554" y="4810130"/>
            <a:ext cx="4045983"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Nodes while reaching nearer to each other in network</a:t>
            </a:r>
          </a:p>
        </p:txBody>
      </p:sp>
      <p:pic>
        <p:nvPicPr>
          <p:cNvPr id="11" name="Picture 10">
            <a:extLst>
              <a:ext uri="{FF2B5EF4-FFF2-40B4-BE49-F238E27FC236}">
                <a16:creationId xmlns:a16="http://schemas.microsoft.com/office/drawing/2014/main" id="{657FD8EB-8B28-4014-B9CA-8A34F7876797}"/>
              </a:ext>
            </a:extLst>
          </p:cNvPr>
          <p:cNvPicPr>
            <a:picLocks noChangeAspect="1"/>
          </p:cNvPicPr>
          <p:nvPr/>
        </p:nvPicPr>
        <p:blipFill>
          <a:blip r:embed="rId4"/>
          <a:stretch>
            <a:fillRect/>
          </a:stretch>
        </p:blipFill>
        <p:spPr>
          <a:xfrm>
            <a:off x="4395028" y="1526432"/>
            <a:ext cx="4488417" cy="3231911"/>
          </a:xfrm>
          <a:prstGeom prst="rect">
            <a:avLst/>
          </a:prstGeom>
        </p:spPr>
      </p:pic>
      <p:sp>
        <p:nvSpPr>
          <p:cNvPr id="12" name="TextBox 11">
            <a:extLst>
              <a:ext uri="{FF2B5EF4-FFF2-40B4-BE49-F238E27FC236}">
                <a16:creationId xmlns:a16="http://schemas.microsoft.com/office/drawing/2014/main" id="{33B124E7-8223-4C63-8825-F02E1C6236C9}"/>
              </a:ext>
            </a:extLst>
          </p:cNvPr>
          <p:cNvSpPr txBox="1"/>
          <p:nvPr/>
        </p:nvSpPr>
        <p:spPr>
          <a:xfrm>
            <a:off x="4395028" y="4815046"/>
            <a:ext cx="4488417"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Nodes while moving far away and packet loss</a:t>
            </a:r>
          </a:p>
        </p:txBody>
      </p:sp>
    </p:spTree>
    <p:custDataLst>
      <p:tags r:id="rId1"/>
    </p:custDataLst>
    <p:extLst>
      <p:ext uri="{BB962C8B-B14F-4D97-AF65-F5344CB8AC3E}">
        <p14:creationId xmlns:p14="http://schemas.microsoft.com/office/powerpoint/2010/main" val="25917383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Output Screenshots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15</a:t>
            </a:r>
          </a:p>
        </p:txBody>
      </p:sp>
      <p:pic>
        <p:nvPicPr>
          <p:cNvPr id="3" name="Picture 2">
            <a:extLst>
              <a:ext uri="{FF2B5EF4-FFF2-40B4-BE49-F238E27FC236}">
                <a16:creationId xmlns:a16="http://schemas.microsoft.com/office/drawing/2014/main" id="{1E70B259-EA87-4E5B-9D2F-B10B989A8F0C}"/>
              </a:ext>
            </a:extLst>
          </p:cNvPr>
          <p:cNvPicPr>
            <a:picLocks noChangeAspect="1"/>
          </p:cNvPicPr>
          <p:nvPr/>
        </p:nvPicPr>
        <p:blipFill>
          <a:blip r:embed="rId3"/>
          <a:stretch>
            <a:fillRect/>
          </a:stretch>
        </p:blipFill>
        <p:spPr>
          <a:xfrm>
            <a:off x="381000" y="1219200"/>
            <a:ext cx="4459017" cy="2545255"/>
          </a:xfrm>
          <a:prstGeom prst="rect">
            <a:avLst/>
          </a:prstGeom>
        </p:spPr>
      </p:pic>
      <p:pic>
        <p:nvPicPr>
          <p:cNvPr id="7" name="Picture 6">
            <a:extLst>
              <a:ext uri="{FF2B5EF4-FFF2-40B4-BE49-F238E27FC236}">
                <a16:creationId xmlns:a16="http://schemas.microsoft.com/office/drawing/2014/main" id="{885B354F-661A-444F-9A4F-C415732B6F33}"/>
              </a:ext>
            </a:extLst>
          </p:cNvPr>
          <p:cNvPicPr>
            <a:picLocks noChangeAspect="1"/>
          </p:cNvPicPr>
          <p:nvPr/>
        </p:nvPicPr>
        <p:blipFill>
          <a:blip r:embed="rId4"/>
          <a:stretch>
            <a:fillRect/>
          </a:stretch>
        </p:blipFill>
        <p:spPr>
          <a:xfrm>
            <a:off x="3634449" y="3982065"/>
            <a:ext cx="5128551" cy="1816593"/>
          </a:xfrm>
          <a:prstGeom prst="rect">
            <a:avLst/>
          </a:prstGeom>
        </p:spPr>
      </p:pic>
      <p:sp>
        <p:nvSpPr>
          <p:cNvPr id="8" name="TextBox 7">
            <a:extLst>
              <a:ext uri="{FF2B5EF4-FFF2-40B4-BE49-F238E27FC236}">
                <a16:creationId xmlns:a16="http://schemas.microsoft.com/office/drawing/2014/main" id="{996C013C-E0BA-4FAD-A407-6A32D4DB5FDE}"/>
              </a:ext>
            </a:extLst>
          </p:cNvPr>
          <p:cNvSpPr txBox="1"/>
          <p:nvPr/>
        </p:nvSpPr>
        <p:spPr>
          <a:xfrm>
            <a:off x="5026742" y="1647860"/>
            <a:ext cx="3733800"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Xgraph plotting representation of bandwidth of TCP Tahoe in AODV routing protocol where nodes are in 5 m/s speed.</a:t>
            </a:r>
          </a:p>
        </p:txBody>
      </p:sp>
      <p:sp>
        <p:nvSpPr>
          <p:cNvPr id="9" name="TextBox 8">
            <a:extLst>
              <a:ext uri="{FF2B5EF4-FFF2-40B4-BE49-F238E27FC236}">
                <a16:creationId xmlns:a16="http://schemas.microsoft.com/office/drawing/2014/main" id="{904C6318-2134-4F71-9F22-170BEE4A40BE}"/>
              </a:ext>
            </a:extLst>
          </p:cNvPr>
          <p:cNvSpPr txBox="1"/>
          <p:nvPr/>
        </p:nvSpPr>
        <p:spPr>
          <a:xfrm>
            <a:off x="228599" y="4013554"/>
            <a:ext cx="3314701" cy="178510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Trace file processing of TCP Sack in DSDV routing protocol where nodes are in 20 m/s speed using AWK script file</a:t>
            </a:r>
          </a:p>
        </p:txBody>
      </p:sp>
    </p:spTree>
    <p:custDataLst>
      <p:tags r:id="rId1"/>
    </p:custDataLst>
    <p:extLst>
      <p:ext uri="{BB962C8B-B14F-4D97-AF65-F5344CB8AC3E}">
        <p14:creationId xmlns:p14="http://schemas.microsoft.com/office/powerpoint/2010/main" val="11492979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Results &amp; Analysis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16</a:t>
            </a:r>
          </a:p>
        </p:txBody>
      </p:sp>
      <p:pic>
        <p:nvPicPr>
          <p:cNvPr id="4" name="Picture 3">
            <a:extLst>
              <a:ext uri="{FF2B5EF4-FFF2-40B4-BE49-F238E27FC236}">
                <a16:creationId xmlns:a16="http://schemas.microsoft.com/office/drawing/2014/main" id="{A1237482-4689-4EFB-8329-776F22E04352}"/>
              </a:ext>
            </a:extLst>
          </p:cNvPr>
          <p:cNvPicPr>
            <a:picLocks noChangeAspect="1"/>
          </p:cNvPicPr>
          <p:nvPr/>
        </p:nvPicPr>
        <p:blipFill>
          <a:blip r:embed="rId3"/>
          <a:stretch>
            <a:fillRect/>
          </a:stretch>
        </p:blipFill>
        <p:spPr>
          <a:xfrm>
            <a:off x="190298" y="1063008"/>
            <a:ext cx="4176234" cy="2530869"/>
          </a:xfrm>
          <a:prstGeom prst="rect">
            <a:avLst/>
          </a:prstGeom>
        </p:spPr>
      </p:pic>
      <p:pic>
        <p:nvPicPr>
          <p:cNvPr id="13" name="Picture 12">
            <a:extLst>
              <a:ext uri="{FF2B5EF4-FFF2-40B4-BE49-F238E27FC236}">
                <a16:creationId xmlns:a16="http://schemas.microsoft.com/office/drawing/2014/main" id="{5D5E9A9C-642F-4089-B3C5-8E1BF1270F01}"/>
              </a:ext>
            </a:extLst>
          </p:cNvPr>
          <p:cNvPicPr>
            <a:picLocks noChangeAspect="1"/>
          </p:cNvPicPr>
          <p:nvPr/>
        </p:nvPicPr>
        <p:blipFill>
          <a:blip r:embed="rId4"/>
          <a:stretch>
            <a:fillRect/>
          </a:stretch>
        </p:blipFill>
        <p:spPr>
          <a:xfrm>
            <a:off x="4777470" y="1075298"/>
            <a:ext cx="4176234" cy="2528509"/>
          </a:xfrm>
          <a:prstGeom prst="rect">
            <a:avLst/>
          </a:prstGeom>
        </p:spPr>
      </p:pic>
      <p:pic>
        <p:nvPicPr>
          <p:cNvPr id="15" name="Picture 14">
            <a:extLst>
              <a:ext uri="{FF2B5EF4-FFF2-40B4-BE49-F238E27FC236}">
                <a16:creationId xmlns:a16="http://schemas.microsoft.com/office/drawing/2014/main" id="{83ACBB52-45CE-4DA3-8143-063729D95BB2}"/>
              </a:ext>
            </a:extLst>
          </p:cNvPr>
          <p:cNvPicPr>
            <a:picLocks noChangeAspect="1"/>
          </p:cNvPicPr>
          <p:nvPr/>
        </p:nvPicPr>
        <p:blipFill>
          <a:blip r:embed="rId5"/>
          <a:stretch>
            <a:fillRect/>
          </a:stretch>
        </p:blipFill>
        <p:spPr>
          <a:xfrm>
            <a:off x="186400" y="3654648"/>
            <a:ext cx="4180132" cy="2530869"/>
          </a:xfrm>
          <a:prstGeom prst="rect">
            <a:avLst/>
          </a:prstGeom>
        </p:spPr>
      </p:pic>
      <p:sp>
        <p:nvSpPr>
          <p:cNvPr id="18" name="TextBox 17">
            <a:extLst>
              <a:ext uri="{FF2B5EF4-FFF2-40B4-BE49-F238E27FC236}">
                <a16:creationId xmlns:a16="http://schemas.microsoft.com/office/drawing/2014/main" id="{CD8B4FE4-8B45-4A75-A946-EDEC6EA1A53B}"/>
              </a:ext>
            </a:extLst>
          </p:cNvPr>
          <p:cNvSpPr txBox="1"/>
          <p:nvPr/>
        </p:nvSpPr>
        <p:spPr>
          <a:xfrm>
            <a:off x="4745669" y="4535361"/>
            <a:ext cx="4239835"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TCP Variants performance in AODV routing protocol.</a:t>
            </a:r>
          </a:p>
        </p:txBody>
      </p:sp>
    </p:spTree>
    <p:custDataLst>
      <p:tags r:id="rId1"/>
    </p:custDataLst>
    <p:extLst>
      <p:ext uri="{BB962C8B-B14F-4D97-AF65-F5344CB8AC3E}">
        <p14:creationId xmlns:p14="http://schemas.microsoft.com/office/powerpoint/2010/main" val="192229478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Results &amp; Analysis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17</a:t>
            </a:r>
          </a:p>
        </p:txBody>
      </p:sp>
      <p:pic>
        <p:nvPicPr>
          <p:cNvPr id="8" name="Picture 7">
            <a:extLst>
              <a:ext uri="{FF2B5EF4-FFF2-40B4-BE49-F238E27FC236}">
                <a16:creationId xmlns:a16="http://schemas.microsoft.com/office/drawing/2014/main" id="{EC4A2619-83CD-40F5-96B8-578EA5090D07}"/>
              </a:ext>
            </a:extLst>
          </p:cNvPr>
          <p:cNvPicPr>
            <a:picLocks noChangeAspect="1"/>
          </p:cNvPicPr>
          <p:nvPr/>
        </p:nvPicPr>
        <p:blipFill>
          <a:blip r:embed="rId3"/>
          <a:stretch>
            <a:fillRect/>
          </a:stretch>
        </p:blipFill>
        <p:spPr>
          <a:xfrm>
            <a:off x="231058" y="1079930"/>
            <a:ext cx="4176234" cy="2522517"/>
          </a:xfrm>
          <a:prstGeom prst="rect">
            <a:avLst/>
          </a:prstGeom>
        </p:spPr>
      </p:pic>
      <p:pic>
        <p:nvPicPr>
          <p:cNvPr id="3" name="Picture 2">
            <a:extLst>
              <a:ext uri="{FF2B5EF4-FFF2-40B4-BE49-F238E27FC236}">
                <a16:creationId xmlns:a16="http://schemas.microsoft.com/office/drawing/2014/main" id="{18E1DD17-F8F7-4747-8831-0BC54FED01D2}"/>
              </a:ext>
            </a:extLst>
          </p:cNvPr>
          <p:cNvPicPr>
            <a:picLocks noChangeAspect="1"/>
          </p:cNvPicPr>
          <p:nvPr/>
        </p:nvPicPr>
        <p:blipFill>
          <a:blip r:embed="rId4"/>
          <a:stretch>
            <a:fillRect/>
          </a:stretch>
        </p:blipFill>
        <p:spPr>
          <a:xfrm>
            <a:off x="4736708" y="1111577"/>
            <a:ext cx="4176234" cy="2528509"/>
          </a:xfrm>
          <a:prstGeom prst="rect">
            <a:avLst/>
          </a:prstGeom>
        </p:spPr>
      </p:pic>
      <p:pic>
        <p:nvPicPr>
          <p:cNvPr id="9" name="Picture 8">
            <a:extLst>
              <a:ext uri="{FF2B5EF4-FFF2-40B4-BE49-F238E27FC236}">
                <a16:creationId xmlns:a16="http://schemas.microsoft.com/office/drawing/2014/main" id="{3FF42F65-78CA-4609-8432-13A10EF8863D}"/>
              </a:ext>
            </a:extLst>
          </p:cNvPr>
          <p:cNvPicPr>
            <a:picLocks noChangeAspect="1"/>
          </p:cNvPicPr>
          <p:nvPr/>
        </p:nvPicPr>
        <p:blipFill>
          <a:blip r:embed="rId5"/>
          <a:stretch>
            <a:fillRect/>
          </a:stretch>
        </p:blipFill>
        <p:spPr>
          <a:xfrm>
            <a:off x="231058" y="3640086"/>
            <a:ext cx="4176234" cy="2528509"/>
          </a:xfrm>
          <a:prstGeom prst="rect">
            <a:avLst/>
          </a:prstGeom>
        </p:spPr>
      </p:pic>
      <p:sp>
        <p:nvSpPr>
          <p:cNvPr id="12" name="TextBox 11">
            <a:extLst>
              <a:ext uri="{FF2B5EF4-FFF2-40B4-BE49-F238E27FC236}">
                <a16:creationId xmlns:a16="http://schemas.microsoft.com/office/drawing/2014/main" id="{1DFC3AD1-1544-4E61-BD7B-9716D5D668E2}"/>
              </a:ext>
            </a:extLst>
          </p:cNvPr>
          <p:cNvSpPr txBox="1"/>
          <p:nvPr/>
        </p:nvSpPr>
        <p:spPr>
          <a:xfrm>
            <a:off x="4741624" y="4519619"/>
            <a:ext cx="4176234"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TCP Variants performance in DSDV routing protocol.</a:t>
            </a:r>
          </a:p>
        </p:txBody>
      </p:sp>
    </p:spTree>
    <p:custDataLst>
      <p:tags r:id="rId1"/>
    </p:custDataLst>
    <p:extLst>
      <p:ext uri="{BB962C8B-B14F-4D97-AF65-F5344CB8AC3E}">
        <p14:creationId xmlns:p14="http://schemas.microsoft.com/office/powerpoint/2010/main" val="233929436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Results &amp; Analysis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18</a:t>
            </a:r>
          </a:p>
        </p:txBody>
      </p:sp>
      <p:pic>
        <p:nvPicPr>
          <p:cNvPr id="8" name="Picture 7">
            <a:extLst>
              <a:ext uri="{FF2B5EF4-FFF2-40B4-BE49-F238E27FC236}">
                <a16:creationId xmlns:a16="http://schemas.microsoft.com/office/drawing/2014/main" id="{8A8C3D9B-4EB0-49C9-8A2E-8AB1BDE85871}"/>
              </a:ext>
            </a:extLst>
          </p:cNvPr>
          <p:cNvPicPr>
            <a:picLocks noChangeAspect="1"/>
          </p:cNvPicPr>
          <p:nvPr/>
        </p:nvPicPr>
        <p:blipFill>
          <a:blip r:embed="rId3"/>
          <a:stretch>
            <a:fillRect/>
          </a:stretch>
        </p:blipFill>
        <p:spPr>
          <a:xfrm>
            <a:off x="224468" y="994937"/>
            <a:ext cx="4176234" cy="2516525"/>
          </a:xfrm>
          <a:prstGeom prst="rect">
            <a:avLst/>
          </a:prstGeom>
        </p:spPr>
      </p:pic>
      <p:pic>
        <p:nvPicPr>
          <p:cNvPr id="3" name="Picture 2">
            <a:extLst>
              <a:ext uri="{FF2B5EF4-FFF2-40B4-BE49-F238E27FC236}">
                <a16:creationId xmlns:a16="http://schemas.microsoft.com/office/drawing/2014/main" id="{5CC5EC0E-2826-49B0-AADB-51A79DD62D30}"/>
              </a:ext>
            </a:extLst>
          </p:cNvPr>
          <p:cNvPicPr>
            <a:picLocks noChangeAspect="1"/>
          </p:cNvPicPr>
          <p:nvPr/>
        </p:nvPicPr>
        <p:blipFill>
          <a:blip r:embed="rId4"/>
          <a:stretch>
            <a:fillRect/>
          </a:stretch>
        </p:blipFill>
        <p:spPr>
          <a:xfrm>
            <a:off x="4729336" y="1004769"/>
            <a:ext cx="4190196" cy="2516525"/>
          </a:xfrm>
          <a:prstGeom prst="rect">
            <a:avLst/>
          </a:prstGeom>
        </p:spPr>
      </p:pic>
      <p:pic>
        <p:nvPicPr>
          <p:cNvPr id="9" name="Picture 8">
            <a:extLst>
              <a:ext uri="{FF2B5EF4-FFF2-40B4-BE49-F238E27FC236}">
                <a16:creationId xmlns:a16="http://schemas.microsoft.com/office/drawing/2014/main" id="{DA1103E6-61B0-4135-8572-6A9D0F42185B}"/>
              </a:ext>
            </a:extLst>
          </p:cNvPr>
          <p:cNvPicPr>
            <a:picLocks noChangeAspect="1"/>
          </p:cNvPicPr>
          <p:nvPr/>
        </p:nvPicPr>
        <p:blipFill>
          <a:blip r:embed="rId5"/>
          <a:stretch>
            <a:fillRect/>
          </a:stretch>
        </p:blipFill>
        <p:spPr>
          <a:xfrm>
            <a:off x="246342" y="3626719"/>
            <a:ext cx="4154360" cy="2516526"/>
          </a:xfrm>
          <a:prstGeom prst="rect">
            <a:avLst/>
          </a:prstGeom>
        </p:spPr>
      </p:pic>
      <p:sp>
        <p:nvSpPr>
          <p:cNvPr id="10" name="TextBox 9">
            <a:extLst>
              <a:ext uri="{FF2B5EF4-FFF2-40B4-BE49-F238E27FC236}">
                <a16:creationId xmlns:a16="http://schemas.microsoft.com/office/drawing/2014/main" id="{472E9B2A-B957-4CA7-AF67-42AB949E8F25}"/>
              </a:ext>
            </a:extLst>
          </p:cNvPr>
          <p:cNvSpPr txBox="1"/>
          <p:nvPr/>
        </p:nvSpPr>
        <p:spPr>
          <a:xfrm>
            <a:off x="4743300" y="4500261"/>
            <a:ext cx="4154358"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TCP Variants performance in DSR routing protocol.</a:t>
            </a:r>
          </a:p>
        </p:txBody>
      </p:sp>
    </p:spTree>
    <p:custDataLst>
      <p:tags r:id="rId1"/>
    </p:custDataLst>
    <p:extLst>
      <p:ext uri="{BB962C8B-B14F-4D97-AF65-F5344CB8AC3E}">
        <p14:creationId xmlns:p14="http://schemas.microsoft.com/office/powerpoint/2010/main" val="19325858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Agenda</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a:t>
            </a:r>
          </a:p>
        </p:txBody>
      </p:sp>
      <p:sp>
        <p:nvSpPr>
          <p:cNvPr id="4" name="TextBox 3">
            <a:extLst>
              <a:ext uri="{FF2B5EF4-FFF2-40B4-BE49-F238E27FC236}">
                <a16:creationId xmlns:a16="http://schemas.microsoft.com/office/drawing/2014/main" id="{F103A041-9A47-4038-896C-8371F005123C}"/>
              </a:ext>
            </a:extLst>
          </p:cNvPr>
          <p:cNvSpPr txBox="1"/>
          <p:nvPr/>
        </p:nvSpPr>
        <p:spPr>
          <a:xfrm>
            <a:off x="381000" y="1676400"/>
            <a:ext cx="3342582"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design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Tools used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Basic Concepts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Parameters for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screenshots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&amp;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Tree>
    <p:custDataLst>
      <p:tags r:id="rId1"/>
    </p:custDataLst>
    <p:extLst>
      <p:ext uri="{BB962C8B-B14F-4D97-AF65-F5344CB8AC3E}">
        <p14:creationId xmlns:p14="http://schemas.microsoft.com/office/powerpoint/2010/main" val="135328133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Conclusion</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19</a:t>
            </a:r>
          </a:p>
        </p:txBody>
      </p:sp>
      <p:sp>
        <p:nvSpPr>
          <p:cNvPr id="2" name="TextBox 1">
            <a:extLst>
              <a:ext uri="{FF2B5EF4-FFF2-40B4-BE49-F238E27FC236}">
                <a16:creationId xmlns:a16="http://schemas.microsoft.com/office/drawing/2014/main" id="{676837C1-82EA-4D92-B9AB-AA365A845CEF}"/>
              </a:ext>
            </a:extLst>
          </p:cNvPr>
          <p:cNvSpPr txBox="1"/>
          <p:nvPr/>
        </p:nvSpPr>
        <p:spPr>
          <a:xfrm>
            <a:off x="228600" y="1371600"/>
            <a:ext cx="8534400" cy="415498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By evaluation of analytical values, it is clearly observed that TCP Vegas is best in AODV routing protocol with no packet loss and very low average ETE delay but slightly lower average throughput than other TCP variants.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TCP Tahoe, Reno, New Reno, and Sack are top performers in DSDV routing protocol but all protocols tend to fail rapidly with increase in speed of mobile nodes.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TCP Tahoe is best performer in DSR routing protocol with consistent PDR, and very low average ETE delay with slightly lower average throughput. By this we can understand how TCP variants perform with change in routing protocols and varying speed of mobile nodes.</a:t>
            </a:r>
          </a:p>
        </p:txBody>
      </p:sp>
    </p:spTree>
    <p:custDataLst>
      <p:tags r:id="rId1"/>
    </p:custDataLst>
    <p:extLst>
      <p:ext uri="{BB962C8B-B14F-4D97-AF65-F5344CB8AC3E}">
        <p14:creationId xmlns:p14="http://schemas.microsoft.com/office/powerpoint/2010/main" val="202161499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20</a:t>
            </a:r>
          </a:p>
        </p:txBody>
      </p:sp>
      <p:sp>
        <p:nvSpPr>
          <p:cNvPr id="3" name="TextBox 2">
            <a:extLst>
              <a:ext uri="{FF2B5EF4-FFF2-40B4-BE49-F238E27FC236}">
                <a16:creationId xmlns:a16="http://schemas.microsoft.com/office/drawing/2014/main" id="{815FF63D-4C54-4ACA-99AA-24C653C8F85F}"/>
              </a:ext>
            </a:extLst>
          </p:cNvPr>
          <p:cNvSpPr txBox="1"/>
          <p:nvPr/>
        </p:nvSpPr>
        <p:spPr>
          <a:xfrm>
            <a:off x="3384271" y="3167390"/>
            <a:ext cx="237545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THANK YOU</a:t>
            </a:r>
          </a:p>
        </p:txBody>
      </p:sp>
    </p:spTree>
    <p:custDataLst>
      <p:tags r:id="rId1"/>
    </p:custDataLst>
    <p:extLst>
      <p:ext uri="{BB962C8B-B14F-4D97-AF65-F5344CB8AC3E}">
        <p14:creationId xmlns:p14="http://schemas.microsoft.com/office/powerpoint/2010/main" val="136844130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Problem Statement</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2</a:t>
            </a:r>
          </a:p>
        </p:txBody>
      </p:sp>
      <p:sp>
        <p:nvSpPr>
          <p:cNvPr id="2" name="TextBox 1">
            <a:extLst>
              <a:ext uri="{FF2B5EF4-FFF2-40B4-BE49-F238E27FC236}">
                <a16:creationId xmlns:a16="http://schemas.microsoft.com/office/drawing/2014/main" id="{0CB57FD3-1E66-4B52-8ECB-C967B4E65185}"/>
              </a:ext>
            </a:extLst>
          </p:cNvPr>
          <p:cNvSpPr txBox="1"/>
          <p:nvPr/>
        </p:nvSpPr>
        <p:spPr>
          <a:xfrm>
            <a:off x="297426" y="1371600"/>
            <a:ext cx="8465574"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TCP [Transmission Control Protocol] is a connection-oriented protocol with its diverse congestion management mechanisms that manipulate TCP sending rate and makes TCP react to congestion alerts.</a:t>
            </a:r>
          </a:p>
        </p:txBody>
      </p:sp>
      <p:sp>
        <p:nvSpPr>
          <p:cNvPr id="3" name="TextBox 2">
            <a:extLst>
              <a:ext uri="{FF2B5EF4-FFF2-40B4-BE49-F238E27FC236}">
                <a16:creationId xmlns:a16="http://schemas.microsoft.com/office/drawing/2014/main" id="{CE666289-97D5-4B09-9AA5-4C05FB5139D3}"/>
              </a:ext>
            </a:extLst>
          </p:cNvPr>
          <p:cNvSpPr txBox="1"/>
          <p:nvPr/>
        </p:nvSpPr>
        <p:spPr>
          <a:xfrm>
            <a:off x="297426" y="2705725"/>
            <a:ext cx="8465574"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this project, performing a comparative analysis of TCP variants like TCP Tahoe, TCP Reno, TCP New Reno, TCP Vegas, TCP Sack, and TCP Linux in Wireless Ad-hoc Networks over different routing protocols like AODV, DSDV, and DSR.</a:t>
            </a:r>
          </a:p>
        </p:txBody>
      </p:sp>
      <p:sp>
        <p:nvSpPr>
          <p:cNvPr id="4" name="TextBox 3">
            <a:extLst>
              <a:ext uri="{FF2B5EF4-FFF2-40B4-BE49-F238E27FC236}">
                <a16:creationId xmlns:a16="http://schemas.microsoft.com/office/drawing/2014/main" id="{90707CFE-54E8-4ED7-8549-D5405062573B}"/>
              </a:ext>
            </a:extLst>
          </p:cNvPr>
          <p:cNvSpPr txBox="1"/>
          <p:nvPr/>
        </p:nvSpPr>
        <p:spPr>
          <a:xfrm>
            <a:off x="297426" y="4384208"/>
            <a:ext cx="8465574"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Packet Delivery Ratio [in %], Delay [in </a:t>
            </a:r>
            <a:r>
              <a:rPr lang="en-US" sz="2200" dirty="0" err="1">
                <a:latin typeface="Times New Roman" panose="02020603050405020304" pitchFamily="18" charset="0"/>
                <a:cs typeface="Times New Roman" panose="02020603050405020304" pitchFamily="18" charset="0"/>
              </a:rPr>
              <a:t>ms</a:t>
            </a:r>
            <a:r>
              <a:rPr lang="en-US" sz="2200" dirty="0">
                <a:latin typeface="Times New Roman" panose="02020603050405020304" pitchFamily="18" charset="0"/>
                <a:cs typeface="Times New Roman" panose="02020603050405020304" pitchFamily="18" charset="0"/>
              </a:rPr>
              <a:t>], and Throughput [in Mbps] are the factors considered while mobile nodes in motion [under different speeds] using NS-2 Network Simulator.</a:t>
            </a:r>
          </a:p>
        </p:txBody>
      </p:sp>
    </p:spTree>
    <p:custDataLst>
      <p:tags r:id="rId1"/>
    </p:custDataLst>
    <p:extLst>
      <p:ext uri="{BB962C8B-B14F-4D97-AF65-F5344CB8AC3E}">
        <p14:creationId xmlns:p14="http://schemas.microsoft.com/office/powerpoint/2010/main" val="144418942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Implementation Design</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3</a:t>
            </a:r>
          </a:p>
        </p:txBody>
      </p:sp>
      <p:sp>
        <p:nvSpPr>
          <p:cNvPr id="7" name="TextBox 6">
            <a:extLst>
              <a:ext uri="{FF2B5EF4-FFF2-40B4-BE49-F238E27FC236}">
                <a16:creationId xmlns:a16="http://schemas.microsoft.com/office/drawing/2014/main" id="{A0E9E4C6-2F08-42B9-B762-4AA3B3C5F42E}"/>
              </a:ext>
            </a:extLst>
          </p:cNvPr>
          <p:cNvSpPr txBox="1"/>
          <p:nvPr/>
        </p:nvSpPr>
        <p:spPr>
          <a:xfrm>
            <a:off x="304801" y="1524000"/>
            <a:ext cx="8458200" cy="415498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Implementation of Wireless Ad-hoc Network:</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Considering MAC protocol be IEEE 802.11, channel set to Wireless channel with Two Ray Ground propagation model and Omni Antenna.</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Ten mobile nodes are considered to simulate network environment under 450 x 450 meter topology. Different routing protocols are set like AODV, DSDV, and DSR. The speed of mobile nodes are changed between 5 m/s to 30 m/s with 5 m/s difference for each case.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FTP application with different TCP variants like Tahoe, Reno, New Reno, Vegas, Sack, and Linux and used to analyze their performance.</a:t>
            </a:r>
          </a:p>
        </p:txBody>
      </p:sp>
    </p:spTree>
    <p:custDataLst>
      <p:tags r:id="rId1"/>
    </p:custDataLst>
    <p:extLst>
      <p:ext uri="{BB962C8B-B14F-4D97-AF65-F5344CB8AC3E}">
        <p14:creationId xmlns:p14="http://schemas.microsoft.com/office/powerpoint/2010/main" val="84204534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Implementation Design</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4</a:t>
            </a:r>
          </a:p>
        </p:txBody>
      </p:sp>
      <p:pic>
        <p:nvPicPr>
          <p:cNvPr id="8" name="Picture 7">
            <a:extLst>
              <a:ext uri="{FF2B5EF4-FFF2-40B4-BE49-F238E27FC236}">
                <a16:creationId xmlns:a16="http://schemas.microsoft.com/office/drawing/2014/main" id="{A6B869DA-7910-4ECA-8AC2-E3F54828E0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3980" y="1143000"/>
            <a:ext cx="4028440" cy="3962400"/>
          </a:xfrm>
          <a:prstGeom prst="rect">
            <a:avLst/>
          </a:prstGeom>
          <a:noFill/>
          <a:ln>
            <a:noFill/>
          </a:ln>
        </p:spPr>
      </p:pic>
      <p:sp>
        <p:nvSpPr>
          <p:cNvPr id="2" name="TextBox 1">
            <a:extLst>
              <a:ext uri="{FF2B5EF4-FFF2-40B4-BE49-F238E27FC236}">
                <a16:creationId xmlns:a16="http://schemas.microsoft.com/office/drawing/2014/main" id="{50486109-7A4A-42B1-9699-81B8CB7427E8}"/>
              </a:ext>
            </a:extLst>
          </p:cNvPr>
          <p:cNvSpPr txBox="1"/>
          <p:nvPr/>
        </p:nvSpPr>
        <p:spPr>
          <a:xfrm>
            <a:off x="226142" y="5106769"/>
            <a:ext cx="8534400"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Mobile nodes location just before TCP connection is started in network topology. They travel to their exact opposites with user set speeds.</a:t>
            </a:r>
          </a:p>
        </p:txBody>
      </p:sp>
    </p:spTree>
    <p:custDataLst>
      <p:tags r:id="rId1"/>
    </p:custDataLst>
    <p:extLst>
      <p:ext uri="{BB962C8B-B14F-4D97-AF65-F5344CB8AC3E}">
        <p14:creationId xmlns:p14="http://schemas.microsoft.com/office/powerpoint/2010/main" val="219905827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Implementation Design</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5</a:t>
            </a:r>
          </a:p>
        </p:txBody>
      </p:sp>
      <p:sp>
        <p:nvSpPr>
          <p:cNvPr id="3" name="TextBox 2">
            <a:extLst>
              <a:ext uri="{FF2B5EF4-FFF2-40B4-BE49-F238E27FC236}">
                <a16:creationId xmlns:a16="http://schemas.microsoft.com/office/drawing/2014/main" id="{882925BB-8D93-4173-8F25-43BF46A6F7D1}"/>
              </a:ext>
            </a:extLst>
          </p:cNvPr>
          <p:cNvSpPr txBox="1"/>
          <p:nvPr/>
        </p:nvSpPr>
        <p:spPr>
          <a:xfrm>
            <a:off x="228600" y="1371600"/>
            <a:ext cx="8534400" cy="415498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TCL script must be modified with different TCP variants, Routing Protocols, and different mobile nodes speeds.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Factors for comparison		: PDR, Throughput, and ETE Delay</a:t>
            </a:r>
          </a:p>
          <a:p>
            <a:r>
              <a:rPr lang="en-US" sz="2200" dirty="0">
                <a:latin typeface="Times New Roman" panose="02020603050405020304" pitchFamily="18" charset="0"/>
                <a:cs typeface="Times New Roman" panose="02020603050405020304" pitchFamily="18" charset="0"/>
              </a:rPr>
              <a:t>TCP Variants			: Tahoe, Reno, New Reno, Vegas, Sack,</a:t>
            </a:r>
          </a:p>
          <a:p>
            <a:r>
              <a:rPr lang="en-US" sz="2200" dirty="0">
                <a:latin typeface="Times New Roman" panose="02020603050405020304" pitchFamily="18" charset="0"/>
                <a:cs typeface="Times New Roman" panose="02020603050405020304" pitchFamily="18" charset="0"/>
              </a:rPr>
              <a:t>				  and Linux</a:t>
            </a:r>
          </a:p>
          <a:p>
            <a:r>
              <a:rPr lang="en-US" sz="2200" dirty="0">
                <a:latin typeface="Times New Roman" panose="02020603050405020304" pitchFamily="18" charset="0"/>
                <a:cs typeface="Times New Roman" panose="02020603050405020304" pitchFamily="18" charset="0"/>
              </a:rPr>
              <a:t>Wireless routing protocols	: AODV, DSDV, and DSR</a:t>
            </a:r>
          </a:p>
          <a:p>
            <a:r>
              <a:rPr lang="en-US" sz="2200" dirty="0">
                <a:latin typeface="Times New Roman" panose="02020603050405020304" pitchFamily="18" charset="0"/>
                <a:cs typeface="Times New Roman" panose="02020603050405020304" pitchFamily="18" charset="0"/>
              </a:rPr>
              <a:t>Mobility Speeds [in m/s]	: 5, 10, 15, 20, 25, and 30</a:t>
            </a:r>
          </a:p>
          <a:p>
            <a:r>
              <a:rPr lang="en-US" sz="2200" dirty="0">
                <a:latin typeface="Times New Roman" panose="02020603050405020304" pitchFamily="18" charset="0"/>
                <a:cs typeface="Times New Roman" panose="02020603050405020304" pitchFamily="18" charset="0"/>
              </a:rPr>
              <a:t>Total data points collected	: 324 [3 x 6 x 3 x 6]</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All these 324 data points are used for deeper analysis to determine which TCP variants perform the best/worst in a particular network situation.</a:t>
            </a:r>
          </a:p>
        </p:txBody>
      </p:sp>
    </p:spTree>
    <p:custDataLst>
      <p:tags r:id="rId1"/>
    </p:custDataLst>
    <p:extLst>
      <p:ext uri="{BB962C8B-B14F-4D97-AF65-F5344CB8AC3E}">
        <p14:creationId xmlns:p14="http://schemas.microsoft.com/office/powerpoint/2010/main" val="46488656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Tools Used</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6</a:t>
            </a:r>
          </a:p>
        </p:txBody>
      </p:sp>
      <p:sp>
        <p:nvSpPr>
          <p:cNvPr id="2" name="TextBox 1">
            <a:extLst>
              <a:ext uri="{FF2B5EF4-FFF2-40B4-BE49-F238E27FC236}">
                <a16:creationId xmlns:a16="http://schemas.microsoft.com/office/drawing/2014/main" id="{866D5530-21BF-4EF1-B5AF-9056FDE8AD18}"/>
              </a:ext>
            </a:extLst>
          </p:cNvPr>
          <p:cNvSpPr txBox="1"/>
          <p:nvPr/>
        </p:nvSpPr>
        <p:spPr>
          <a:xfrm>
            <a:off x="228600" y="1371600"/>
            <a:ext cx="8534400" cy="415498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NS-2 Network Simulator:</a:t>
            </a:r>
          </a:p>
          <a:p>
            <a:r>
              <a:rPr lang="en-US" sz="2200" dirty="0">
                <a:latin typeface="Times New Roman" panose="02020603050405020304" pitchFamily="18" charset="0"/>
                <a:cs typeface="Times New Roman" panose="02020603050405020304" pitchFamily="18" charset="0"/>
              </a:rPr>
              <a:t>Software to simulate the network environment using TCL scripts written with all the properties and functionality of the network.</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NAM Network Animator:</a:t>
            </a:r>
          </a:p>
          <a:p>
            <a:r>
              <a:rPr lang="en-US" sz="2200" dirty="0">
                <a:latin typeface="Times New Roman" panose="02020603050405020304" pitchFamily="18" charset="0"/>
                <a:cs typeface="Times New Roman" panose="02020603050405020304" pitchFamily="18" charset="0"/>
              </a:rPr>
              <a:t>This is used to show how network is performing like nodes &amp; it’s movements, traffic, packet drops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in a graphical user interface.</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Ubuntu 20.04 LTS:</a:t>
            </a:r>
          </a:p>
          <a:p>
            <a:r>
              <a:rPr lang="en-US" sz="2200" dirty="0">
                <a:latin typeface="Times New Roman" panose="02020603050405020304" pitchFamily="18" charset="0"/>
                <a:cs typeface="Times New Roman" panose="02020603050405020304" pitchFamily="18" charset="0"/>
              </a:rPr>
              <a:t>This is a free, customizable, coherent Linux-based OS in which we run this NS-2 and NAM applications required for our network. This is the latest long term supported version of this OS.</a:t>
            </a:r>
          </a:p>
        </p:txBody>
      </p:sp>
    </p:spTree>
    <p:custDataLst>
      <p:tags r:id="rId1"/>
    </p:custDataLst>
    <p:extLst>
      <p:ext uri="{BB962C8B-B14F-4D97-AF65-F5344CB8AC3E}">
        <p14:creationId xmlns:p14="http://schemas.microsoft.com/office/powerpoint/2010/main" val="33674487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Tools Used</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7</a:t>
            </a:r>
          </a:p>
        </p:txBody>
      </p:sp>
      <p:sp>
        <p:nvSpPr>
          <p:cNvPr id="2" name="TextBox 1">
            <a:extLst>
              <a:ext uri="{FF2B5EF4-FFF2-40B4-BE49-F238E27FC236}">
                <a16:creationId xmlns:a16="http://schemas.microsoft.com/office/drawing/2014/main" id="{866D5530-21BF-4EF1-B5AF-9056FDE8AD18}"/>
              </a:ext>
            </a:extLst>
          </p:cNvPr>
          <p:cNvSpPr txBox="1"/>
          <p:nvPr/>
        </p:nvSpPr>
        <p:spPr>
          <a:xfrm>
            <a:off x="228600" y="1371600"/>
            <a:ext cx="8534400" cy="449353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VMware Workstation 16 Pro:</a:t>
            </a:r>
          </a:p>
          <a:p>
            <a:r>
              <a:rPr lang="en-US" sz="2200" dirty="0">
                <a:latin typeface="Times New Roman" panose="02020603050405020304" pitchFamily="18" charset="0"/>
                <a:cs typeface="Times New Roman" panose="02020603050405020304" pitchFamily="18" charset="0"/>
              </a:rPr>
              <a:t>This is a Hypervisor application with advanced features where we can create Virtual Machines, Virtual Networks, and connecting to Remote Server. We run Ubuntu 20.04 LTS in this application in Windows 11.</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Microsoft Office – Excel:</a:t>
            </a:r>
          </a:p>
          <a:p>
            <a:r>
              <a:rPr lang="en-US" sz="2200" dirty="0">
                <a:latin typeface="Times New Roman" panose="02020603050405020304" pitchFamily="18" charset="0"/>
                <a:cs typeface="Times New Roman" panose="02020603050405020304" pitchFamily="18" charset="0"/>
              </a:rPr>
              <a:t>This is used to record all the data points like PDR, Throughput, and ETE Delay from all network situations and make tables &amp; graphs which are helpful for analytical purposes.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Xgraph:</a:t>
            </a:r>
          </a:p>
          <a:p>
            <a:r>
              <a:rPr lang="en-US" sz="2200" dirty="0">
                <a:latin typeface="Times New Roman" panose="02020603050405020304" pitchFamily="18" charset="0"/>
                <a:cs typeface="Times New Roman" panose="02020603050405020304" pitchFamily="18" charset="0"/>
              </a:rPr>
              <a:t>This is a plotting program used to create graphic representations of simulation results.</a:t>
            </a:r>
          </a:p>
        </p:txBody>
      </p:sp>
    </p:spTree>
    <p:custDataLst>
      <p:tags r:id="rId1"/>
    </p:custDataLst>
    <p:extLst>
      <p:ext uri="{BB962C8B-B14F-4D97-AF65-F5344CB8AC3E}">
        <p14:creationId xmlns:p14="http://schemas.microsoft.com/office/powerpoint/2010/main" val="7241441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800" b="1" dirty="0">
                <a:latin typeface="Times New Roman" panose="02020603050405020304" pitchFamily="18" charset="0"/>
                <a:cs typeface="Times New Roman" panose="02020603050405020304" pitchFamily="18" charset="0"/>
              </a:rPr>
              <a:t>Basic Concepts</a:t>
            </a:r>
          </a:p>
        </p:txBody>
      </p:sp>
      <p:sp>
        <p:nvSpPr>
          <p:cNvPr id="5" name="Slide Number Placeholder 1"/>
          <p:cNvSpPr>
            <a:spLocks noGrp="1"/>
          </p:cNvSpPr>
          <p:nvPr>
            <p:ph type="sldNum" sz="quarter" idx="10"/>
          </p:nvPr>
        </p:nvSpPr>
        <p:spPr>
          <a:xfrm>
            <a:off x="3543300" y="6400800"/>
            <a:ext cx="2057400" cy="304800"/>
          </a:xfrm>
        </p:spPr>
        <p:txBody>
          <a:bodyPr/>
          <a:lstStyle/>
          <a:p>
            <a:r>
              <a:rPr lang="en-US" dirty="0"/>
              <a:t>Kodavalla Durga Avinash</a:t>
            </a:r>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8</a:t>
            </a:r>
          </a:p>
        </p:txBody>
      </p:sp>
      <p:sp>
        <p:nvSpPr>
          <p:cNvPr id="4" name="TextBox 3">
            <a:extLst>
              <a:ext uri="{FF2B5EF4-FFF2-40B4-BE49-F238E27FC236}">
                <a16:creationId xmlns:a16="http://schemas.microsoft.com/office/drawing/2014/main" id="{20ABEA4D-5ADA-4DF1-BC25-878EEF440546}"/>
              </a:ext>
            </a:extLst>
          </p:cNvPr>
          <p:cNvSpPr txBox="1"/>
          <p:nvPr/>
        </p:nvSpPr>
        <p:spPr>
          <a:xfrm>
            <a:off x="228600" y="1219200"/>
            <a:ext cx="8534400" cy="483209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TCP &amp; It’s Variants:</a:t>
            </a:r>
          </a:p>
          <a:p>
            <a:r>
              <a:rPr lang="en-US" sz="2200" dirty="0">
                <a:latin typeface="Times New Roman" panose="02020603050405020304" pitchFamily="18" charset="0"/>
                <a:cs typeface="Times New Roman" panose="02020603050405020304" pitchFamily="18" charset="0"/>
              </a:rPr>
              <a:t>It’s a connection-oriented protocol, establishing the connection before the communication is started between devices in a network. The connection will be active until data is transmitted. This protocol has many congestion avoidance algorithms which improve PDR, and Throughput and decrease End-to-End [ETE] Delay.</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TCP Tahoe:</a:t>
            </a:r>
          </a:p>
          <a:p>
            <a:r>
              <a:rPr lang="en-US" sz="2200" dirty="0">
                <a:latin typeface="Times New Roman" panose="02020603050405020304" pitchFamily="18" charset="0"/>
                <a:cs typeface="Times New Roman" panose="02020603050405020304" pitchFamily="18" charset="0"/>
              </a:rPr>
              <a:t>Works on principle of ‘conversion of packets’ if connection is active at available bandwidth capacity. Tahoe uses ‘Additive Increase Multiplicative Decrease’. A packet loss is considered as congestion and halves the current window to 1 and a slow start until reaches threshold value.</a:t>
            </a:r>
          </a:p>
          <a:p>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65809422"/>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EFAULT DESIGN" val="OzHXyz9S"/>
  <p:tag name="ARTICULATE_PROJECT_OPEN" val="0"/>
  <p:tag name="ARTICULATE_SLIDE_COUNT" val="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16606</TotalTime>
  <Words>1361</Words>
  <Application>Microsoft Office PowerPoint</Application>
  <PresentationFormat>On-screen Show (4:3)</PresentationFormat>
  <Paragraphs>150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Wingdings</vt:lpstr>
      <vt:lpstr>Default Design</vt:lpstr>
      <vt:lpstr>PowerPoint Presentation</vt:lpstr>
      <vt:lpstr>Agenda</vt:lpstr>
      <vt:lpstr>Problem Statement</vt:lpstr>
      <vt:lpstr>Implementation Design</vt:lpstr>
      <vt:lpstr>Implementation Design</vt:lpstr>
      <vt:lpstr>Implementation Design</vt:lpstr>
      <vt:lpstr>Tools Used</vt:lpstr>
      <vt:lpstr>Tools Used</vt:lpstr>
      <vt:lpstr>Basic Concepts</vt:lpstr>
      <vt:lpstr>Basic Concepts</vt:lpstr>
      <vt:lpstr>Basic Concepts</vt:lpstr>
      <vt:lpstr>Parameters for Analysis</vt:lpstr>
      <vt:lpstr>Parameters for Analysis</vt:lpstr>
      <vt:lpstr>Output Screenshots</vt:lpstr>
      <vt:lpstr>Output Screenshots</vt:lpstr>
      <vt:lpstr>Output Screenshots</vt:lpstr>
      <vt:lpstr>Results &amp; Analysis</vt:lpstr>
      <vt:lpstr>Results &amp; Analysis</vt:lpstr>
      <vt:lpstr>Results &amp;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dc:creator>
  <cp:lastModifiedBy>Avinash</cp:lastModifiedBy>
  <cp:revision>1101</cp:revision>
  <cp:lastPrinted>2015-06-05T09:51:36Z</cp:lastPrinted>
  <dcterms:created xsi:type="dcterms:W3CDTF">1601-01-01T00:00:00Z</dcterms:created>
  <dcterms:modified xsi:type="dcterms:W3CDTF">2022-02-10T11:12:10Z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ArticulateGUID">
    <vt:lpwstr>68823982-E128-41C4-BEE9-2BE56F98D54A</vt:lpwstr>
  </property>
  <property fmtid="{D5CDD505-2E9C-101B-9397-08002B2CF9AE}" pid="4" name="ArticulatePath">
    <vt:lpwstr>Covid_tool</vt:lpwstr>
  </property>
  <property fmtid="{D5CDD505-2E9C-101B-9397-08002B2CF9AE}" pid="5" name="_MarkAsFinal">
    <vt:bool>true</vt:bool>
  </property>
</Properties>
</file>