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7"/>
  </p:notesMasterIdLst>
  <p:sldIdLst>
    <p:sldId id="256" r:id="rId2"/>
    <p:sldId id="258" r:id="rId3"/>
    <p:sldId id="264" r:id="rId4"/>
    <p:sldId id="311" r:id="rId5"/>
    <p:sldId id="313" r:id="rId6"/>
    <p:sldId id="322" r:id="rId7"/>
    <p:sldId id="328" r:id="rId8"/>
    <p:sldId id="324" r:id="rId9"/>
    <p:sldId id="325" r:id="rId10"/>
    <p:sldId id="329" r:id="rId11"/>
    <p:sldId id="268" r:id="rId12"/>
    <p:sldId id="282" r:id="rId13"/>
    <p:sldId id="266" r:id="rId14"/>
    <p:sldId id="261" r:id="rId15"/>
    <p:sldId id="319" r:id="rId16"/>
  </p:sldIdLst>
  <p:sldSz cx="9144000" cy="5143500" type="screen16x9"/>
  <p:notesSz cx="6858000" cy="9144000"/>
  <p:embeddedFontLst>
    <p:embeddedFont>
      <p:font typeface="Albert Sans" panose="020B0604020202020204" charset="0"/>
      <p:regular r:id="rId18"/>
      <p:bold r:id="rId19"/>
      <p:italic r:id="rId20"/>
      <p:boldItalic r:id="rId21"/>
    </p:embeddedFont>
    <p:embeddedFont>
      <p:font typeface="Alexandria Medium" panose="020B0604020202020204" charset="-78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A2BD1E6-D24C-4C6C-9EB9-94BB7D09AAC6}">
  <a:tblStyle styleId="{1A2BD1E6-D24C-4C6C-9EB9-94BB7D09AA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B730DC-2105-46E5-90F9-B748E6FDB20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20" autoAdjust="0"/>
  </p:normalViewPr>
  <p:slideViewPr>
    <p:cSldViewPr snapToGrid="0">
      <p:cViewPr>
        <p:scale>
          <a:sx n="75" d="100"/>
          <a:sy n="75" d="100"/>
        </p:scale>
        <p:origin x="-154" y="47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558abb5f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558abb5f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2572bee519d_0_7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2572bee519d_0_7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77789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572bee519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572bee519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2572bee519d_0_8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2572bee519d_0_8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5703cb3a7b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5703cb3a7b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5685abcf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5685abcf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2572bee519d_0_8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2572bee519d_0_8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7289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553b51d4ff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553b51d4ff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5703cb3a7b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5703cb3a7b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5703cb3a7b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5703cb3a7b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9069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2572bee519d_0_7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2572bee519d_0_7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6010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2572bee519d_0_7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2572bee519d_0_7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0568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2572bee519d_0_7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2572bee519d_0_7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4017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2572bee519d_0_7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2572bee519d_0_7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3744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2572bee519d_0_7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2572bee519d_0_7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181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-19689" t="41478" r="19690" b="227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1750" y="1958600"/>
            <a:ext cx="4280100" cy="26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572000" y="535000"/>
            <a:ext cx="3860400" cy="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0"/>
          <p:cNvPicPr preferRelativeResize="0"/>
          <p:nvPr/>
        </p:nvPicPr>
        <p:blipFill rotWithShape="1">
          <a:blip r:embed="rId2">
            <a:alphaModFix/>
          </a:blip>
          <a:srcRect l="-6643" t="13471" r="27548" b="-35825"/>
          <a:stretch/>
        </p:blipFill>
        <p:spPr>
          <a:xfrm flipH="1">
            <a:off x="-10680" y="-2437"/>
            <a:ext cx="33212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0"/>
          <p:cNvPicPr preferRelativeResize="0"/>
          <p:nvPr/>
        </p:nvPicPr>
        <p:blipFill rotWithShape="1">
          <a:blip r:embed="rId2">
            <a:alphaModFix/>
          </a:blip>
          <a:srcRect l="-235242" t="44962" r="44460" b="-108521"/>
          <a:stretch/>
        </p:blipFill>
        <p:spPr>
          <a:xfrm rot="10800000" flipH="1">
            <a:off x="-10680" y="-2437"/>
            <a:ext cx="9144080" cy="514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1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1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1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/>
          <p:cNvPicPr preferRelativeResize="0"/>
          <p:nvPr/>
        </p:nvPicPr>
        <p:blipFill rotWithShape="1">
          <a:blip r:embed="rId2">
            <a:alphaModFix/>
          </a:blip>
          <a:srcRect l="104756" t="-108210" r="280062" b="47851"/>
          <a:stretch/>
        </p:blipFill>
        <p:spPr>
          <a:xfrm rot="10800000">
            <a:off x="1325" y="-1637"/>
            <a:ext cx="9141450" cy="5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9"/>
          <p:cNvPicPr preferRelativeResize="0"/>
          <p:nvPr/>
        </p:nvPicPr>
        <p:blipFill rotWithShape="1">
          <a:blip r:embed="rId2">
            <a:alphaModFix/>
          </a:blip>
          <a:srcRect l="7043" t="47434" r="-48486" b="-26994"/>
          <a:stretch/>
        </p:blipFill>
        <p:spPr>
          <a:xfrm rot="10800000" flipH="1">
            <a:off x="-12" y="-2285"/>
            <a:ext cx="9144000" cy="514807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5925300" cy="12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4572000" y="3358100"/>
            <a:ext cx="3856800" cy="12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2">
            <a:alphaModFix/>
          </a:blip>
          <a:srcRect l="-235242" t="44962" r="44460" b="-108521"/>
          <a:stretch/>
        </p:blipFill>
        <p:spPr>
          <a:xfrm rot="10800000">
            <a:off x="-10150" y="0"/>
            <a:ext cx="9154150" cy="51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title" hasCustomPrompt="1"/>
          </p:nvPr>
        </p:nvSpPr>
        <p:spPr>
          <a:xfrm>
            <a:off x="1070650" y="1367325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1609075" y="1367325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3" hasCustomPrompt="1"/>
          </p:nvPr>
        </p:nvSpPr>
        <p:spPr>
          <a:xfrm>
            <a:off x="1070650" y="2103525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4"/>
          </p:nvPr>
        </p:nvSpPr>
        <p:spPr>
          <a:xfrm>
            <a:off x="1609075" y="2103524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5" hasCustomPrompt="1"/>
          </p:nvPr>
        </p:nvSpPr>
        <p:spPr>
          <a:xfrm>
            <a:off x="1070650" y="2839750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6"/>
          </p:nvPr>
        </p:nvSpPr>
        <p:spPr>
          <a:xfrm>
            <a:off x="1609075" y="2839748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7" hasCustomPrompt="1"/>
          </p:nvPr>
        </p:nvSpPr>
        <p:spPr>
          <a:xfrm>
            <a:off x="1070650" y="3575950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8"/>
          </p:nvPr>
        </p:nvSpPr>
        <p:spPr>
          <a:xfrm>
            <a:off x="1609075" y="3575948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9" hasCustomPrompt="1"/>
          </p:nvPr>
        </p:nvSpPr>
        <p:spPr>
          <a:xfrm>
            <a:off x="4927449" y="1367325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3"/>
          </p:nvPr>
        </p:nvSpPr>
        <p:spPr>
          <a:xfrm>
            <a:off x="5465950" y="1367325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14" hasCustomPrompt="1"/>
          </p:nvPr>
        </p:nvSpPr>
        <p:spPr>
          <a:xfrm>
            <a:off x="4927449" y="2103522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5"/>
          </p:nvPr>
        </p:nvSpPr>
        <p:spPr>
          <a:xfrm>
            <a:off x="5465950" y="2103519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16" hasCustomPrompt="1"/>
          </p:nvPr>
        </p:nvSpPr>
        <p:spPr>
          <a:xfrm>
            <a:off x="4927449" y="2839728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7"/>
          </p:nvPr>
        </p:nvSpPr>
        <p:spPr>
          <a:xfrm>
            <a:off x="5465950" y="2839721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18" hasCustomPrompt="1"/>
          </p:nvPr>
        </p:nvSpPr>
        <p:spPr>
          <a:xfrm>
            <a:off x="4927449" y="3575925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9"/>
          </p:nvPr>
        </p:nvSpPr>
        <p:spPr>
          <a:xfrm>
            <a:off x="5465950" y="3575916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/>
          <p:cNvPicPr preferRelativeResize="0"/>
          <p:nvPr/>
        </p:nvPicPr>
        <p:blipFill rotWithShape="1">
          <a:blip r:embed="rId2">
            <a:alphaModFix/>
          </a:blip>
          <a:srcRect l="-50000" t="49600" r="50000" b="-584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>
            <a:spLocks noGrp="1"/>
          </p:cNvSpPr>
          <p:nvPr>
            <p:ph type="subTitle" idx="1"/>
          </p:nvPr>
        </p:nvSpPr>
        <p:spPr>
          <a:xfrm>
            <a:off x="715100" y="2046500"/>
            <a:ext cx="59301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subTitle" idx="2"/>
          </p:nvPr>
        </p:nvSpPr>
        <p:spPr>
          <a:xfrm>
            <a:off x="715100" y="3299000"/>
            <a:ext cx="59301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ubTitle" idx="3"/>
          </p:nvPr>
        </p:nvSpPr>
        <p:spPr>
          <a:xfrm>
            <a:off x="715100" y="1666700"/>
            <a:ext cx="5930100" cy="4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ubTitle" idx="4"/>
          </p:nvPr>
        </p:nvSpPr>
        <p:spPr>
          <a:xfrm>
            <a:off x="715100" y="2919200"/>
            <a:ext cx="5930100" cy="4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0"/>
          <p:cNvPicPr preferRelativeResize="0"/>
          <p:nvPr/>
        </p:nvPicPr>
        <p:blipFill rotWithShape="1">
          <a:blip r:embed="rId2">
            <a:alphaModFix/>
          </a:blip>
          <a:srcRect l="-235242" t="44962" r="44460" b="-108521"/>
          <a:stretch/>
        </p:blipFill>
        <p:spPr>
          <a:xfrm rot="10800000">
            <a:off x="-10150" y="0"/>
            <a:ext cx="9154150" cy="514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 rotWithShape="1">
          <a:blip r:embed="rId2">
            <a:alphaModFix/>
          </a:blip>
          <a:srcRect l="-235242" t="44962" r="44460" b="-108521"/>
          <a:stretch/>
        </p:blipFill>
        <p:spPr>
          <a:xfrm rot="10800000" flipH="1">
            <a:off x="-4572" y="-2437"/>
            <a:ext cx="9153145" cy="51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>
            <a:spLocks noGrp="1"/>
          </p:cNvSpPr>
          <p:nvPr>
            <p:ph type="subTitle" idx="1"/>
          </p:nvPr>
        </p:nvSpPr>
        <p:spPr>
          <a:xfrm>
            <a:off x="715100" y="2328775"/>
            <a:ext cx="2131800" cy="14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subTitle" idx="2"/>
          </p:nvPr>
        </p:nvSpPr>
        <p:spPr>
          <a:xfrm>
            <a:off x="715100" y="1666700"/>
            <a:ext cx="2131800" cy="73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3"/>
          </p:nvPr>
        </p:nvSpPr>
        <p:spPr>
          <a:xfrm>
            <a:off x="3506100" y="2328775"/>
            <a:ext cx="2131800" cy="14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subTitle" idx="4"/>
          </p:nvPr>
        </p:nvSpPr>
        <p:spPr>
          <a:xfrm>
            <a:off x="3506099" y="1666700"/>
            <a:ext cx="2131800" cy="73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subTitle" idx="5"/>
          </p:nvPr>
        </p:nvSpPr>
        <p:spPr>
          <a:xfrm>
            <a:off x="6297202" y="2328775"/>
            <a:ext cx="2131800" cy="14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subTitle" idx="6"/>
          </p:nvPr>
        </p:nvSpPr>
        <p:spPr>
          <a:xfrm>
            <a:off x="6297200" y="1666700"/>
            <a:ext cx="2131800" cy="73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bg>
      <p:bgPr>
        <a:solidFill>
          <a:schemeClr val="lt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2"/>
          <p:cNvPicPr preferRelativeResize="0"/>
          <p:nvPr/>
        </p:nvPicPr>
        <p:blipFill rotWithShape="1">
          <a:blip r:embed="rId2">
            <a:alphaModFix/>
          </a:blip>
          <a:srcRect l="104756" t="-108210" r="280062" b="47851"/>
          <a:stretch/>
        </p:blipFill>
        <p:spPr>
          <a:xfrm rot="10800000">
            <a:off x="1325" y="-1637"/>
            <a:ext cx="9141450" cy="5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2"/>
          <p:cNvSpPr txBox="1">
            <a:spLocks noGrp="1"/>
          </p:cNvSpPr>
          <p:nvPr>
            <p:ph type="subTitle" idx="1"/>
          </p:nvPr>
        </p:nvSpPr>
        <p:spPr>
          <a:xfrm>
            <a:off x="715100" y="2046500"/>
            <a:ext cx="37806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subTitle" idx="2"/>
          </p:nvPr>
        </p:nvSpPr>
        <p:spPr>
          <a:xfrm>
            <a:off x="715100" y="3299000"/>
            <a:ext cx="37806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subTitle" idx="3"/>
          </p:nvPr>
        </p:nvSpPr>
        <p:spPr>
          <a:xfrm>
            <a:off x="715100" y="1666700"/>
            <a:ext cx="3780600" cy="4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subTitle" idx="4"/>
          </p:nvPr>
        </p:nvSpPr>
        <p:spPr>
          <a:xfrm>
            <a:off x="715100" y="2919200"/>
            <a:ext cx="3780600" cy="4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subTitle" idx="5"/>
          </p:nvPr>
        </p:nvSpPr>
        <p:spPr>
          <a:xfrm>
            <a:off x="4648300" y="2046500"/>
            <a:ext cx="37806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ubTitle" idx="6"/>
          </p:nvPr>
        </p:nvSpPr>
        <p:spPr>
          <a:xfrm>
            <a:off x="4648300" y="3299000"/>
            <a:ext cx="37806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subTitle" idx="7"/>
          </p:nvPr>
        </p:nvSpPr>
        <p:spPr>
          <a:xfrm>
            <a:off x="4648300" y="1666700"/>
            <a:ext cx="3780600" cy="4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subTitle" idx="8"/>
          </p:nvPr>
        </p:nvSpPr>
        <p:spPr>
          <a:xfrm>
            <a:off x="4648300" y="2919200"/>
            <a:ext cx="3780600" cy="4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_1_1">
    <p:bg>
      <p:bgPr>
        <a:solidFill>
          <a:schemeClr val="lt1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8"/>
          <p:cNvPicPr preferRelativeResize="0"/>
          <p:nvPr/>
        </p:nvPicPr>
        <p:blipFill rotWithShape="1">
          <a:blip r:embed="rId2">
            <a:alphaModFix/>
          </a:blip>
          <a:srcRect l="-6643" t="-11183" r="27548" b="-11170"/>
          <a:stretch/>
        </p:blipFill>
        <p:spPr>
          <a:xfrm>
            <a:off x="5819050" y="0"/>
            <a:ext cx="33249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8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083700"/>
            <a:ext cx="7713900" cy="3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58" r:id="rId4"/>
    <p:sldLayoutId id="2147483659" r:id="rId5"/>
    <p:sldLayoutId id="2147483665" r:id="rId6"/>
    <p:sldLayoutId id="2147483666" r:id="rId7"/>
    <p:sldLayoutId id="2147483668" r:id="rId8"/>
    <p:sldLayoutId id="2147483674" r:id="rId9"/>
    <p:sldLayoutId id="2147483676" r:id="rId10"/>
    <p:sldLayoutId id="2147483677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datasets/nodoubttome/skin-cancer9-classesisic/data" TargetMode="External"/><Relationship Id="rId3" Type="http://schemas.openxmlformats.org/officeDocument/2006/relationships/hyperlink" Target="https://github.com/1998apoorvmalik/skin-cancer-classification" TargetMode="External"/><Relationship Id="rId7" Type="http://schemas.openxmlformats.org/officeDocument/2006/relationships/hyperlink" Target="https://s3-us-west-1.amazonaws.com/udacity-dlnfd/datasets/skin-cancer/test.zi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s3-us-west-1.amazonaws.com/udacity-dlnfd/datasets/skin-cancer/valid.zip" TargetMode="External"/><Relationship Id="rId5" Type="http://schemas.openxmlformats.org/officeDocument/2006/relationships/hyperlink" Target="https://s3-us-west-1.amazonaws.com/udacity-dlnfd/datasets/skin-cancer/train.zip" TargetMode="External"/><Relationship Id="rId4" Type="http://schemas.openxmlformats.org/officeDocument/2006/relationships/hyperlink" Target="https://www.kaggle.com/datasets/hasnainjaved/melanoma-skin-cancer-dataset-of-10000-images" TargetMode="External"/><Relationship Id="rId9" Type="http://schemas.openxmlformats.org/officeDocument/2006/relationships/hyperlink" Target="https://myipleiria-my.sharepoint.com/personal/it_leiria_ipleiria_pt/_layouts/15/onedrive.aspx?id=%2Fpersonal%2Fit%5Fleiria%5Fipleiria%5Fpt%2FDocuments%2FProjeto%20PlenoISLA&amp;ga=1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21/08/beginners-guide-to-convolutional-neural-network-with-implementation-in-python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tensorflow.org/tutorials/images/cnn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>
            <a:spLocks noGrp="1"/>
          </p:cNvSpPr>
          <p:nvPr>
            <p:ph type="ctrTitle"/>
          </p:nvPr>
        </p:nvSpPr>
        <p:spPr>
          <a:xfrm>
            <a:off x="622156" y="1164780"/>
            <a:ext cx="7899687" cy="23621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Final Presentation</a:t>
            </a:r>
            <a:endParaRPr sz="8000" dirty="0"/>
          </a:p>
        </p:txBody>
      </p:sp>
      <p:sp>
        <p:nvSpPr>
          <p:cNvPr id="191" name="Google Shape;191;p35"/>
          <p:cNvSpPr txBox="1">
            <a:spLocks noGrp="1"/>
          </p:cNvSpPr>
          <p:nvPr>
            <p:ph type="subTitle" idx="1"/>
          </p:nvPr>
        </p:nvSpPr>
        <p:spPr>
          <a:xfrm>
            <a:off x="4572000" y="535000"/>
            <a:ext cx="3860400" cy="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lexandria Medium" panose="020B0604020202020204" charset="-78"/>
                <a:cs typeface="Alexandria Medium" panose="020B0604020202020204" charset="-78"/>
              </a:rPr>
              <a:t>Ular Trio</a:t>
            </a:r>
            <a:endParaRPr b="1" dirty="0">
              <a:latin typeface="Alexandria Medium" panose="020B0604020202020204" charset="-78"/>
              <a:cs typeface="Alexandria Medium" panose="020B0604020202020204" charset="-78"/>
            </a:endParaRPr>
          </a:p>
        </p:txBody>
      </p:sp>
      <p:sp>
        <p:nvSpPr>
          <p:cNvPr id="2" name="Google Shape;190;p35">
            <a:extLst>
              <a:ext uri="{FF2B5EF4-FFF2-40B4-BE49-F238E27FC236}">
                <a16:creationId xmlns:a16="http://schemas.microsoft.com/office/drawing/2014/main" id="{29099CA8-80EF-D988-2890-BA7A87443998}"/>
              </a:ext>
            </a:extLst>
          </p:cNvPr>
          <p:cNvSpPr txBox="1">
            <a:spLocks/>
          </p:cNvSpPr>
          <p:nvPr/>
        </p:nvSpPr>
        <p:spPr>
          <a:xfrm>
            <a:off x="622156" y="3647565"/>
            <a:ext cx="7899687" cy="44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exandria Medium"/>
              <a:buNone/>
              <a:defRPr sz="90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exandria Medium"/>
              <a:buNone/>
              <a:defRPr sz="52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exandria Medium"/>
              <a:buNone/>
              <a:defRPr sz="52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exandria Medium"/>
              <a:buNone/>
              <a:defRPr sz="52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exandria Medium"/>
              <a:buNone/>
              <a:defRPr sz="52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exandria Medium"/>
              <a:buNone/>
              <a:defRPr sz="52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exandria Medium"/>
              <a:buNone/>
              <a:defRPr sz="52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exandria Medium"/>
              <a:buNone/>
              <a:defRPr sz="52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exandria Medium"/>
              <a:buNone/>
              <a:defRPr sz="52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r>
              <a:rPr lang="en-MY" sz="2000" b="1" dirty="0">
                <a:solidFill>
                  <a:schemeClr val="tx2"/>
                </a:solidFill>
                <a:latin typeface="Albert Sans" panose="020B0604020202020204" charset="0"/>
              </a:rPr>
              <a:t>Skin Cancer Image Classification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63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Functionality Differences and Contribution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08DCF92-389D-DE75-E944-D7EA20F2F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140500"/>
              </p:ext>
            </p:extLst>
          </p:nvPr>
        </p:nvGraphicFramePr>
        <p:xfrm>
          <a:off x="612000" y="1311000"/>
          <a:ext cx="7920000" cy="1668487"/>
        </p:xfrm>
        <a:graphic>
          <a:graphicData uri="http://schemas.openxmlformats.org/drawingml/2006/table">
            <a:tbl>
              <a:tblPr firstRow="1" bandRow="1">
                <a:tableStyleId>{C8B730DC-2105-46E5-90F9-B748E6FDB209}</a:tableStyleId>
              </a:tblPr>
              <a:tblGrid>
                <a:gridCol w="3168739">
                  <a:extLst>
                    <a:ext uri="{9D8B030D-6E8A-4147-A177-3AD203B41FA5}">
                      <a16:colId xmlns:a16="http://schemas.microsoft.com/office/drawing/2014/main" val="3818305812"/>
                    </a:ext>
                  </a:extLst>
                </a:gridCol>
                <a:gridCol w="1589227">
                  <a:extLst>
                    <a:ext uri="{9D8B030D-6E8A-4147-A177-3AD203B41FA5}">
                      <a16:colId xmlns:a16="http://schemas.microsoft.com/office/drawing/2014/main" val="228148025"/>
                    </a:ext>
                  </a:extLst>
                </a:gridCol>
                <a:gridCol w="3162034">
                  <a:extLst>
                    <a:ext uri="{9D8B030D-6E8A-4147-A177-3AD203B41FA5}">
                      <a16:colId xmlns:a16="http://schemas.microsoft.com/office/drawing/2014/main" val="524963536"/>
                    </a:ext>
                  </a:extLst>
                </a:gridCol>
              </a:tblGrid>
              <a:tr h="389225">
                <a:tc>
                  <a:txBody>
                    <a:bodyPr/>
                    <a:lstStyle/>
                    <a:p>
                      <a:pPr algn="ctr"/>
                      <a:r>
                        <a:rPr lang="en-MY" dirty="0">
                          <a:solidFill>
                            <a:schemeClr val="bg1"/>
                          </a:solidFill>
                          <a:latin typeface="Alexandria Medium" panose="020B0604020202020204" charset="-78"/>
                          <a:cs typeface="Alexandria Medium" panose="020B0604020202020204" charset="-78"/>
                        </a:rPr>
                        <a:t>Original Source Code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>
                          <a:solidFill>
                            <a:schemeClr val="bg1"/>
                          </a:solidFill>
                          <a:latin typeface="Alexandria Medium" panose="020B0604020202020204" charset="-78"/>
                          <a:cs typeface="Alexandria Medium" panose="020B0604020202020204" charset="-78"/>
                        </a:rPr>
                        <a:t>Our Project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686815"/>
                  </a:ext>
                </a:extLst>
              </a:tr>
              <a:tr h="1279262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exandria Medium"/>
                          <a:cs typeface="Alexandria Medium"/>
                          <a:sym typeface="Alexandria Medium"/>
                        </a:rPr>
                        <a:t>No Web application (cancer cell detection)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MY" sz="1400" b="0" dirty="0">
                          <a:solidFill>
                            <a:schemeClr val="dk1"/>
                          </a:solidFill>
                          <a:latin typeface="Alexandria Medium" panose="020B0604020202020204" charset="-78"/>
                          <a:ea typeface="Albert Sans"/>
                          <a:cs typeface="Alexandria Medium" panose="020B0604020202020204" charset="-78"/>
                          <a:sym typeface="Albert Sans"/>
                        </a:rPr>
                        <a:t>Web Application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lvl="2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bert Sans"/>
                          <a:cs typeface="Albert Sans"/>
                          <a:sym typeface="Albert Sans"/>
                        </a:rPr>
                        <a:t>Create a web (html) that run under flask in Python</a:t>
                      </a:r>
                    </a:p>
                    <a:p>
                      <a:pPr marL="171450" lvl="2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bert Sans"/>
                          <a:cs typeface="Albert Sans"/>
                          <a:sym typeface="Albert Sans"/>
                        </a:rPr>
                        <a:t>Image can be uploaded onto the web and results will be generated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0764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2865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7"/>
          <p:cNvSpPr txBox="1">
            <a:spLocks noGrp="1"/>
          </p:cNvSpPr>
          <p:nvPr>
            <p:ph type="subTitle" idx="1"/>
          </p:nvPr>
        </p:nvSpPr>
        <p:spPr>
          <a:xfrm>
            <a:off x="715100" y="2046499"/>
            <a:ext cx="3780600" cy="9743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Loading the Datasets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 Extraction</a:t>
            </a:r>
            <a:br>
              <a:rPr lang="en" dirty="0"/>
            </a:br>
            <a:r>
              <a:rPr lang="en" dirty="0"/>
              <a:t>Training and Evaluation</a:t>
            </a:r>
          </a:p>
          <a:p>
            <a:pPr marL="0" indent="0"/>
            <a:r>
              <a:rPr lang="en" dirty="0"/>
              <a:t>Hyperparameter Tuning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3" name="Google Shape;343;p47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Tasks Allocation</a:t>
            </a:r>
            <a:endParaRPr dirty="0"/>
          </a:p>
        </p:txBody>
      </p:sp>
      <p:sp>
        <p:nvSpPr>
          <p:cNvPr id="344" name="Google Shape;344;p47"/>
          <p:cNvSpPr txBox="1">
            <a:spLocks noGrp="1"/>
          </p:cNvSpPr>
          <p:nvPr>
            <p:ph type="subTitle" idx="2"/>
          </p:nvPr>
        </p:nvSpPr>
        <p:spPr>
          <a:xfrm>
            <a:off x="715100" y="3408035"/>
            <a:ext cx="37806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Finding Dataset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Developing Web Application</a:t>
            </a:r>
            <a:endParaRPr dirty="0"/>
          </a:p>
        </p:txBody>
      </p:sp>
      <p:sp>
        <p:nvSpPr>
          <p:cNvPr id="345" name="Google Shape;345;p47"/>
          <p:cNvSpPr txBox="1">
            <a:spLocks noGrp="1"/>
          </p:cNvSpPr>
          <p:nvPr>
            <p:ph type="subTitle" idx="3"/>
          </p:nvPr>
        </p:nvSpPr>
        <p:spPr>
          <a:xfrm>
            <a:off x="715100" y="1666700"/>
            <a:ext cx="3780600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/>
                </a:solidFill>
              </a:rPr>
              <a:t>Sankari Chanderan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346" name="Google Shape;346;p47"/>
          <p:cNvSpPr txBox="1">
            <a:spLocks noGrp="1"/>
          </p:cNvSpPr>
          <p:nvPr>
            <p:ph type="subTitle" idx="4"/>
          </p:nvPr>
        </p:nvSpPr>
        <p:spPr>
          <a:xfrm>
            <a:off x="715100" y="3028235"/>
            <a:ext cx="3780600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/>
                </a:solidFill>
              </a:rPr>
              <a:t>Joanna Jorise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347" name="Google Shape;347;p47"/>
          <p:cNvSpPr txBox="1">
            <a:spLocks noGrp="1"/>
          </p:cNvSpPr>
          <p:nvPr>
            <p:ph type="subTitle" idx="5"/>
          </p:nvPr>
        </p:nvSpPr>
        <p:spPr>
          <a:xfrm>
            <a:off x="4648300" y="2046499"/>
            <a:ext cx="3780600" cy="13615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Callbacks and Training Configuration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Handling Class Imbalancre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Evaluation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Developing Web Application</a:t>
            </a:r>
            <a:endParaRPr dirty="0"/>
          </a:p>
        </p:txBody>
      </p:sp>
      <p:sp>
        <p:nvSpPr>
          <p:cNvPr id="349" name="Google Shape;349;p47"/>
          <p:cNvSpPr txBox="1">
            <a:spLocks noGrp="1"/>
          </p:cNvSpPr>
          <p:nvPr>
            <p:ph type="subTitle" idx="7"/>
          </p:nvPr>
        </p:nvSpPr>
        <p:spPr>
          <a:xfrm>
            <a:off x="4648300" y="1666700"/>
            <a:ext cx="3780600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/>
                </a:solidFill>
              </a:rPr>
              <a:t>Avinaash Loganathan</a:t>
            </a:r>
            <a:endParaRPr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94;p45">
            <a:extLst>
              <a:ext uri="{FF2B5EF4-FFF2-40B4-BE49-F238E27FC236}">
                <a16:creationId xmlns:a16="http://schemas.microsoft.com/office/drawing/2014/main" id="{D7F4CED2-B839-7652-B79B-F37FBB1828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Limitation/Weakness</a:t>
            </a:r>
            <a:endParaRPr dirty="0"/>
          </a:p>
        </p:txBody>
      </p:sp>
      <p:sp>
        <p:nvSpPr>
          <p:cNvPr id="7" name="Google Shape;293;p45">
            <a:extLst>
              <a:ext uri="{FF2B5EF4-FFF2-40B4-BE49-F238E27FC236}">
                <a16:creationId xmlns:a16="http://schemas.microsoft.com/office/drawing/2014/main" id="{3421BA88-5A59-CF38-44D7-A1914FD3E6D0}"/>
              </a:ext>
            </a:extLst>
          </p:cNvPr>
          <p:cNvSpPr txBox="1">
            <a:spLocks/>
          </p:cNvSpPr>
          <p:nvPr/>
        </p:nvSpPr>
        <p:spPr>
          <a:xfrm>
            <a:off x="4593219" y="1925339"/>
            <a:ext cx="3135540" cy="14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171450" indent="-17145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MY" sz="1200" dirty="0">
                <a:latin typeface="Albert Sans" panose="020B0604020202020204" charset="0"/>
              </a:rPr>
              <a:t>Excessive data augmentation</a:t>
            </a:r>
          </a:p>
          <a:p>
            <a:pPr marL="171450" indent="-17145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MY" sz="1200" dirty="0">
                <a:latin typeface="Albert Sans" panose="020B0604020202020204" charset="0"/>
              </a:rPr>
              <a:t>Some augmentation techniques might not be suitable</a:t>
            </a:r>
          </a:p>
        </p:txBody>
      </p:sp>
      <p:sp>
        <p:nvSpPr>
          <p:cNvPr id="8" name="Google Shape;295;p45">
            <a:extLst>
              <a:ext uri="{FF2B5EF4-FFF2-40B4-BE49-F238E27FC236}">
                <a16:creationId xmlns:a16="http://schemas.microsoft.com/office/drawing/2014/main" id="{9F470C54-B4C9-57B0-D7CB-15CDB3D2E5C7}"/>
              </a:ext>
            </a:extLst>
          </p:cNvPr>
          <p:cNvSpPr txBox="1">
            <a:spLocks/>
          </p:cNvSpPr>
          <p:nvPr/>
        </p:nvSpPr>
        <p:spPr>
          <a:xfrm>
            <a:off x="4593219" y="1376124"/>
            <a:ext cx="3578508" cy="7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r>
              <a:rPr lang="en-MY">
                <a:latin typeface="Alexandria Medium" panose="020B0604020202020204" charset="-78"/>
                <a:cs typeface="Alexandria Medium" panose="020B0604020202020204" charset="-78"/>
              </a:rPr>
              <a:t>Data Augmentation</a:t>
            </a:r>
            <a:endParaRPr lang="en-MY" dirty="0">
              <a:latin typeface="Alexandria Medium" panose="020B0604020202020204" charset="-78"/>
              <a:cs typeface="Alexandria Medium" panose="020B0604020202020204" charset="-78"/>
            </a:endParaRPr>
          </a:p>
        </p:txBody>
      </p:sp>
      <p:sp>
        <p:nvSpPr>
          <p:cNvPr id="11" name="Google Shape;293;p45">
            <a:extLst>
              <a:ext uri="{FF2B5EF4-FFF2-40B4-BE49-F238E27FC236}">
                <a16:creationId xmlns:a16="http://schemas.microsoft.com/office/drawing/2014/main" id="{5F736CD4-C2D5-C989-AEAE-3536C0E52010}"/>
              </a:ext>
            </a:extLst>
          </p:cNvPr>
          <p:cNvSpPr txBox="1">
            <a:spLocks/>
          </p:cNvSpPr>
          <p:nvPr/>
        </p:nvSpPr>
        <p:spPr>
          <a:xfrm>
            <a:off x="715100" y="1865479"/>
            <a:ext cx="3135540" cy="21509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latin typeface="Albert Sans" panose="020B0604020202020204" charset="0"/>
              </a:rPr>
              <a:t>Dataset is not large enough</a:t>
            </a:r>
          </a:p>
          <a:p>
            <a:pPr marL="171450" indent="-17145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latin typeface="Albert Sans" panose="020B0604020202020204" charset="0"/>
              </a:rPr>
              <a:t>Small dataset can lead to overfitting</a:t>
            </a:r>
          </a:p>
          <a:p>
            <a:pPr marL="171450" indent="-17145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latin typeface="Albert Sans" panose="020B0604020202020204" charset="0"/>
              </a:rPr>
              <a:t>Quality of the dataset</a:t>
            </a:r>
          </a:p>
          <a:p>
            <a:pPr marL="171450" indent="-17145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latin typeface="Albert Sans" panose="020B0604020202020204" charset="0"/>
              </a:rPr>
              <a:t>Images that are low resolution, have poor annotations</a:t>
            </a:r>
          </a:p>
        </p:txBody>
      </p:sp>
      <p:sp>
        <p:nvSpPr>
          <p:cNvPr id="12" name="Google Shape;295;p45">
            <a:extLst>
              <a:ext uri="{FF2B5EF4-FFF2-40B4-BE49-F238E27FC236}">
                <a16:creationId xmlns:a16="http://schemas.microsoft.com/office/drawing/2014/main" id="{0B325A6B-3BF4-A133-F8D6-B675B394F6FB}"/>
              </a:ext>
            </a:extLst>
          </p:cNvPr>
          <p:cNvSpPr txBox="1">
            <a:spLocks/>
          </p:cNvSpPr>
          <p:nvPr/>
        </p:nvSpPr>
        <p:spPr>
          <a:xfrm>
            <a:off x="715100" y="1376124"/>
            <a:ext cx="3135540" cy="7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MY" sz="1800" dirty="0">
                <a:latin typeface="Alexandria Medium" panose="020B0604020202020204" charset="-78"/>
                <a:cs typeface="Alexandria Medium" panose="020B0604020202020204" charset="-78"/>
              </a:rPr>
              <a:t>Dataset Size and Quality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5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Limitation/Weakness</a:t>
            </a:r>
            <a:endParaRPr dirty="0"/>
          </a:p>
        </p:txBody>
      </p:sp>
      <p:sp>
        <p:nvSpPr>
          <p:cNvPr id="24" name="Google Shape;293;p45">
            <a:extLst>
              <a:ext uri="{FF2B5EF4-FFF2-40B4-BE49-F238E27FC236}">
                <a16:creationId xmlns:a16="http://schemas.microsoft.com/office/drawing/2014/main" id="{DFC9988E-317D-E421-9351-259DF116CA62}"/>
              </a:ext>
            </a:extLst>
          </p:cNvPr>
          <p:cNvSpPr txBox="1">
            <a:spLocks/>
          </p:cNvSpPr>
          <p:nvPr/>
        </p:nvSpPr>
        <p:spPr>
          <a:xfrm>
            <a:off x="4593219" y="1925339"/>
            <a:ext cx="3135540" cy="2130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/>
              <a:t>The minority classes have very few samples. This can lead to the model being biased towards the majority class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/>
              <a:t>Features learned by EfficientNetB5 on the ImageNet dataset might not perfectly align with the features needed for skin cancer classification</a:t>
            </a:r>
          </a:p>
        </p:txBody>
      </p:sp>
      <p:sp>
        <p:nvSpPr>
          <p:cNvPr id="25" name="Google Shape;295;p45">
            <a:extLst>
              <a:ext uri="{FF2B5EF4-FFF2-40B4-BE49-F238E27FC236}">
                <a16:creationId xmlns:a16="http://schemas.microsoft.com/office/drawing/2014/main" id="{A45F3FB9-E716-2AB3-10F6-42DE85BE83BC}"/>
              </a:ext>
            </a:extLst>
          </p:cNvPr>
          <p:cNvSpPr txBox="1">
            <a:spLocks/>
          </p:cNvSpPr>
          <p:nvPr/>
        </p:nvSpPr>
        <p:spPr>
          <a:xfrm>
            <a:off x="4593219" y="1376124"/>
            <a:ext cx="3135540" cy="7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/>
              <a:t>Class Imbalance</a:t>
            </a:r>
          </a:p>
        </p:txBody>
      </p:sp>
      <p:sp>
        <p:nvSpPr>
          <p:cNvPr id="26" name="Google Shape;293;p45">
            <a:extLst>
              <a:ext uri="{FF2B5EF4-FFF2-40B4-BE49-F238E27FC236}">
                <a16:creationId xmlns:a16="http://schemas.microsoft.com/office/drawing/2014/main" id="{3E143CA4-80DF-CDFF-6C19-8F24E9322E2C}"/>
              </a:ext>
            </a:extLst>
          </p:cNvPr>
          <p:cNvSpPr txBox="1">
            <a:spLocks/>
          </p:cNvSpPr>
          <p:nvPr/>
        </p:nvSpPr>
        <p:spPr>
          <a:xfrm>
            <a:off x="715100" y="1865479"/>
            <a:ext cx="3135540" cy="21303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latin typeface="Albert Sans" panose="020B0604020202020204" charset="0"/>
              </a:rPr>
              <a:t>Efficient NetB5 is a complex model that requires a lot of data and computational power to train effectively</a:t>
            </a:r>
          </a:p>
          <a:p>
            <a:pPr marL="171450" indent="-17145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latin typeface="Albert Sans" panose="020B0604020202020204" charset="0"/>
              </a:rPr>
              <a:t>Not large or diverse enough</a:t>
            </a:r>
          </a:p>
          <a:p>
            <a:pPr marL="171450" indent="-17145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latin typeface="Albert Sans" panose="020B0604020202020204" charset="0"/>
              </a:rPr>
              <a:t>Overfitting</a:t>
            </a:r>
          </a:p>
        </p:txBody>
      </p:sp>
      <p:sp>
        <p:nvSpPr>
          <p:cNvPr id="27" name="Google Shape;295;p45">
            <a:extLst>
              <a:ext uri="{FF2B5EF4-FFF2-40B4-BE49-F238E27FC236}">
                <a16:creationId xmlns:a16="http://schemas.microsoft.com/office/drawing/2014/main" id="{EF4258AA-56E1-5F46-02C7-5C42D7F2819E}"/>
              </a:ext>
            </a:extLst>
          </p:cNvPr>
          <p:cNvSpPr txBox="1">
            <a:spLocks/>
          </p:cNvSpPr>
          <p:nvPr/>
        </p:nvSpPr>
        <p:spPr>
          <a:xfrm>
            <a:off x="715100" y="1376124"/>
            <a:ext cx="3135540" cy="7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MY" sz="1800" dirty="0">
                <a:latin typeface="Alexandria Medium" panose="020B0604020202020204" charset="-78"/>
                <a:cs typeface="Alexandria Medium" panose="020B0604020202020204" charset="-78"/>
              </a:rPr>
              <a:t>Model Architecture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94;p45">
            <a:extLst>
              <a:ext uri="{FF2B5EF4-FFF2-40B4-BE49-F238E27FC236}">
                <a16:creationId xmlns:a16="http://schemas.microsoft.com/office/drawing/2014/main" id="{F5F9199E-587E-3979-BD60-7D32A27187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/>
              <a:t>Limitation/Weakness</a:t>
            </a:r>
            <a:endParaRPr sz="2500" dirty="0"/>
          </a:p>
        </p:txBody>
      </p:sp>
      <p:sp>
        <p:nvSpPr>
          <p:cNvPr id="7" name="Google Shape;293;p45">
            <a:extLst>
              <a:ext uri="{FF2B5EF4-FFF2-40B4-BE49-F238E27FC236}">
                <a16:creationId xmlns:a16="http://schemas.microsoft.com/office/drawing/2014/main" id="{1467E2AF-CCC9-257A-2FD6-3C9A08130B9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5100" y="1865479"/>
            <a:ext cx="3135540" cy="14217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indent="-17145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200" dirty="0"/>
              <a:t>As we improve the model the training time gets more longer. Therefore, more time needed to debug when the code has error halfway</a:t>
            </a:r>
          </a:p>
        </p:txBody>
      </p:sp>
      <p:sp>
        <p:nvSpPr>
          <p:cNvPr id="8" name="Google Shape;295;p45">
            <a:extLst>
              <a:ext uri="{FF2B5EF4-FFF2-40B4-BE49-F238E27FC236}">
                <a16:creationId xmlns:a16="http://schemas.microsoft.com/office/drawing/2014/main" id="{9C794FFE-2CC4-4EFA-4538-7A2EE9DDDD63}"/>
              </a:ext>
            </a:extLst>
          </p:cNvPr>
          <p:cNvSpPr txBox="1">
            <a:spLocks/>
          </p:cNvSpPr>
          <p:nvPr/>
        </p:nvSpPr>
        <p:spPr>
          <a:xfrm>
            <a:off x="715100" y="1376124"/>
            <a:ext cx="3135540" cy="7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MY" sz="1800" dirty="0">
                <a:latin typeface="Alexandria Medium" panose="020B0604020202020204" charset="-78"/>
                <a:cs typeface="Alexandria Medium" panose="020B0604020202020204" charset="-78"/>
              </a:rPr>
              <a:t>Time Consuming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41;p69">
            <a:extLst>
              <a:ext uri="{FF2B5EF4-FFF2-40B4-BE49-F238E27FC236}">
                <a16:creationId xmlns:a16="http://schemas.microsoft.com/office/drawing/2014/main" id="{377A42D2-DAF5-D739-D115-9B6747E3A87B}"/>
              </a:ext>
            </a:extLst>
          </p:cNvPr>
          <p:cNvSpPr txBox="1">
            <a:spLocks/>
          </p:cNvSpPr>
          <p:nvPr/>
        </p:nvSpPr>
        <p:spPr>
          <a:xfrm>
            <a:off x="715100" y="1945500"/>
            <a:ext cx="3856800" cy="12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r>
              <a:rPr lang="en-MY" sz="7200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4006815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"/>
          <p:cNvSpPr txBox="1">
            <a:spLocks noGrp="1"/>
          </p:cNvSpPr>
          <p:nvPr>
            <p:ph type="title"/>
          </p:nvPr>
        </p:nvSpPr>
        <p:spPr>
          <a:xfrm>
            <a:off x="1070575" y="1841630"/>
            <a:ext cx="538500" cy="73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1</a:t>
            </a:r>
            <a:endParaRPr sz="6000" dirty="0"/>
          </a:p>
        </p:txBody>
      </p:sp>
      <p:sp>
        <p:nvSpPr>
          <p:cNvPr id="207" name="Google Shape;207;p37"/>
          <p:cNvSpPr txBox="1">
            <a:spLocks noGrp="1"/>
          </p:cNvSpPr>
          <p:nvPr>
            <p:ph type="subTitle" idx="1"/>
          </p:nvPr>
        </p:nvSpPr>
        <p:spPr>
          <a:xfrm>
            <a:off x="1609075" y="1841630"/>
            <a:ext cx="2607300" cy="73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Sources</a:t>
            </a:r>
            <a:endParaRPr sz="2000" dirty="0"/>
          </a:p>
        </p:txBody>
      </p:sp>
      <p:sp>
        <p:nvSpPr>
          <p:cNvPr id="208" name="Google Shape;208;p37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8997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Table of Contents</a:t>
            </a:r>
            <a:endParaRPr sz="4000" dirty="0"/>
          </a:p>
        </p:txBody>
      </p:sp>
      <p:sp>
        <p:nvSpPr>
          <p:cNvPr id="209" name="Google Shape;209;p37"/>
          <p:cNvSpPr txBox="1">
            <a:spLocks noGrp="1"/>
          </p:cNvSpPr>
          <p:nvPr>
            <p:ph type="title" idx="3"/>
          </p:nvPr>
        </p:nvSpPr>
        <p:spPr>
          <a:xfrm>
            <a:off x="1070650" y="2986702"/>
            <a:ext cx="538500" cy="73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2</a:t>
            </a:r>
            <a:endParaRPr sz="6000" dirty="0"/>
          </a:p>
        </p:txBody>
      </p:sp>
      <p:sp>
        <p:nvSpPr>
          <p:cNvPr id="210" name="Google Shape;210;p37"/>
          <p:cNvSpPr txBox="1">
            <a:spLocks noGrp="1"/>
          </p:cNvSpPr>
          <p:nvPr>
            <p:ph type="subTitle" idx="4"/>
          </p:nvPr>
        </p:nvSpPr>
        <p:spPr>
          <a:xfrm>
            <a:off x="1609075" y="2986710"/>
            <a:ext cx="2607300" cy="73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Functionality Differences and Contribution</a:t>
            </a:r>
            <a:endParaRPr sz="2000" dirty="0"/>
          </a:p>
        </p:txBody>
      </p:sp>
      <p:sp>
        <p:nvSpPr>
          <p:cNvPr id="215" name="Google Shape;215;p37"/>
          <p:cNvSpPr txBox="1">
            <a:spLocks noGrp="1"/>
          </p:cNvSpPr>
          <p:nvPr>
            <p:ph type="title" idx="9"/>
          </p:nvPr>
        </p:nvSpPr>
        <p:spPr>
          <a:xfrm>
            <a:off x="4927449" y="1841630"/>
            <a:ext cx="538500" cy="73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3</a:t>
            </a:r>
            <a:endParaRPr sz="6000" dirty="0"/>
          </a:p>
        </p:txBody>
      </p:sp>
      <p:sp>
        <p:nvSpPr>
          <p:cNvPr id="216" name="Google Shape;216;p37"/>
          <p:cNvSpPr txBox="1">
            <a:spLocks noGrp="1"/>
          </p:cNvSpPr>
          <p:nvPr>
            <p:ph type="subTitle" idx="13"/>
          </p:nvPr>
        </p:nvSpPr>
        <p:spPr>
          <a:xfrm>
            <a:off x="5465950" y="1841630"/>
            <a:ext cx="2607300" cy="73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2000" dirty="0"/>
              <a:t>Tasks Allocation</a:t>
            </a:r>
          </a:p>
        </p:txBody>
      </p:sp>
      <p:sp>
        <p:nvSpPr>
          <p:cNvPr id="217" name="Google Shape;217;p37"/>
          <p:cNvSpPr txBox="1">
            <a:spLocks noGrp="1"/>
          </p:cNvSpPr>
          <p:nvPr>
            <p:ph type="title" idx="14"/>
          </p:nvPr>
        </p:nvSpPr>
        <p:spPr>
          <a:xfrm>
            <a:off x="4927449" y="2875185"/>
            <a:ext cx="538500" cy="73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4</a:t>
            </a:r>
            <a:endParaRPr sz="6000" dirty="0"/>
          </a:p>
        </p:txBody>
      </p:sp>
      <p:sp>
        <p:nvSpPr>
          <p:cNvPr id="218" name="Google Shape;218;p37"/>
          <p:cNvSpPr txBox="1">
            <a:spLocks noGrp="1"/>
          </p:cNvSpPr>
          <p:nvPr>
            <p:ph type="subTitle" idx="15"/>
          </p:nvPr>
        </p:nvSpPr>
        <p:spPr>
          <a:xfrm>
            <a:off x="5465950" y="2875182"/>
            <a:ext cx="2963050" cy="73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2000" dirty="0"/>
              <a:t>Limitation/Weakness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3"/>
          <p:cNvSpPr txBox="1">
            <a:spLocks noGrp="1"/>
          </p:cNvSpPr>
          <p:nvPr>
            <p:ph type="subTitle" idx="1"/>
          </p:nvPr>
        </p:nvSpPr>
        <p:spPr>
          <a:xfrm>
            <a:off x="715100" y="1511463"/>
            <a:ext cx="5930100" cy="3562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>
                <a:hlinkClick r:id="rId3"/>
              </a:rPr>
              <a:t>https://github.com/1998apoorvmalik/skin-cancer-classification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264" name="Google Shape;264;p43"/>
          <p:cNvSpPr txBox="1">
            <a:spLocks noGrp="1"/>
          </p:cNvSpPr>
          <p:nvPr>
            <p:ph type="title"/>
          </p:nvPr>
        </p:nvSpPr>
        <p:spPr>
          <a:xfrm>
            <a:off x="715100" y="418266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Sources</a:t>
            </a:r>
            <a:endParaRPr dirty="0"/>
          </a:p>
        </p:txBody>
      </p:sp>
      <p:sp>
        <p:nvSpPr>
          <p:cNvPr id="266" name="Google Shape;266;p43"/>
          <p:cNvSpPr txBox="1">
            <a:spLocks noGrp="1"/>
          </p:cNvSpPr>
          <p:nvPr>
            <p:ph type="subTitle" idx="3"/>
          </p:nvPr>
        </p:nvSpPr>
        <p:spPr>
          <a:xfrm>
            <a:off x="715100" y="1131663"/>
            <a:ext cx="5930100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Albert Sans" panose="020B0604020202020204" charset="0"/>
              </a:rPr>
              <a:t>Source Code</a:t>
            </a:r>
            <a:endParaRPr sz="1600" dirty="0">
              <a:latin typeface="Albert Sans" panose="020B0604020202020204" charset="0"/>
            </a:endParaRPr>
          </a:p>
        </p:txBody>
      </p:sp>
      <p:sp>
        <p:nvSpPr>
          <p:cNvPr id="6" name="Google Shape;263;p43">
            <a:extLst>
              <a:ext uri="{FF2B5EF4-FFF2-40B4-BE49-F238E27FC236}">
                <a16:creationId xmlns:a16="http://schemas.microsoft.com/office/drawing/2014/main" id="{9EDF768A-3060-59FD-4350-1AAB6319D229}"/>
              </a:ext>
            </a:extLst>
          </p:cNvPr>
          <p:cNvSpPr txBox="1">
            <a:spLocks/>
          </p:cNvSpPr>
          <p:nvPr/>
        </p:nvSpPr>
        <p:spPr>
          <a:xfrm>
            <a:off x="715099" y="2314364"/>
            <a:ext cx="8185709" cy="2410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171450" indent="-17145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>
                <a:hlinkClick r:id="rId4"/>
              </a:rPr>
              <a:t>https://www.kaggle.com/datasets/hasnainjaved/melanoma-skin-cancer-dataset-of-10000-images</a:t>
            </a:r>
            <a:endParaRPr lang="en-US" dirty="0"/>
          </a:p>
          <a:p>
            <a:pPr marL="171450" indent="-17145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>
                <a:hlinkClick r:id="rId5"/>
              </a:rPr>
              <a:t>https://s3-us-west-1.amazonaws.com/udacity-dlnfd/datasets/skin-cancer/train.zip</a:t>
            </a:r>
            <a:r>
              <a:rPr lang="en-US" dirty="0"/>
              <a:t> </a:t>
            </a:r>
          </a:p>
          <a:p>
            <a:pPr marL="171450" indent="-17145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>
                <a:hlinkClick r:id="rId6"/>
              </a:rPr>
              <a:t>https://s3-us-west-1.amazonaws.com/udacity-dlnfd/datasets/skin-cancer/valid.zip</a:t>
            </a:r>
            <a:r>
              <a:rPr lang="en-US" dirty="0"/>
              <a:t> </a:t>
            </a:r>
          </a:p>
          <a:p>
            <a:pPr marL="171450" indent="-17145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>
                <a:hlinkClick r:id="rId7"/>
              </a:rPr>
              <a:t>https://s3-us-west-1.amazonaws.com/udacity-dlnfd/datasets/skin-cancer/test.zip</a:t>
            </a:r>
            <a:r>
              <a:rPr lang="en-US" dirty="0"/>
              <a:t> </a:t>
            </a:r>
          </a:p>
          <a:p>
            <a:pPr marL="171450" indent="-17145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>
                <a:hlinkClick r:id="rId8"/>
              </a:rPr>
              <a:t>https://www.kaggle.com/datasets/nodoubttome/skin-cancer9-classesisic/data</a:t>
            </a:r>
            <a:r>
              <a:rPr lang="en-US" dirty="0"/>
              <a:t> </a:t>
            </a:r>
          </a:p>
          <a:p>
            <a:pPr marL="171450" indent="-17145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>
                <a:hlinkClick r:id="rId9"/>
              </a:rPr>
              <a:t>https://myipleiria-my.sharepoint.com/personal/it_leiria_ipleiria_pt/_layouts/15/onedrive.aspx?id=%2Fpersonal%2Fit%5Fleiria%5Fipleiria%5Fpt%2FDocuments%2FProjeto%20PlenoISLA&amp;ga=1</a:t>
            </a:r>
            <a:r>
              <a:rPr lang="en-US" dirty="0"/>
              <a:t> </a:t>
            </a:r>
          </a:p>
        </p:txBody>
      </p:sp>
      <p:sp>
        <p:nvSpPr>
          <p:cNvPr id="7" name="Google Shape;266;p43">
            <a:extLst>
              <a:ext uri="{FF2B5EF4-FFF2-40B4-BE49-F238E27FC236}">
                <a16:creationId xmlns:a16="http://schemas.microsoft.com/office/drawing/2014/main" id="{31CF402C-FBEA-4A7B-7B4E-03F2413D994D}"/>
              </a:ext>
            </a:extLst>
          </p:cNvPr>
          <p:cNvSpPr txBox="1">
            <a:spLocks/>
          </p:cNvSpPr>
          <p:nvPr/>
        </p:nvSpPr>
        <p:spPr>
          <a:xfrm>
            <a:off x="715100" y="1934564"/>
            <a:ext cx="59301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pPr marL="0" indent="0"/>
            <a:r>
              <a:rPr lang="en-MY" sz="1600" dirty="0">
                <a:latin typeface="Albert Sans" panose="020B0604020202020204" charset="0"/>
              </a:rPr>
              <a:t>Datasets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3"/>
          <p:cNvSpPr txBox="1">
            <a:spLocks noGrp="1"/>
          </p:cNvSpPr>
          <p:nvPr>
            <p:ph type="title"/>
          </p:nvPr>
        </p:nvSpPr>
        <p:spPr>
          <a:xfrm>
            <a:off x="715100" y="418266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Sources</a:t>
            </a:r>
            <a:endParaRPr dirty="0"/>
          </a:p>
        </p:txBody>
      </p:sp>
      <p:sp>
        <p:nvSpPr>
          <p:cNvPr id="8" name="Google Shape;263;p43">
            <a:extLst>
              <a:ext uri="{FF2B5EF4-FFF2-40B4-BE49-F238E27FC236}">
                <a16:creationId xmlns:a16="http://schemas.microsoft.com/office/drawing/2014/main" id="{EFD1D12D-0CB5-1DA4-8A73-0F155DADF69B}"/>
              </a:ext>
            </a:extLst>
          </p:cNvPr>
          <p:cNvSpPr txBox="1">
            <a:spLocks/>
          </p:cNvSpPr>
          <p:nvPr/>
        </p:nvSpPr>
        <p:spPr>
          <a:xfrm>
            <a:off x="715098" y="2039850"/>
            <a:ext cx="8185709" cy="10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>
                <a:hlinkClick r:id="rId3"/>
              </a:rPr>
              <a:t>https://www.analyticsvidhya.com/blog/2021/08/beginners-guide-to-convolutional-neural-network-with-implementation-in-python/</a:t>
            </a:r>
            <a:r>
              <a:rPr lang="en-US" dirty="0"/>
              <a:t> </a:t>
            </a:r>
            <a:r>
              <a:rPr lang="en-US" b="1" dirty="0"/>
              <a:t>(about CNN – Python)</a:t>
            </a:r>
          </a:p>
          <a:p>
            <a:pPr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>
                <a:hlinkClick r:id="rId4"/>
              </a:rPr>
              <a:t>https://www.tensorflow.org/tutorials/images/cnn</a:t>
            </a:r>
            <a:r>
              <a:rPr lang="en-US" dirty="0"/>
              <a:t> </a:t>
            </a:r>
            <a:r>
              <a:rPr lang="en-US" b="1" dirty="0"/>
              <a:t>(</a:t>
            </a:r>
            <a:r>
              <a:rPr lang="en-US" b="1" dirty="0" err="1"/>
              <a:t>Tensorflow</a:t>
            </a:r>
            <a:r>
              <a:rPr lang="en-US" b="1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Google Shape;266;p43">
            <a:extLst>
              <a:ext uri="{FF2B5EF4-FFF2-40B4-BE49-F238E27FC236}">
                <a16:creationId xmlns:a16="http://schemas.microsoft.com/office/drawing/2014/main" id="{254D86BF-E6FC-4132-8B0B-239886937BF3}"/>
              </a:ext>
            </a:extLst>
          </p:cNvPr>
          <p:cNvSpPr txBox="1">
            <a:spLocks/>
          </p:cNvSpPr>
          <p:nvPr/>
        </p:nvSpPr>
        <p:spPr>
          <a:xfrm>
            <a:off x="715098" y="1583850"/>
            <a:ext cx="59301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pPr marL="0" indent="0"/>
            <a:r>
              <a:rPr lang="en-MY" sz="1600" dirty="0">
                <a:latin typeface="Albert Sans" panose="020B0604020202020204" charset="0"/>
              </a:rPr>
              <a:t>Other Related Sources</a:t>
            </a:r>
          </a:p>
        </p:txBody>
      </p:sp>
    </p:spTree>
    <p:extLst>
      <p:ext uri="{BB962C8B-B14F-4D97-AF65-F5344CB8AC3E}">
        <p14:creationId xmlns:p14="http://schemas.microsoft.com/office/powerpoint/2010/main" val="1300401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63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Functionality Differences and Contribution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08DCF92-389D-DE75-E944-D7EA20F2F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763809"/>
              </p:ext>
            </p:extLst>
          </p:nvPr>
        </p:nvGraphicFramePr>
        <p:xfrm>
          <a:off x="612000" y="1311000"/>
          <a:ext cx="7920000" cy="3422129"/>
        </p:xfrm>
        <a:graphic>
          <a:graphicData uri="http://schemas.openxmlformats.org/drawingml/2006/table">
            <a:tbl>
              <a:tblPr firstRow="1" bandRow="1">
                <a:tableStyleId>{C8B730DC-2105-46E5-90F9-B748E6FDB209}</a:tableStyleId>
              </a:tblPr>
              <a:tblGrid>
                <a:gridCol w="3168739">
                  <a:extLst>
                    <a:ext uri="{9D8B030D-6E8A-4147-A177-3AD203B41FA5}">
                      <a16:colId xmlns:a16="http://schemas.microsoft.com/office/drawing/2014/main" val="3818305812"/>
                    </a:ext>
                  </a:extLst>
                </a:gridCol>
                <a:gridCol w="1589227">
                  <a:extLst>
                    <a:ext uri="{9D8B030D-6E8A-4147-A177-3AD203B41FA5}">
                      <a16:colId xmlns:a16="http://schemas.microsoft.com/office/drawing/2014/main" val="228148025"/>
                    </a:ext>
                  </a:extLst>
                </a:gridCol>
                <a:gridCol w="3162034">
                  <a:extLst>
                    <a:ext uri="{9D8B030D-6E8A-4147-A177-3AD203B41FA5}">
                      <a16:colId xmlns:a16="http://schemas.microsoft.com/office/drawing/2014/main" val="524963536"/>
                    </a:ext>
                  </a:extLst>
                </a:gridCol>
              </a:tblGrid>
              <a:tr h="390658">
                <a:tc>
                  <a:txBody>
                    <a:bodyPr/>
                    <a:lstStyle/>
                    <a:p>
                      <a:pPr algn="ctr"/>
                      <a:r>
                        <a:rPr lang="en-MY" dirty="0">
                          <a:solidFill>
                            <a:schemeClr val="bg1"/>
                          </a:solidFill>
                          <a:latin typeface="Alexandria Medium" panose="020B0604020202020204" charset="-78"/>
                          <a:cs typeface="Alexandria Medium" panose="020B0604020202020204" charset="-78"/>
                        </a:rPr>
                        <a:t>Original Source Code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>
                          <a:solidFill>
                            <a:schemeClr val="bg1"/>
                          </a:solidFill>
                          <a:latin typeface="Alexandria Medium" panose="020B0604020202020204" charset="-78"/>
                          <a:cs typeface="Alexandria Medium" panose="020B0604020202020204" charset="-78"/>
                        </a:rPr>
                        <a:t>Our Project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686815"/>
                  </a:ext>
                </a:extLst>
              </a:tr>
              <a:tr h="1951471"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MY" sz="1200" b="0" dirty="0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exandria Medium"/>
                          <a:cs typeface="Alexandria Medium"/>
                          <a:sym typeface="Alexandria Medium"/>
                        </a:rPr>
                        <a:t>Import glob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MY" sz="1200" b="0" dirty="0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exandria Medium"/>
                          <a:cs typeface="Alexandria Medium"/>
                          <a:sym typeface="Alexandria Medium"/>
                        </a:rPr>
                        <a:t>Import InceptionV3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MY" sz="1200" b="0" dirty="0" err="1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exandria Medium"/>
                          <a:cs typeface="Alexandria Medium"/>
                          <a:sym typeface="Alexandria Medium"/>
                        </a:rPr>
                        <a:t>Earlystopping</a:t>
                      </a:r>
                      <a:r>
                        <a:rPr lang="en-MY" sz="1200" b="0" dirty="0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exandria Medium"/>
                          <a:cs typeface="Alexandria Medium"/>
                          <a:sym typeface="Alexandria Medium"/>
                        </a:rPr>
                        <a:t>, </a:t>
                      </a:r>
                      <a:r>
                        <a:rPr lang="en-MY" sz="1200" b="0" dirty="0" err="1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exandria Medium"/>
                          <a:cs typeface="Alexandria Medium"/>
                          <a:sym typeface="Alexandria Medium"/>
                        </a:rPr>
                        <a:t>ModelCheckPoint</a:t>
                      </a:r>
                      <a:endParaRPr lang="en-MY" sz="1200" b="0" dirty="0">
                        <a:solidFill>
                          <a:schemeClr val="dk1"/>
                        </a:solidFill>
                        <a:latin typeface="Albert Sans" panose="020B0604020202020204" charset="0"/>
                        <a:ea typeface="Alexandria Medium"/>
                        <a:cs typeface="Alexandria Medium"/>
                        <a:sym typeface="Alexandria Medium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MY" sz="1200" b="0" dirty="0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exandria Medium"/>
                          <a:cs typeface="Alexandria Medium"/>
                          <a:sym typeface="Alexandria Medium"/>
                        </a:rPr>
                        <a:t>Dense, Dropout, GlobalAveragePooling2D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MY" sz="1200" b="0" dirty="0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exandria Medium"/>
                          <a:cs typeface="Alexandria Medium"/>
                          <a:sym typeface="Alexandria Medium"/>
                        </a:rPr>
                        <a:t>Sequential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MY" sz="1200" b="0" dirty="0" err="1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exandria Medium"/>
                          <a:cs typeface="Alexandria Medium"/>
                          <a:sym typeface="Alexandria Medium"/>
                        </a:rPr>
                        <a:t>Tqdm</a:t>
                      </a:r>
                      <a:endParaRPr lang="en-MY" sz="1200" b="0" dirty="0">
                        <a:solidFill>
                          <a:schemeClr val="dk1"/>
                        </a:solidFill>
                        <a:latin typeface="Albert Sans" panose="020B0604020202020204" charset="0"/>
                        <a:ea typeface="Alexandria Medium"/>
                        <a:cs typeface="Alexandria Medium"/>
                        <a:sym typeface="Alexandria Medium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MY" sz="1200" b="0" dirty="0" err="1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exandria Medium"/>
                          <a:cs typeface="Alexandria Medium"/>
                          <a:sym typeface="Alexandria Medium"/>
                        </a:rPr>
                        <a:t>Load_dataset</a:t>
                      </a:r>
                      <a:endParaRPr lang="en-MY" sz="1200" b="0" dirty="0">
                        <a:solidFill>
                          <a:schemeClr val="dk1"/>
                        </a:solidFill>
                        <a:latin typeface="Albert Sans" panose="020B0604020202020204" charset="0"/>
                        <a:ea typeface="Alexandria Medium"/>
                        <a:cs typeface="Alexandria Medium"/>
                        <a:sym typeface="Alexandria Medium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MY" sz="1400" b="0" dirty="0">
                          <a:solidFill>
                            <a:schemeClr val="dk1"/>
                          </a:solidFill>
                          <a:latin typeface="Alexandria Medium" panose="020B0604020202020204" charset="-78"/>
                          <a:ea typeface="Albert Sans"/>
                          <a:cs typeface="Alexandria Medium" panose="020B0604020202020204" charset="-78"/>
                          <a:sym typeface="Albert Sans"/>
                        </a:rPr>
                        <a:t>Libraries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lvl="4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bert Sans"/>
                          <a:cs typeface="Albert Sans"/>
                          <a:sym typeface="Albert Sans"/>
                        </a:rPr>
                        <a:t>Addition in importing </a:t>
                      </a:r>
                      <a:r>
                        <a:rPr lang="en-US" sz="1200" b="0" dirty="0" err="1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bert Sans"/>
                          <a:cs typeface="Albert Sans"/>
                          <a:sym typeface="Albert Sans"/>
                        </a:rPr>
                        <a:t>numpy</a:t>
                      </a: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bert Sans"/>
                          <a:cs typeface="Albert Sans"/>
                          <a:sym typeface="Albert Sans"/>
                        </a:rPr>
                        <a:t>, </a:t>
                      </a:r>
                      <a:r>
                        <a:rPr lang="en-US" sz="1200" b="0" dirty="0" err="1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bert Sans"/>
                          <a:cs typeface="Albert Sans"/>
                          <a:sym typeface="Albert Sans"/>
                        </a:rPr>
                        <a:t>os</a:t>
                      </a: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bert Sans"/>
                          <a:cs typeface="Albert Sans"/>
                          <a:sym typeface="Albert Sans"/>
                        </a:rPr>
                        <a:t>, cv2, EfficientNetB5, </a:t>
                      </a:r>
                      <a:r>
                        <a:rPr lang="en-US" sz="1200" b="0" dirty="0" err="1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bert Sans"/>
                          <a:cs typeface="Albert Sans"/>
                          <a:sym typeface="Albert Sans"/>
                        </a:rPr>
                        <a:t>ReduceLROnPlateau</a:t>
                      </a: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bert Sans"/>
                          <a:cs typeface="Albert Sans"/>
                          <a:sym typeface="Albert Sans"/>
                        </a:rPr>
                        <a:t>, </a:t>
                      </a:r>
                      <a:r>
                        <a:rPr lang="en-US" sz="1200" b="0" dirty="0" err="1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bert Sans"/>
                          <a:cs typeface="Albert Sans"/>
                          <a:sym typeface="Albert Sans"/>
                        </a:rPr>
                        <a:t>BatchNormalization</a:t>
                      </a: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bert Sans"/>
                          <a:cs typeface="Albert Sans"/>
                          <a:sym typeface="Albert Sans"/>
                        </a:rPr>
                        <a:t>, </a:t>
                      </a:r>
                      <a:r>
                        <a:rPr lang="en-US" sz="1200" b="0" dirty="0" err="1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bert Sans"/>
                          <a:cs typeface="Albert Sans"/>
                          <a:sym typeface="Albert Sans"/>
                        </a:rPr>
                        <a:t>AdamW</a:t>
                      </a: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bert Sans"/>
                          <a:cs typeface="Albert Sans"/>
                          <a:sym typeface="Albert Sans"/>
                        </a:rPr>
                        <a:t>, </a:t>
                      </a:r>
                      <a:r>
                        <a:rPr lang="en-US" sz="1200" b="0" dirty="0" err="1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bert Sans"/>
                          <a:cs typeface="Albert Sans"/>
                          <a:sym typeface="Albert Sans"/>
                        </a:rPr>
                        <a:t>train_test_split</a:t>
                      </a: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bert Sans"/>
                          <a:cs typeface="Albert Sans"/>
                          <a:sym typeface="Albert Sans"/>
                        </a:rPr>
                        <a:t>, </a:t>
                      </a:r>
                      <a:r>
                        <a:rPr lang="en-US" sz="1200" b="0" dirty="0" err="1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bert Sans"/>
                          <a:cs typeface="Albert Sans"/>
                          <a:sym typeface="Albert Sans"/>
                        </a:rPr>
                        <a:t>classification_report</a:t>
                      </a:r>
                      <a:endParaRPr lang="en-US" sz="1200" b="0" dirty="0">
                        <a:solidFill>
                          <a:schemeClr val="dk1"/>
                        </a:solidFill>
                        <a:latin typeface="Albert Sans" panose="020B0604020202020204" charset="0"/>
                        <a:ea typeface="Albert Sans"/>
                        <a:cs typeface="Albert Sans"/>
                        <a:sym typeface="Albert Sans"/>
                      </a:endParaRPr>
                    </a:p>
                    <a:p>
                      <a:pPr marL="171450" lvl="4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200" b="0" dirty="0" err="1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bert Sans"/>
                          <a:cs typeface="Albert Sans"/>
                          <a:sym typeface="Albert Sans"/>
                        </a:rPr>
                        <a:t>Albumentations</a:t>
                      </a: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bert Sans"/>
                          <a:cs typeface="Albert Sans"/>
                          <a:sym typeface="Albert Sans"/>
                        </a:rPr>
                        <a:t> (Data Augmentation)</a:t>
                      </a:r>
                    </a:p>
                    <a:p>
                      <a:pPr marL="171450" lvl="4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200" b="0" dirty="0" err="1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bert Sans"/>
                          <a:cs typeface="Albert Sans"/>
                          <a:sym typeface="Albert Sans"/>
                        </a:rPr>
                        <a:t>keras_tuner</a:t>
                      </a: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bert Sans"/>
                          <a:cs typeface="Albert Sans"/>
                          <a:sym typeface="Albert Sans"/>
                        </a:rPr>
                        <a:t> import </a:t>
                      </a:r>
                      <a:r>
                        <a:rPr lang="en-US" sz="1200" b="0" dirty="0" err="1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bert Sans"/>
                          <a:cs typeface="Albert Sans"/>
                          <a:sym typeface="Albert Sans"/>
                        </a:rPr>
                        <a:t>HyperModel</a:t>
                      </a:r>
                      <a:endParaRPr lang="en-US" sz="1200" b="0" dirty="0">
                        <a:solidFill>
                          <a:schemeClr val="dk1"/>
                        </a:solidFill>
                        <a:latin typeface="Albert Sans" panose="020B0604020202020204" charset="0"/>
                        <a:ea typeface="Albert Sans"/>
                        <a:cs typeface="Albert Sans"/>
                        <a:sym typeface="Albert Sans"/>
                      </a:endParaRPr>
                    </a:p>
                    <a:p>
                      <a:pPr marL="171450" lvl="4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200" b="0" dirty="0" err="1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bert Sans"/>
                          <a:cs typeface="Albert Sans"/>
                          <a:sym typeface="Albert Sans"/>
                        </a:rPr>
                        <a:t>keras_tuner.tuners</a:t>
                      </a: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bert Sans"/>
                          <a:cs typeface="Albert Sans"/>
                          <a:sym typeface="Albert Sans"/>
                        </a:rPr>
                        <a:t> import </a:t>
                      </a:r>
                      <a:r>
                        <a:rPr lang="en-US" sz="1200" b="0" dirty="0" err="1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bert Sans"/>
                          <a:cs typeface="Albert Sans"/>
                          <a:sym typeface="Albert Sans"/>
                        </a:rPr>
                        <a:t>RandomSearch</a:t>
                      </a:r>
                      <a:endParaRPr lang="en-US" sz="1200" b="0" dirty="0">
                        <a:solidFill>
                          <a:schemeClr val="dk1"/>
                        </a:solidFill>
                        <a:latin typeface="Albert Sans" panose="020B0604020202020204" charset="0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076460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MY" sz="1200" b="0" dirty="0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exandria Medium"/>
                          <a:cs typeface="Alexandria Medium"/>
                          <a:sym typeface="Alexandria Medium"/>
                        </a:rPr>
                        <a:t>No data augmentation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MY" sz="1400" b="0" dirty="0">
                          <a:solidFill>
                            <a:schemeClr val="dk1"/>
                          </a:solidFill>
                          <a:latin typeface="Alexandria Medium" panose="020B0604020202020204" charset="-78"/>
                          <a:ea typeface="Albert Sans"/>
                          <a:cs typeface="Alexandria Medium" panose="020B0604020202020204" charset="-78"/>
                          <a:sym typeface="Albert Sans"/>
                        </a:rPr>
                        <a:t>Data Augmentation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lvl="2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bert Sans"/>
                          <a:cs typeface="Albert Sans"/>
                          <a:sym typeface="Albert Sans"/>
                        </a:rPr>
                        <a:t>Defining the Augmentation pipeline </a:t>
                      </a:r>
                    </a:p>
                    <a:p>
                      <a:pPr marL="171450" lvl="2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bert Sans"/>
                          <a:cs typeface="Albert Sans"/>
                          <a:sym typeface="Albert Sans"/>
                        </a:rPr>
                        <a:t>Convert to tensor with the correct shape</a:t>
                      </a:r>
                    </a:p>
                    <a:p>
                      <a:pPr marL="171450" lvl="2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bert Sans"/>
                          <a:cs typeface="Albert Sans"/>
                          <a:sym typeface="Albert Sans"/>
                        </a:rPr>
                        <a:t>Generate augmented images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2316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0085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63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Functionality Differences and Contribution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08DCF92-389D-DE75-E944-D7EA20F2F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192624"/>
              </p:ext>
            </p:extLst>
          </p:nvPr>
        </p:nvGraphicFramePr>
        <p:xfrm>
          <a:off x="612000" y="1311000"/>
          <a:ext cx="7920000" cy="3240001"/>
        </p:xfrm>
        <a:graphic>
          <a:graphicData uri="http://schemas.openxmlformats.org/drawingml/2006/table">
            <a:tbl>
              <a:tblPr firstRow="1" bandRow="1">
                <a:tableStyleId>{C8B730DC-2105-46E5-90F9-B748E6FDB209}</a:tableStyleId>
              </a:tblPr>
              <a:tblGrid>
                <a:gridCol w="3168739">
                  <a:extLst>
                    <a:ext uri="{9D8B030D-6E8A-4147-A177-3AD203B41FA5}">
                      <a16:colId xmlns:a16="http://schemas.microsoft.com/office/drawing/2014/main" val="3818305812"/>
                    </a:ext>
                  </a:extLst>
                </a:gridCol>
                <a:gridCol w="1589227">
                  <a:extLst>
                    <a:ext uri="{9D8B030D-6E8A-4147-A177-3AD203B41FA5}">
                      <a16:colId xmlns:a16="http://schemas.microsoft.com/office/drawing/2014/main" val="228148025"/>
                    </a:ext>
                  </a:extLst>
                </a:gridCol>
                <a:gridCol w="3162034">
                  <a:extLst>
                    <a:ext uri="{9D8B030D-6E8A-4147-A177-3AD203B41FA5}">
                      <a16:colId xmlns:a16="http://schemas.microsoft.com/office/drawing/2014/main" val="524963536"/>
                    </a:ext>
                  </a:extLst>
                </a:gridCol>
              </a:tblGrid>
              <a:tr h="368740">
                <a:tc>
                  <a:txBody>
                    <a:bodyPr/>
                    <a:lstStyle/>
                    <a:p>
                      <a:pPr algn="ctr"/>
                      <a:r>
                        <a:rPr lang="en-MY" dirty="0">
                          <a:solidFill>
                            <a:schemeClr val="bg1"/>
                          </a:solidFill>
                          <a:latin typeface="Alexandria Medium" panose="020B0604020202020204" charset="-78"/>
                          <a:cs typeface="Alexandria Medium" panose="020B0604020202020204" charset="-78"/>
                        </a:rPr>
                        <a:t>Original Source Code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>
                          <a:solidFill>
                            <a:schemeClr val="bg1"/>
                          </a:solidFill>
                          <a:latin typeface="Alexandria Medium" panose="020B0604020202020204" charset="-78"/>
                          <a:cs typeface="Alexandria Medium" panose="020B0604020202020204" charset="-78"/>
                        </a:rPr>
                        <a:t>Our Project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686815"/>
                  </a:ext>
                </a:extLst>
              </a:tr>
              <a:tr h="1211932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exandria Medium"/>
                          <a:cs typeface="Alexandria Medium"/>
                          <a:sym typeface="Alexandria Medium"/>
                        </a:rPr>
                        <a:t>Loading the entire dataset into the memory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MY" sz="1400" b="0" dirty="0">
                          <a:solidFill>
                            <a:schemeClr val="dk1"/>
                          </a:solidFill>
                          <a:latin typeface="Alexandria Medium" panose="020B0604020202020204" charset="-78"/>
                          <a:ea typeface="Albert Sans"/>
                          <a:cs typeface="Alexandria Medium" panose="020B0604020202020204" charset="-78"/>
                          <a:sym typeface="Albert Sans"/>
                        </a:rPr>
                        <a:t>Loading the Datasets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lvl="2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bert Sans"/>
                          <a:cs typeface="Albert Sans"/>
                          <a:sym typeface="Albert Sans"/>
                        </a:rPr>
                        <a:t>Load paths and targets, reducing initial memory usage</a:t>
                      </a:r>
                    </a:p>
                    <a:p>
                      <a:pPr marL="171450" lvl="2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bert Sans"/>
                          <a:cs typeface="Albert Sans"/>
                          <a:sym typeface="Albert Sans"/>
                        </a:rPr>
                        <a:t>Efficient data loading and better memory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0764606"/>
                  </a:ext>
                </a:extLst>
              </a:tr>
              <a:tr h="1659329"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exandria Medium"/>
                          <a:cs typeface="Alexandria Medium"/>
                          <a:sym typeface="Alexandria Medium"/>
                        </a:rPr>
                        <a:t>The original code uses InceptionV3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200" b="0" dirty="0" err="1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exandria Medium"/>
                          <a:cs typeface="Alexandria Medium"/>
                          <a:sym typeface="Alexandria Medium"/>
                        </a:rPr>
                        <a:t>transfer_model</a:t>
                      </a: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exandria Medium"/>
                          <a:cs typeface="Alexandria Medium"/>
                          <a:sym typeface="Alexandria Medium"/>
                        </a:rPr>
                        <a:t> = InceptionV3(</a:t>
                      </a:r>
                      <a:r>
                        <a:rPr lang="en-US" sz="1200" b="0" dirty="0" err="1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exandria Medium"/>
                          <a:cs typeface="Alexandria Medium"/>
                          <a:sym typeface="Alexandria Medium"/>
                        </a:rPr>
                        <a:t>include_top</a:t>
                      </a: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exandria Medium"/>
                          <a:cs typeface="Alexandria Medium"/>
                          <a:sym typeface="Alexandria Medium"/>
                        </a:rPr>
                        <a:t>=False, weights="</a:t>
                      </a:r>
                      <a:r>
                        <a:rPr lang="en-US" sz="1200" b="0" dirty="0" err="1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exandria Medium"/>
                          <a:cs typeface="Alexandria Medium"/>
                          <a:sym typeface="Alexandria Medium"/>
                        </a:rPr>
                        <a:t>imagenet</a:t>
                      </a: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exandria Medium"/>
                          <a:cs typeface="Alexandria Medium"/>
                          <a:sym typeface="Alexandria Medium"/>
                        </a:rPr>
                        <a:t>")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MY" sz="1400" b="0" dirty="0">
                          <a:solidFill>
                            <a:schemeClr val="dk1"/>
                          </a:solidFill>
                          <a:latin typeface="Alexandria Medium" panose="020B0604020202020204" charset="-78"/>
                          <a:ea typeface="Albert Sans"/>
                          <a:cs typeface="Alexandria Medium" panose="020B0604020202020204" charset="-78"/>
                          <a:sym typeface="Albert Sans"/>
                        </a:rPr>
                        <a:t>Feature Extraction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lvl="2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bert Sans"/>
                          <a:cs typeface="Albert Sans"/>
                          <a:sym typeface="Albert Sans"/>
                        </a:rPr>
                        <a:t>Switched to EfficientNetB5 for potentially better feature </a:t>
                      </a:r>
                      <a:r>
                        <a:rPr lang="en-US" sz="1200" b="0" dirty="0" err="1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bert Sans"/>
                          <a:cs typeface="Albert Sans"/>
                          <a:sym typeface="Albert Sans"/>
                        </a:rPr>
                        <a:t>extraction.Implemented</a:t>
                      </a: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bert Sans"/>
                          <a:cs typeface="Albert Sans"/>
                          <a:sym typeface="Albert Sans"/>
                        </a:rPr>
                        <a:t> gradual unfreezing of layers for fine-tuning.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2316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1920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63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Functionality Differences and Contribution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08DCF92-389D-DE75-E944-D7EA20F2F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338287"/>
              </p:ext>
            </p:extLst>
          </p:nvPr>
        </p:nvGraphicFramePr>
        <p:xfrm>
          <a:off x="612000" y="1311000"/>
          <a:ext cx="7920000" cy="3240001"/>
        </p:xfrm>
        <a:graphic>
          <a:graphicData uri="http://schemas.openxmlformats.org/drawingml/2006/table">
            <a:tbl>
              <a:tblPr firstRow="1" bandRow="1">
                <a:tableStyleId>{C8B730DC-2105-46E5-90F9-B748E6FDB209}</a:tableStyleId>
              </a:tblPr>
              <a:tblGrid>
                <a:gridCol w="3168739">
                  <a:extLst>
                    <a:ext uri="{9D8B030D-6E8A-4147-A177-3AD203B41FA5}">
                      <a16:colId xmlns:a16="http://schemas.microsoft.com/office/drawing/2014/main" val="3818305812"/>
                    </a:ext>
                  </a:extLst>
                </a:gridCol>
                <a:gridCol w="1589227">
                  <a:extLst>
                    <a:ext uri="{9D8B030D-6E8A-4147-A177-3AD203B41FA5}">
                      <a16:colId xmlns:a16="http://schemas.microsoft.com/office/drawing/2014/main" val="228148025"/>
                    </a:ext>
                  </a:extLst>
                </a:gridCol>
                <a:gridCol w="3162034">
                  <a:extLst>
                    <a:ext uri="{9D8B030D-6E8A-4147-A177-3AD203B41FA5}">
                      <a16:colId xmlns:a16="http://schemas.microsoft.com/office/drawing/2014/main" val="524963536"/>
                    </a:ext>
                  </a:extLst>
                </a:gridCol>
              </a:tblGrid>
              <a:tr h="368740">
                <a:tc>
                  <a:txBody>
                    <a:bodyPr/>
                    <a:lstStyle/>
                    <a:p>
                      <a:pPr algn="ctr"/>
                      <a:r>
                        <a:rPr lang="en-MY" dirty="0">
                          <a:solidFill>
                            <a:schemeClr val="bg1"/>
                          </a:solidFill>
                          <a:latin typeface="Alexandria Medium" panose="020B0604020202020204" charset="-78"/>
                          <a:cs typeface="Alexandria Medium" panose="020B0604020202020204" charset="-78"/>
                        </a:rPr>
                        <a:t>Original Source Code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>
                          <a:solidFill>
                            <a:schemeClr val="bg1"/>
                          </a:solidFill>
                          <a:latin typeface="Alexandria Medium" panose="020B0604020202020204" charset="-78"/>
                          <a:cs typeface="Alexandria Medium" panose="020B0604020202020204" charset="-78"/>
                        </a:rPr>
                        <a:t>Our Project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686815"/>
                  </a:ext>
                </a:extLst>
              </a:tr>
              <a:tr h="1211932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exandria Medium"/>
                          <a:cs typeface="Alexandria Medium"/>
                          <a:sym typeface="Alexandria Medium"/>
                        </a:rPr>
                        <a:t>No Hyperparameter Tuning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MY" sz="1300" b="0" dirty="0">
                          <a:solidFill>
                            <a:schemeClr val="dk1"/>
                          </a:solidFill>
                          <a:latin typeface="Alexandria Medium" panose="020B0604020202020204" charset="-78"/>
                          <a:ea typeface="Albert Sans"/>
                          <a:cs typeface="Alexandria Medium" panose="020B0604020202020204" charset="-78"/>
                          <a:sym typeface="Albert Sans"/>
                        </a:rPr>
                        <a:t>Hyperparameter</a:t>
                      </a:r>
                      <a:r>
                        <a:rPr lang="en-MY" sz="1400" b="0" dirty="0">
                          <a:solidFill>
                            <a:schemeClr val="dk1"/>
                          </a:solidFill>
                          <a:latin typeface="Alexandria Medium" panose="020B0604020202020204" charset="-78"/>
                          <a:ea typeface="Albert Sans"/>
                          <a:cs typeface="Alexandria Medium" panose="020B0604020202020204" charset="-78"/>
                          <a:sym typeface="Albert Sans"/>
                        </a:rPr>
                        <a:t> Tuning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lvl="2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bert Sans"/>
                          <a:cs typeface="Albert Sans"/>
                          <a:sym typeface="Albert Sans"/>
                        </a:rPr>
                        <a:t>Added hyperparameter tuning using </a:t>
                      </a:r>
                      <a:r>
                        <a:rPr lang="en-US" sz="1200" b="0" dirty="0" err="1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bert Sans"/>
                          <a:cs typeface="Albert Sans"/>
                          <a:sym typeface="Albert Sans"/>
                        </a:rPr>
                        <a:t>Keras</a:t>
                      </a: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bert Sans"/>
                          <a:cs typeface="Albert Sans"/>
                          <a:sym typeface="Albert Sans"/>
                        </a:rPr>
                        <a:t> Tuner</a:t>
                      </a:r>
                    </a:p>
                    <a:p>
                      <a:pPr marL="171450" lvl="2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bert Sans"/>
                          <a:cs typeface="Albert Sans"/>
                          <a:sym typeface="Albert Sans"/>
                        </a:rPr>
                        <a:t>Automated search for the best hyperparameters, potentially leading to better model performance.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0764606"/>
                  </a:ext>
                </a:extLst>
              </a:tr>
              <a:tr h="165932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MY" sz="1200" b="0" dirty="0" err="1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exandria Medium"/>
                          <a:cs typeface="Alexandria Medium"/>
                          <a:sym typeface="Alexandria Medium"/>
                        </a:rPr>
                        <a:t>checkpointer</a:t>
                      </a:r>
                      <a:r>
                        <a:rPr lang="en-MY" sz="1200" b="0" dirty="0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exandria Medium"/>
                          <a:cs typeface="Alexandria Medium"/>
                          <a:sym typeface="Alexandria Medium"/>
                        </a:rPr>
                        <a:t> = </a:t>
                      </a:r>
                      <a:r>
                        <a:rPr lang="en-MY" sz="1200" b="1" dirty="0" err="1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exandria Medium"/>
                          <a:cs typeface="Alexandria Medium"/>
                          <a:sym typeface="Alexandria Medium"/>
                        </a:rPr>
                        <a:t>ModelCheckpoint</a:t>
                      </a:r>
                      <a:r>
                        <a:rPr lang="en-MY" sz="1200" b="0" dirty="0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exandria Medium"/>
                          <a:cs typeface="Alexandria Medium"/>
                          <a:sym typeface="Alexandria Medium"/>
                        </a:rPr>
                        <a:t>( </a:t>
                      </a:r>
                      <a:r>
                        <a:rPr lang="en-MY" sz="1200" b="0" dirty="0" err="1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exandria Medium"/>
                          <a:cs typeface="Alexandria Medium"/>
                          <a:sym typeface="Alexandria Medium"/>
                        </a:rPr>
                        <a:t>filepath</a:t>
                      </a:r>
                      <a:r>
                        <a:rPr lang="en-MY" sz="1200" b="0" dirty="0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exandria Medium"/>
                          <a:cs typeface="Alexandria Medium"/>
                          <a:sym typeface="Alexandria Medium"/>
                        </a:rPr>
                        <a:t>="</a:t>
                      </a:r>
                      <a:r>
                        <a:rPr lang="en-MY" sz="1200" b="0" dirty="0" err="1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exandria Medium"/>
                          <a:cs typeface="Alexandria Medium"/>
                          <a:sym typeface="Alexandria Medium"/>
                        </a:rPr>
                        <a:t>saved_models_weights_checkpointer</a:t>
                      </a:r>
                      <a:r>
                        <a:rPr lang="en-MY" sz="1200" b="0" dirty="0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exandria Medium"/>
                          <a:cs typeface="Alexandria Medium"/>
                          <a:sym typeface="Alexandria Medium"/>
                        </a:rPr>
                        <a:t>/weights.best.model.hdf5", verbose=1, </a:t>
                      </a:r>
                      <a:r>
                        <a:rPr lang="en-MY" sz="1200" b="0" dirty="0" err="1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exandria Medium"/>
                          <a:cs typeface="Alexandria Medium"/>
                          <a:sym typeface="Alexandria Medium"/>
                        </a:rPr>
                        <a:t>save_best_only</a:t>
                      </a:r>
                      <a:r>
                        <a:rPr lang="en-MY" sz="1200" b="0" dirty="0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exandria Medium"/>
                          <a:cs typeface="Alexandria Medium"/>
                          <a:sym typeface="Alexandria Medium"/>
                        </a:rPr>
                        <a:t>=True ) </a:t>
                      </a:r>
                      <a:r>
                        <a:rPr lang="en-MY" sz="1200" b="0" dirty="0" err="1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exandria Medium"/>
                          <a:cs typeface="Alexandria Medium"/>
                          <a:sym typeface="Alexandria Medium"/>
                        </a:rPr>
                        <a:t>early_stopping</a:t>
                      </a:r>
                      <a:r>
                        <a:rPr lang="en-MY" sz="1200" b="0" dirty="0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exandria Medium"/>
                          <a:cs typeface="Alexandria Medium"/>
                          <a:sym typeface="Alexandria Medium"/>
                        </a:rPr>
                        <a:t> = </a:t>
                      </a:r>
                      <a:r>
                        <a:rPr lang="en-MY" sz="1200" b="1" dirty="0" err="1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exandria Medium"/>
                          <a:cs typeface="Alexandria Medium"/>
                          <a:sym typeface="Alexandria Medium"/>
                        </a:rPr>
                        <a:t>EarlyStopping</a:t>
                      </a:r>
                      <a:r>
                        <a:rPr lang="en-MY" sz="1200" b="0" dirty="0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exandria Medium"/>
                          <a:cs typeface="Alexandria Medium"/>
                          <a:sym typeface="Alexandria Medium"/>
                        </a:rPr>
                        <a:t>(monitor="</a:t>
                      </a:r>
                      <a:r>
                        <a:rPr lang="en-MY" sz="1200" b="0" dirty="0" err="1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exandria Medium"/>
                          <a:cs typeface="Alexandria Medium"/>
                          <a:sym typeface="Alexandria Medium"/>
                        </a:rPr>
                        <a:t>val_loss</a:t>
                      </a:r>
                      <a:r>
                        <a:rPr lang="en-MY" sz="1200" b="0" dirty="0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exandria Medium"/>
                          <a:cs typeface="Alexandria Medium"/>
                          <a:sym typeface="Alexandria Medium"/>
                        </a:rPr>
                        <a:t>", patience=5, verbose=1, mode="min")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MY" sz="1400" b="0" dirty="0">
                          <a:solidFill>
                            <a:schemeClr val="dk1"/>
                          </a:solidFill>
                          <a:latin typeface="Alexandria Medium" panose="020B0604020202020204" charset="-78"/>
                          <a:ea typeface="Albert Sans"/>
                          <a:cs typeface="Alexandria Medium" panose="020B0604020202020204" charset="-78"/>
                          <a:sym typeface="Albert Sans"/>
                        </a:rPr>
                        <a:t>Callbacks and </a:t>
                      </a:r>
                      <a:r>
                        <a:rPr lang="en-MY" sz="1400" b="0" dirty="0" err="1">
                          <a:solidFill>
                            <a:schemeClr val="dk1"/>
                          </a:solidFill>
                          <a:latin typeface="Alexandria Medium" panose="020B0604020202020204" charset="-78"/>
                          <a:ea typeface="Albert Sans"/>
                          <a:cs typeface="Alexandria Medium" panose="020B0604020202020204" charset="-78"/>
                          <a:sym typeface="Albert Sans"/>
                        </a:rPr>
                        <a:t>Traininig</a:t>
                      </a:r>
                      <a:r>
                        <a:rPr lang="en-MY" sz="1400" b="0" dirty="0">
                          <a:solidFill>
                            <a:schemeClr val="dk1"/>
                          </a:solidFill>
                          <a:latin typeface="Alexandria Medium" panose="020B0604020202020204" charset="-78"/>
                          <a:ea typeface="Albert Sans"/>
                          <a:cs typeface="Alexandria Medium" panose="020B0604020202020204" charset="-78"/>
                          <a:sym typeface="Albert Sans"/>
                        </a:rPr>
                        <a:t> Configuration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lvl="2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bert Sans"/>
                          <a:cs typeface="Albert Sans"/>
                          <a:sym typeface="Albert Sans"/>
                        </a:rPr>
                        <a:t>Added </a:t>
                      </a:r>
                      <a:r>
                        <a:rPr lang="en-US" sz="1200" b="1" dirty="0" err="1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bert Sans"/>
                          <a:cs typeface="Albert Sans"/>
                          <a:sym typeface="Albert Sans"/>
                        </a:rPr>
                        <a:t>ReduceLROnPlateau</a:t>
                      </a: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bert Sans"/>
                          <a:cs typeface="Albert Sans"/>
                          <a:sym typeface="Albert Sans"/>
                        </a:rPr>
                        <a:t> to reduce the learning rate when the validation loss plateaus, which can help in fine-tuning.</a:t>
                      </a:r>
                    </a:p>
                    <a:p>
                      <a:pPr marL="171450" lvl="2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bert Sans"/>
                          <a:cs typeface="Albert Sans"/>
                          <a:sym typeface="Albert Sans"/>
                        </a:rPr>
                        <a:t>Added </a:t>
                      </a:r>
                      <a:r>
                        <a:rPr lang="en-US" sz="1200" b="0" dirty="0" err="1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bert Sans"/>
                          <a:cs typeface="Albert Sans"/>
                          <a:sym typeface="Albert Sans"/>
                        </a:rPr>
                        <a:t>TensorBoard</a:t>
                      </a: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bert Sans"/>
                          <a:cs typeface="Albert Sans"/>
                          <a:sym typeface="Albert Sans"/>
                        </a:rPr>
                        <a:t> for better visualization and monitoring of the training process.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2316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7200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63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Functionality Differences and Contribution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08DCF92-389D-DE75-E944-D7EA20F2F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225403"/>
              </p:ext>
            </p:extLst>
          </p:nvPr>
        </p:nvGraphicFramePr>
        <p:xfrm>
          <a:off x="612000" y="1311000"/>
          <a:ext cx="7920000" cy="3411083"/>
        </p:xfrm>
        <a:graphic>
          <a:graphicData uri="http://schemas.openxmlformats.org/drawingml/2006/table">
            <a:tbl>
              <a:tblPr firstRow="1" bandRow="1">
                <a:tableStyleId>{C8B730DC-2105-46E5-90F9-B748E6FDB209}</a:tableStyleId>
              </a:tblPr>
              <a:tblGrid>
                <a:gridCol w="3168739">
                  <a:extLst>
                    <a:ext uri="{9D8B030D-6E8A-4147-A177-3AD203B41FA5}">
                      <a16:colId xmlns:a16="http://schemas.microsoft.com/office/drawing/2014/main" val="3818305812"/>
                    </a:ext>
                  </a:extLst>
                </a:gridCol>
                <a:gridCol w="1589227">
                  <a:extLst>
                    <a:ext uri="{9D8B030D-6E8A-4147-A177-3AD203B41FA5}">
                      <a16:colId xmlns:a16="http://schemas.microsoft.com/office/drawing/2014/main" val="228148025"/>
                    </a:ext>
                  </a:extLst>
                </a:gridCol>
                <a:gridCol w="3162034">
                  <a:extLst>
                    <a:ext uri="{9D8B030D-6E8A-4147-A177-3AD203B41FA5}">
                      <a16:colId xmlns:a16="http://schemas.microsoft.com/office/drawing/2014/main" val="524963536"/>
                    </a:ext>
                  </a:extLst>
                </a:gridCol>
              </a:tblGrid>
              <a:tr h="351083">
                <a:tc>
                  <a:txBody>
                    <a:bodyPr/>
                    <a:lstStyle/>
                    <a:p>
                      <a:pPr algn="ctr"/>
                      <a:r>
                        <a:rPr lang="en-MY" dirty="0">
                          <a:solidFill>
                            <a:schemeClr val="bg1"/>
                          </a:solidFill>
                          <a:latin typeface="Alexandria Medium" panose="020B0604020202020204" charset="-78"/>
                          <a:cs typeface="Alexandria Medium" panose="020B0604020202020204" charset="-78"/>
                        </a:rPr>
                        <a:t>Original Source Code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>
                          <a:solidFill>
                            <a:schemeClr val="bg1"/>
                          </a:solidFill>
                          <a:latin typeface="Alexandria Medium" panose="020B0604020202020204" charset="-78"/>
                          <a:cs typeface="Alexandria Medium" panose="020B0604020202020204" charset="-78"/>
                        </a:rPr>
                        <a:t>Our Project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686815"/>
                  </a:ext>
                </a:extLst>
              </a:tr>
              <a:tr h="1224000"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exandria Medium"/>
                          <a:cs typeface="Alexandria Medium"/>
                          <a:sym typeface="Alexandria Medium"/>
                        </a:rPr>
                        <a:t>Does not handle class imbalance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MY" sz="1400" b="0" dirty="0">
                          <a:solidFill>
                            <a:schemeClr val="dk1"/>
                          </a:solidFill>
                          <a:latin typeface="Alexandria Medium" panose="020B0604020202020204" charset="-78"/>
                          <a:ea typeface="Albert Sans"/>
                          <a:cs typeface="Alexandria Medium" panose="020B0604020202020204" charset="-78"/>
                          <a:sym typeface="Albert Sans"/>
                        </a:rPr>
                        <a:t>Handling Class Imbalance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lvl="2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bert Sans"/>
                          <a:cs typeface="Albert Sans"/>
                          <a:sym typeface="Albert Sans"/>
                        </a:rPr>
                        <a:t>Computed class weights to handle class imbalance.</a:t>
                      </a:r>
                    </a:p>
                    <a:p>
                      <a:pPr marL="171450" lvl="2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bert Sans"/>
                          <a:cs typeface="Albert Sans"/>
                          <a:sym typeface="Albert Sans"/>
                        </a:rPr>
                        <a:t>Handling class imbalance improves model performance, especially in datasets with skewed class distributions.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9307183"/>
                  </a:ext>
                </a:extLst>
              </a:tr>
              <a:tr h="1836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200" b="0" dirty="0" err="1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exandria Medium"/>
                          <a:cs typeface="Alexandria Medium"/>
                          <a:sym typeface="Alexandria Medium"/>
                        </a:rPr>
                        <a:t>CNN_model</a:t>
                      </a:r>
                      <a:r>
                        <a:rPr lang="en-MY" sz="1200" b="0" dirty="0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exandria Medium"/>
                          <a:cs typeface="Alexandria Medium"/>
                          <a:sym typeface="Alexandria Medium"/>
                        </a:rPr>
                        <a:t> = Sequential()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200" b="0" dirty="0" err="1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exandria Medium"/>
                          <a:cs typeface="Alexandria Medium"/>
                          <a:sym typeface="Alexandria Medium"/>
                        </a:rPr>
                        <a:t>CNN_model.add</a:t>
                      </a:r>
                      <a:r>
                        <a:rPr lang="en-MY" sz="1200" b="0" dirty="0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exandria Medium"/>
                          <a:cs typeface="Alexandria Medium"/>
                          <a:sym typeface="Alexandria Medium"/>
                        </a:rPr>
                        <a:t>(GlobalAveragePooling2D(</a:t>
                      </a:r>
                      <a:r>
                        <a:rPr lang="en-MY" sz="1200" b="0" dirty="0" err="1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exandria Medium"/>
                          <a:cs typeface="Alexandria Medium"/>
                          <a:sym typeface="Alexandria Medium"/>
                        </a:rPr>
                        <a:t>input_shape</a:t>
                      </a:r>
                      <a:r>
                        <a:rPr lang="en-MY" sz="1200" b="0" dirty="0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exandria Medium"/>
                          <a:cs typeface="Alexandria Medium"/>
                          <a:sym typeface="Alexandria Medium"/>
                        </a:rPr>
                        <a:t>=</a:t>
                      </a:r>
                      <a:r>
                        <a:rPr lang="en-MY" sz="1200" b="0" dirty="0" err="1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exandria Medium"/>
                          <a:cs typeface="Alexandria Medium"/>
                          <a:sym typeface="Alexandria Medium"/>
                        </a:rPr>
                        <a:t>train_data.shape</a:t>
                      </a:r>
                      <a:r>
                        <a:rPr lang="en-MY" sz="1200" b="0" dirty="0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exandria Medium"/>
                          <a:cs typeface="Alexandria Medium"/>
                          <a:sym typeface="Alexandria Medium"/>
                        </a:rPr>
                        <a:t>[1:]))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200" b="0" dirty="0" err="1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exandria Medium"/>
                          <a:cs typeface="Alexandria Medium"/>
                          <a:sym typeface="Alexandria Medium"/>
                        </a:rPr>
                        <a:t>CNN_model.add</a:t>
                      </a:r>
                      <a:r>
                        <a:rPr lang="en-MY" sz="1200" b="0" dirty="0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exandria Medium"/>
                          <a:cs typeface="Alexandria Medium"/>
                          <a:sym typeface="Alexandria Medium"/>
                        </a:rPr>
                        <a:t>(Dropout(0.2))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200" b="0" dirty="0" err="1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exandria Medium"/>
                          <a:cs typeface="Alexandria Medium"/>
                          <a:sym typeface="Alexandria Medium"/>
                        </a:rPr>
                        <a:t>CNN_model.add</a:t>
                      </a:r>
                      <a:r>
                        <a:rPr lang="en-MY" sz="1200" b="0" dirty="0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exandria Medium"/>
                          <a:cs typeface="Alexandria Medium"/>
                          <a:sym typeface="Alexandria Medium"/>
                        </a:rPr>
                        <a:t>(Dense(1024, activation="</a:t>
                      </a:r>
                      <a:r>
                        <a:rPr lang="en-MY" sz="1200" b="0" dirty="0" err="1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exandria Medium"/>
                          <a:cs typeface="Alexandria Medium"/>
                          <a:sym typeface="Alexandria Medium"/>
                        </a:rPr>
                        <a:t>relu</a:t>
                      </a:r>
                      <a:r>
                        <a:rPr lang="en-MY" sz="1200" b="0" dirty="0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exandria Medium"/>
                          <a:cs typeface="Alexandria Medium"/>
                          <a:sym typeface="Alexandria Medium"/>
                        </a:rPr>
                        <a:t>"))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200" b="0" dirty="0" err="1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exandria Medium"/>
                          <a:cs typeface="Alexandria Medium"/>
                          <a:sym typeface="Alexandria Medium"/>
                        </a:rPr>
                        <a:t>CNN_model.add</a:t>
                      </a:r>
                      <a:r>
                        <a:rPr lang="en-MY" sz="1200" b="0" dirty="0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exandria Medium"/>
                          <a:cs typeface="Alexandria Medium"/>
                          <a:sym typeface="Alexandria Medium"/>
                        </a:rPr>
                        <a:t>(Dropout(0.2))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200" b="0" dirty="0" err="1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exandria Medium"/>
                          <a:cs typeface="Alexandria Medium"/>
                          <a:sym typeface="Alexandria Medium"/>
                        </a:rPr>
                        <a:t>CNN_model.add</a:t>
                      </a:r>
                      <a:r>
                        <a:rPr lang="en-MY" sz="1200" b="0" dirty="0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exandria Medium"/>
                          <a:cs typeface="Alexandria Medium"/>
                          <a:sym typeface="Alexandria Medium"/>
                        </a:rPr>
                        <a:t>(Dense(3, activation="</a:t>
                      </a:r>
                      <a:r>
                        <a:rPr lang="en-MY" sz="1200" b="0" dirty="0" err="1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exandria Medium"/>
                          <a:cs typeface="Alexandria Medium"/>
                          <a:sym typeface="Alexandria Medium"/>
                        </a:rPr>
                        <a:t>softmax</a:t>
                      </a:r>
                      <a:r>
                        <a:rPr lang="en-MY" sz="1200" b="0" dirty="0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exandria Medium"/>
                          <a:cs typeface="Alexandria Medium"/>
                          <a:sym typeface="Alexandria Medium"/>
                        </a:rPr>
                        <a:t>"))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MY" sz="1400" b="0" dirty="0">
                          <a:solidFill>
                            <a:schemeClr val="dk1"/>
                          </a:solidFill>
                          <a:latin typeface="Alexandria Medium" panose="020B0604020202020204" charset="-78"/>
                          <a:ea typeface="Albert Sans"/>
                          <a:cs typeface="Alexandria Medium" panose="020B0604020202020204" charset="-78"/>
                          <a:sym typeface="Albert Sans"/>
                        </a:rPr>
                        <a:t>Model Architecture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lvl="2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bert Sans"/>
                          <a:cs typeface="Albert Sans"/>
                          <a:sym typeface="Albert Sans"/>
                        </a:rPr>
                        <a:t>Added more layers and dropout rates, and, used </a:t>
                      </a:r>
                      <a:r>
                        <a:rPr lang="en-US" sz="1200" b="0" dirty="0" err="1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bert Sans"/>
                          <a:cs typeface="Albert Sans"/>
                          <a:sym typeface="Albert Sans"/>
                        </a:rPr>
                        <a:t>BatchNormalization</a:t>
                      </a: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bert Sans"/>
                          <a:cs typeface="Albert Sans"/>
                          <a:sym typeface="Albert Sans"/>
                        </a:rPr>
                        <a:t> for better regularization and performance.</a:t>
                      </a:r>
                    </a:p>
                    <a:p>
                      <a:pPr marL="171450" lvl="2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bert Sans"/>
                          <a:cs typeface="Albert Sans"/>
                          <a:sym typeface="Albert Sans"/>
                        </a:rPr>
                        <a:t>Automated selection of hyperparameters for the dense layers and dropout rates using </a:t>
                      </a:r>
                      <a:r>
                        <a:rPr lang="en-US" sz="1200" b="0" dirty="0" err="1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bert Sans"/>
                          <a:cs typeface="Albert Sans"/>
                          <a:sym typeface="Albert Sans"/>
                        </a:rPr>
                        <a:t>Keras</a:t>
                      </a: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bert Sans"/>
                          <a:cs typeface="Albert Sans"/>
                          <a:sym typeface="Albert Sans"/>
                        </a:rPr>
                        <a:t> Tuner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0764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1212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63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Functionality Differences and Contribution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08DCF92-389D-DE75-E944-D7EA20F2F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231627"/>
              </p:ext>
            </p:extLst>
          </p:nvPr>
        </p:nvGraphicFramePr>
        <p:xfrm>
          <a:off x="612000" y="1311000"/>
          <a:ext cx="7920000" cy="3449225"/>
        </p:xfrm>
        <a:graphic>
          <a:graphicData uri="http://schemas.openxmlformats.org/drawingml/2006/table">
            <a:tbl>
              <a:tblPr firstRow="1" bandRow="1">
                <a:tableStyleId>{C8B730DC-2105-46E5-90F9-B748E6FDB209}</a:tableStyleId>
              </a:tblPr>
              <a:tblGrid>
                <a:gridCol w="3168739">
                  <a:extLst>
                    <a:ext uri="{9D8B030D-6E8A-4147-A177-3AD203B41FA5}">
                      <a16:colId xmlns:a16="http://schemas.microsoft.com/office/drawing/2014/main" val="3818305812"/>
                    </a:ext>
                  </a:extLst>
                </a:gridCol>
                <a:gridCol w="1589227">
                  <a:extLst>
                    <a:ext uri="{9D8B030D-6E8A-4147-A177-3AD203B41FA5}">
                      <a16:colId xmlns:a16="http://schemas.microsoft.com/office/drawing/2014/main" val="228148025"/>
                    </a:ext>
                  </a:extLst>
                </a:gridCol>
                <a:gridCol w="3162034">
                  <a:extLst>
                    <a:ext uri="{9D8B030D-6E8A-4147-A177-3AD203B41FA5}">
                      <a16:colId xmlns:a16="http://schemas.microsoft.com/office/drawing/2014/main" val="524963536"/>
                    </a:ext>
                  </a:extLst>
                </a:gridCol>
              </a:tblGrid>
              <a:tr h="389225">
                <a:tc>
                  <a:txBody>
                    <a:bodyPr/>
                    <a:lstStyle/>
                    <a:p>
                      <a:pPr algn="ctr"/>
                      <a:r>
                        <a:rPr lang="en-MY" dirty="0">
                          <a:solidFill>
                            <a:schemeClr val="bg1"/>
                          </a:solidFill>
                          <a:latin typeface="Alexandria Medium" panose="020B0604020202020204" charset="-78"/>
                          <a:cs typeface="Alexandria Medium" panose="020B0604020202020204" charset="-78"/>
                        </a:rPr>
                        <a:t>Original Source Code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>
                          <a:solidFill>
                            <a:schemeClr val="bg1"/>
                          </a:solidFill>
                          <a:latin typeface="Alexandria Medium" panose="020B0604020202020204" charset="-78"/>
                          <a:cs typeface="Alexandria Medium" panose="020B0604020202020204" charset="-78"/>
                        </a:rPr>
                        <a:t>Our Project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686815"/>
                  </a:ext>
                </a:extLst>
              </a:tr>
              <a:tr h="158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200" b="0" dirty="0" err="1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exandria Medium"/>
                          <a:cs typeface="Alexandria Medium"/>
                          <a:sym typeface="Alexandria Medium"/>
                        </a:rPr>
                        <a:t>CNN_model.fit</a:t>
                      </a:r>
                      <a:r>
                        <a:rPr lang="en-MY" sz="1200" b="0" dirty="0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exandria Medium"/>
                          <a:cs typeface="Alexandria Medium"/>
                          <a:sym typeface="Alexandria Medium"/>
                        </a:rPr>
                        <a:t>( </a:t>
                      </a:r>
                      <a:r>
                        <a:rPr lang="en-MY" sz="1200" b="0" dirty="0" err="1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exandria Medium"/>
                          <a:cs typeface="Alexandria Medium"/>
                          <a:sym typeface="Alexandria Medium"/>
                        </a:rPr>
                        <a:t>train_data</a:t>
                      </a:r>
                      <a:r>
                        <a:rPr lang="en-MY" sz="1200" b="0" dirty="0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exandria Medium"/>
                          <a:cs typeface="Alexandria Medium"/>
                          <a:sym typeface="Alexandria Medium"/>
                        </a:rPr>
                        <a:t>, </a:t>
                      </a:r>
                      <a:r>
                        <a:rPr lang="en-MY" sz="1200" b="0" dirty="0" err="1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exandria Medium"/>
                          <a:cs typeface="Alexandria Medium"/>
                          <a:sym typeface="Alexandria Medium"/>
                        </a:rPr>
                        <a:t>train_targets</a:t>
                      </a:r>
                      <a:r>
                        <a:rPr lang="en-MY" sz="1200" b="0" dirty="0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exandria Medium"/>
                          <a:cs typeface="Alexandria Medium"/>
                          <a:sym typeface="Alexandria Medium"/>
                        </a:rPr>
                        <a:t>, </a:t>
                      </a:r>
                      <a:r>
                        <a:rPr lang="en-MY" sz="1200" b="0" dirty="0" err="1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exandria Medium"/>
                          <a:cs typeface="Alexandria Medium"/>
                          <a:sym typeface="Alexandria Medium"/>
                        </a:rPr>
                        <a:t>validation_data</a:t>
                      </a:r>
                      <a:r>
                        <a:rPr lang="en-MY" sz="1200" b="0" dirty="0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exandria Medium"/>
                          <a:cs typeface="Alexandria Medium"/>
                          <a:sym typeface="Alexandria Medium"/>
                        </a:rPr>
                        <a:t>=(</a:t>
                      </a:r>
                      <a:r>
                        <a:rPr lang="en-MY" sz="1200" b="0" dirty="0" err="1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exandria Medium"/>
                          <a:cs typeface="Alexandria Medium"/>
                          <a:sym typeface="Alexandria Medium"/>
                        </a:rPr>
                        <a:t>valid_data</a:t>
                      </a:r>
                      <a:r>
                        <a:rPr lang="en-MY" sz="1200" b="0" dirty="0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exandria Medium"/>
                          <a:cs typeface="Alexandria Medium"/>
                          <a:sym typeface="Alexandria Medium"/>
                        </a:rPr>
                        <a:t>, </a:t>
                      </a:r>
                      <a:r>
                        <a:rPr lang="en-MY" sz="1200" b="0" dirty="0" err="1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exandria Medium"/>
                          <a:cs typeface="Alexandria Medium"/>
                          <a:sym typeface="Alexandria Medium"/>
                        </a:rPr>
                        <a:t>valid_targets</a:t>
                      </a:r>
                      <a:r>
                        <a:rPr lang="en-MY" sz="1200" b="0" dirty="0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exandria Medium"/>
                          <a:cs typeface="Alexandria Medium"/>
                          <a:sym typeface="Alexandria Medium"/>
                        </a:rPr>
                        <a:t>), epochs=60, </a:t>
                      </a:r>
                      <a:r>
                        <a:rPr lang="en-MY" sz="1200" b="0" dirty="0" err="1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exandria Medium"/>
                          <a:cs typeface="Alexandria Medium"/>
                          <a:sym typeface="Alexandria Medium"/>
                        </a:rPr>
                        <a:t>batch_size</a:t>
                      </a:r>
                      <a:r>
                        <a:rPr lang="en-MY" sz="1200" b="0" dirty="0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exandria Medium"/>
                          <a:cs typeface="Alexandria Medium"/>
                          <a:sym typeface="Alexandria Medium"/>
                        </a:rPr>
                        <a:t>=200, callbacks=[</a:t>
                      </a:r>
                      <a:r>
                        <a:rPr lang="en-MY" sz="1200" b="0" dirty="0" err="1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exandria Medium"/>
                          <a:cs typeface="Alexandria Medium"/>
                          <a:sym typeface="Alexandria Medium"/>
                        </a:rPr>
                        <a:t>checkpointer</a:t>
                      </a:r>
                      <a:r>
                        <a:rPr lang="en-MY" sz="1200" b="0" dirty="0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exandria Medium"/>
                          <a:cs typeface="Alexandria Medium"/>
                          <a:sym typeface="Alexandria Medium"/>
                        </a:rPr>
                        <a:t>, </a:t>
                      </a:r>
                      <a:r>
                        <a:rPr lang="en-MY" sz="1200" b="0" dirty="0" err="1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exandria Medium"/>
                          <a:cs typeface="Alexandria Medium"/>
                          <a:sym typeface="Alexandria Medium"/>
                        </a:rPr>
                        <a:t>early_stopping</a:t>
                      </a:r>
                      <a:r>
                        <a:rPr lang="en-MY" sz="1200" b="0" dirty="0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exandria Medium"/>
                          <a:cs typeface="Alexandria Medium"/>
                          <a:sym typeface="Alexandria Medium"/>
                        </a:rPr>
                        <a:t>], verbose=1,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MY" sz="1400" b="0" dirty="0">
                          <a:solidFill>
                            <a:schemeClr val="dk1"/>
                          </a:solidFill>
                          <a:latin typeface="Alexandria Medium" panose="020B0604020202020204" charset="-78"/>
                          <a:ea typeface="Albert Sans"/>
                          <a:cs typeface="Alexandria Medium" panose="020B0604020202020204" charset="-78"/>
                          <a:sym typeface="Albert Sans"/>
                        </a:rPr>
                        <a:t>Training and Evaluation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lvl="2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bert Sans"/>
                          <a:cs typeface="Albert Sans"/>
                          <a:sym typeface="Albert Sans"/>
                        </a:rPr>
                        <a:t>Split the training data for validation, added class weights, and used the best hyperparameters for training.</a:t>
                      </a:r>
                    </a:p>
                    <a:p>
                      <a:pPr marL="171450" lvl="2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bert Sans"/>
                          <a:cs typeface="Albert Sans"/>
                          <a:sym typeface="Albert Sans"/>
                        </a:rPr>
                        <a:t>Enhanced the callbacks and reduced the batch size for better learning dynamics.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2316556"/>
                  </a:ext>
                </a:extLst>
              </a:tr>
              <a:tr h="1476000"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exandria Medium"/>
                          <a:cs typeface="Alexandria Medium"/>
                          <a:sym typeface="Alexandria Medium"/>
                        </a:rPr>
                        <a:t>No evaluation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MY" sz="1400" b="0" dirty="0">
                          <a:solidFill>
                            <a:schemeClr val="dk1"/>
                          </a:solidFill>
                          <a:latin typeface="Alexandria Medium" panose="020B0604020202020204" charset="-78"/>
                          <a:ea typeface="Albert Sans"/>
                          <a:cs typeface="Alexandria Medium" panose="020B0604020202020204" charset="-78"/>
                          <a:sym typeface="Albert Sans"/>
                        </a:rPr>
                        <a:t>Evaluation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lvl="2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bert Sans"/>
                          <a:cs typeface="Albert Sans"/>
                          <a:sym typeface="Albert Sans"/>
                        </a:rPr>
                        <a:t>Added evaluation of the model on the validation data and prints the classification report.</a:t>
                      </a:r>
                    </a:p>
                    <a:p>
                      <a:pPr marL="171450" lvl="2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bert Sans"/>
                          <a:cs typeface="Albert Sans"/>
                          <a:sym typeface="Albert Sans"/>
                        </a:rPr>
                        <a:t>Added evaluation step to provide detailed performance metrics using </a:t>
                      </a:r>
                      <a:r>
                        <a:rPr lang="en-US" sz="1200" b="0" dirty="0" err="1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bert Sans"/>
                          <a:cs typeface="Albert Sans"/>
                          <a:sym typeface="Albert Sans"/>
                        </a:rPr>
                        <a:t>classification_report</a:t>
                      </a: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bert Sans"/>
                          <a:cs typeface="Albert Sans"/>
                          <a:sym typeface="Albert Sans"/>
                        </a:rPr>
                        <a:t> from </a:t>
                      </a:r>
                      <a:r>
                        <a:rPr lang="en-US" sz="1200" b="0" dirty="0" err="1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bert Sans"/>
                          <a:cs typeface="Albert Sans"/>
                          <a:sym typeface="Albert Sans"/>
                        </a:rPr>
                        <a:t>sklearn</a:t>
                      </a:r>
                      <a:r>
                        <a:rPr lang="en-US" sz="1200" b="0" dirty="0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bert Sans"/>
                          <a:cs typeface="Albert Sans"/>
                          <a:sym typeface="Albert Sans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0965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5832305"/>
      </p:ext>
    </p:extLst>
  </p:cSld>
  <p:clrMapOvr>
    <a:masterClrMapping/>
  </p:clrMapOvr>
</p:sld>
</file>

<file path=ppt/theme/theme1.xml><?xml version="1.0" encoding="utf-8"?>
<a:theme xmlns:a="http://schemas.openxmlformats.org/drawingml/2006/main" name="Lead Funnel by Slidesgo">
  <a:themeElements>
    <a:clrScheme name="Simple Light">
      <a:dk1>
        <a:srgbClr val="15110E"/>
      </a:dk1>
      <a:lt1>
        <a:srgbClr val="FFF6FA"/>
      </a:lt1>
      <a:dk2>
        <a:srgbClr val="F5C2E4"/>
      </a:dk2>
      <a:lt2>
        <a:srgbClr val="B85284"/>
      </a:lt2>
      <a:accent1>
        <a:srgbClr val="69135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5110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991</Words>
  <Application>Microsoft Office PowerPoint</Application>
  <PresentationFormat>On-screen Show (16:9)</PresentationFormat>
  <Paragraphs>136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Alexandria Medium</vt:lpstr>
      <vt:lpstr>Wingdings</vt:lpstr>
      <vt:lpstr>Albert Sans</vt:lpstr>
      <vt:lpstr>Lead Funnel by Slidesgo</vt:lpstr>
      <vt:lpstr>Final Presentation</vt:lpstr>
      <vt:lpstr>1</vt:lpstr>
      <vt:lpstr>Sources</vt:lpstr>
      <vt:lpstr>Sources</vt:lpstr>
      <vt:lpstr>Functionality Differences and Contribution</vt:lpstr>
      <vt:lpstr>Functionality Differences and Contribution</vt:lpstr>
      <vt:lpstr>Functionality Differences and Contribution</vt:lpstr>
      <vt:lpstr>Functionality Differences and Contribution</vt:lpstr>
      <vt:lpstr>Functionality Differences and Contribution</vt:lpstr>
      <vt:lpstr>Functionality Differences and Contribution</vt:lpstr>
      <vt:lpstr>Tasks Allocation</vt:lpstr>
      <vt:lpstr>Limitation/Weakness</vt:lpstr>
      <vt:lpstr>Limitation/Weakness</vt:lpstr>
      <vt:lpstr>Limitation/Weakness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JOANNA ANAK JORISE</cp:lastModifiedBy>
  <cp:revision>4</cp:revision>
  <dcterms:modified xsi:type="dcterms:W3CDTF">2024-06-25T12:49:07Z</dcterms:modified>
</cp:coreProperties>
</file>