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57" r:id="rId3"/>
    <p:sldId id="270" r:id="rId4"/>
    <p:sldId id="259" r:id="rId5"/>
    <p:sldId id="272" r:id="rId6"/>
    <p:sldId id="279" r:id="rId7"/>
    <p:sldId id="273" r:id="rId8"/>
    <p:sldId id="274" r:id="rId9"/>
    <p:sldId id="275" r:id="rId10"/>
    <p:sldId id="276" r:id="rId11"/>
    <p:sldId id="264" r:id="rId12"/>
    <p:sldId id="265"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45" autoAdjust="0"/>
    <p:restoredTop sz="94660"/>
  </p:normalViewPr>
  <p:slideViewPr>
    <p:cSldViewPr snapToGrid="0">
      <p:cViewPr>
        <p:scale>
          <a:sx n="100" d="100"/>
          <a:sy n="100" d="100"/>
        </p:scale>
        <p:origin x="2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B0A9-9E20-9D14-EB8F-DC641FC84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0C9444-9AA5-4D98-1115-110BC5B8F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6F08A8-5ED6-DBBD-EDFB-A545181DB430}"/>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5" name="Footer Placeholder 4">
            <a:extLst>
              <a:ext uri="{FF2B5EF4-FFF2-40B4-BE49-F238E27FC236}">
                <a16:creationId xmlns:a16="http://schemas.microsoft.com/office/drawing/2014/main" id="{4D998066-1F14-1224-0ADB-D7F3B61FB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AFA91-6889-77C2-0363-F06CA41F641B}"/>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14760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DA98-B10B-D28C-BC6A-54A94D3189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AE8F0B-8B1C-5BC4-7A52-8786A9683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935D1-D2E4-8001-AFD5-DF8227FF86CD}"/>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5" name="Footer Placeholder 4">
            <a:extLst>
              <a:ext uri="{FF2B5EF4-FFF2-40B4-BE49-F238E27FC236}">
                <a16:creationId xmlns:a16="http://schemas.microsoft.com/office/drawing/2014/main" id="{5B0ECDBC-F4F7-E3DF-A861-838743241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3283E-56EF-3D5A-3D20-9F84516BEFD7}"/>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239978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BE102-DADC-F47A-4387-83654FCC07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D596C-C19A-753A-DF60-4D07A6F322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B73F0-2DDA-34D3-B170-91368115A4EC}"/>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5" name="Footer Placeholder 4">
            <a:extLst>
              <a:ext uri="{FF2B5EF4-FFF2-40B4-BE49-F238E27FC236}">
                <a16:creationId xmlns:a16="http://schemas.microsoft.com/office/drawing/2014/main" id="{262F8CB0-3B10-A018-E2E1-482EB59D3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AE53D-FC49-105D-9712-E4EEF529E6F1}"/>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173694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392C-7A9D-900B-F91B-EEF0C2B5BC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B40895-9446-188F-7D62-F8DED7F2BE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CF1AD-E732-6399-7F60-33C570C42224}"/>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5" name="Footer Placeholder 4">
            <a:extLst>
              <a:ext uri="{FF2B5EF4-FFF2-40B4-BE49-F238E27FC236}">
                <a16:creationId xmlns:a16="http://schemas.microsoft.com/office/drawing/2014/main" id="{BC33061C-6518-789A-B856-3EF382213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1BA4E-A037-705F-CC66-1447FEE5FBFD}"/>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314922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ECAF-3402-EB4E-AE06-393507091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4EF829-9F16-C49A-0111-75213E4C2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FCE12-3555-13B1-85D6-BAA735B44E1B}"/>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5" name="Footer Placeholder 4">
            <a:extLst>
              <a:ext uri="{FF2B5EF4-FFF2-40B4-BE49-F238E27FC236}">
                <a16:creationId xmlns:a16="http://schemas.microsoft.com/office/drawing/2014/main" id="{0FF14901-39C8-678A-C710-A49FAB60C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4A3BA-A380-AB74-688F-F1C1B37FAF7C}"/>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409367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1156-2510-E867-EF52-4471DF5DDB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7795F1-F69B-D49E-98B4-EE7B25EEF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A0611D-66DD-2766-D402-856F4E5281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112C18-027D-09ED-AC82-8227807D5CB2}"/>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6" name="Footer Placeholder 5">
            <a:extLst>
              <a:ext uri="{FF2B5EF4-FFF2-40B4-BE49-F238E27FC236}">
                <a16:creationId xmlns:a16="http://schemas.microsoft.com/office/drawing/2014/main" id="{41AF5010-91A5-42DB-5D2E-415DA523A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842BB-472E-96F9-D9E0-B023628180CF}"/>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143531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940E-C043-DA8E-19F1-EB2E578BA2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F2EAFC-A16E-7EB7-A7F7-A1CA15979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D97A66-9B30-7D16-A534-F2B1AAACD7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782342-5887-D1E4-96A2-62D3FFB1B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DF228-40ED-A87D-D339-BE2AE9A42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A05A06-07E6-0722-175F-79DD57753CDA}"/>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8" name="Footer Placeholder 7">
            <a:extLst>
              <a:ext uri="{FF2B5EF4-FFF2-40B4-BE49-F238E27FC236}">
                <a16:creationId xmlns:a16="http://schemas.microsoft.com/office/drawing/2014/main" id="{6CCD55A6-E182-D021-4DB9-2AD4607499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FAEE31-4255-A07B-D744-176C9FD7162E}"/>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354107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D296-BBF6-F7FE-436A-FD76954B57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FAADB4-B221-C43E-3D3E-6555919BF71B}"/>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4" name="Footer Placeholder 3">
            <a:extLst>
              <a:ext uri="{FF2B5EF4-FFF2-40B4-BE49-F238E27FC236}">
                <a16:creationId xmlns:a16="http://schemas.microsoft.com/office/drawing/2014/main" id="{B62F169A-717A-E655-4D3E-59EE1F7A6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EC2B18-7A1F-C265-E37F-FA20C4BDBF9C}"/>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302169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882CD-35B6-5006-99FB-9FCA9DD79D2C}"/>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3" name="Footer Placeholder 2">
            <a:extLst>
              <a:ext uri="{FF2B5EF4-FFF2-40B4-BE49-F238E27FC236}">
                <a16:creationId xmlns:a16="http://schemas.microsoft.com/office/drawing/2014/main" id="{52CBE740-AFA7-4FC3-89DD-65D3F9AA1B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788FE2-0715-C8CF-1F97-B93DA0A3B633}"/>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271320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138A-8A4A-77C5-D364-A86435EB5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A7BB57-DD74-0967-2F6C-9FA62E980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7B6EFB-E218-B34E-DB70-120391CBC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FB834C-D678-4163-3F7B-E33B9ACA5C0A}"/>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6" name="Footer Placeholder 5">
            <a:extLst>
              <a:ext uri="{FF2B5EF4-FFF2-40B4-BE49-F238E27FC236}">
                <a16:creationId xmlns:a16="http://schemas.microsoft.com/office/drawing/2014/main" id="{1FB8193A-24BD-05DD-6396-DBD8C9C75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F090C-00E2-DE4A-1325-5F4BB9EEE8C3}"/>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422737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0B5E-B81E-0445-8EF8-D65A772DA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BEF2B2-FFC1-4999-C0A4-776FA36932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6E197D-E791-FFF8-3DD6-9D9B508C0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52F78-AD68-39CD-CE31-C87BC1D074DC}"/>
              </a:ext>
            </a:extLst>
          </p:cNvPr>
          <p:cNvSpPr>
            <a:spLocks noGrp="1"/>
          </p:cNvSpPr>
          <p:nvPr>
            <p:ph type="dt" sz="half" idx="10"/>
          </p:nvPr>
        </p:nvSpPr>
        <p:spPr/>
        <p:txBody>
          <a:bodyPr/>
          <a:lstStyle/>
          <a:p>
            <a:fld id="{826061C3-F249-4E68-A1A4-37E285892182}" type="datetimeFigureOut">
              <a:rPr lang="en-US" smtClean="0"/>
              <a:t>11/4/2023</a:t>
            </a:fld>
            <a:endParaRPr lang="en-US"/>
          </a:p>
        </p:txBody>
      </p:sp>
      <p:sp>
        <p:nvSpPr>
          <p:cNvPr id="6" name="Footer Placeholder 5">
            <a:extLst>
              <a:ext uri="{FF2B5EF4-FFF2-40B4-BE49-F238E27FC236}">
                <a16:creationId xmlns:a16="http://schemas.microsoft.com/office/drawing/2014/main" id="{C33C39F3-5D04-E5CF-5CD0-72CFBEF92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E758E-EDCB-26FF-CE4D-BFE01ADF0B78}"/>
              </a:ext>
            </a:extLst>
          </p:cNvPr>
          <p:cNvSpPr>
            <a:spLocks noGrp="1"/>
          </p:cNvSpPr>
          <p:nvPr>
            <p:ph type="sldNum" sz="quarter" idx="12"/>
          </p:nvPr>
        </p:nvSpPr>
        <p:spPr/>
        <p:txBody>
          <a:bodyPr/>
          <a:lstStyle/>
          <a:p>
            <a:fld id="{60882C20-1191-4C90-9955-EFE3C8E01A7D}" type="slidenum">
              <a:rPr lang="en-US" smtClean="0"/>
              <a:t>‹#›</a:t>
            </a:fld>
            <a:endParaRPr lang="en-US"/>
          </a:p>
        </p:txBody>
      </p:sp>
    </p:spTree>
    <p:extLst>
      <p:ext uri="{BB962C8B-B14F-4D97-AF65-F5344CB8AC3E}">
        <p14:creationId xmlns:p14="http://schemas.microsoft.com/office/powerpoint/2010/main" val="280770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561341-9197-16CB-B425-4A18C773B1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2E2D25-6B40-BF13-160F-FF80AD9A0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6626B-8CF6-E9E4-9C97-57AA1D0AA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061C3-F249-4E68-A1A4-37E285892182}" type="datetimeFigureOut">
              <a:rPr lang="en-US" smtClean="0"/>
              <a:t>11/4/2023</a:t>
            </a:fld>
            <a:endParaRPr lang="en-US"/>
          </a:p>
        </p:txBody>
      </p:sp>
      <p:sp>
        <p:nvSpPr>
          <p:cNvPr id="5" name="Footer Placeholder 4">
            <a:extLst>
              <a:ext uri="{FF2B5EF4-FFF2-40B4-BE49-F238E27FC236}">
                <a16:creationId xmlns:a16="http://schemas.microsoft.com/office/drawing/2014/main" id="{3CC28F5B-5D6A-F12B-4D92-F51BCC05D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14727D-B35C-7BBA-7B90-FF3BBDD0B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82C20-1191-4C90-9955-EFE3C8E01A7D}" type="slidenum">
              <a:rPr lang="en-US" smtClean="0"/>
              <a:t>‹#›</a:t>
            </a:fld>
            <a:endParaRPr lang="en-US"/>
          </a:p>
        </p:txBody>
      </p:sp>
    </p:spTree>
    <p:extLst>
      <p:ext uri="{BB962C8B-B14F-4D97-AF65-F5344CB8AC3E}">
        <p14:creationId xmlns:p14="http://schemas.microsoft.com/office/powerpoint/2010/main" val="2137469491"/>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B639D-48A0-82A9-C40F-11334590550C}"/>
              </a:ext>
            </a:extLst>
          </p:cNvPr>
          <p:cNvSpPr>
            <a:spLocks noGrp="1"/>
          </p:cNvSpPr>
          <p:nvPr>
            <p:ph type="ctrTitle" idx="4294967295"/>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CAPSTONE PROJECT</a:t>
            </a:r>
          </a:p>
        </p:txBody>
      </p:sp>
      <p:grpSp>
        <p:nvGrpSpPr>
          <p:cNvPr id="49" name="Group 4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50" name="Rectangle 4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FB66EEC-2E20-1121-A1C3-995DAE146B40}"/>
              </a:ext>
            </a:extLst>
          </p:cNvPr>
          <p:cNvSpPr>
            <a:spLocks/>
          </p:cNvSpPr>
          <p:nvPr/>
        </p:nvSpPr>
        <p:spPr>
          <a:xfrm>
            <a:off x="825264" y="5109174"/>
            <a:ext cx="10039472" cy="864075"/>
          </a:xfrm>
          <a:prstGeom prst="rect">
            <a:avLst/>
          </a:prstGeom>
        </p:spPr>
        <p:txBody>
          <a:bodyPr>
            <a:normAutofit/>
          </a:bodyPr>
          <a:lstStyle/>
          <a:p>
            <a:pPr defTabSz="749808">
              <a:spcAft>
                <a:spcPts val="600"/>
              </a:spcAft>
            </a:pPr>
            <a:r>
              <a:rPr lang="en-US" sz="1968" b="1" kern="1200">
                <a:solidFill>
                  <a:srgbClr val="000000"/>
                </a:solidFill>
                <a:latin typeface="+mn-lt"/>
                <a:ea typeface="+mn-ea"/>
                <a:cs typeface="+mn-cs"/>
              </a:rPr>
              <a:t>MENTOR NAME : JAYA PANDEY</a:t>
            </a:r>
          </a:p>
          <a:p>
            <a:pPr defTabSz="749808">
              <a:spcAft>
                <a:spcPts val="600"/>
              </a:spcAft>
            </a:pPr>
            <a:r>
              <a:rPr lang="en-US" sz="1968" b="1" kern="1200">
                <a:solidFill>
                  <a:srgbClr val="000000"/>
                </a:solidFill>
                <a:latin typeface="+mn-lt"/>
                <a:ea typeface="+mn-ea"/>
                <a:cs typeface="+mn-cs"/>
              </a:rPr>
              <a:t> STUDENT NAME : AVINAASH ALFRED.R </a:t>
            </a:r>
          </a:p>
          <a:p>
            <a:pPr>
              <a:spcAft>
                <a:spcPts val="600"/>
              </a:spcAft>
            </a:pPr>
            <a:endParaRPr lang="en-US"/>
          </a:p>
        </p:txBody>
      </p:sp>
      <p:sp>
        <p:nvSpPr>
          <p:cNvPr id="42" name="TextBox 41">
            <a:extLst>
              <a:ext uri="{FF2B5EF4-FFF2-40B4-BE49-F238E27FC236}">
                <a16:creationId xmlns:a16="http://schemas.microsoft.com/office/drawing/2014/main" id="{D4C2E5A6-E807-6D8C-D874-FCE871AA7218}"/>
              </a:ext>
            </a:extLst>
          </p:cNvPr>
          <p:cNvSpPr txBox="1"/>
          <p:nvPr/>
        </p:nvSpPr>
        <p:spPr>
          <a:xfrm>
            <a:off x="3643777" y="2662314"/>
            <a:ext cx="4402445" cy="1609095"/>
          </a:xfrm>
          <a:prstGeom prst="rect">
            <a:avLst/>
          </a:prstGeom>
          <a:noFill/>
        </p:spPr>
        <p:txBody>
          <a:bodyPr wrap="square" rtlCol="0">
            <a:spAutoFit/>
          </a:bodyPr>
          <a:lstStyle/>
          <a:p>
            <a:pPr algn="ctr" defTabSz="749808">
              <a:spcAft>
                <a:spcPts val="600"/>
              </a:spcAft>
            </a:pPr>
            <a:r>
              <a:rPr lang="en-US" sz="2952" kern="1200">
                <a:solidFill>
                  <a:schemeClr val="tx1"/>
                </a:solidFill>
                <a:latin typeface="Calibri" panose="020F0502020204030204" pitchFamily="34" charset="0"/>
                <a:ea typeface="+mn-ea"/>
                <a:cs typeface="Calibri" panose="020F0502020204030204" pitchFamily="34" charset="0"/>
              </a:rPr>
              <a:t>SQL</a:t>
            </a:r>
          </a:p>
          <a:p>
            <a:pPr algn="ctr" defTabSz="749808">
              <a:spcAft>
                <a:spcPts val="600"/>
              </a:spcAft>
            </a:pPr>
            <a:r>
              <a:rPr lang="en-US" sz="2952" kern="1200">
                <a:solidFill>
                  <a:schemeClr val="tx1"/>
                </a:solidFill>
                <a:latin typeface="Calibri" panose="020F0502020204030204" pitchFamily="34" charset="0"/>
                <a:ea typeface="+mn-ea"/>
                <a:cs typeface="Calibri" panose="020F0502020204030204" pitchFamily="34" charset="0"/>
              </a:rPr>
              <a:t>PYTHON</a:t>
            </a:r>
          </a:p>
          <a:p>
            <a:pPr algn="ctr" defTabSz="749808">
              <a:spcAft>
                <a:spcPts val="600"/>
              </a:spcAft>
            </a:pPr>
            <a:r>
              <a:rPr lang="en-US" sz="2952" kern="1200">
                <a:solidFill>
                  <a:schemeClr val="tx1"/>
                </a:solidFill>
                <a:latin typeface="Calibri" panose="020F0502020204030204" pitchFamily="34" charset="0"/>
                <a:ea typeface="+mn-ea"/>
                <a:cs typeface="Calibri" panose="020F0502020204030204" pitchFamily="34" charset="0"/>
              </a:rPr>
              <a:t>TABLEAUE</a:t>
            </a:r>
            <a:endParaRPr lang="en-US" sz="3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760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B07D80-671A-C096-D2E3-BB393F427F90}"/>
              </a:ext>
            </a:extLst>
          </p:cNvPr>
          <p:cNvPicPr>
            <a:picLocks noChangeAspect="1"/>
          </p:cNvPicPr>
          <p:nvPr/>
        </p:nvPicPr>
        <p:blipFill>
          <a:blip r:embed="rId2"/>
          <a:stretch>
            <a:fillRect/>
          </a:stretch>
        </p:blipFill>
        <p:spPr>
          <a:xfrm>
            <a:off x="800763" y="486462"/>
            <a:ext cx="8696306" cy="457200"/>
          </a:xfrm>
          <a:prstGeom prst="rect">
            <a:avLst/>
          </a:prstGeom>
          <a:ln w="12700">
            <a:solidFill>
              <a:schemeClr val="tx1"/>
            </a:solid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E4BBF8C8-EF50-B7F3-DEB4-C683216DE9BB}"/>
              </a:ext>
            </a:extLst>
          </p:cNvPr>
          <p:cNvPicPr>
            <a:picLocks noChangeAspect="1"/>
          </p:cNvPicPr>
          <p:nvPr/>
        </p:nvPicPr>
        <p:blipFill rotWithShape="1">
          <a:blip r:embed="rId3"/>
          <a:srcRect l="806"/>
          <a:stretch/>
        </p:blipFill>
        <p:spPr>
          <a:xfrm>
            <a:off x="800763" y="1235328"/>
            <a:ext cx="5462546" cy="2407129"/>
          </a:xfrm>
          <a:prstGeom prst="rect">
            <a:avLst/>
          </a:prstGeom>
          <a:ln w="12700">
            <a:solidFill>
              <a:schemeClr val="tx1"/>
            </a:solid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867B80E3-D644-22B2-95DC-7FBCC6FF6A30}"/>
              </a:ext>
            </a:extLst>
          </p:cNvPr>
          <p:cNvSpPr txBox="1"/>
          <p:nvPr/>
        </p:nvSpPr>
        <p:spPr>
          <a:xfrm>
            <a:off x="699246" y="3857923"/>
            <a:ext cx="6425453" cy="2923877"/>
          </a:xfrm>
          <a:prstGeom prst="rect">
            <a:avLst/>
          </a:prstGeom>
          <a:noFill/>
        </p:spPr>
        <p:txBody>
          <a:bodyPr wrap="square" rtlCol="0">
            <a:spAutoFit/>
          </a:bodyPr>
          <a:lstStyle/>
          <a:p>
            <a:pPr algn="l"/>
            <a:r>
              <a:rPr lang="en-US" sz="1200" b="0" i="0" dirty="0">
                <a:effectLst/>
                <a:latin typeface="Söhne"/>
              </a:rPr>
              <a:t>Task 11:</a:t>
            </a:r>
          </a:p>
          <a:p>
            <a:pPr algn="l"/>
            <a:r>
              <a:rPr lang="en-US" sz="1600" b="0" i="0" dirty="0">
                <a:effectLst/>
                <a:latin typeface="Söhne"/>
              </a:rPr>
              <a:t>By identifying and displaying the names of movies with runtimes above the average, stakeholders in the film industry can gain an understanding of the characteristics of movies that typically have longer durations. This analysis can help identify patterns or genres that often require more extended storytelling or elaborate plot development. Understanding the movies with above-average runtimes can assist filmmakers, producers, and distributors in making informed decisions regarding content planning, scheduling, and audience engagement strategies. It can also provide insights into audience preferences for certain types of movies that offer more extensive and immersive storytelling experiences.</a:t>
            </a:r>
          </a:p>
          <a:p>
            <a:endParaRPr lang="en-US" sz="1200" dirty="0"/>
          </a:p>
        </p:txBody>
      </p:sp>
    </p:spTree>
    <p:extLst>
      <p:ext uri="{BB962C8B-B14F-4D97-AF65-F5344CB8AC3E}">
        <p14:creationId xmlns:p14="http://schemas.microsoft.com/office/powerpoint/2010/main" val="17036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58545D-C135-02D5-FA0D-FA05BC0580CE}"/>
              </a:ext>
            </a:extLst>
          </p:cNvPr>
          <p:cNvSpPr txBox="1"/>
          <p:nvPr/>
        </p:nvSpPr>
        <p:spPr>
          <a:xfrm>
            <a:off x="-160468" y="114300"/>
            <a:ext cx="12192000"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OBSERVATION</a:t>
            </a:r>
          </a:p>
        </p:txBody>
      </p:sp>
      <p:pic>
        <p:nvPicPr>
          <p:cNvPr id="5" name="Picture 4" descr="A graph of blue dots&#10;&#10;Description automatically generated">
            <a:extLst>
              <a:ext uri="{FF2B5EF4-FFF2-40B4-BE49-F238E27FC236}">
                <a16:creationId xmlns:a16="http://schemas.microsoft.com/office/drawing/2014/main" id="{C9761C9D-14DD-CF75-617C-F7492002F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528" y="874752"/>
            <a:ext cx="6790008" cy="5197290"/>
          </a:xfrm>
          <a:prstGeom prst="rect">
            <a:avLst/>
          </a:prstGeom>
        </p:spPr>
      </p:pic>
    </p:spTree>
    <p:extLst>
      <p:ext uri="{BB962C8B-B14F-4D97-AF65-F5344CB8AC3E}">
        <p14:creationId xmlns:p14="http://schemas.microsoft.com/office/powerpoint/2010/main" val="317956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742B4-535E-7A8C-A661-311ED43E719C}"/>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Box 2">
            <a:extLst>
              <a:ext uri="{FF2B5EF4-FFF2-40B4-BE49-F238E27FC236}">
                <a16:creationId xmlns:a16="http://schemas.microsoft.com/office/drawing/2014/main" id="{C5E2D2E5-106F-5E91-4095-E1ACBE1DD0AE}"/>
              </a:ext>
            </a:extLst>
          </p:cNvPr>
          <p:cNvSpPr txBox="1"/>
          <p:nvPr/>
        </p:nvSpPr>
        <p:spPr>
          <a:xfrm>
            <a:off x="922020" y="807720"/>
            <a:ext cx="10538460" cy="5355312"/>
          </a:xfrm>
          <a:prstGeom prst="rect">
            <a:avLst/>
          </a:prstGeom>
          <a:noFill/>
        </p:spPr>
        <p:txBody>
          <a:bodyPr wrap="square" rtlCol="0">
            <a:spAutoFit/>
          </a:bodyPr>
          <a:lstStyle/>
          <a:p>
            <a:r>
              <a:rPr lang="en-US" dirty="0"/>
              <a:t>The film industry is a complex ecosystem where multiple factors contribute to the success and popularity of movies. While a higher budget can often lead to increased revenues, it is not the sole determinant of a movie's success. Factors such as effective marketing, engaging storytelling, and audience preferences play a crucial role in shaping the performance of a movie. Additionally, the landscape of production companies is diverse, with certain entities emerging as dominant players, significantly influencing the overall production dynamics.</a:t>
            </a:r>
          </a:p>
          <a:p>
            <a:endParaRPr lang="en-US" dirty="0"/>
          </a:p>
          <a:p>
            <a:r>
              <a:rPr lang="en-US" dirty="0"/>
              <a:t>Understanding audience preferences, runtime trends, and the contributions of various production companies is essential for making informed decisions about resource allocation, content planning, and marketing strategies. The success of a movie often hinges on a combination of factors, including creative storytelling, strategic budgeting, and effective marketing, aimed at engaging audiences and creating memorable cinematic experiences.</a:t>
            </a:r>
          </a:p>
          <a:p>
            <a:endParaRPr lang="en-US" dirty="0"/>
          </a:p>
          <a:p>
            <a:r>
              <a:rPr lang="en-US" dirty="0"/>
              <a:t>By leveraging these insights, stakeholders in the film industry can adapt their strategies to meet audience expectations, foster creative innovation, and drive sustainable growth. Overall, a holistic understanding of the interplay between budget, production dynamics, audience preferences, and storytelling is pivotal for creating successful and impactful movies that resonate with audiences and contribute to the continued evolution of the film industry.</a:t>
            </a:r>
          </a:p>
          <a:p>
            <a:endParaRPr lang="en-US" dirty="0"/>
          </a:p>
          <a:p>
            <a:endParaRPr lang="en-IN" dirty="0"/>
          </a:p>
        </p:txBody>
      </p:sp>
    </p:spTree>
    <p:extLst>
      <p:ext uri="{BB962C8B-B14F-4D97-AF65-F5344CB8AC3E}">
        <p14:creationId xmlns:p14="http://schemas.microsoft.com/office/powerpoint/2010/main" val="4672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8D49C-88BC-3A96-B455-69A48D61E357}"/>
              </a:ext>
            </a:extLst>
          </p:cNvPr>
          <p:cNvSpPr txBox="1"/>
          <p:nvPr/>
        </p:nvSpPr>
        <p:spPr>
          <a:xfrm>
            <a:off x="1285241" y="1008993"/>
            <a:ext cx="9231410" cy="35420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1500" kern="1200">
                <a:solidFill>
                  <a:schemeClr val="tx1"/>
                </a:solidFill>
                <a:latin typeface="+mj-lt"/>
                <a:ea typeface="+mj-ea"/>
                <a:cs typeface="+mj-cs"/>
              </a:rPr>
              <a:t>THANK YOU</a:t>
            </a:r>
          </a:p>
        </p:txBody>
      </p:sp>
    </p:spTree>
    <p:extLst>
      <p:ext uri="{BB962C8B-B14F-4D97-AF65-F5344CB8AC3E}">
        <p14:creationId xmlns:p14="http://schemas.microsoft.com/office/powerpoint/2010/main" val="277132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C85E5E-1C1B-8984-8916-76977B4D526E}"/>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100" kern="1200">
                <a:solidFill>
                  <a:schemeClr val="tx1"/>
                </a:solidFill>
                <a:latin typeface="+mj-lt"/>
                <a:ea typeface="+mj-ea"/>
                <a:cs typeface="+mj-cs"/>
              </a:rPr>
              <a:t>CONTENTS FOR PYTHON</a:t>
            </a:r>
          </a:p>
        </p:txBody>
      </p:sp>
      <p:sp>
        <p:nvSpPr>
          <p:cNvPr id="2" name="TextBox 1">
            <a:extLst>
              <a:ext uri="{FF2B5EF4-FFF2-40B4-BE49-F238E27FC236}">
                <a16:creationId xmlns:a16="http://schemas.microsoft.com/office/drawing/2014/main" id="{F695D248-C070-9C4F-4534-DAB1FEBA18D7}"/>
              </a:ext>
            </a:extLst>
          </p:cNvPr>
          <p:cNvSpPr txBox="1"/>
          <p:nvPr/>
        </p:nvSpPr>
        <p:spPr>
          <a:xfrm>
            <a:off x="1285240" y="2969469"/>
            <a:ext cx="8074815" cy="2800395"/>
          </a:xfrm>
          <a:prstGeom prst="rect">
            <a:avLst/>
          </a:prstGeom>
        </p:spPr>
        <p:txBody>
          <a:bodyPr vert="horz" lIns="91440" tIns="45720" rIns="91440" bIns="45720" rtlCol="0" anchor="t">
            <a:normAutofit/>
          </a:bodyPr>
          <a:lstStyle/>
          <a:p>
            <a:pPr marL="571500" indent="-228600">
              <a:lnSpc>
                <a:spcPct val="90000"/>
              </a:lnSpc>
              <a:spcAft>
                <a:spcPts val="600"/>
              </a:spcAft>
              <a:buFont typeface="Arial" panose="020B0604020202020204" pitchFamily="34" charset="0"/>
              <a:buChar char="•"/>
            </a:pPr>
            <a:r>
              <a:rPr lang="en-US" sz="2200" b="1"/>
              <a:t>INTRODUCTION</a:t>
            </a:r>
          </a:p>
          <a:p>
            <a:pPr marL="571500" indent="-228600">
              <a:lnSpc>
                <a:spcPct val="90000"/>
              </a:lnSpc>
              <a:spcAft>
                <a:spcPts val="600"/>
              </a:spcAft>
              <a:buFont typeface="Arial" panose="020B0604020202020204" pitchFamily="34" charset="0"/>
              <a:buChar char="•"/>
            </a:pPr>
            <a:r>
              <a:rPr lang="en-US" sz="2200" b="1"/>
              <a:t>OBJECTIVES</a:t>
            </a:r>
          </a:p>
          <a:p>
            <a:pPr marL="571500" indent="-228600">
              <a:lnSpc>
                <a:spcPct val="90000"/>
              </a:lnSpc>
              <a:spcAft>
                <a:spcPts val="600"/>
              </a:spcAft>
              <a:buFont typeface="Arial" panose="020B0604020202020204" pitchFamily="34" charset="0"/>
              <a:buChar char="•"/>
            </a:pPr>
            <a:r>
              <a:rPr lang="en-US" sz="2200" b="1"/>
              <a:t>DATA ANALYSIS USING PYTHON QUESTIONS AND ANSWERS </a:t>
            </a:r>
          </a:p>
          <a:p>
            <a:pPr marL="571500" indent="-228600">
              <a:lnSpc>
                <a:spcPct val="90000"/>
              </a:lnSpc>
              <a:spcAft>
                <a:spcPts val="600"/>
              </a:spcAft>
              <a:buFont typeface="Arial" panose="020B0604020202020204" pitchFamily="34" charset="0"/>
              <a:buChar char="•"/>
            </a:pPr>
            <a:r>
              <a:rPr lang="en-US" sz="2200" b="1"/>
              <a:t>INTERPRETATION</a:t>
            </a:r>
          </a:p>
          <a:p>
            <a:pPr marL="571500" indent="-228600">
              <a:lnSpc>
                <a:spcPct val="90000"/>
              </a:lnSpc>
              <a:spcAft>
                <a:spcPts val="600"/>
              </a:spcAft>
              <a:buFont typeface="Arial" panose="020B0604020202020204" pitchFamily="34" charset="0"/>
              <a:buChar char="•"/>
            </a:pPr>
            <a:r>
              <a:rPr lang="en-US" sz="2200" b="1"/>
              <a:t>VISUALIZATION OF PYTHON</a:t>
            </a:r>
          </a:p>
          <a:p>
            <a:pPr marL="571500" indent="-228600">
              <a:lnSpc>
                <a:spcPct val="90000"/>
              </a:lnSpc>
              <a:spcAft>
                <a:spcPts val="600"/>
              </a:spcAft>
              <a:buFont typeface="Arial" panose="020B0604020202020204" pitchFamily="34" charset="0"/>
              <a:buChar char="•"/>
            </a:pPr>
            <a:r>
              <a:rPr lang="en-US" sz="2200" b="1"/>
              <a:t>OBSERVATION</a:t>
            </a:r>
          </a:p>
          <a:p>
            <a:pPr marL="571500" indent="-228600">
              <a:lnSpc>
                <a:spcPct val="90000"/>
              </a:lnSpc>
              <a:spcAft>
                <a:spcPts val="600"/>
              </a:spcAft>
              <a:buFont typeface="Arial" panose="020B0604020202020204" pitchFamily="34" charset="0"/>
              <a:buChar char="•"/>
            </a:pPr>
            <a:r>
              <a:rPr lang="en-US" sz="2200" b="1"/>
              <a:t>CONCLUSION</a:t>
            </a:r>
          </a:p>
          <a:p>
            <a:pPr indent="-228600">
              <a:lnSpc>
                <a:spcPct val="90000"/>
              </a:lnSpc>
              <a:spcAft>
                <a:spcPts val="600"/>
              </a:spcAft>
              <a:buFont typeface="Arial" panose="020B0604020202020204" pitchFamily="34" charset="0"/>
              <a:buChar char="•"/>
            </a:pPr>
            <a:endParaRPr lang="en-US" sz="2200"/>
          </a:p>
        </p:txBody>
      </p:sp>
    </p:spTree>
    <p:extLst>
      <p:ext uri="{BB962C8B-B14F-4D97-AF65-F5344CB8AC3E}">
        <p14:creationId xmlns:p14="http://schemas.microsoft.com/office/powerpoint/2010/main" val="105571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2559C8-E140-A432-7BCC-F9AF710ECBED}"/>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INTRODUCTION</a:t>
            </a:r>
          </a:p>
        </p:txBody>
      </p:sp>
      <p:grpSp>
        <p:nvGrpSpPr>
          <p:cNvPr id="8" name="Group 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AC723EF-381B-D976-372D-18038EAC64D6}"/>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0" i="0">
                <a:effectLst/>
              </a:rPr>
              <a:t>TMDB provides an API(Application programming interface) and downloadable datasets that contain information on thousands of movies and TV shows. Analysts and data scientists can access this data to perform various types of analyses.</a:t>
            </a:r>
          </a:p>
          <a:p>
            <a:pPr indent="-228600">
              <a:lnSpc>
                <a:spcPct val="90000"/>
              </a:lnSpc>
              <a:spcAft>
                <a:spcPts val="600"/>
              </a:spcAft>
              <a:buFont typeface="Arial" panose="020B0604020202020204" pitchFamily="34" charset="0"/>
              <a:buChar char="•"/>
            </a:pPr>
            <a:r>
              <a:rPr lang="en-US" sz="1700" b="0" i="0">
                <a:effectLst/>
              </a:rPr>
              <a:t>The TMDB movie data analysis can vary widely. Common goals include understanding audience preferences, predicting box office success, assessing the impact of genres, analyzing actor/director influence, and evaluating the relationship between ratings and revenue.</a:t>
            </a:r>
          </a:p>
          <a:p>
            <a:pPr indent="-228600">
              <a:lnSpc>
                <a:spcPct val="90000"/>
              </a:lnSpc>
              <a:spcAft>
                <a:spcPts val="600"/>
              </a:spcAft>
              <a:buFont typeface="Arial" panose="020B0604020202020204" pitchFamily="34" charset="0"/>
              <a:buChar char="•"/>
            </a:pPr>
            <a:r>
              <a:rPr lang="en-US" sz="1700" b="0" i="0">
                <a:effectLst/>
              </a:rPr>
              <a:t> Before diving into analysis, it's essential to explore the dataset. This involves checking for missing data, understanding data types, and gaining a general overview of the dataset's structure.</a:t>
            </a:r>
          </a:p>
          <a:p>
            <a:pPr indent="-228600">
              <a:lnSpc>
                <a:spcPct val="90000"/>
              </a:lnSpc>
              <a:spcAft>
                <a:spcPts val="600"/>
              </a:spcAft>
              <a:buFont typeface="Arial" panose="020B0604020202020204" pitchFamily="34" charset="0"/>
              <a:buChar char="•"/>
            </a:pPr>
            <a:r>
              <a:rPr lang="en-US" sz="1700" b="0" i="0">
                <a:effectLst/>
              </a:rPr>
              <a:t>Basic statistics can help provide insights into key metrics like movie budgets, revenue, ratings, and popularity. Common statistics include mean, median, standard deviation, and quartiles.</a:t>
            </a:r>
          </a:p>
          <a:p>
            <a:pPr indent="-228600">
              <a:lnSpc>
                <a:spcPct val="90000"/>
              </a:lnSpc>
              <a:spcAft>
                <a:spcPts val="600"/>
              </a:spcAft>
              <a:buFont typeface="Arial" panose="020B0604020202020204" pitchFamily="34" charset="0"/>
              <a:buChar char="•"/>
            </a:pPr>
            <a:r>
              <a:rPr lang="en-US" sz="1700" b="0" i="0">
                <a:effectLst/>
              </a:rPr>
              <a:t>Visualization tools such as bar charts, scatter plots, and histograms can make the data more accessible and provide insights into trends and patterns. For example, visualizing the distribution of movie ratings or budget vs. revenue relationships can reveal interesting patterns.</a:t>
            </a:r>
          </a:p>
        </p:txBody>
      </p:sp>
    </p:spTree>
    <p:extLst>
      <p:ext uri="{BB962C8B-B14F-4D97-AF65-F5344CB8AC3E}">
        <p14:creationId xmlns:p14="http://schemas.microsoft.com/office/powerpoint/2010/main" val="361849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1B55B-0CBD-6F9B-7DE2-E219345AA777}"/>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OBJECTIVES</a:t>
            </a:r>
          </a:p>
        </p:txBody>
      </p:sp>
      <p:sp>
        <p:nvSpPr>
          <p:cNvPr id="2" name="TextBox 1">
            <a:extLst>
              <a:ext uri="{FF2B5EF4-FFF2-40B4-BE49-F238E27FC236}">
                <a16:creationId xmlns:a16="http://schemas.microsoft.com/office/drawing/2014/main" id="{00BC2D8A-3829-69A9-484F-AECEDCDBFC06}"/>
              </a:ext>
            </a:extLst>
          </p:cNvPr>
          <p:cNvSpPr txBox="1"/>
          <p:nvPr/>
        </p:nvSpPr>
        <p:spPr>
          <a:xfrm>
            <a:off x="1097280" y="1166842"/>
            <a:ext cx="10495721" cy="4524315"/>
          </a:xfrm>
          <a:prstGeom prst="rect">
            <a:avLst/>
          </a:prstGeom>
          <a:noFill/>
        </p:spPr>
        <p:txBody>
          <a:bodyPr wrap="square" rtlCol="0">
            <a:spAutoFit/>
          </a:bodyPr>
          <a:lstStyle/>
          <a:p>
            <a:pPr algn="l">
              <a:buFont typeface="+mj-lt"/>
              <a:buAutoNum type="arabicPeriod"/>
            </a:pPr>
            <a:r>
              <a:rPr lang="en-US" b="1" i="0" dirty="0">
                <a:effectLst/>
                <a:latin typeface="Söhne"/>
              </a:rPr>
              <a:t>Revenue Maximization</a:t>
            </a:r>
            <a:r>
              <a:rPr lang="en-US" b="0" i="0" dirty="0">
                <a:effectLst/>
                <a:latin typeface="Söhne"/>
              </a:rPr>
              <a:t>: Identify key factors influencing high revenue-generating movies to optimize revenue generation strategies and inform decision-making for future movie projects.</a:t>
            </a:r>
          </a:p>
          <a:p>
            <a:pPr algn="l">
              <a:buFont typeface="+mj-lt"/>
              <a:buAutoNum type="arabicPeriod"/>
            </a:pPr>
            <a:r>
              <a:rPr lang="en-US" b="1" i="0" dirty="0">
                <a:effectLst/>
                <a:latin typeface="Söhne"/>
              </a:rPr>
              <a:t>Budget Optimization</a:t>
            </a:r>
            <a:r>
              <a:rPr lang="en-US" b="0" i="0" dirty="0">
                <a:effectLst/>
                <a:latin typeface="Söhne"/>
              </a:rPr>
              <a:t>: Determine the relationship between movie budgets and their impact on revenue to optimize budget allocation and ensure efficient resource management for upcoming movie productions.</a:t>
            </a:r>
          </a:p>
          <a:p>
            <a:pPr algn="l">
              <a:buFont typeface="+mj-lt"/>
              <a:buAutoNum type="arabicPeriod"/>
            </a:pPr>
            <a:r>
              <a:rPr lang="en-US" b="1" i="0" dirty="0">
                <a:effectLst/>
                <a:latin typeface="Söhne"/>
              </a:rPr>
              <a:t>Performance Benchmarking</a:t>
            </a:r>
            <a:r>
              <a:rPr lang="en-US" b="0" i="0" dirty="0">
                <a:effectLst/>
                <a:latin typeface="Söhne"/>
              </a:rPr>
              <a:t>: Analyze the performance of movies based on their budgets and revenues to set benchmarks for success and evaluate the performance of future movie releases against these benchmarks.</a:t>
            </a:r>
          </a:p>
          <a:p>
            <a:pPr algn="l">
              <a:buFont typeface="+mj-lt"/>
              <a:buAutoNum type="arabicPeriod"/>
            </a:pPr>
            <a:r>
              <a:rPr lang="en-US" b="1" i="0" dirty="0">
                <a:effectLst/>
                <a:latin typeface="Söhne"/>
              </a:rPr>
              <a:t>Market Trend Identification</a:t>
            </a:r>
            <a:r>
              <a:rPr lang="en-US" b="0" i="0" dirty="0">
                <a:effectLst/>
                <a:latin typeface="Söhne"/>
              </a:rPr>
              <a:t>: Identify trends in viewer preferences, genres, or other movie attributes to anticipate market demand and align future movie projects with emerging trends for increased market competitiveness.</a:t>
            </a:r>
          </a:p>
          <a:p>
            <a:pPr algn="l">
              <a:buFont typeface="+mj-lt"/>
              <a:buAutoNum type="arabicPeriod"/>
            </a:pPr>
            <a:r>
              <a:rPr lang="en-US" b="1" i="0" dirty="0">
                <a:effectLst/>
                <a:latin typeface="Söhne"/>
              </a:rPr>
              <a:t>Risk Mitigation and Decision Support</a:t>
            </a:r>
            <a:r>
              <a:rPr lang="en-US" b="0" i="0" dirty="0">
                <a:effectLst/>
                <a:latin typeface="Söhne"/>
              </a:rPr>
              <a:t>: Evaluate the performance of high-budget and low-budget movies to provide insights for risk assessment and informed decision-making in budget allocation and project planning for future movie productions.</a:t>
            </a:r>
          </a:p>
          <a:p>
            <a:pPr algn="l">
              <a:buFont typeface="+mj-lt"/>
              <a:buAutoNum type="arabicPeriod"/>
            </a:pPr>
            <a:r>
              <a:rPr lang="en-US" b="1" i="0" dirty="0">
                <a:effectLst/>
                <a:latin typeface="Söhne"/>
              </a:rPr>
              <a:t>Competitive Analysis and Positioning</a:t>
            </a:r>
            <a:r>
              <a:rPr lang="en-US" b="0" i="0" dirty="0">
                <a:effectLst/>
                <a:latin typeface="Söhne"/>
              </a:rPr>
              <a:t>: Compare the performance of the analyzed movies with industry competitors to identify areas of competitive advantage and opportunities for strategic positioning within the market.</a:t>
            </a:r>
          </a:p>
          <a:p>
            <a:endParaRPr lang="en-IN" dirty="0"/>
          </a:p>
        </p:txBody>
      </p:sp>
    </p:spTree>
    <p:extLst>
      <p:ext uri="{BB962C8B-B14F-4D97-AF65-F5344CB8AC3E}">
        <p14:creationId xmlns:p14="http://schemas.microsoft.com/office/powerpoint/2010/main" val="22556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F441B-BFEC-FCC3-1B94-FEBD81D7CBB3}"/>
              </a:ext>
            </a:extLst>
          </p:cNvPr>
          <p:cNvSpPr txBox="1"/>
          <p:nvPr/>
        </p:nvSpPr>
        <p:spPr>
          <a:xfrm>
            <a:off x="-98611" y="-103530"/>
            <a:ext cx="12192000" cy="646331"/>
          </a:xfrm>
          <a:prstGeom prst="rect">
            <a:avLst/>
          </a:prstGeom>
          <a:noFill/>
        </p:spPr>
        <p:txBody>
          <a:bodyPr wrap="square">
            <a:spAutoFit/>
          </a:bodyPr>
          <a:lstStyle/>
          <a:p>
            <a:pPr algn="ctr"/>
            <a:r>
              <a:rPr lang="en-US" sz="3600" b="1" dirty="0">
                <a:latin typeface="Calibri" panose="020F0502020204030204" pitchFamily="34" charset="0"/>
                <a:ea typeface="Calibri" panose="020F0502020204030204" pitchFamily="34" charset="0"/>
                <a:cs typeface="Calibri" panose="020F0502020204030204" pitchFamily="34" charset="0"/>
              </a:rPr>
              <a:t>DATA ANALYSIS USING PYTHON QUESTIONS AND ANSWERS</a:t>
            </a:r>
          </a:p>
        </p:txBody>
      </p:sp>
      <p:pic>
        <p:nvPicPr>
          <p:cNvPr id="5" name="Picture 4">
            <a:extLst>
              <a:ext uri="{FF2B5EF4-FFF2-40B4-BE49-F238E27FC236}">
                <a16:creationId xmlns:a16="http://schemas.microsoft.com/office/drawing/2014/main" id="{A0CD8B27-3C3A-1F92-5C30-69019B11FF58}"/>
              </a:ext>
            </a:extLst>
          </p:cNvPr>
          <p:cNvPicPr>
            <a:picLocks noChangeAspect="1"/>
          </p:cNvPicPr>
          <p:nvPr/>
        </p:nvPicPr>
        <p:blipFill rotWithShape="1">
          <a:blip r:embed="rId2"/>
          <a:srcRect b="12951"/>
          <a:stretch/>
        </p:blipFill>
        <p:spPr>
          <a:xfrm>
            <a:off x="132790" y="602316"/>
            <a:ext cx="4708152" cy="2293284"/>
          </a:xfrm>
          <a:prstGeom prst="rect">
            <a:avLst/>
          </a:prstGeom>
          <a:ln w="12700">
            <a:solidFill>
              <a:schemeClr val="tx1"/>
            </a:solid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C478504-9A30-F3CF-D388-51EAC440E93C}"/>
              </a:ext>
            </a:extLst>
          </p:cNvPr>
          <p:cNvPicPr>
            <a:picLocks noChangeAspect="1"/>
          </p:cNvPicPr>
          <p:nvPr/>
        </p:nvPicPr>
        <p:blipFill>
          <a:blip r:embed="rId3"/>
          <a:stretch>
            <a:fillRect/>
          </a:stretch>
        </p:blipFill>
        <p:spPr>
          <a:xfrm>
            <a:off x="4984375" y="591671"/>
            <a:ext cx="4329953" cy="2312894"/>
          </a:xfrm>
          <a:prstGeom prst="rect">
            <a:avLst/>
          </a:prstGeom>
          <a:ln w="12700">
            <a:solidFill>
              <a:schemeClr val="tx1"/>
            </a:solid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21360DA0-FB43-73F3-2478-36076923C74D}"/>
              </a:ext>
            </a:extLst>
          </p:cNvPr>
          <p:cNvPicPr>
            <a:picLocks noChangeAspect="1"/>
          </p:cNvPicPr>
          <p:nvPr/>
        </p:nvPicPr>
        <p:blipFill>
          <a:blip r:embed="rId4"/>
          <a:stretch>
            <a:fillRect/>
          </a:stretch>
        </p:blipFill>
        <p:spPr>
          <a:xfrm>
            <a:off x="9512953" y="582706"/>
            <a:ext cx="2490789" cy="2581836"/>
          </a:xfrm>
          <a:prstGeom prst="rect">
            <a:avLst/>
          </a:prstGeom>
          <a:ln w="12700">
            <a:solidFill>
              <a:schemeClr val="tx1"/>
            </a:solid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75A19000-766E-787D-83C9-5F10F22FD40C}"/>
              </a:ext>
            </a:extLst>
          </p:cNvPr>
          <p:cNvPicPr>
            <a:picLocks noChangeAspect="1"/>
          </p:cNvPicPr>
          <p:nvPr/>
        </p:nvPicPr>
        <p:blipFill>
          <a:blip r:embed="rId5"/>
          <a:stretch>
            <a:fillRect/>
          </a:stretch>
        </p:blipFill>
        <p:spPr>
          <a:xfrm>
            <a:off x="152400" y="3211094"/>
            <a:ext cx="4363941" cy="2831117"/>
          </a:xfrm>
          <a:prstGeom prst="rect">
            <a:avLst/>
          </a:prstGeom>
          <a:ln w="12700">
            <a:solidFill>
              <a:schemeClr val="tx1"/>
            </a:solid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43E2A811-269C-0551-A673-0A25171DA320}"/>
              </a:ext>
            </a:extLst>
          </p:cNvPr>
          <p:cNvPicPr>
            <a:picLocks noChangeAspect="1"/>
          </p:cNvPicPr>
          <p:nvPr/>
        </p:nvPicPr>
        <p:blipFill>
          <a:blip r:embed="rId6"/>
          <a:stretch>
            <a:fillRect/>
          </a:stretch>
        </p:blipFill>
        <p:spPr>
          <a:xfrm>
            <a:off x="9528363" y="3354050"/>
            <a:ext cx="2475379" cy="2734234"/>
          </a:xfrm>
          <a:prstGeom prst="rect">
            <a:avLst/>
          </a:prstGeom>
          <a:ln w="12700">
            <a:solidFill>
              <a:schemeClr val="tx1"/>
            </a:solid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5B7769A1-DD34-DE2C-0A67-C31BECC7333F}"/>
              </a:ext>
            </a:extLst>
          </p:cNvPr>
          <p:cNvPicPr>
            <a:picLocks noChangeAspect="1"/>
          </p:cNvPicPr>
          <p:nvPr/>
        </p:nvPicPr>
        <p:blipFill>
          <a:blip r:embed="rId7"/>
          <a:stretch>
            <a:fillRect/>
          </a:stretch>
        </p:blipFill>
        <p:spPr>
          <a:xfrm>
            <a:off x="4966343" y="3263154"/>
            <a:ext cx="4103051" cy="2877670"/>
          </a:xfrm>
          <a:prstGeom prst="rect">
            <a:avLst/>
          </a:prstGeom>
          <a:ln w="12700">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132375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B128A-D229-075C-72B7-23CFD5FADA2D}"/>
              </a:ext>
            </a:extLst>
          </p:cNvPr>
          <p:cNvSpPr txBox="1"/>
          <p:nvPr/>
        </p:nvSpPr>
        <p:spPr>
          <a:xfrm>
            <a:off x="3935506" y="-125507"/>
            <a:ext cx="3854823"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INTERPRETATION</a:t>
            </a:r>
          </a:p>
        </p:txBody>
      </p:sp>
      <p:sp>
        <p:nvSpPr>
          <p:cNvPr id="8" name="TextBox 7">
            <a:extLst>
              <a:ext uri="{FF2B5EF4-FFF2-40B4-BE49-F238E27FC236}">
                <a16:creationId xmlns:a16="http://schemas.microsoft.com/office/drawing/2014/main" id="{7007FAEE-A78F-358B-ECF7-20FBD11EDCA7}"/>
              </a:ext>
            </a:extLst>
          </p:cNvPr>
          <p:cNvSpPr txBox="1"/>
          <p:nvPr/>
        </p:nvSpPr>
        <p:spPr>
          <a:xfrm>
            <a:off x="274320" y="472440"/>
            <a:ext cx="11132820" cy="6247864"/>
          </a:xfrm>
          <a:prstGeom prst="rect">
            <a:avLst/>
          </a:prstGeom>
          <a:noFill/>
        </p:spPr>
        <p:txBody>
          <a:bodyPr wrap="square" rtlCol="0">
            <a:spAutoFit/>
          </a:bodyPr>
          <a:lstStyle/>
          <a:p>
            <a:r>
              <a:rPr lang="en-US" sz="1600" dirty="0"/>
              <a:t>Task 1: Loading the dataset and displaying the number of rows and columns helps understand the dataset's size and complexity. Displaying the titles and genres of the first 50 movies provides an initial glimpse into the movie categories and themes present in the dataset, giving a brief overview of the diversity of movies included.</a:t>
            </a:r>
          </a:p>
          <a:p>
            <a:endParaRPr lang="en-US" sz="1600" dirty="0"/>
          </a:p>
          <a:p>
            <a:r>
              <a:rPr lang="en-US" sz="1600" dirty="0"/>
              <a:t>Task 2: Identifying columns with null values and performing appropriate treatments ensures that the dataset is free from missing or incomplete data. The choice of imputation method is crucial and should be based on the specific data types and characteristics of the columns in question, ensuring that the dataset remains consistent and reliable for subsequent analysis.</a:t>
            </a:r>
          </a:p>
          <a:p>
            <a:endParaRPr lang="en-US" sz="1600" dirty="0"/>
          </a:p>
          <a:p>
            <a:r>
              <a:rPr lang="en-US" sz="1600" dirty="0"/>
              <a:t>Task 3: Displaying movie categories with budgets exceeding $220,000 highlights the investment trends within different genres. Understanding which categories demand higher budgets provides insights into the production costs associated with different types of movies, offering a glimpse into the financial aspects of filmmaking within specific genres.</a:t>
            </a:r>
          </a:p>
          <a:p>
            <a:endParaRPr lang="en-US" sz="1600" dirty="0"/>
          </a:p>
          <a:p>
            <a:r>
              <a:rPr lang="en-US" sz="1600" dirty="0"/>
              <a:t>Task 4: Identifying movie categories with revenues surpassing $961,000,000 offers insights into the most commercially successful genres. This analysis helps stakeholders understand the types of movies that have resonated well with audiences and have achieved significant financial success, providing valuable information for making strategic decisions regarding future investments and productions.</a:t>
            </a:r>
          </a:p>
          <a:p>
            <a:endParaRPr lang="en-US" sz="1600" dirty="0"/>
          </a:p>
          <a:p>
            <a:r>
              <a:rPr lang="en-US" sz="1600" dirty="0"/>
              <a:t>Task 5: Removing rows with zero budget and revenue values ensures that the subsequent analysis is based on reliable and meaningful information, as these values indicate missing or unknown data. This data cleaning process guarantees that the analysis is accurate and reliable, providing a solid foundation for deriving insights and making data-driven decisions.</a:t>
            </a:r>
          </a:p>
          <a:p>
            <a:endParaRPr lang="en-US" sz="1600" dirty="0"/>
          </a:p>
          <a:p>
            <a:r>
              <a:rPr lang="en-US" sz="1600" dirty="0"/>
              <a:t>Task 6: Listing the top 10 movies with the highest revenues and the top 10 movies with the least budget provides valuable insights into the performance and financial success of various movies. Understanding the characteristics and factors that contribute to the success of high-earning movies and the effective management of low-budget productions can serve as benchmarks for future investment and production strategies, enabling stakeholders to make informed decisions and optimize their resources effectively.</a:t>
            </a:r>
            <a:endParaRPr lang="en-IN" sz="1600" dirty="0"/>
          </a:p>
        </p:txBody>
      </p:sp>
    </p:spTree>
    <p:extLst>
      <p:ext uri="{BB962C8B-B14F-4D97-AF65-F5344CB8AC3E}">
        <p14:creationId xmlns:p14="http://schemas.microsoft.com/office/powerpoint/2010/main" val="271809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C73DC-B95C-94EE-E4F8-1FA2BDB235CB}"/>
              </a:ext>
            </a:extLst>
          </p:cNvPr>
          <p:cNvSpPr txBox="1"/>
          <p:nvPr/>
        </p:nvSpPr>
        <p:spPr>
          <a:xfrm>
            <a:off x="2817158" y="-99502"/>
            <a:ext cx="6100482" cy="707886"/>
          </a:xfrm>
          <a:prstGeom prst="rect">
            <a:avLst/>
          </a:prstGeom>
          <a:noFill/>
        </p:spPr>
        <p:txBody>
          <a:bodyPr wrap="square">
            <a:spAutoFit/>
          </a:bodyP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VISUALIZATION OF PYTHON</a:t>
            </a:r>
          </a:p>
        </p:txBody>
      </p:sp>
      <p:pic>
        <p:nvPicPr>
          <p:cNvPr id="5" name="Picture 4">
            <a:extLst>
              <a:ext uri="{FF2B5EF4-FFF2-40B4-BE49-F238E27FC236}">
                <a16:creationId xmlns:a16="http://schemas.microsoft.com/office/drawing/2014/main" id="{BABBF87F-B566-8929-89F0-E23A2003193B}"/>
              </a:ext>
            </a:extLst>
          </p:cNvPr>
          <p:cNvPicPr>
            <a:picLocks noChangeAspect="1"/>
          </p:cNvPicPr>
          <p:nvPr/>
        </p:nvPicPr>
        <p:blipFill>
          <a:blip r:embed="rId2"/>
          <a:stretch>
            <a:fillRect/>
          </a:stretch>
        </p:blipFill>
        <p:spPr>
          <a:xfrm>
            <a:off x="93239" y="1589953"/>
            <a:ext cx="4684502" cy="4290893"/>
          </a:xfrm>
          <a:prstGeom prst="rect">
            <a:avLst/>
          </a:prstGeom>
          <a:ln w="12700">
            <a:solidFill>
              <a:schemeClr val="tx1"/>
            </a:solid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AB732DB3-8F68-20DE-2B23-910EFD63C274}"/>
              </a:ext>
            </a:extLst>
          </p:cNvPr>
          <p:cNvPicPr>
            <a:picLocks noChangeAspect="1"/>
          </p:cNvPicPr>
          <p:nvPr/>
        </p:nvPicPr>
        <p:blipFill>
          <a:blip r:embed="rId3"/>
          <a:stretch>
            <a:fillRect/>
          </a:stretch>
        </p:blipFill>
        <p:spPr>
          <a:xfrm>
            <a:off x="107577" y="583826"/>
            <a:ext cx="4966447" cy="419100"/>
          </a:xfrm>
          <a:prstGeom prst="rect">
            <a:avLst/>
          </a:prstGeom>
          <a:ln w="12700">
            <a:solidFill>
              <a:schemeClr val="tx1"/>
            </a:solidFill>
          </a:ln>
        </p:spPr>
      </p:pic>
      <p:pic>
        <p:nvPicPr>
          <p:cNvPr id="9" name="Picture 8">
            <a:extLst>
              <a:ext uri="{FF2B5EF4-FFF2-40B4-BE49-F238E27FC236}">
                <a16:creationId xmlns:a16="http://schemas.microsoft.com/office/drawing/2014/main" id="{E4D79643-98C9-F6AE-11B4-C365B9B51EBE}"/>
              </a:ext>
            </a:extLst>
          </p:cNvPr>
          <p:cNvPicPr>
            <a:picLocks noChangeAspect="1"/>
          </p:cNvPicPr>
          <p:nvPr/>
        </p:nvPicPr>
        <p:blipFill>
          <a:blip r:embed="rId4"/>
          <a:stretch>
            <a:fillRect/>
          </a:stretch>
        </p:blipFill>
        <p:spPr>
          <a:xfrm>
            <a:off x="5669280" y="709872"/>
            <a:ext cx="5956695" cy="2893940"/>
          </a:xfrm>
          <a:prstGeom prst="rect">
            <a:avLst/>
          </a:prstGeom>
          <a:ln w="12700">
            <a:solidFill>
              <a:schemeClr val="tx1"/>
            </a:solid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497E23C8-62A1-F5F8-A3C7-D50EE06281EB}"/>
              </a:ext>
            </a:extLst>
          </p:cNvPr>
          <p:cNvSpPr txBox="1"/>
          <p:nvPr/>
        </p:nvSpPr>
        <p:spPr>
          <a:xfrm>
            <a:off x="5669280" y="3775934"/>
            <a:ext cx="5318760" cy="2985433"/>
          </a:xfrm>
          <a:prstGeom prst="rect">
            <a:avLst/>
          </a:prstGeom>
          <a:noFill/>
        </p:spPr>
        <p:txBody>
          <a:bodyPr wrap="square" rtlCol="0">
            <a:spAutoFit/>
          </a:bodyPr>
          <a:lstStyle/>
          <a:p>
            <a:r>
              <a:rPr lang="en-US" sz="1000" dirty="0"/>
              <a:t>INTERPRETATION</a:t>
            </a:r>
          </a:p>
          <a:p>
            <a:pPr algn="l">
              <a:buFont typeface="Arial" panose="020B0604020202020204" pitchFamily="34" charset="0"/>
              <a:buChar char="•"/>
            </a:pPr>
            <a:r>
              <a:rPr lang="en-US" sz="1400" b="0" i="0" dirty="0">
                <a:effectLst/>
                <a:latin typeface="Söhne"/>
              </a:rPr>
              <a:t>If the heatmap shows a color closer to red, it indicates a positive correlation between popularity and budget, suggesting that as the budget increases, the popularity tends to increase as well.</a:t>
            </a:r>
          </a:p>
          <a:p>
            <a:pPr algn="l">
              <a:buFont typeface="Arial" panose="020B0604020202020204" pitchFamily="34" charset="0"/>
              <a:buChar char="•"/>
            </a:pPr>
            <a:r>
              <a:rPr lang="en-US" sz="1400" b="0" i="0" dirty="0">
                <a:effectLst/>
                <a:latin typeface="Söhne"/>
              </a:rPr>
              <a:t>If the heatmap shows a color closer to blue, it suggests a negative correlation between popularity and budget, implying that as the budget increases, the popularity decreases.</a:t>
            </a:r>
          </a:p>
          <a:p>
            <a:pPr algn="l">
              <a:buFont typeface="Arial" panose="020B0604020202020204" pitchFamily="34" charset="0"/>
              <a:buChar char="•"/>
            </a:pPr>
            <a:r>
              <a:rPr lang="en-US" sz="1400" b="0" i="0" dirty="0">
                <a:effectLst/>
                <a:latin typeface="Söhne"/>
              </a:rPr>
              <a:t>The correlation value provides a numerical representation of the relationship, with values close to 1 indicating a strong positive correlation, values close to -1 indicating a strong negative correlation, and values close to 0 suggesting a weak or no linear correlation between popularity and budget.</a:t>
            </a:r>
          </a:p>
          <a:p>
            <a:endParaRPr lang="en-US" sz="1400" dirty="0"/>
          </a:p>
          <a:p>
            <a:endParaRPr lang="en-US" sz="1000" dirty="0"/>
          </a:p>
        </p:txBody>
      </p:sp>
    </p:spTree>
    <p:extLst>
      <p:ext uri="{BB962C8B-B14F-4D97-AF65-F5344CB8AC3E}">
        <p14:creationId xmlns:p14="http://schemas.microsoft.com/office/powerpoint/2010/main" val="134761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FA9A4-535A-61F0-08AA-49D0963F96E4}"/>
              </a:ext>
            </a:extLst>
          </p:cNvPr>
          <p:cNvPicPr>
            <a:picLocks noChangeAspect="1"/>
          </p:cNvPicPr>
          <p:nvPr/>
        </p:nvPicPr>
        <p:blipFill>
          <a:blip r:embed="rId2"/>
          <a:stretch>
            <a:fillRect/>
          </a:stretch>
        </p:blipFill>
        <p:spPr>
          <a:xfrm>
            <a:off x="147637" y="189098"/>
            <a:ext cx="6190410" cy="1621773"/>
          </a:xfrm>
          <a:prstGeom prst="rect">
            <a:avLst/>
          </a:prstGeom>
          <a:ln w="12700">
            <a:solidFill>
              <a:schemeClr val="tx1"/>
            </a:solid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A229A749-EB81-C13D-9F9A-6CC622FE8B59}"/>
              </a:ext>
            </a:extLst>
          </p:cNvPr>
          <p:cNvPicPr>
            <a:picLocks noChangeAspect="1"/>
          </p:cNvPicPr>
          <p:nvPr/>
        </p:nvPicPr>
        <p:blipFill rotWithShape="1">
          <a:blip r:embed="rId3"/>
          <a:srcRect l="745"/>
          <a:stretch/>
        </p:blipFill>
        <p:spPr>
          <a:xfrm>
            <a:off x="147637" y="2296744"/>
            <a:ext cx="6035897" cy="3928536"/>
          </a:xfrm>
          <a:prstGeom prst="rect">
            <a:avLst/>
          </a:prstGeom>
          <a:ln w="12700">
            <a:solidFill>
              <a:schemeClr val="tx1"/>
            </a:solid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E25BB3F1-6962-C5E8-41BA-5FCC1CFCEAEE}"/>
              </a:ext>
            </a:extLst>
          </p:cNvPr>
          <p:cNvPicPr>
            <a:picLocks noChangeAspect="1"/>
          </p:cNvPicPr>
          <p:nvPr/>
        </p:nvPicPr>
        <p:blipFill>
          <a:blip r:embed="rId4"/>
          <a:stretch>
            <a:fillRect/>
          </a:stretch>
        </p:blipFill>
        <p:spPr>
          <a:xfrm>
            <a:off x="6427694" y="179294"/>
            <a:ext cx="5674660" cy="1631578"/>
          </a:xfrm>
          <a:prstGeom prst="rect">
            <a:avLst/>
          </a:prstGeom>
          <a:ln w="12700">
            <a:solidFill>
              <a:schemeClr val="tx1"/>
            </a:solid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46FAA469-2A2D-7D75-4B17-E94074F72048}"/>
              </a:ext>
            </a:extLst>
          </p:cNvPr>
          <p:cNvSpPr txBox="1"/>
          <p:nvPr/>
        </p:nvSpPr>
        <p:spPr>
          <a:xfrm>
            <a:off x="6427694" y="2237513"/>
            <a:ext cx="5177566" cy="3416320"/>
          </a:xfrm>
          <a:prstGeom prst="rect">
            <a:avLst/>
          </a:prstGeom>
          <a:noFill/>
        </p:spPr>
        <p:txBody>
          <a:bodyPr wrap="square" rtlCol="0">
            <a:spAutoFit/>
          </a:bodyPr>
          <a:lstStyle/>
          <a:p>
            <a:r>
              <a:rPr lang="en-US" sz="1200" dirty="0"/>
              <a:t>INTERPRETATION:</a:t>
            </a:r>
          </a:p>
          <a:p>
            <a:pPr algn="l"/>
            <a:r>
              <a:rPr lang="en-US" sz="1200" b="0" i="0" dirty="0">
                <a:effectLst/>
                <a:latin typeface="Söhne"/>
              </a:rPr>
              <a:t>Task 8: Identifying and displaying the names of all production companies along with the number of times they appear in the dataset provides valuable insights into the diversity and distribution of production companies involved in the movies included in the dataset. By understanding the frequency of appearance of each production company, stakeholders in the film industry can gain a comprehensive overview of the competitive landscape and the level of contribution of different production companies to the overall dataset.</a:t>
            </a:r>
          </a:p>
          <a:p>
            <a:pPr algn="l"/>
            <a:endParaRPr lang="en-US" sz="1200" b="0" i="0" dirty="0">
              <a:effectLst/>
              <a:latin typeface="Söhne"/>
            </a:endParaRPr>
          </a:p>
          <a:p>
            <a:pPr algn="l"/>
            <a:r>
              <a:rPr lang="en-US" sz="1200" b="0" i="0" dirty="0">
                <a:effectLst/>
                <a:latin typeface="Söhne"/>
              </a:rPr>
              <a:t>Task 9: Displaying the names of the top 25 production companies based on the number of movies they have produced in descending order helps identify the most prolific production companies within the dataset. This analysis sheds light on the key players in the film industry and their respective contributions to the overall movie production landscape. By understanding which production companies have produced the most movies, stakeholders can gain insights into the industry's dominant players and their influence on the market, potentially guiding future collaborations, investments, and strategic partnerships.</a:t>
            </a:r>
          </a:p>
          <a:p>
            <a:endParaRPr lang="en-US" sz="1200" dirty="0"/>
          </a:p>
        </p:txBody>
      </p:sp>
    </p:spTree>
    <p:extLst>
      <p:ext uri="{BB962C8B-B14F-4D97-AF65-F5344CB8AC3E}">
        <p14:creationId xmlns:p14="http://schemas.microsoft.com/office/powerpoint/2010/main" val="344653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3981DE-ED1D-3E4C-4ED1-08EAD5006C25}"/>
              </a:ext>
            </a:extLst>
          </p:cNvPr>
          <p:cNvPicPr>
            <a:picLocks noChangeAspect="1"/>
          </p:cNvPicPr>
          <p:nvPr/>
        </p:nvPicPr>
        <p:blipFill rotWithShape="1">
          <a:blip r:embed="rId2"/>
          <a:srcRect l="1566"/>
          <a:stretch/>
        </p:blipFill>
        <p:spPr>
          <a:xfrm>
            <a:off x="116540" y="2301687"/>
            <a:ext cx="5838690" cy="3747248"/>
          </a:xfrm>
          <a:prstGeom prst="rect">
            <a:avLst/>
          </a:prstGeom>
          <a:ln w="12700">
            <a:solidFill>
              <a:schemeClr val="tx1"/>
            </a:solid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1EB398F0-092F-4E22-650E-8E35D08C6427}"/>
              </a:ext>
            </a:extLst>
          </p:cNvPr>
          <p:cNvPicPr>
            <a:picLocks noChangeAspect="1"/>
          </p:cNvPicPr>
          <p:nvPr/>
        </p:nvPicPr>
        <p:blipFill>
          <a:blip r:embed="rId3"/>
          <a:stretch>
            <a:fillRect/>
          </a:stretch>
        </p:blipFill>
        <p:spPr>
          <a:xfrm>
            <a:off x="116540" y="575926"/>
            <a:ext cx="5955230" cy="1477613"/>
          </a:xfrm>
          <a:prstGeom prst="rect">
            <a:avLst/>
          </a:prstGeom>
          <a:ln w="12700">
            <a:solidFill>
              <a:schemeClr val="tx1"/>
            </a:solid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BC04E630-1B1A-0405-30EE-33C35C11B541}"/>
              </a:ext>
            </a:extLst>
          </p:cNvPr>
          <p:cNvSpPr txBox="1"/>
          <p:nvPr/>
        </p:nvSpPr>
        <p:spPr>
          <a:xfrm flipH="1">
            <a:off x="6071770" y="3429000"/>
            <a:ext cx="5955229" cy="3016210"/>
          </a:xfrm>
          <a:prstGeom prst="rect">
            <a:avLst/>
          </a:prstGeom>
          <a:noFill/>
        </p:spPr>
        <p:txBody>
          <a:bodyPr wrap="square" rtlCol="0">
            <a:spAutoFit/>
          </a:bodyPr>
          <a:lstStyle/>
          <a:p>
            <a:r>
              <a:rPr lang="en-US" sz="1000" dirty="0"/>
              <a:t>INTERPRETATION:</a:t>
            </a:r>
          </a:p>
          <a:p>
            <a:pPr algn="l">
              <a:buFont typeface="+mj-lt"/>
              <a:buAutoNum type="arabicPeriod"/>
            </a:pPr>
            <a:r>
              <a:rPr lang="en-US" sz="1000" b="1" i="0" dirty="0">
                <a:effectLst/>
                <a:latin typeface="Söhne"/>
              </a:rPr>
              <a:t>Sorting and Filtering Data</a:t>
            </a:r>
            <a:r>
              <a:rPr lang="en-US" sz="1000" b="0" i="0" dirty="0">
                <a:effectLst/>
                <a:latin typeface="Söhne"/>
              </a:rPr>
              <a:t>: Sorting the movie data based on revenue and filtering the top 500 movies allows us to focus on the most successful movies in terms of revenue, providing a clearer understanding of the trends in the dataset.</a:t>
            </a:r>
          </a:p>
          <a:p>
            <a:pPr algn="l">
              <a:buFont typeface="+mj-lt"/>
              <a:buAutoNum type="arabicPeriod"/>
            </a:pPr>
            <a:r>
              <a:rPr lang="en-US" sz="1000" b="1" i="0" dirty="0">
                <a:effectLst/>
                <a:latin typeface="Söhne"/>
              </a:rPr>
              <a:t>Measures of Central Tendency</a:t>
            </a:r>
            <a:r>
              <a:rPr lang="en-US" sz="1000" b="0" i="0" dirty="0">
                <a:effectLst/>
                <a:latin typeface="Söhne"/>
              </a:rPr>
              <a:t>:</a:t>
            </a:r>
          </a:p>
          <a:p>
            <a:pPr marL="742950" lvl="1" indent="-285750" algn="l">
              <a:buFont typeface="+mj-lt"/>
              <a:buAutoNum type="arabicPeriod"/>
            </a:pPr>
            <a:r>
              <a:rPr lang="en-US" sz="1000" b="1" i="0" dirty="0">
                <a:effectLst/>
                <a:latin typeface="Söhne"/>
              </a:rPr>
              <a:t>Budget</a:t>
            </a:r>
            <a:r>
              <a:rPr lang="en-US" sz="1000" b="0" i="0" dirty="0">
                <a:effectLst/>
                <a:latin typeface="Söhne"/>
              </a:rPr>
              <a:t>: The mean, median, and mode of the budget provide insights into the average, central, and most frequent values, respectively, for the budgets of the top 500 movies.</a:t>
            </a:r>
          </a:p>
          <a:p>
            <a:pPr marL="742950" lvl="1" indent="-285750" algn="l">
              <a:buFont typeface="+mj-lt"/>
              <a:buAutoNum type="arabicPeriod"/>
            </a:pPr>
            <a:r>
              <a:rPr lang="en-US" sz="1000" b="1" i="0" dirty="0">
                <a:effectLst/>
                <a:latin typeface="Söhne"/>
              </a:rPr>
              <a:t>Revenue</a:t>
            </a:r>
            <a:r>
              <a:rPr lang="en-US" sz="1000" b="0" i="0" dirty="0">
                <a:effectLst/>
                <a:latin typeface="Söhne"/>
              </a:rPr>
              <a:t>: Similar to budget, the mean, median, and mode of the revenue provide insights into the average, central, and most frequent values for the revenues of the top 500 movies.</a:t>
            </a:r>
          </a:p>
          <a:p>
            <a:pPr marL="742950" lvl="1" indent="-285750" algn="l">
              <a:buFont typeface="+mj-lt"/>
              <a:buAutoNum type="arabicPeriod"/>
            </a:pPr>
            <a:r>
              <a:rPr lang="en-US" sz="1000" b="1" i="0" dirty="0">
                <a:effectLst/>
                <a:latin typeface="Söhne"/>
              </a:rPr>
              <a:t>Runtime</a:t>
            </a:r>
            <a:r>
              <a:rPr lang="en-US" sz="1000" b="0" i="0" dirty="0">
                <a:effectLst/>
                <a:latin typeface="Söhne"/>
              </a:rPr>
              <a:t>: The mean, median, and mode of the runtime provide insights into the average, central, and most frequent durations, respectively, for the top 500 movies.</a:t>
            </a:r>
          </a:p>
          <a:p>
            <a:pPr algn="l">
              <a:buFont typeface="+mj-lt"/>
              <a:buAutoNum type="arabicPeriod"/>
            </a:pPr>
            <a:r>
              <a:rPr lang="en-US" sz="1000" b="1" i="0" dirty="0">
                <a:effectLst/>
                <a:latin typeface="Söhne"/>
              </a:rPr>
              <a:t>Box Plots</a:t>
            </a:r>
            <a:r>
              <a:rPr lang="en-US" sz="1000" b="0" i="0" dirty="0">
                <a:effectLst/>
                <a:latin typeface="Söhne"/>
              </a:rPr>
              <a:t>:</a:t>
            </a:r>
          </a:p>
          <a:p>
            <a:pPr marL="742950" lvl="1" indent="-285750" algn="l">
              <a:buFont typeface="+mj-lt"/>
              <a:buAutoNum type="arabicPeriod"/>
            </a:pPr>
            <a:r>
              <a:rPr lang="en-US" sz="1000" b="1" i="0" dirty="0">
                <a:effectLst/>
                <a:latin typeface="Söhne"/>
              </a:rPr>
              <a:t>Budget Box Plot</a:t>
            </a:r>
            <a:r>
              <a:rPr lang="en-US" sz="1000" b="0" i="0" dirty="0">
                <a:effectLst/>
                <a:latin typeface="Söhne"/>
              </a:rPr>
              <a:t>: The box plot provides a visual representation of the distribution of the budgets of the top 500 movies, including information on the median, quartiles, and any outliers.</a:t>
            </a:r>
          </a:p>
          <a:p>
            <a:pPr marL="742950" lvl="1" indent="-285750" algn="l">
              <a:buFont typeface="+mj-lt"/>
              <a:buAutoNum type="arabicPeriod"/>
            </a:pPr>
            <a:r>
              <a:rPr lang="en-US" sz="1000" b="1" i="0" dirty="0">
                <a:effectLst/>
                <a:latin typeface="Söhne"/>
              </a:rPr>
              <a:t>Revenue Box Plot</a:t>
            </a:r>
            <a:r>
              <a:rPr lang="en-US" sz="1000" b="0" i="0" dirty="0">
                <a:effectLst/>
                <a:latin typeface="Söhne"/>
              </a:rPr>
              <a:t>: Similarly, the revenue box plot visually represents the distribution of the revenues of the top 500 movies, showcasing the median, quartiles, and any outliers.</a:t>
            </a:r>
          </a:p>
          <a:p>
            <a:pPr marL="742950" lvl="1" indent="-285750" algn="l">
              <a:buFont typeface="+mj-lt"/>
              <a:buAutoNum type="arabicPeriod"/>
            </a:pPr>
            <a:r>
              <a:rPr lang="en-US" sz="1000" b="1" i="0" dirty="0">
                <a:effectLst/>
                <a:latin typeface="Söhne"/>
              </a:rPr>
              <a:t>Runtime Box Plot</a:t>
            </a:r>
            <a:r>
              <a:rPr lang="en-US" sz="1000" b="0" i="0" dirty="0">
                <a:effectLst/>
                <a:latin typeface="Söhne"/>
              </a:rPr>
              <a:t>: The runtime box plot visually represents the distribution of the runtimes of the top 500 movies, including the median, quartiles, and any outliers.</a:t>
            </a:r>
          </a:p>
          <a:p>
            <a:endParaRPr lang="en-US" sz="1000" dirty="0"/>
          </a:p>
        </p:txBody>
      </p:sp>
      <p:pic>
        <p:nvPicPr>
          <p:cNvPr id="5" name="Picture 4" descr="A screenshot of a computer&#10;&#10;Description automatically generated">
            <a:extLst>
              <a:ext uri="{FF2B5EF4-FFF2-40B4-BE49-F238E27FC236}">
                <a16:creationId xmlns:a16="http://schemas.microsoft.com/office/drawing/2014/main" id="{220542B5-7E28-B3CD-3300-9C0DE36C45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7475" y="575926"/>
            <a:ext cx="5273202" cy="2628501"/>
          </a:xfrm>
          <a:prstGeom prst="rect">
            <a:avLst/>
          </a:prstGeom>
          <a:ln>
            <a:solidFill>
              <a:schemeClr val="accent1"/>
            </a:solidFill>
          </a:ln>
        </p:spPr>
      </p:pic>
    </p:spTree>
    <p:extLst>
      <p:ext uri="{BB962C8B-B14F-4D97-AF65-F5344CB8AC3E}">
        <p14:creationId xmlns:p14="http://schemas.microsoft.com/office/powerpoint/2010/main" val="3491723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4863</TotalTime>
  <Words>1671</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AVINAASH ALFRED</dc:creator>
  <cp:lastModifiedBy>avinaash alfred</cp:lastModifiedBy>
  <cp:revision>21</cp:revision>
  <dcterms:created xsi:type="dcterms:W3CDTF">2023-10-30T13:35:03Z</dcterms:created>
  <dcterms:modified xsi:type="dcterms:W3CDTF">2023-11-05T07:06:27Z</dcterms:modified>
</cp:coreProperties>
</file>