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67BC-B353-CF37-FED8-166C6B7A2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63A855-CAE9-DD58-1DE6-066DC604E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AAFB86-5DA6-ABC7-C44D-D536E5C1CB1A}"/>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5" name="Footer Placeholder 4">
            <a:extLst>
              <a:ext uri="{FF2B5EF4-FFF2-40B4-BE49-F238E27FC236}">
                <a16:creationId xmlns:a16="http://schemas.microsoft.com/office/drawing/2014/main" id="{51978BCB-2ACF-2AA2-4BBC-A90558754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65FA7-E97D-B7B1-0547-C588C2BAD7BC}"/>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123415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2FB3-85A5-6AE3-A90D-C08FFECB01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382B07-DA5B-A747-4125-4BC428923A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3265D-331A-529E-C2A3-A76990417CA1}"/>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5" name="Footer Placeholder 4">
            <a:extLst>
              <a:ext uri="{FF2B5EF4-FFF2-40B4-BE49-F238E27FC236}">
                <a16:creationId xmlns:a16="http://schemas.microsoft.com/office/drawing/2014/main" id="{AF7E4BC3-19BB-305B-02B4-911C6FCBD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B7F40-9D3D-C85B-F544-8E957653CD27}"/>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11860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B4415-B290-65FD-F7D4-01CA9E8247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324C9F-A625-C37A-AA8F-0133BBDC88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1FE45-13D1-E37E-FBFA-68EBAFABAB50}"/>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5" name="Footer Placeholder 4">
            <a:extLst>
              <a:ext uri="{FF2B5EF4-FFF2-40B4-BE49-F238E27FC236}">
                <a16:creationId xmlns:a16="http://schemas.microsoft.com/office/drawing/2014/main" id="{6A34B600-3A6A-72F6-105B-7EF5E9C15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8F70CF-B452-2D44-7908-CB149E1E0145}"/>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177047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5761-DFAD-7492-BA2A-E3378F16D2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59E8B6-1B39-3CBE-6881-7DF91BA10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13CA9-0EDF-153A-DDFB-33ECA1F62924}"/>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5" name="Footer Placeholder 4">
            <a:extLst>
              <a:ext uri="{FF2B5EF4-FFF2-40B4-BE49-F238E27FC236}">
                <a16:creationId xmlns:a16="http://schemas.microsoft.com/office/drawing/2014/main" id="{E26E56B7-9466-94CB-46D2-39C0DA725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41C81-8F62-C475-331E-A3157FCF3EBB}"/>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66403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B260-B389-1190-9AAF-7D826198BC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92D1FA-2DCA-D109-288D-05378217A9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D4AA7-D71C-2D90-BD9E-2ABDA3F0A9F5}"/>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5" name="Footer Placeholder 4">
            <a:extLst>
              <a:ext uri="{FF2B5EF4-FFF2-40B4-BE49-F238E27FC236}">
                <a16:creationId xmlns:a16="http://schemas.microsoft.com/office/drawing/2014/main" id="{F92E60AD-4E74-D9C8-A251-029730096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B4CB6-967D-037D-DFFF-CF6EDBFE97E8}"/>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215955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1270-884B-29B8-1D16-E7340EE95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667680-03A6-A439-170A-B48C3265B1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222613-678C-6E27-D39B-23857FD145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6116B8-992C-115D-48B8-0E3835EAE7E2}"/>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6" name="Footer Placeholder 5">
            <a:extLst>
              <a:ext uri="{FF2B5EF4-FFF2-40B4-BE49-F238E27FC236}">
                <a16:creationId xmlns:a16="http://schemas.microsoft.com/office/drawing/2014/main" id="{C574AA88-026B-5C74-FEEE-0EE572EC67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1CF5E8-62DD-3BC2-D18A-1CFA5906A597}"/>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180552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D03F-1ACF-FAA8-80DA-8734C2EAF0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DCF776-775E-4108-CAC1-B52A4F499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A8FD5-D65C-FFF1-7916-9CBED6CE57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20039F-39B7-BD58-71AB-E091F0443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5722FB-97C3-EFB0-8E0F-9B96536F26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49198D-8497-7BBD-17DB-5D1E3E46706B}"/>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8" name="Footer Placeholder 7">
            <a:extLst>
              <a:ext uri="{FF2B5EF4-FFF2-40B4-BE49-F238E27FC236}">
                <a16:creationId xmlns:a16="http://schemas.microsoft.com/office/drawing/2014/main" id="{7A6D8DB5-5AB3-CBC7-16A7-09B1A86DFD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C57822-4876-9019-EE97-505E3E33654C}"/>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2920997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AAD9-89A3-2DA0-C9BE-4CF1FD3CAA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590BCC-D5A0-E232-65C5-E9952E41292F}"/>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4" name="Footer Placeholder 3">
            <a:extLst>
              <a:ext uri="{FF2B5EF4-FFF2-40B4-BE49-F238E27FC236}">
                <a16:creationId xmlns:a16="http://schemas.microsoft.com/office/drawing/2014/main" id="{EA2449C4-60F9-95E0-DA77-D64B10C7EB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5A3037-6A98-CE3A-DD1C-D5E5F13F0E73}"/>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418569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33124-A4AB-E9C7-A424-3FCF9C2BCC37}"/>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3" name="Footer Placeholder 2">
            <a:extLst>
              <a:ext uri="{FF2B5EF4-FFF2-40B4-BE49-F238E27FC236}">
                <a16:creationId xmlns:a16="http://schemas.microsoft.com/office/drawing/2014/main" id="{7E399D21-373B-00C6-7D80-2D885FE474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8C72CD-C9EE-1F6F-1140-8EEFAF8B3EA3}"/>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123934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0F3C-D921-6B76-802F-5862CFEC7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CBFE6E-AAC9-FA7C-563F-FF30D6F15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95B28C-4890-E28C-0A5C-46C509476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5CA32-C4C1-2554-D120-DDAE9797B327}"/>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6" name="Footer Placeholder 5">
            <a:extLst>
              <a:ext uri="{FF2B5EF4-FFF2-40B4-BE49-F238E27FC236}">
                <a16:creationId xmlns:a16="http://schemas.microsoft.com/office/drawing/2014/main" id="{DE22C3CB-D436-7ECB-3626-AE095A642E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93E52-E262-B7F2-D293-DBE2186C64FB}"/>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311365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7632-697C-FA07-D338-230DC7E01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23E642-039B-D489-12D4-A9948BC47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E0191E-63DC-E08A-548F-0B6993C0B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D48C4-2257-C025-AF89-DF49C1AD32A7}"/>
              </a:ext>
            </a:extLst>
          </p:cNvPr>
          <p:cNvSpPr>
            <a:spLocks noGrp="1"/>
          </p:cNvSpPr>
          <p:nvPr>
            <p:ph type="dt" sz="half" idx="10"/>
          </p:nvPr>
        </p:nvSpPr>
        <p:spPr/>
        <p:txBody>
          <a:bodyPr/>
          <a:lstStyle/>
          <a:p>
            <a:fld id="{AF3D536B-829A-42A4-84E8-0E4CAEDEE72E}" type="datetimeFigureOut">
              <a:rPr lang="en-IN" smtClean="0"/>
              <a:t>05-11-2023</a:t>
            </a:fld>
            <a:endParaRPr lang="en-IN"/>
          </a:p>
        </p:txBody>
      </p:sp>
      <p:sp>
        <p:nvSpPr>
          <p:cNvPr id="6" name="Footer Placeholder 5">
            <a:extLst>
              <a:ext uri="{FF2B5EF4-FFF2-40B4-BE49-F238E27FC236}">
                <a16:creationId xmlns:a16="http://schemas.microsoft.com/office/drawing/2014/main" id="{B20213E0-060D-DCDF-D142-B7F86F0F6E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A0A036-C992-366D-3106-69CA26976300}"/>
              </a:ext>
            </a:extLst>
          </p:cNvPr>
          <p:cNvSpPr>
            <a:spLocks noGrp="1"/>
          </p:cNvSpPr>
          <p:nvPr>
            <p:ph type="sldNum" sz="quarter" idx="12"/>
          </p:nvPr>
        </p:nvSpPr>
        <p:spPr/>
        <p:txBody>
          <a:bodyPr/>
          <a:lstStyle/>
          <a:p>
            <a:fld id="{85E1F6A6-D1EA-47F3-AC25-C6B9A03FC2A5}" type="slidenum">
              <a:rPr lang="en-IN" smtClean="0"/>
              <a:t>‹#›</a:t>
            </a:fld>
            <a:endParaRPr lang="en-IN"/>
          </a:p>
        </p:txBody>
      </p:sp>
    </p:spTree>
    <p:extLst>
      <p:ext uri="{BB962C8B-B14F-4D97-AF65-F5344CB8AC3E}">
        <p14:creationId xmlns:p14="http://schemas.microsoft.com/office/powerpoint/2010/main" val="7068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6027C4-ABBE-32F0-846A-6A2411CB3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E64750-F08A-868B-3604-AED7CDF38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386BB-8909-29FC-7D85-1328AC6EA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536B-829A-42A4-84E8-0E4CAEDEE72E}" type="datetimeFigureOut">
              <a:rPr lang="en-IN" smtClean="0"/>
              <a:t>05-11-2023</a:t>
            </a:fld>
            <a:endParaRPr lang="en-IN"/>
          </a:p>
        </p:txBody>
      </p:sp>
      <p:sp>
        <p:nvSpPr>
          <p:cNvPr id="5" name="Footer Placeholder 4">
            <a:extLst>
              <a:ext uri="{FF2B5EF4-FFF2-40B4-BE49-F238E27FC236}">
                <a16:creationId xmlns:a16="http://schemas.microsoft.com/office/drawing/2014/main" id="{1A601D29-33A4-0FED-F3ED-A53183E60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C1DD9D-699B-FA6E-A2CF-6913291677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1F6A6-D1EA-47F3-AC25-C6B9A03FC2A5}" type="slidenum">
              <a:rPr lang="en-IN" smtClean="0"/>
              <a:t>‹#›</a:t>
            </a:fld>
            <a:endParaRPr lang="en-IN"/>
          </a:p>
        </p:txBody>
      </p:sp>
    </p:spTree>
    <p:extLst>
      <p:ext uri="{BB962C8B-B14F-4D97-AF65-F5344CB8AC3E}">
        <p14:creationId xmlns:p14="http://schemas.microsoft.com/office/powerpoint/2010/main" val="368794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24D7-76CA-ACCF-3038-0796650C2F73}"/>
              </a:ext>
            </a:extLst>
          </p:cNvPr>
          <p:cNvSpPr>
            <a:spLocks noGrp="1"/>
          </p:cNvSpPr>
          <p:nvPr>
            <p:ph type="ctrTitle"/>
          </p:nvPr>
        </p:nvSpPr>
        <p:spPr>
          <a:xfrm>
            <a:off x="458525" y="295428"/>
            <a:ext cx="9144000" cy="2387600"/>
          </a:xfrm>
        </p:spPr>
        <p:txBody>
          <a:bodyPr/>
          <a:lstStyle/>
          <a:p>
            <a:r>
              <a:rPr lang="en-US" sz="6000" kern="1200">
                <a:solidFill>
                  <a:schemeClr val="tx1"/>
                </a:solidFill>
                <a:latin typeface="+mj-lt"/>
                <a:ea typeface="+mj-ea"/>
                <a:cs typeface="+mj-cs"/>
              </a:rPr>
              <a:t>CAPSTONE PROJECT</a:t>
            </a:r>
            <a:endParaRPr lang="en-IN" dirty="0"/>
          </a:p>
        </p:txBody>
      </p:sp>
      <p:sp>
        <p:nvSpPr>
          <p:cNvPr id="3" name="Subtitle 2">
            <a:extLst>
              <a:ext uri="{FF2B5EF4-FFF2-40B4-BE49-F238E27FC236}">
                <a16:creationId xmlns:a16="http://schemas.microsoft.com/office/drawing/2014/main" id="{3CC2DCFF-C58E-65A7-3315-283995782082}"/>
              </a:ext>
            </a:extLst>
          </p:cNvPr>
          <p:cNvSpPr>
            <a:spLocks noGrp="1"/>
          </p:cNvSpPr>
          <p:nvPr>
            <p:ph type="subTitle" idx="1"/>
          </p:nvPr>
        </p:nvSpPr>
        <p:spPr>
          <a:xfrm>
            <a:off x="553941" y="2989788"/>
            <a:ext cx="9144000" cy="1655762"/>
          </a:xfrm>
          <a:ln>
            <a:solidFill>
              <a:schemeClr val="tx1"/>
            </a:solidFill>
          </a:ln>
        </p:spPr>
        <p:txBody>
          <a:bodyPr/>
          <a:lstStyle/>
          <a:p>
            <a:pPr algn="ctr" defTabSz="749808">
              <a:spcAft>
                <a:spcPts val="600"/>
              </a:spcAft>
            </a:pPr>
            <a:r>
              <a:rPr lang="en-US" sz="2400" kern="1200" dirty="0">
                <a:solidFill>
                  <a:schemeClr val="tx1"/>
                </a:solidFill>
                <a:latin typeface="Calibri" panose="020F0502020204030204" pitchFamily="34" charset="0"/>
                <a:ea typeface="+mn-ea"/>
                <a:cs typeface="Calibri" panose="020F0502020204030204" pitchFamily="34" charset="0"/>
              </a:rPr>
              <a:t>SQL</a:t>
            </a:r>
          </a:p>
          <a:p>
            <a:pPr algn="ctr" defTabSz="749808">
              <a:spcAft>
                <a:spcPts val="600"/>
              </a:spcAft>
            </a:pPr>
            <a:r>
              <a:rPr lang="en-US" sz="2400" kern="1200" dirty="0">
                <a:solidFill>
                  <a:schemeClr val="tx1"/>
                </a:solidFill>
                <a:latin typeface="Calibri" panose="020F0502020204030204" pitchFamily="34" charset="0"/>
                <a:ea typeface="+mn-ea"/>
                <a:cs typeface="Calibri" panose="020F0502020204030204" pitchFamily="34" charset="0"/>
              </a:rPr>
              <a:t>PYTHON</a:t>
            </a:r>
          </a:p>
          <a:p>
            <a:pPr algn="ctr" defTabSz="749808">
              <a:spcAft>
                <a:spcPts val="600"/>
              </a:spcAft>
            </a:pPr>
            <a:r>
              <a:rPr lang="en-US" sz="2400" kern="1200" dirty="0">
                <a:solidFill>
                  <a:schemeClr val="tx1"/>
                </a:solidFill>
                <a:latin typeface="Calibri" panose="020F0502020204030204" pitchFamily="34" charset="0"/>
                <a:ea typeface="+mn-ea"/>
                <a:cs typeface="Calibri" panose="020F0502020204030204" pitchFamily="34" charset="0"/>
              </a:rPr>
              <a:t>TABLEAUE</a:t>
            </a:r>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6" name="TextBox 5">
            <a:extLst>
              <a:ext uri="{FF2B5EF4-FFF2-40B4-BE49-F238E27FC236}">
                <a16:creationId xmlns:a16="http://schemas.microsoft.com/office/drawing/2014/main" id="{A16D2C72-C0D7-06DF-7074-1F4DAF4F9C5E}"/>
              </a:ext>
            </a:extLst>
          </p:cNvPr>
          <p:cNvSpPr txBox="1"/>
          <p:nvPr/>
        </p:nvSpPr>
        <p:spPr>
          <a:xfrm>
            <a:off x="691763" y="4834393"/>
            <a:ext cx="5526157" cy="1077218"/>
          </a:xfrm>
          <a:prstGeom prst="rect">
            <a:avLst/>
          </a:prstGeom>
          <a:noFill/>
        </p:spPr>
        <p:txBody>
          <a:bodyPr wrap="square" rtlCol="0">
            <a:spAutoFit/>
          </a:bodyPr>
          <a:lstStyle/>
          <a:p>
            <a:pPr defTabSz="749808">
              <a:spcAft>
                <a:spcPts val="600"/>
              </a:spcAft>
            </a:pPr>
            <a:r>
              <a:rPr lang="en-US" sz="1800" b="1" kern="1200" dirty="0">
                <a:solidFill>
                  <a:srgbClr val="000000"/>
                </a:solidFill>
                <a:latin typeface="+mn-lt"/>
                <a:ea typeface="+mn-ea"/>
                <a:cs typeface="+mn-cs"/>
              </a:rPr>
              <a:t>MENTOR NAME : JAYA PANDEY</a:t>
            </a:r>
          </a:p>
          <a:p>
            <a:pPr defTabSz="749808">
              <a:spcAft>
                <a:spcPts val="600"/>
              </a:spcAft>
            </a:pPr>
            <a:r>
              <a:rPr lang="en-US" sz="1800" b="1" kern="1200" dirty="0">
                <a:solidFill>
                  <a:srgbClr val="000000"/>
                </a:solidFill>
                <a:latin typeface="+mn-lt"/>
                <a:ea typeface="+mn-ea"/>
                <a:cs typeface="+mn-cs"/>
              </a:rPr>
              <a:t> STUDENT NAME : AVINAASH ALFRED.R </a:t>
            </a:r>
          </a:p>
          <a:p>
            <a:endParaRPr lang="en-IN" dirty="0"/>
          </a:p>
        </p:txBody>
      </p:sp>
    </p:spTree>
    <p:extLst>
      <p:ext uri="{BB962C8B-B14F-4D97-AF65-F5344CB8AC3E}">
        <p14:creationId xmlns:p14="http://schemas.microsoft.com/office/powerpoint/2010/main" val="264997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1207-41DE-9A09-DD89-15DEE90ED6E4}"/>
              </a:ext>
            </a:extLst>
          </p:cNvPr>
          <p:cNvSpPr>
            <a:spLocks noGrp="1"/>
          </p:cNvSpPr>
          <p:nvPr>
            <p:ph type="title"/>
          </p:nvPr>
        </p:nvSpPr>
        <p:spPr>
          <a:xfrm>
            <a:off x="329317" y="0"/>
            <a:ext cx="10515600" cy="1325563"/>
          </a:xfrm>
        </p:spPr>
        <p:txBody>
          <a:bodyPr/>
          <a:lstStyle/>
          <a:p>
            <a:r>
              <a:rPr lang="en-US" sz="4400" b="1" dirty="0"/>
              <a:t>VISUALIZATION OF TABLEUAE</a:t>
            </a:r>
            <a:endParaRPr lang="en-IN" dirty="0"/>
          </a:p>
        </p:txBody>
      </p:sp>
      <p:pic>
        <p:nvPicPr>
          <p:cNvPr id="5" name="Content Placeholder 4">
            <a:extLst>
              <a:ext uri="{FF2B5EF4-FFF2-40B4-BE49-F238E27FC236}">
                <a16:creationId xmlns:a16="http://schemas.microsoft.com/office/drawing/2014/main" id="{A70365C1-3DFA-3DCA-5303-8D45E1F177D6}"/>
              </a:ext>
            </a:extLst>
          </p:cNvPr>
          <p:cNvPicPr>
            <a:picLocks noGrp="1" noChangeAspect="1"/>
          </p:cNvPicPr>
          <p:nvPr>
            <p:ph idx="1"/>
          </p:nvPr>
        </p:nvPicPr>
        <p:blipFill>
          <a:blip r:embed="rId2"/>
          <a:stretch>
            <a:fillRect/>
          </a:stretch>
        </p:blipFill>
        <p:spPr>
          <a:xfrm>
            <a:off x="522448" y="1588310"/>
            <a:ext cx="5421364" cy="2957108"/>
          </a:xfrm>
        </p:spPr>
      </p:pic>
      <p:pic>
        <p:nvPicPr>
          <p:cNvPr id="7" name="Picture 6">
            <a:extLst>
              <a:ext uri="{FF2B5EF4-FFF2-40B4-BE49-F238E27FC236}">
                <a16:creationId xmlns:a16="http://schemas.microsoft.com/office/drawing/2014/main" id="{A08CE0A5-F2A1-AB67-7E53-53872B4D109D}"/>
              </a:ext>
            </a:extLst>
          </p:cNvPr>
          <p:cNvPicPr>
            <a:picLocks noChangeAspect="1"/>
          </p:cNvPicPr>
          <p:nvPr/>
        </p:nvPicPr>
        <p:blipFill>
          <a:blip r:embed="rId3"/>
          <a:stretch>
            <a:fillRect/>
          </a:stretch>
        </p:blipFill>
        <p:spPr>
          <a:xfrm>
            <a:off x="6275976" y="1652840"/>
            <a:ext cx="5610481" cy="2828047"/>
          </a:xfrm>
          <a:prstGeom prst="rect">
            <a:avLst/>
          </a:prstGeom>
        </p:spPr>
      </p:pic>
      <p:sp>
        <p:nvSpPr>
          <p:cNvPr id="8" name="TextBox 7">
            <a:extLst>
              <a:ext uri="{FF2B5EF4-FFF2-40B4-BE49-F238E27FC236}">
                <a16:creationId xmlns:a16="http://schemas.microsoft.com/office/drawing/2014/main" id="{96DDB938-87E2-332F-04E6-164710EDC7DF}"/>
              </a:ext>
            </a:extLst>
          </p:cNvPr>
          <p:cNvSpPr txBox="1"/>
          <p:nvPr/>
        </p:nvSpPr>
        <p:spPr>
          <a:xfrm>
            <a:off x="661481" y="1196502"/>
            <a:ext cx="5068110" cy="830997"/>
          </a:xfrm>
          <a:prstGeom prst="rect">
            <a:avLst/>
          </a:prstGeom>
          <a:noFill/>
        </p:spPr>
        <p:txBody>
          <a:bodyPr wrap="square" rtlCol="0">
            <a:spAutoFit/>
          </a:bodyPr>
          <a:lstStyle/>
          <a:p>
            <a:r>
              <a:rPr lang="en-US" sz="1200" dirty="0"/>
              <a:t>TASK5:</a:t>
            </a:r>
            <a:r>
              <a:rPr lang="en-US" sz="1200" b="1" dirty="0">
                <a:solidFill>
                  <a:srgbClr val="000000"/>
                </a:solidFill>
                <a:effectLst/>
                <a:latin typeface="Benton Sans Book"/>
              </a:rPr>
              <a:t>Display the percentage of the attired and the existing customers for each income category </a:t>
            </a:r>
            <a:endParaRPr lang="en-US" sz="1200" dirty="0">
              <a:effectLst/>
            </a:endParaRPr>
          </a:p>
          <a:p>
            <a:br>
              <a:rPr lang="en-US" sz="1200" dirty="0">
                <a:solidFill>
                  <a:srgbClr val="333333"/>
                </a:solidFill>
                <a:effectLst/>
                <a:latin typeface="Tableau Light"/>
              </a:rPr>
            </a:br>
            <a:endParaRPr lang="en-IN" sz="1200" dirty="0"/>
          </a:p>
        </p:txBody>
      </p:sp>
      <p:sp>
        <p:nvSpPr>
          <p:cNvPr id="9" name="TextBox 8">
            <a:extLst>
              <a:ext uri="{FF2B5EF4-FFF2-40B4-BE49-F238E27FC236}">
                <a16:creationId xmlns:a16="http://schemas.microsoft.com/office/drawing/2014/main" id="{7BDDB470-7430-B4A5-FC4C-247FAC9FA30F}"/>
              </a:ext>
            </a:extLst>
          </p:cNvPr>
          <p:cNvSpPr txBox="1"/>
          <p:nvPr/>
        </p:nvSpPr>
        <p:spPr>
          <a:xfrm>
            <a:off x="6658911" y="1196502"/>
            <a:ext cx="5203772" cy="830997"/>
          </a:xfrm>
          <a:prstGeom prst="rect">
            <a:avLst/>
          </a:prstGeom>
          <a:noFill/>
        </p:spPr>
        <p:txBody>
          <a:bodyPr wrap="square" rtlCol="0">
            <a:spAutoFit/>
          </a:bodyPr>
          <a:lstStyle/>
          <a:p>
            <a:pPr algn="ctr"/>
            <a:r>
              <a:rPr lang="en-US" sz="1200" dirty="0"/>
              <a:t>TASK6:</a:t>
            </a:r>
            <a:r>
              <a:rPr lang="en-US" sz="1200" b="1" dirty="0">
                <a:solidFill>
                  <a:srgbClr val="000000"/>
                </a:solidFill>
                <a:effectLst/>
                <a:latin typeface="Benton Sans Book"/>
              </a:rPr>
              <a:t>Task 6: Display region-wise count of customers. Identify the region that has the maximum number of customers. </a:t>
            </a:r>
            <a:endParaRPr lang="en-US" sz="1200" dirty="0">
              <a:effectLst/>
            </a:endParaRPr>
          </a:p>
          <a:p>
            <a:br>
              <a:rPr lang="en-US" sz="1200" dirty="0">
                <a:solidFill>
                  <a:srgbClr val="333333"/>
                </a:solidFill>
                <a:effectLst/>
                <a:latin typeface="Tableau Light"/>
              </a:rPr>
            </a:br>
            <a:endParaRPr lang="en-IN" sz="1200" dirty="0"/>
          </a:p>
        </p:txBody>
      </p:sp>
      <p:sp>
        <p:nvSpPr>
          <p:cNvPr id="10" name="TextBox 9">
            <a:extLst>
              <a:ext uri="{FF2B5EF4-FFF2-40B4-BE49-F238E27FC236}">
                <a16:creationId xmlns:a16="http://schemas.microsoft.com/office/drawing/2014/main" id="{DF80226A-EDC2-E952-C66F-E91C489965C8}"/>
              </a:ext>
            </a:extLst>
          </p:cNvPr>
          <p:cNvSpPr txBox="1"/>
          <p:nvPr/>
        </p:nvSpPr>
        <p:spPr>
          <a:xfrm>
            <a:off x="421419" y="4834393"/>
            <a:ext cx="5674581" cy="1815882"/>
          </a:xfrm>
          <a:prstGeom prst="rect">
            <a:avLst/>
          </a:prstGeom>
          <a:noFill/>
        </p:spPr>
        <p:txBody>
          <a:bodyPr wrap="square" rtlCol="0">
            <a:spAutoFit/>
          </a:bodyPr>
          <a:lstStyle/>
          <a:p>
            <a:r>
              <a:rPr lang="en-US" sz="1400" dirty="0"/>
              <a:t>INTERPRETATION:</a:t>
            </a:r>
          </a:p>
          <a:p>
            <a:r>
              <a:rPr lang="en-US" sz="1400" b="1" dirty="0">
                <a:solidFill>
                  <a:srgbClr val="000000"/>
                </a:solidFill>
                <a:effectLst/>
                <a:latin typeface="Tableau Bold"/>
              </a:rPr>
              <a:t>Percentage of Total Count of Income Category for each Income Category broken down by Attrition Flag. Color shows % of Total Count of Income Category. The data is filtered on Region, which keeps England, Northern Ireland, Scotland and Wales. The view is filtered on Income Category and Attrition Flag. The Income Category filter keeps $120K +, $40K - $60K, $60K - $80K, $80K - $120K and Less than $40K. The Attrition Flag filter keeps Attired Customer and Existing Customer.</a:t>
            </a:r>
            <a:endParaRPr lang="en-IN" sz="1400" dirty="0"/>
          </a:p>
        </p:txBody>
      </p:sp>
      <p:sp>
        <p:nvSpPr>
          <p:cNvPr id="11" name="TextBox 10">
            <a:extLst>
              <a:ext uri="{FF2B5EF4-FFF2-40B4-BE49-F238E27FC236}">
                <a16:creationId xmlns:a16="http://schemas.microsoft.com/office/drawing/2014/main" id="{37D36EBF-3200-7C1D-B5FF-36CF202D28B6}"/>
              </a:ext>
            </a:extLst>
          </p:cNvPr>
          <p:cNvSpPr txBox="1"/>
          <p:nvPr/>
        </p:nvSpPr>
        <p:spPr>
          <a:xfrm>
            <a:off x="6535972" y="4691270"/>
            <a:ext cx="5526157" cy="1815882"/>
          </a:xfrm>
          <a:prstGeom prst="rect">
            <a:avLst/>
          </a:prstGeom>
          <a:noFill/>
        </p:spPr>
        <p:txBody>
          <a:bodyPr wrap="square" rtlCol="0">
            <a:spAutoFit/>
          </a:bodyPr>
          <a:lstStyle/>
          <a:p>
            <a:r>
              <a:rPr lang="en-US" sz="1400" dirty="0">
                <a:solidFill>
                  <a:srgbClr val="000000"/>
                </a:solidFill>
                <a:effectLst/>
                <a:latin typeface="Tableau Bold"/>
              </a:rPr>
              <a:t>INTERPRETATION</a:t>
            </a:r>
            <a:endParaRPr lang="en-US" sz="1400" dirty="0">
              <a:effectLst/>
            </a:endParaRPr>
          </a:p>
          <a:p>
            <a:r>
              <a:rPr lang="en-US" sz="1400" dirty="0">
                <a:solidFill>
                  <a:srgbClr val="000000"/>
                </a:solidFill>
                <a:effectLst/>
                <a:latin typeface="Tableau Bold"/>
              </a:rPr>
              <a:t>1.Count of Attrition Flag and Region broken down by maximum of Attrition Flag. Color shows details about Region. Size shows count of Attrition Flag. The marks are labeled by count of Attrition Flag and Region. The data is filtered on Attrition Flag, which keeps Attired Customer and Existing Customer. The view is filtered on Region, which keeps England, Northern Ireland, Scotland and Wales.</a:t>
            </a:r>
            <a:endParaRPr lang="en-US" sz="1400" dirty="0">
              <a:effectLst/>
            </a:endParaRPr>
          </a:p>
          <a:p>
            <a:r>
              <a:rPr lang="en-US" sz="1400" dirty="0">
                <a:solidFill>
                  <a:srgbClr val="000000"/>
                </a:solidFill>
                <a:effectLst/>
                <a:latin typeface="Tableau Bold"/>
              </a:rPr>
              <a:t>2.As per the analysis England has the highest number of customers</a:t>
            </a:r>
            <a:endParaRPr lang="en-IN" sz="1400" dirty="0"/>
          </a:p>
        </p:txBody>
      </p:sp>
    </p:spTree>
    <p:extLst>
      <p:ext uri="{BB962C8B-B14F-4D97-AF65-F5344CB8AC3E}">
        <p14:creationId xmlns:p14="http://schemas.microsoft.com/office/powerpoint/2010/main" val="258651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2A58-43D8-55B4-294C-0BCC0FD0D541}"/>
              </a:ext>
            </a:extLst>
          </p:cNvPr>
          <p:cNvSpPr>
            <a:spLocks noGrp="1"/>
          </p:cNvSpPr>
          <p:nvPr>
            <p:ph type="title"/>
          </p:nvPr>
        </p:nvSpPr>
        <p:spPr>
          <a:xfrm>
            <a:off x="941983" y="214009"/>
            <a:ext cx="10515600" cy="1325563"/>
          </a:xfrm>
        </p:spPr>
        <p:txBody>
          <a:bodyPr/>
          <a:lstStyle/>
          <a:p>
            <a:r>
              <a:rPr lang="en-US" dirty="0"/>
              <a:t>DASHBOARD-BANK CHURN ANALYSIS</a:t>
            </a:r>
            <a:endParaRPr lang="en-IN" dirty="0"/>
          </a:p>
        </p:txBody>
      </p:sp>
      <p:pic>
        <p:nvPicPr>
          <p:cNvPr id="5" name="Content Placeholder 4">
            <a:extLst>
              <a:ext uri="{FF2B5EF4-FFF2-40B4-BE49-F238E27FC236}">
                <a16:creationId xmlns:a16="http://schemas.microsoft.com/office/drawing/2014/main" id="{AC0547D0-EF51-928B-1A6C-41AC6C005AEC}"/>
              </a:ext>
            </a:extLst>
          </p:cNvPr>
          <p:cNvPicPr>
            <a:picLocks noGrp="1" noChangeAspect="1"/>
          </p:cNvPicPr>
          <p:nvPr>
            <p:ph idx="1"/>
          </p:nvPr>
        </p:nvPicPr>
        <p:blipFill>
          <a:blip r:embed="rId2"/>
          <a:stretch>
            <a:fillRect/>
          </a:stretch>
        </p:blipFill>
        <p:spPr>
          <a:xfrm>
            <a:off x="734417" y="1348547"/>
            <a:ext cx="7749625" cy="5295444"/>
          </a:xfrm>
        </p:spPr>
      </p:pic>
      <p:sp>
        <p:nvSpPr>
          <p:cNvPr id="6" name="TextBox 5">
            <a:extLst>
              <a:ext uri="{FF2B5EF4-FFF2-40B4-BE49-F238E27FC236}">
                <a16:creationId xmlns:a16="http://schemas.microsoft.com/office/drawing/2014/main" id="{135BCD20-1E53-4DC9-991F-665012943A34}"/>
              </a:ext>
            </a:extLst>
          </p:cNvPr>
          <p:cNvSpPr txBox="1"/>
          <p:nvPr/>
        </p:nvSpPr>
        <p:spPr>
          <a:xfrm>
            <a:off x="8677072" y="1539572"/>
            <a:ext cx="3083668" cy="4278094"/>
          </a:xfrm>
          <a:prstGeom prst="rect">
            <a:avLst/>
          </a:prstGeom>
          <a:noFill/>
        </p:spPr>
        <p:txBody>
          <a:bodyPr wrap="square" rtlCol="0">
            <a:spAutoFit/>
          </a:bodyPr>
          <a:lstStyle/>
          <a:p>
            <a:r>
              <a:rPr lang="en-US" sz="1600" dirty="0"/>
              <a:t>HIDDEN INTERPRETATION:</a:t>
            </a:r>
          </a:p>
          <a:p>
            <a:r>
              <a:rPr lang="en-US" sz="1600" b="0" i="0" dirty="0">
                <a:effectLst/>
                <a:latin typeface="Söhne"/>
              </a:rPr>
              <a:t>This hidden interpretation emphasizes the potential for targeted strategies to capture the high-income customer segment, highlighting the importance of tailored services and exclusive offerings to enhance customer engagement and loyalty within this specific demographic group. By recognizing this hidden opportunity, the banking institution can optimize its approach and maximize its market potential, ultimately leading to improved customer retention and long-term profitability.</a:t>
            </a:r>
            <a:endParaRPr lang="en-IN" sz="1600" dirty="0"/>
          </a:p>
        </p:txBody>
      </p:sp>
    </p:spTree>
    <p:extLst>
      <p:ext uri="{BB962C8B-B14F-4D97-AF65-F5344CB8AC3E}">
        <p14:creationId xmlns:p14="http://schemas.microsoft.com/office/powerpoint/2010/main" val="152734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7D8F-6027-4BA9-92EF-AEE2170E77F4}"/>
              </a:ext>
            </a:extLst>
          </p:cNvPr>
          <p:cNvSpPr>
            <a:spLocks noGrp="1"/>
          </p:cNvSpPr>
          <p:nvPr>
            <p:ph type="title"/>
          </p:nvPr>
        </p:nvSpPr>
        <p:spPr>
          <a:xfrm>
            <a:off x="838200" y="365125"/>
            <a:ext cx="9196346" cy="1325563"/>
          </a:xfrm>
        </p:spPr>
        <p:txBody>
          <a:bodyPr/>
          <a:lstStyle/>
          <a:p>
            <a:r>
              <a:rPr lang="en-US" dirty="0"/>
              <a:t>TASK8:EXTRA OBSERVATION</a:t>
            </a:r>
            <a:endParaRPr lang="en-IN" dirty="0"/>
          </a:p>
        </p:txBody>
      </p:sp>
      <p:pic>
        <p:nvPicPr>
          <p:cNvPr id="5" name="Content Placeholder 4">
            <a:extLst>
              <a:ext uri="{FF2B5EF4-FFF2-40B4-BE49-F238E27FC236}">
                <a16:creationId xmlns:a16="http://schemas.microsoft.com/office/drawing/2014/main" id="{EFBD9526-09BB-AB49-AB60-3718C4D67535}"/>
              </a:ext>
            </a:extLst>
          </p:cNvPr>
          <p:cNvPicPr>
            <a:picLocks noGrp="1" noChangeAspect="1"/>
          </p:cNvPicPr>
          <p:nvPr>
            <p:ph idx="1"/>
          </p:nvPr>
        </p:nvPicPr>
        <p:blipFill>
          <a:blip r:embed="rId2"/>
          <a:stretch>
            <a:fillRect/>
          </a:stretch>
        </p:blipFill>
        <p:spPr>
          <a:xfrm>
            <a:off x="390138" y="1799617"/>
            <a:ext cx="5857149" cy="2850204"/>
          </a:xfrm>
        </p:spPr>
      </p:pic>
      <p:pic>
        <p:nvPicPr>
          <p:cNvPr id="7" name="Picture 6">
            <a:extLst>
              <a:ext uri="{FF2B5EF4-FFF2-40B4-BE49-F238E27FC236}">
                <a16:creationId xmlns:a16="http://schemas.microsoft.com/office/drawing/2014/main" id="{6CC78A34-E3B6-598E-43D9-98D31DDCDC45}"/>
              </a:ext>
            </a:extLst>
          </p:cNvPr>
          <p:cNvPicPr>
            <a:picLocks noChangeAspect="1"/>
          </p:cNvPicPr>
          <p:nvPr/>
        </p:nvPicPr>
        <p:blipFill>
          <a:blip r:embed="rId3"/>
          <a:stretch>
            <a:fillRect/>
          </a:stretch>
        </p:blipFill>
        <p:spPr>
          <a:xfrm>
            <a:off x="6364917" y="1799617"/>
            <a:ext cx="5603987" cy="2850204"/>
          </a:xfrm>
          <a:prstGeom prst="rect">
            <a:avLst/>
          </a:prstGeom>
        </p:spPr>
      </p:pic>
      <p:sp>
        <p:nvSpPr>
          <p:cNvPr id="8" name="TextBox 7">
            <a:extLst>
              <a:ext uri="{FF2B5EF4-FFF2-40B4-BE49-F238E27FC236}">
                <a16:creationId xmlns:a16="http://schemas.microsoft.com/office/drawing/2014/main" id="{06969402-D85B-8F06-F8A9-452C5533B695}"/>
              </a:ext>
            </a:extLst>
          </p:cNvPr>
          <p:cNvSpPr txBox="1"/>
          <p:nvPr/>
        </p:nvSpPr>
        <p:spPr>
          <a:xfrm>
            <a:off x="496111" y="1478604"/>
            <a:ext cx="5466944" cy="307777"/>
          </a:xfrm>
          <a:prstGeom prst="rect">
            <a:avLst/>
          </a:prstGeom>
          <a:noFill/>
        </p:spPr>
        <p:txBody>
          <a:bodyPr wrap="square" rtlCol="0">
            <a:spAutoFit/>
          </a:bodyPr>
          <a:lstStyle/>
          <a:p>
            <a:r>
              <a:rPr lang="en-US" sz="1400" dirty="0"/>
              <a:t>TASK8.1:</a:t>
            </a:r>
            <a:r>
              <a:rPr lang="en-US" sz="1400" b="1" dirty="0">
                <a:solidFill>
                  <a:srgbClr val="000000"/>
                </a:solidFill>
                <a:effectLst/>
                <a:latin typeface="Benton Sans Book"/>
              </a:rPr>
              <a:t>Average Card Utilization Ratio by Education Level:</a:t>
            </a:r>
            <a:endParaRPr lang="en-IN" sz="1400" dirty="0"/>
          </a:p>
        </p:txBody>
      </p:sp>
      <p:sp>
        <p:nvSpPr>
          <p:cNvPr id="9" name="TextBox 8">
            <a:extLst>
              <a:ext uri="{FF2B5EF4-FFF2-40B4-BE49-F238E27FC236}">
                <a16:creationId xmlns:a16="http://schemas.microsoft.com/office/drawing/2014/main" id="{9EC1E610-FB34-C482-F06B-85E9943EC676}"/>
              </a:ext>
            </a:extLst>
          </p:cNvPr>
          <p:cNvSpPr txBox="1"/>
          <p:nvPr/>
        </p:nvSpPr>
        <p:spPr>
          <a:xfrm>
            <a:off x="580445" y="4921857"/>
            <a:ext cx="5216056" cy="1661993"/>
          </a:xfrm>
          <a:prstGeom prst="rect">
            <a:avLst/>
          </a:prstGeom>
          <a:noFill/>
        </p:spPr>
        <p:txBody>
          <a:bodyPr wrap="square" rtlCol="0">
            <a:spAutoFit/>
          </a:bodyPr>
          <a:lstStyle/>
          <a:p>
            <a:r>
              <a:rPr lang="en-US" dirty="0"/>
              <a:t>INTERPRETATION:</a:t>
            </a:r>
          </a:p>
          <a:p>
            <a:r>
              <a:rPr lang="en-US" sz="1400" dirty="0">
                <a:solidFill>
                  <a:srgbClr val="000000"/>
                </a:solidFill>
                <a:effectLst/>
                <a:latin typeface="Tableau Bold"/>
              </a:rPr>
              <a:t>1.Sum of Avg Utilization Ratio for each Education Level. Color shows details about Education Level. The marks are labeled by sum of Avg Utilization Ratio. The data is filtered on Attrition Flag, which keeps Attired Customer and Existing Customer. The view is filtered on Education Level, which excludes Unknown.</a:t>
            </a:r>
            <a:endParaRPr lang="en-US" sz="1400" dirty="0">
              <a:effectLst/>
            </a:endParaRPr>
          </a:p>
          <a:p>
            <a:r>
              <a:rPr lang="en-US" sz="1400" dirty="0">
                <a:solidFill>
                  <a:srgbClr val="000000"/>
                </a:solidFill>
                <a:effectLst/>
                <a:latin typeface="Tableau Bold"/>
              </a:rPr>
              <a:t>2.As per the analysis Graduate has the highest Average</a:t>
            </a:r>
            <a:endParaRPr lang="en-IN" sz="1400" dirty="0"/>
          </a:p>
        </p:txBody>
      </p:sp>
      <p:sp>
        <p:nvSpPr>
          <p:cNvPr id="10" name="TextBox 9">
            <a:extLst>
              <a:ext uri="{FF2B5EF4-FFF2-40B4-BE49-F238E27FC236}">
                <a16:creationId xmlns:a16="http://schemas.microsoft.com/office/drawing/2014/main" id="{CDE6058C-C5EB-5322-CF5A-31542712A8E7}"/>
              </a:ext>
            </a:extLst>
          </p:cNvPr>
          <p:cNvSpPr txBox="1"/>
          <p:nvPr/>
        </p:nvSpPr>
        <p:spPr>
          <a:xfrm>
            <a:off x="6448508" y="1417049"/>
            <a:ext cx="5160396" cy="307777"/>
          </a:xfrm>
          <a:prstGeom prst="rect">
            <a:avLst/>
          </a:prstGeom>
          <a:noFill/>
        </p:spPr>
        <p:txBody>
          <a:bodyPr wrap="square" rtlCol="0">
            <a:spAutoFit/>
          </a:bodyPr>
          <a:lstStyle/>
          <a:p>
            <a:r>
              <a:rPr lang="en-US" sz="1400" dirty="0"/>
              <a:t>TASK8.2:</a:t>
            </a:r>
            <a:r>
              <a:rPr lang="en-US" sz="1400" b="1" dirty="0">
                <a:solidFill>
                  <a:srgbClr val="000000"/>
                </a:solidFill>
                <a:effectLst/>
                <a:latin typeface="Benton Sans Book"/>
              </a:rPr>
              <a:t>Churn Rate by Contacts in the Last 12 Months </a:t>
            </a:r>
            <a:endParaRPr lang="en-IN" sz="1400" dirty="0"/>
          </a:p>
        </p:txBody>
      </p:sp>
      <p:sp>
        <p:nvSpPr>
          <p:cNvPr id="11" name="TextBox 10">
            <a:extLst>
              <a:ext uri="{FF2B5EF4-FFF2-40B4-BE49-F238E27FC236}">
                <a16:creationId xmlns:a16="http://schemas.microsoft.com/office/drawing/2014/main" id="{4E920DDE-A06C-142B-6707-6AA3A10401DE}"/>
              </a:ext>
            </a:extLst>
          </p:cNvPr>
          <p:cNvSpPr txBox="1"/>
          <p:nvPr/>
        </p:nvSpPr>
        <p:spPr>
          <a:xfrm>
            <a:off x="6305144" y="4921857"/>
            <a:ext cx="5603987" cy="1661993"/>
          </a:xfrm>
          <a:prstGeom prst="rect">
            <a:avLst/>
          </a:prstGeom>
          <a:noFill/>
        </p:spPr>
        <p:txBody>
          <a:bodyPr wrap="square" rtlCol="0">
            <a:spAutoFit/>
          </a:bodyPr>
          <a:lstStyle/>
          <a:p>
            <a:r>
              <a:rPr lang="en-US" dirty="0"/>
              <a:t>INTERPRETATION:</a:t>
            </a:r>
          </a:p>
          <a:p>
            <a:r>
              <a:rPr lang="en-US" sz="1400" dirty="0">
                <a:solidFill>
                  <a:srgbClr val="000000"/>
                </a:solidFill>
                <a:effectLst/>
                <a:latin typeface="Tableau Bold"/>
              </a:rPr>
              <a:t>1.Sum of Contacts Count 12 Mon for each Attrition Flag. Color shows sum of Contacts Count 12 mon. The marks are labeled by sum of Contacts Count 12 mon. The view is filtered on Attrition Flag, which keeps Attired Customer and Existing Customer.</a:t>
            </a:r>
            <a:endParaRPr lang="en-US" sz="1400" dirty="0">
              <a:effectLst/>
            </a:endParaRPr>
          </a:p>
          <a:p>
            <a:r>
              <a:rPr lang="en-US" sz="1400" dirty="0">
                <a:solidFill>
                  <a:srgbClr val="000000"/>
                </a:solidFill>
                <a:effectLst/>
                <a:latin typeface="Tableau Bold"/>
              </a:rPr>
              <a:t>2.As per the analysis Existing customer has the highest churn rate of 20,029</a:t>
            </a:r>
            <a:endParaRPr lang="en-IN" sz="1400" dirty="0"/>
          </a:p>
        </p:txBody>
      </p:sp>
    </p:spTree>
    <p:extLst>
      <p:ext uri="{BB962C8B-B14F-4D97-AF65-F5344CB8AC3E}">
        <p14:creationId xmlns:p14="http://schemas.microsoft.com/office/powerpoint/2010/main" val="230899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1EDD-3244-DF94-B34A-374171EF952E}"/>
              </a:ext>
            </a:extLst>
          </p:cNvPr>
          <p:cNvSpPr>
            <a:spLocks noGrp="1"/>
          </p:cNvSpPr>
          <p:nvPr>
            <p:ph type="title"/>
          </p:nvPr>
        </p:nvSpPr>
        <p:spPr>
          <a:xfrm>
            <a:off x="544001" y="94781"/>
            <a:ext cx="10515600" cy="1325563"/>
          </a:xfrm>
        </p:spPr>
        <p:txBody>
          <a:bodyPr/>
          <a:lstStyle/>
          <a:p>
            <a:r>
              <a:rPr lang="en-US" dirty="0"/>
              <a:t>EXTRA OBSERVATION</a:t>
            </a:r>
            <a:endParaRPr lang="en-IN" dirty="0"/>
          </a:p>
        </p:txBody>
      </p:sp>
      <p:pic>
        <p:nvPicPr>
          <p:cNvPr id="7" name="Content Placeholder 6">
            <a:extLst>
              <a:ext uri="{FF2B5EF4-FFF2-40B4-BE49-F238E27FC236}">
                <a16:creationId xmlns:a16="http://schemas.microsoft.com/office/drawing/2014/main" id="{51E17A3D-D570-8EF3-5CB5-D20CE2E2375C}"/>
              </a:ext>
            </a:extLst>
          </p:cNvPr>
          <p:cNvPicPr>
            <a:picLocks noGrp="1" noChangeAspect="1"/>
          </p:cNvPicPr>
          <p:nvPr>
            <p:ph idx="1"/>
          </p:nvPr>
        </p:nvPicPr>
        <p:blipFill>
          <a:blip r:embed="rId2"/>
          <a:stretch>
            <a:fillRect/>
          </a:stretch>
        </p:blipFill>
        <p:spPr>
          <a:xfrm>
            <a:off x="6809362" y="1719345"/>
            <a:ext cx="4834862" cy="2730764"/>
          </a:xfrm>
          <a:ln>
            <a:solidFill>
              <a:schemeClr val="tx1"/>
            </a:solidFill>
          </a:ln>
        </p:spPr>
      </p:pic>
      <p:pic>
        <p:nvPicPr>
          <p:cNvPr id="5" name="Picture 4">
            <a:extLst>
              <a:ext uri="{FF2B5EF4-FFF2-40B4-BE49-F238E27FC236}">
                <a16:creationId xmlns:a16="http://schemas.microsoft.com/office/drawing/2014/main" id="{8BDB21BE-ADCD-209B-B83A-8049DF013E08}"/>
              </a:ext>
            </a:extLst>
          </p:cNvPr>
          <p:cNvPicPr>
            <a:picLocks noChangeAspect="1"/>
          </p:cNvPicPr>
          <p:nvPr/>
        </p:nvPicPr>
        <p:blipFill>
          <a:blip r:embed="rId3"/>
          <a:stretch>
            <a:fillRect/>
          </a:stretch>
        </p:blipFill>
        <p:spPr>
          <a:xfrm>
            <a:off x="711412" y="1890359"/>
            <a:ext cx="5297455" cy="2388737"/>
          </a:xfrm>
          <a:prstGeom prst="rect">
            <a:avLst/>
          </a:prstGeom>
          <a:ln>
            <a:solidFill>
              <a:schemeClr val="tx1"/>
            </a:solidFill>
          </a:ln>
        </p:spPr>
      </p:pic>
      <p:sp>
        <p:nvSpPr>
          <p:cNvPr id="8" name="TextBox 7">
            <a:extLst>
              <a:ext uri="{FF2B5EF4-FFF2-40B4-BE49-F238E27FC236}">
                <a16:creationId xmlns:a16="http://schemas.microsoft.com/office/drawing/2014/main" id="{878FA1E2-28FA-D2C2-D540-598620DAA21A}"/>
              </a:ext>
            </a:extLst>
          </p:cNvPr>
          <p:cNvSpPr txBox="1"/>
          <p:nvPr/>
        </p:nvSpPr>
        <p:spPr>
          <a:xfrm>
            <a:off x="711412" y="1478943"/>
            <a:ext cx="5100991" cy="369332"/>
          </a:xfrm>
          <a:prstGeom prst="rect">
            <a:avLst/>
          </a:prstGeom>
          <a:noFill/>
        </p:spPr>
        <p:txBody>
          <a:bodyPr wrap="square" rtlCol="0">
            <a:spAutoFit/>
          </a:bodyPr>
          <a:lstStyle/>
          <a:p>
            <a:r>
              <a:rPr lang="en-US" sz="1400" dirty="0"/>
              <a:t>TASK8.3:</a:t>
            </a:r>
            <a:r>
              <a:rPr lang="en-IN" sz="1800" b="1" dirty="0">
                <a:solidFill>
                  <a:srgbClr val="333333"/>
                </a:solidFill>
                <a:effectLst/>
                <a:latin typeface="Tableau Bold"/>
              </a:rPr>
              <a:t>Region-wise Gender count</a:t>
            </a:r>
            <a:endParaRPr lang="en-IN" sz="1400" dirty="0"/>
          </a:p>
        </p:txBody>
      </p:sp>
      <p:sp>
        <p:nvSpPr>
          <p:cNvPr id="9" name="TextBox 8">
            <a:extLst>
              <a:ext uri="{FF2B5EF4-FFF2-40B4-BE49-F238E27FC236}">
                <a16:creationId xmlns:a16="http://schemas.microsoft.com/office/drawing/2014/main" id="{A2F2B5DC-E69C-F125-1650-3C5A8F57D047}"/>
              </a:ext>
            </a:extLst>
          </p:cNvPr>
          <p:cNvSpPr txBox="1"/>
          <p:nvPr/>
        </p:nvSpPr>
        <p:spPr>
          <a:xfrm>
            <a:off x="6612898" y="1339317"/>
            <a:ext cx="4834862" cy="276999"/>
          </a:xfrm>
          <a:prstGeom prst="rect">
            <a:avLst/>
          </a:prstGeom>
          <a:noFill/>
        </p:spPr>
        <p:txBody>
          <a:bodyPr wrap="square" rtlCol="0">
            <a:spAutoFit/>
          </a:bodyPr>
          <a:lstStyle/>
          <a:p>
            <a:r>
              <a:rPr lang="en-US" sz="1200" dirty="0"/>
              <a:t>TASK8.4:</a:t>
            </a:r>
            <a:r>
              <a:rPr lang="en-US" sz="1200" dirty="0">
                <a:solidFill>
                  <a:srgbClr val="333333"/>
                </a:solidFill>
                <a:effectLst/>
                <a:latin typeface="Tableau Bold"/>
              </a:rPr>
              <a:t>Martial status percentage of Attired and Existing customer</a:t>
            </a:r>
            <a:endParaRPr lang="en-IN" sz="1200" dirty="0"/>
          </a:p>
        </p:txBody>
      </p:sp>
      <p:sp>
        <p:nvSpPr>
          <p:cNvPr id="10" name="TextBox 9">
            <a:extLst>
              <a:ext uri="{FF2B5EF4-FFF2-40B4-BE49-F238E27FC236}">
                <a16:creationId xmlns:a16="http://schemas.microsoft.com/office/drawing/2014/main" id="{C568CF2A-1BC4-2EF5-9AED-051D6F786B3F}"/>
              </a:ext>
            </a:extLst>
          </p:cNvPr>
          <p:cNvSpPr txBox="1"/>
          <p:nvPr/>
        </p:nvSpPr>
        <p:spPr>
          <a:xfrm>
            <a:off x="453224" y="4450109"/>
            <a:ext cx="5820355" cy="2031325"/>
          </a:xfrm>
          <a:prstGeom prst="rect">
            <a:avLst/>
          </a:prstGeom>
          <a:noFill/>
        </p:spPr>
        <p:txBody>
          <a:bodyPr wrap="square" rtlCol="0">
            <a:spAutoFit/>
          </a:bodyPr>
          <a:lstStyle/>
          <a:p>
            <a:r>
              <a:rPr lang="en-US" sz="1800" dirty="0">
                <a:solidFill>
                  <a:srgbClr val="000000"/>
                </a:solidFill>
                <a:effectLst/>
                <a:latin typeface="Tableau Bold"/>
              </a:rPr>
              <a:t>INTERPRETATION</a:t>
            </a:r>
            <a:endParaRPr lang="en-US" dirty="0">
              <a:effectLst/>
            </a:endParaRPr>
          </a:p>
          <a:p>
            <a:r>
              <a:rPr lang="en-US" sz="1800" dirty="0">
                <a:solidFill>
                  <a:srgbClr val="000000"/>
                </a:solidFill>
                <a:effectLst/>
                <a:latin typeface="Tableau Bold"/>
              </a:rPr>
              <a:t>1.Count of Gender broken down by Region vs. Gender. Color shows count of Gender. The data is filtered on Attrition Flag, which keeps Attired Customer and Existing Customer.</a:t>
            </a:r>
            <a:endParaRPr lang="en-US" dirty="0">
              <a:effectLst/>
            </a:endParaRPr>
          </a:p>
          <a:p>
            <a:r>
              <a:rPr lang="en-US" sz="1800" dirty="0">
                <a:solidFill>
                  <a:srgbClr val="000000"/>
                </a:solidFill>
                <a:effectLst/>
                <a:latin typeface="Tableau Bold"/>
              </a:rPr>
              <a:t>2.England has the highest count among all the region</a:t>
            </a:r>
            <a:endParaRPr lang="en-US" dirty="0">
              <a:effectLst/>
            </a:endParaRPr>
          </a:p>
          <a:p>
            <a:br>
              <a:rPr lang="en-US" sz="1800" dirty="0">
                <a:solidFill>
                  <a:srgbClr val="000000"/>
                </a:solidFill>
                <a:effectLst/>
                <a:latin typeface="Tableau Bold"/>
              </a:rPr>
            </a:br>
            <a:endParaRPr lang="en-IN" dirty="0"/>
          </a:p>
        </p:txBody>
      </p:sp>
      <p:sp>
        <p:nvSpPr>
          <p:cNvPr id="11" name="TextBox 10">
            <a:extLst>
              <a:ext uri="{FF2B5EF4-FFF2-40B4-BE49-F238E27FC236}">
                <a16:creationId xmlns:a16="http://schemas.microsoft.com/office/drawing/2014/main" id="{F15372D2-5C9E-6BAE-2B35-7751B51E4C2D}"/>
              </a:ext>
            </a:extLst>
          </p:cNvPr>
          <p:cNvSpPr txBox="1"/>
          <p:nvPr/>
        </p:nvSpPr>
        <p:spPr>
          <a:xfrm>
            <a:off x="6472362" y="4450109"/>
            <a:ext cx="5581815" cy="2308324"/>
          </a:xfrm>
          <a:prstGeom prst="rect">
            <a:avLst/>
          </a:prstGeom>
          <a:noFill/>
        </p:spPr>
        <p:txBody>
          <a:bodyPr wrap="square" rtlCol="0">
            <a:spAutoFit/>
          </a:bodyPr>
          <a:lstStyle/>
          <a:p>
            <a:r>
              <a:rPr lang="en-US" sz="1800" dirty="0">
                <a:solidFill>
                  <a:srgbClr val="000000"/>
                </a:solidFill>
                <a:effectLst/>
                <a:latin typeface="Tableau Bold"/>
              </a:rPr>
              <a:t>INTERPRETATION</a:t>
            </a:r>
            <a:endParaRPr lang="en-US" dirty="0">
              <a:effectLst/>
            </a:endParaRPr>
          </a:p>
          <a:p>
            <a:r>
              <a:rPr lang="en-US" sz="1800" dirty="0">
                <a:solidFill>
                  <a:srgbClr val="000000"/>
                </a:solidFill>
                <a:effectLst/>
                <a:latin typeface="Tableau Bold"/>
              </a:rPr>
              <a:t>1.Attrition Flag, Marital Status and % of Total Count of Marital Status. Color shows count of Marital Status. Size shows count of Marital Status. The marks are labeled by Attrition Flag, Marital Status and % of Total Count of Marital Status. The view is filtered on Attrition Flag, which keeps Attired Customer and Existing Customer.</a:t>
            </a:r>
            <a:endParaRPr lang="en-US" dirty="0">
              <a:effectLst/>
            </a:endParaRPr>
          </a:p>
          <a:p>
            <a:r>
              <a:rPr lang="en-US" sz="1800" dirty="0">
                <a:solidFill>
                  <a:srgbClr val="000000"/>
                </a:solidFill>
                <a:effectLst/>
                <a:latin typeface="Tableau Bold"/>
              </a:rPr>
              <a:t>2.It is visualized using tree map</a:t>
            </a:r>
            <a:endParaRPr lang="en-IN" dirty="0"/>
          </a:p>
        </p:txBody>
      </p:sp>
    </p:spTree>
    <p:extLst>
      <p:ext uri="{BB962C8B-B14F-4D97-AF65-F5344CB8AC3E}">
        <p14:creationId xmlns:p14="http://schemas.microsoft.com/office/powerpoint/2010/main" val="361130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78C2-A0CC-7079-AA3C-CB1355BADA85}"/>
              </a:ext>
            </a:extLst>
          </p:cNvPr>
          <p:cNvSpPr>
            <a:spLocks noGrp="1"/>
          </p:cNvSpPr>
          <p:nvPr>
            <p:ph type="title"/>
          </p:nvPr>
        </p:nvSpPr>
        <p:spPr>
          <a:xfrm>
            <a:off x="369073" y="150439"/>
            <a:ext cx="10515600" cy="1325563"/>
          </a:xfrm>
        </p:spPr>
        <p:txBody>
          <a:bodyPr/>
          <a:lstStyle/>
          <a:p>
            <a:r>
              <a:rPr lang="en-US" dirty="0"/>
              <a:t>EXTRA OBERVATION</a:t>
            </a:r>
            <a:endParaRPr lang="en-IN" dirty="0"/>
          </a:p>
        </p:txBody>
      </p:sp>
      <p:sp>
        <p:nvSpPr>
          <p:cNvPr id="3" name="Content Placeholder 2">
            <a:extLst>
              <a:ext uri="{FF2B5EF4-FFF2-40B4-BE49-F238E27FC236}">
                <a16:creationId xmlns:a16="http://schemas.microsoft.com/office/drawing/2014/main" id="{2B7D04C9-4415-5B01-1CFB-509900481A25}"/>
              </a:ext>
            </a:extLst>
          </p:cNvPr>
          <p:cNvSpPr>
            <a:spLocks noGrp="1"/>
          </p:cNvSpPr>
          <p:nvPr>
            <p:ph idx="1"/>
          </p:nvPr>
        </p:nvSpPr>
        <p:spPr/>
        <p:txBody>
          <a:bodyPr/>
          <a:lstStyle/>
          <a:p>
            <a:r>
              <a:rPr lang="en-US" sz="1800" b="1" dirty="0">
                <a:solidFill>
                  <a:srgbClr val="333333"/>
                </a:solidFill>
                <a:effectLst/>
                <a:latin typeface="Tableau Bold"/>
              </a:rPr>
              <a:t>Credit-Limit Percentage For Attrition and Exisiting customer</a:t>
            </a:r>
            <a:endParaRPr lang="en-IN" dirty="0"/>
          </a:p>
        </p:txBody>
      </p:sp>
      <p:pic>
        <p:nvPicPr>
          <p:cNvPr id="5" name="Picture 4">
            <a:extLst>
              <a:ext uri="{FF2B5EF4-FFF2-40B4-BE49-F238E27FC236}">
                <a16:creationId xmlns:a16="http://schemas.microsoft.com/office/drawing/2014/main" id="{CF8F7682-B551-4576-1BFA-A6FFA1A4632E}"/>
              </a:ext>
            </a:extLst>
          </p:cNvPr>
          <p:cNvPicPr>
            <a:picLocks noChangeAspect="1"/>
          </p:cNvPicPr>
          <p:nvPr/>
        </p:nvPicPr>
        <p:blipFill>
          <a:blip r:embed="rId2"/>
          <a:stretch>
            <a:fillRect/>
          </a:stretch>
        </p:blipFill>
        <p:spPr>
          <a:xfrm>
            <a:off x="906349" y="2166741"/>
            <a:ext cx="8127010" cy="4010222"/>
          </a:xfrm>
          <a:prstGeom prst="rect">
            <a:avLst/>
          </a:prstGeom>
        </p:spPr>
      </p:pic>
      <p:sp>
        <p:nvSpPr>
          <p:cNvPr id="10" name="TextBox 9">
            <a:extLst>
              <a:ext uri="{FF2B5EF4-FFF2-40B4-BE49-F238E27FC236}">
                <a16:creationId xmlns:a16="http://schemas.microsoft.com/office/drawing/2014/main" id="{FEC9B42D-9C10-5F0B-A70E-25CFF15E9E43}"/>
              </a:ext>
            </a:extLst>
          </p:cNvPr>
          <p:cNvSpPr txBox="1"/>
          <p:nvPr/>
        </p:nvSpPr>
        <p:spPr>
          <a:xfrm>
            <a:off x="9101509" y="1476002"/>
            <a:ext cx="2881108" cy="3693319"/>
          </a:xfrm>
          <a:prstGeom prst="rect">
            <a:avLst/>
          </a:prstGeom>
          <a:noFill/>
        </p:spPr>
        <p:txBody>
          <a:bodyPr wrap="square" rtlCol="0">
            <a:spAutoFit/>
          </a:bodyPr>
          <a:lstStyle/>
          <a:p>
            <a:r>
              <a:rPr lang="en-US" sz="1800" dirty="0">
                <a:solidFill>
                  <a:srgbClr val="000000"/>
                </a:solidFill>
                <a:effectLst/>
                <a:latin typeface="Tableau Bold"/>
              </a:rPr>
              <a:t>INTERPRETATION</a:t>
            </a:r>
            <a:endParaRPr lang="en-US" dirty="0">
              <a:effectLst/>
            </a:endParaRPr>
          </a:p>
          <a:p>
            <a:r>
              <a:rPr lang="en-US" sz="1800" dirty="0">
                <a:solidFill>
                  <a:srgbClr val="000000"/>
                </a:solidFill>
                <a:effectLst/>
                <a:latin typeface="Tableau Bold"/>
              </a:rPr>
              <a:t>1.Percentage of Total Credit Limit and Attrition Flag. Color shows details about Attrition Flag. Size shows % of Total Credit Limit. The marks are labeled by % of Total Credit Limit and Attrition Flag. The view is filtered on Attrition Flag, which keeps </a:t>
            </a:r>
            <a:r>
              <a:rPr lang="en-US" sz="1800" dirty="0" err="1">
                <a:solidFill>
                  <a:srgbClr val="000000"/>
                </a:solidFill>
                <a:effectLst/>
                <a:latin typeface="Tableau Bold"/>
              </a:rPr>
              <a:t>Attrited</a:t>
            </a:r>
            <a:r>
              <a:rPr lang="en-US" sz="1800" dirty="0">
                <a:solidFill>
                  <a:srgbClr val="000000"/>
                </a:solidFill>
                <a:effectLst/>
                <a:latin typeface="Tableau Bold"/>
              </a:rPr>
              <a:t> Customer and Existing Customer.</a:t>
            </a:r>
            <a:endParaRPr lang="en-IN" dirty="0"/>
          </a:p>
        </p:txBody>
      </p:sp>
    </p:spTree>
    <p:extLst>
      <p:ext uri="{BB962C8B-B14F-4D97-AF65-F5344CB8AC3E}">
        <p14:creationId xmlns:p14="http://schemas.microsoft.com/office/powerpoint/2010/main" val="184546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4EF0-95B2-95FA-808A-4297E83839F8}"/>
              </a:ext>
            </a:extLst>
          </p:cNvPr>
          <p:cNvSpPr>
            <a:spLocks noGrp="1"/>
          </p:cNvSpPr>
          <p:nvPr>
            <p:ph type="title"/>
          </p:nvPr>
        </p:nvSpPr>
        <p:spPr>
          <a:xfrm>
            <a:off x="838200" y="0"/>
            <a:ext cx="10515600" cy="1325563"/>
          </a:xfrm>
        </p:spPr>
        <p:txBody>
          <a:bodyPr/>
          <a:lstStyle/>
          <a:p>
            <a:r>
              <a:rPr lang="en-US" dirty="0"/>
              <a:t>DASHBOARD-FOR EXTRA OBERSAVTION</a:t>
            </a:r>
            <a:endParaRPr lang="en-IN" dirty="0"/>
          </a:p>
        </p:txBody>
      </p:sp>
      <p:pic>
        <p:nvPicPr>
          <p:cNvPr id="5" name="Content Placeholder 4">
            <a:extLst>
              <a:ext uri="{FF2B5EF4-FFF2-40B4-BE49-F238E27FC236}">
                <a16:creationId xmlns:a16="http://schemas.microsoft.com/office/drawing/2014/main" id="{04F5325C-D1B6-AFE9-41DD-8772CCB4E7A5}"/>
              </a:ext>
            </a:extLst>
          </p:cNvPr>
          <p:cNvPicPr>
            <a:picLocks noGrp="1" noChangeAspect="1"/>
          </p:cNvPicPr>
          <p:nvPr>
            <p:ph idx="1"/>
          </p:nvPr>
        </p:nvPicPr>
        <p:blipFill>
          <a:blip r:embed="rId2"/>
          <a:stretch>
            <a:fillRect/>
          </a:stretch>
        </p:blipFill>
        <p:spPr>
          <a:xfrm>
            <a:off x="999214" y="1023847"/>
            <a:ext cx="9234115" cy="5742557"/>
          </a:xfrm>
        </p:spPr>
      </p:pic>
    </p:spTree>
    <p:extLst>
      <p:ext uri="{BB962C8B-B14F-4D97-AF65-F5344CB8AC3E}">
        <p14:creationId xmlns:p14="http://schemas.microsoft.com/office/powerpoint/2010/main" val="184032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CF63-932B-002D-2752-2EC1E6E6866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4746B2B-604D-C5CC-E32C-F7FD89F83CC0}"/>
              </a:ext>
            </a:extLst>
          </p:cNvPr>
          <p:cNvSpPr>
            <a:spLocks noGrp="1"/>
          </p:cNvSpPr>
          <p:nvPr>
            <p:ph idx="1"/>
          </p:nvPr>
        </p:nvSpPr>
        <p:spPr/>
        <p:txBody>
          <a:bodyPr>
            <a:normAutofit fontScale="62500" lnSpcReduction="20000"/>
          </a:bodyPr>
          <a:lstStyle/>
          <a:p>
            <a:pPr algn="l"/>
            <a:r>
              <a:rPr lang="en-US" b="0" i="0" dirty="0">
                <a:effectLst/>
                <a:latin typeface="Söhne"/>
              </a:rPr>
              <a:t>Through an in-depth exploration of the interactive dashboard, several crucial insights have emerged, shedding light on the dynamics of customer behavior and churn patterns within the banking sector. The analysis has highlighted the significance of various factors, including demographic trends, transactional behavior, and customer interactions, in influencing customer retention and satisfaction.</a:t>
            </a:r>
          </a:p>
          <a:p>
            <a:pPr algn="l"/>
            <a:r>
              <a:rPr lang="en-US" b="0" i="0" dirty="0">
                <a:effectLst/>
                <a:latin typeface="Söhne"/>
              </a:rPr>
              <a:t>Key findings from the analysis include the identification of specific customer segments based on demographic attributes, allowing for the customization of tailored retention strategies and personalized customer engagement initiatives. Furthermore, the analysis has revealed correlations between customer churn rates and factors such as the frequency of contacts, highlighting the importance of maintaining optimal communication with customers to reduce churn.</a:t>
            </a:r>
          </a:p>
          <a:p>
            <a:pPr algn="l"/>
            <a:r>
              <a:rPr lang="en-US" b="0" i="0" dirty="0">
                <a:effectLst/>
                <a:latin typeface="Söhne"/>
              </a:rPr>
              <a:t>Moreover, a detailed examination of transaction patterns and card usage has provided valuable insights into customer preferences and engagement with banking services, enabling the formulation of targeted marketing campaigns and the development of enhanced financial products and services to meet customer needs more effectively.</a:t>
            </a:r>
          </a:p>
          <a:p>
            <a:pPr algn="l"/>
            <a:r>
              <a:rPr lang="en-US" b="0" i="0" dirty="0">
                <a:effectLst/>
                <a:latin typeface="Söhne"/>
              </a:rPr>
              <a:t>By leveraging the power of data-driven decision-making, the insights derived from this dashboard analysis serve as a cornerstone for the development of robust customer retention strategies, aiming to foster long-term customer loyalty and satisfaction within the competitive landscape of the banking industry.</a:t>
            </a:r>
          </a:p>
          <a:p>
            <a:pPr marL="0" indent="0">
              <a:buNone/>
            </a:pPr>
            <a:br>
              <a:rPr lang="en-US" dirty="0"/>
            </a:br>
            <a:endParaRPr lang="en-IN" dirty="0"/>
          </a:p>
        </p:txBody>
      </p:sp>
    </p:spTree>
    <p:extLst>
      <p:ext uri="{BB962C8B-B14F-4D97-AF65-F5344CB8AC3E}">
        <p14:creationId xmlns:p14="http://schemas.microsoft.com/office/powerpoint/2010/main" val="391273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733A79-6F1F-DC6E-C09C-657A34F91348}"/>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THANK YOU</a:t>
            </a:r>
            <a:endParaRPr lang="en-IN" sz="5400" dirty="0">
              <a:solidFill>
                <a:schemeClr val="bg1">
                  <a:lumMod val="95000"/>
                  <a:lumOff val="5000"/>
                </a:schemeClr>
              </a:solidFill>
            </a:endParaRPr>
          </a:p>
        </p:txBody>
      </p:sp>
    </p:spTree>
    <p:extLst>
      <p:ext uri="{BB962C8B-B14F-4D97-AF65-F5344CB8AC3E}">
        <p14:creationId xmlns:p14="http://schemas.microsoft.com/office/powerpoint/2010/main" val="37688837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D76A-D49B-E14E-22F3-3D951CE13BFA}"/>
              </a:ext>
            </a:extLst>
          </p:cNvPr>
          <p:cNvSpPr>
            <a:spLocks noGrp="1"/>
          </p:cNvSpPr>
          <p:nvPr>
            <p:ph type="title"/>
          </p:nvPr>
        </p:nvSpPr>
        <p:spPr>
          <a:xfrm>
            <a:off x="369073" y="118635"/>
            <a:ext cx="10515600" cy="1325563"/>
          </a:xfrm>
        </p:spPr>
        <p:txBody>
          <a:bodyPr/>
          <a:lstStyle/>
          <a:p>
            <a:r>
              <a:rPr lang="en-US" sz="4400" kern="1200" dirty="0">
                <a:solidFill>
                  <a:schemeClr val="tx1"/>
                </a:solidFill>
                <a:latin typeface="+mj-lt"/>
                <a:ea typeface="+mj-ea"/>
                <a:cs typeface="+mj-cs"/>
              </a:rPr>
              <a:t>CONTENTS FOR TABLEAUE</a:t>
            </a:r>
            <a:br>
              <a:rPr lang="en-US" sz="4400" kern="1200" dirty="0">
                <a:solidFill>
                  <a:schemeClr val="tx1"/>
                </a:solidFill>
                <a:latin typeface="+mj-lt"/>
                <a:ea typeface="+mj-ea"/>
                <a:cs typeface="+mj-cs"/>
              </a:rPr>
            </a:br>
            <a:endParaRPr lang="en-IN" dirty="0"/>
          </a:p>
        </p:txBody>
      </p:sp>
      <p:sp>
        <p:nvSpPr>
          <p:cNvPr id="3" name="Content Placeholder 2">
            <a:extLst>
              <a:ext uri="{FF2B5EF4-FFF2-40B4-BE49-F238E27FC236}">
                <a16:creationId xmlns:a16="http://schemas.microsoft.com/office/drawing/2014/main" id="{F28A2582-A1F2-8B84-F54A-0B59F857972E}"/>
              </a:ext>
            </a:extLst>
          </p:cNvPr>
          <p:cNvSpPr>
            <a:spLocks noGrp="1"/>
          </p:cNvSpPr>
          <p:nvPr>
            <p:ph idx="1"/>
          </p:nvPr>
        </p:nvSpPr>
        <p:spPr>
          <a:xfrm>
            <a:off x="369073" y="1086154"/>
            <a:ext cx="10515600" cy="4351338"/>
          </a:xfrm>
        </p:spPr>
        <p:txBody>
          <a:bodyPr/>
          <a:lstStyle/>
          <a:p>
            <a:pPr marL="571500" indent="-228600">
              <a:lnSpc>
                <a:spcPct val="90000"/>
              </a:lnSpc>
              <a:spcAft>
                <a:spcPts val="600"/>
              </a:spcAft>
              <a:buFont typeface="Arial" panose="020B0604020202020204" pitchFamily="34" charset="0"/>
              <a:buChar char="•"/>
            </a:pPr>
            <a:r>
              <a:rPr lang="en-US" sz="2800" b="1" dirty="0"/>
              <a:t>INTRODUCTION</a:t>
            </a:r>
          </a:p>
          <a:p>
            <a:pPr marL="571500" indent="-228600">
              <a:lnSpc>
                <a:spcPct val="90000"/>
              </a:lnSpc>
              <a:spcAft>
                <a:spcPts val="600"/>
              </a:spcAft>
              <a:buFont typeface="Arial" panose="020B0604020202020204" pitchFamily="34" charset="0"/>
              <a:buChar char="•"/>
            </a:pPr>
            <a:r>
              <a:rPr lang="en-US" sz="2800" b="1" dirty="0"/>
              <a:t>OBJECTIVES</a:t>
            </a:r>
          </a:p>
          <a:p>
            <a:pPr marL="571500" indent="-228600">
              <a:lnSpc>
                <a:spcPct val="90000"/>
              </a:lnSpc>
              <a:spcAft>
                <a:spcPts val="600"/>
              </a:spcAft>
              <a:buFont typeface="Arial" panose="020B0604020202020204" pitchFamily="34" charset="0"/>
              <a:buChar char="•"/>
            </a:pPr>
            <a:r>
              <a:rPr lang="en-US" sz="2800" b="1" dirty="0"/>
              <a:t>DATA CLEANING </a:t>
            </a:r>
          </a:p>
          <a:p>
            <a:pPr marL="571500" indent="-228600">
              <a:lnSpc>
                <a:spcPct val="90000"/>
              </a:lnSpc>
              <a:spcAft>
                <a:spcPts val="600"/>
              </a:spcAft>
              <a:buFont typeface="Arial" panose="020B0604020202020204" pitchFamily="34" charset="0"/>
              <a:buChar char="•"/>
            </a:pPr>
            <a:r>
              <a:rPr lang="en-US" sz="2800" b="1" dirty="0"/>
              <a:t>INTERPRETATION</a:t>
            </a:r>
          </a:p>
          <a:p>
            <a:pPr marL="571500" indent="-228600">
              <a:lnSpc>
                <a:spcPct val="90000"/>
              </a:lnSpc>
              <a:spcAft>
                <a:spcPts val="600"/>
              </a:spcAft>
              <a:buFont typeface="Arial" panose="020B0604020202020204" pitchFamily="34" charset="0"/>
              <a:buChar char="•"/>
            </a:pPr>
            <a:r>
              <a:rPr lang="en-US" sz="2800" b="1" dirty="0"/>
              <a:t>VISUALIZATION OF TABLEUAE</a:t>
            </a:r>
          </a:p>
          <a:p>
            <a:pPr marL="571500" indent="-228600">
              <a:lnSpc>
                <a:spcPct val="90000"/>
              </a:lnSpc>
              <a:spcAft>
                <a:spcPts val="600"/>
              </a:spcAft>
              <a:buFont typeface="Arial" panose="020B0604020202020204" pitchFamily="34" charset="0"/>
              <a:buChar char="•"/>
            </a:pPr>
            <a:r>
              <a:rPr lang="en-US" b="1" dirty="0"/>
              <a:t>DASHBOARD</a:t>
            </a:r>
            <a:endParaRPr lang="en-US" sz="2800" b="1" dirty="0"/>
          </a:p>
          <a:p>
            <a:pPr marL="571500" indent="-228600">
              <a:lnSpc>
                <a:spcPct val="90000"/>
              </a:lnSpc>
              <a:spcAft>
                <a:spcPts val="600"/>
              </a:spcAft>
              <a:buFont typeface="Arial" panose="020B0604020202020204" pitchFamily="34" charset="0"/>
              <a:buChar char="•"/>
            </a:pPr>
            <a:r>
              <a:rPr lang="en-US" sz="2800" b="1" dirty="0"/>
              <a:t>CONCLUSION</a:t>
            </a:r>
          </a:p>
          <a:p>
            <a:endParaRPr lang="en-IN" dirty="0"/>
          </a:p>
        </p:txBody>
      </p:sp>
    </p:spTree>
    <p:extLst>
      <p:ext uri="{BB962C8B-B14F-4D97-AF65-F5344CB8AC3E}">
        <p14:creationId xmlns:p14="http://schemas.microsoft.com/office/powerpoint/2010/main" val="166325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4045-C6A6-C68B-201E-21246D0E9BF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0B9B076-B46C-0C1B-8BE3-42FFB50C5920}"/>
              </a:ext>
            </a:extLst>
          </p:cNvPr>
          <p:cNvSpPr>
            <a:spLocks noGrp="1"/>
          </p:cNvSpPr>
          <p:nvPr>
            <p:ph idx="1"/>
          </p:nvPr>
        </p:nvSpPr>
        <p:spPr/>
        <p:txBody>
          <a:bodyPr>
            <a:normAutofit fontScale="70000" lnSpcReduction="20000"/>
          </a:bodyPr>
          <a:lstStyle/>
          <a:p>
            <a:pPr algn="l"/>
            <a:r>
              <a:rPr lang="en-US" b="1" i="0" dirty="0">
                <a:effectLst/>
                <a:latin typeface="Söhne"/>
              </a:rPr>
              <a:t>Exploring Customer Behavior and Churn Patterns in the Banking Sector</a:t>
            </a:r>
            <a:endParaRPr lang="en-US" b="0" i="0" dirty="0">
              <a:effectLst/>
              <a:latin typeface="Söhne"/>
            </a:endParaRPr>
          </a:p>
          <a:p>
            <a:pPr algn="l"/>
            <a:r>
              <a:rPr lang="en-US" b="0" i="0" dirty="0">
                <a:effectLst/>
                <a:latin typeface="Söhne"/>
              </a:rPr>
              <a:t>In today's competitive banking industry, understanding customer behavior and identifying potential churn patterns are crucial for maintaining a stable and loyal customer base. This interactive dashboard aims to provide comprehensive insights into key factors influencing customer attrition, demographic trends, transaction patterns, and the relationship between various customer attributes.</a:t>
            </a:r>
          </a:p>
          <a:p>
            <a:pPr algn="l"/>
            <a:r>
              <a:rPr lang="en-US" b="0" i="0" dirty="0">
                <a:effectLst/>
                <a:latin typeface="Söhne"/>
              </a:rPr>
              <a:t>Through a detailed analysis of the provided dataset, we aim to shed light on significant trends and correlations that can aid in strategic decision-making and the development of effective retention strategies. By examining various aspects of customer data, such as gender distribution, income categories, card usage patterns, and interactions with the banking services, this dashboard serves as a valuable tool for banking professionals seeking to optimize customer retention and enhance overall customer experience.</a:t>
            </a:r>
          </a:p>
          <a:p>
            <a:pPr algn="l"/>
            <a:r>
              <a:rPr lang="en-US" b="0" i="0" dirty="0">
                <a:effectLst/>
                <a:latin typeface="Söhne"/>
              </a:rPr>
              <a:t>By leveraging the interactive capabilities of this dashboard, users can delve deeper into the underlying data and uncover actionable insights that can drive targeted marketing campaigns, personalized customer engagement, and the development of tailored financial products and services. With a focus on empowering data-driven decision-making, this dashboard acts as a valuable resource for understanding the dynamics of customer relationships and addressing potential challenges related to customer churn in the banking sector.</a:t>
            </a:r>
          </a:p>
          <a:p>
            <a:endParaRPr lang="en-IN" dirty="0"/>
          </a:p>
        </p:txBody>
      </p:sp>
    </p:spTree>
    <p:extLst>
      <p:ext uri="{BB962C8B-B14F-4D97-AF65-F5344CB8AC3E}">
        <p14:creationId xmlns:p14="http://schemas.microsoft.com/office/powerpoint/2010/main" val="345752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FEC8-FEE2-520A-B99D-37B04B1165E7}"/>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7DDE9EA3-F9CF-6FD3-9F22-FCB579C88EC2}"/>
              </a:ext>
            </a:extLst>
          </p:cNvPr>
          <p:cNvSpPr>
            <a:spLocks noGrp="1"/>
          </p:cNvSpPr>
          <p:nvPr>
            <p:ph idx="1"/>
          </p:nvPr>
        </p:nvSpPr>
        <p:spPr>
          <a:xfrm>
            <a:off x="766639" y="1563232"/>
            <a:ext cx="10515600" cy="4351338"/>
          </a:xfrm>
        </p:spPr>
        <p:txBody>
          <a:bodyPr>
            <a:normAutofit fontScale="62500" lnSpcReduction="20000"/>
          </a:bodyPr>
          <a:lstStyle/>
          <a:p>
            <a:pPr algn="l">
              <a:buFont typeface="+mj-lt"/>
              <a:buAutoNum type="arabicPeriod"/>
            </a:pPr>
            <a:r>
              <a:rPr lang="en-US" b="1" i="0" dirty="0">
                <a:effectLst/>
                <a:latin typeface="Söhne"/>
              </a:rPr>
              <a:t>Customer Segmentation:</a:t>
            </a:r>
            <a:r>
              <a:rPr lang="en-US" b="0" i="0" dirty="0">
                <a:effectLst/>
                <a:latin typeface="Söhne"/>
              </a:rPr>
              <a:t> Identify distinct customer segments based on demographic factors, such as gender, age, and income, to understand their preferences and behavior patterns.</a:t>
            </a:r>
          </a:p>
          <a:p>
            <a:pPr algn="l">
              <a:buFont typeface="+mj-lt"/>
              <a:buAutoNum type="arabicPeriod"/>
            </a:pPr>
            <a:r>
              <a:rPr lang="en-US" b="1" i="0" dirty="0">
                <a:effectLst/>
                <a:latin typeface="Söhne"/>
              </a:rPr>
              <a:t>Churn Prediction:</a:t>
            </a:r>
            <a:r>
              <a:rPr lang="en-US" b="0" i="0" dirty="0">
                <a:effectLst/>
                <a:latin typeface="Söhne"/>
              </a:rPr>
              <a:t> Analyze churn rates based on various customer attributes and interactions with banking services to identify potential churn patterns and factors contributing to customer attrition.</a:t>
            </a:r>
          </a:p>
          <a:p>
            <a:pPr algn="l">
              <a:buFont typeface="+mj-lt"/>
              <a:buAutoNum type="arabicPeriod"/>
            </a:pPr>
            <a:r>
              <a:rPr lang="en-US" b="1" i="0" dirty="0">
                <a:effectLst/>
                <a:latin typeface="Söhne"/>
              </a:rPr>
              <a:t>Behavioral Analysis:</a:t>
            </a:r>
            <a:r>
              <a:rPr lang="en-US" b="0" i="0" dirty="0">
                <a:effectLst/>
                <a:latin typeface="Söhne"/>
              </a:rPr>
              <a:t> Explore transactional behavior, such as total transaction amounts and card usage patterns, to gain insights into customer preferences and engagement with the banking products and services.</a:t>
            </a:r>
          </a:p>
          <a:p>
            <a:pPr algn="l">
              <a:buFont typeface="+mj-lt"/>
              <a:buAutoNum type="arabicPeriod"/>
            </a:pPr>
            <a:r>
              <a:rPr lang="en-US" b="1" i="0" dirty="0">
                <a:effectLst/>
                <a:latin typeface="Söhne"/>
              </a:rPr>
              <a:t>Retention Strategy Development:</a:t>
            </a:r>
            <a:r>
              <a:rPr lang="en-US" b="0" i="0" dirty="0">
                <a:effectLst/>
                <a:latin typeface="Söhne"/>
              </a:rPr>
              <a:t> Use the identified insights to develop targeted retention strategies and personalized customer engagement initiatives aimed at reducing churn and enhancing overall customer satisfaction and loyalty.</a:t>
            </a:r>
          </a:p>
          <a:p>
            <a:pPr algn="l">
              <a:buFont typeface="+mj-lt"/>
              <a:buAutoNum type="arabicPeriod"/>
            </a:pPr>
            <a:r>
              <a:rPr lang="en-US" b="1" i="0" dirty="0">
                <a:effectLst/>
                <a:latin typeface="Söhne"/>
              </a:rPr>
              <a:t>Performance Evaluation:</a:t>
            </a:r>
            <a:r>
              <a:rPr lang="en-US" b="0" i="0" dirty="0">
                <a:effectLst/>
                <a:latin typeface="Söhne"/>
              </a:rPr>
              <a:t> Assess the performance of different card categories and their impact on customer engagement and satisfaction, enabling the identification of areas for improvement and optimization.</a:t>
            </a:r>
          </a:p>
          <a:p>
            <a:pPr algn="l">
              <a:buFont typeface="+mj-lt"/>
              <a:buAutoNum type="arabicPeriod"/>
            </a:pPr>
            <a:r>
              <a:rPr lang="en-US" b="1" i="0" dirty="0">
                <a:effectLst/>
                <a:latin typeface="Söhne"/>
              </a:rPr>
              <a:t>Customer Experience Enhancement:</a:t>
            </a:r>
            <a:r>
              <a:rPr lang="en-US" b="0" i="0" dirty="0">
                <a:effectLst/>
                <a:latin typeface="Söhne"/>
              </a:rPr>
              <a:t> Understand the relationship between customer age, credit limit, and usage patterns to improve the overall customer experience and tailor financial products and services to meet specific customer needs.</a:t>
            </a:r>
          </a:p>
          <a:p>
            <a:pPr algn="l">
              <a:buFont typeface="+mj-lt"/>
              <a:buAutoNum type="arabicPeriod"/>
            </a:pPr>
            <a:r>
              <a:rPr lang="en-US" b="1" i="0" dirty="0">
                <a:effectLst/>
                <a:latin typeface="Söhne"/>
              </a:rPr>
              <a:t>Data-Driven Decision-Making:</a:t>
            </a:r>
            <a:r>
              <a:rPr lang="en-US" b="0" i="0" dirty="0">
                <a:effectLst/>
                <a:latin typeface="Söhne"/>
              </a:rPr>
              <a:t> Enable data-driven decision-making by providing actionable insights that can guide strategic planning, marketing campaigns, and product development initiatives within the banking sector.</a:t>
            </a:r>
          </a:p>
          <a:p>
            <a:endParaRPr lang="en-IN" dirty="0"/>
          </a:p>
        </p:txBody>
      </p:sp>
    </p:spTree>
    <p:extLst>
      <p:ext uri="{BB962C8B-B14F-4D97-AF65-F5344CB8AC3E}">
        <p14:creationId xmlns:p14="http://schemas.microsoft.com/office/powerpoint/2010/main" val="266416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44CD-5D3C-ACA5-F2DC-8A40B1F8DCE6}"/>
              </a:ext>
            </a:extLst>
          </p:cNvPr>
          <p:cNvSpPr>
            <a:spLocks noGrp="1"/>
          </p:cNvSpPr>
          <p:nvPr>
            <p:ph type="title"/>
          </p:nvPr>
        </p:nvSpPr>
        <p:spPr>
          <a:xfrm>
            <a:off x="186447" y="258121"/>
            <a:ext cx="9706583" cy="996747"/>
          </a:xfrm>
        </p:spPr>
        <p:txBody>
          <a:bodyPr>
            <a:normAutofit/>
          </a:bodyPr>
          <a:lstStyle/>
          <a:p>
            <a:r>
              <a:rPr lang="en-US" dirty="0"/>
              <a:t>DATA CLEANING</a:t>
            </a:r>
            <a:br>
              <a:rPr lang="en-US" dirty="0"/>
            </a:br>
            <a:r>
              <a:rPr lang="en-US" sz="1600" dirty="0"/>
              <a:t>1.SUMMARZING THE DATA</a:t>
            </a:r>
            <a:endParaRPr lang="en-IN" dirty="0"/>
          </a:p>
        </p:txBody>
      </p:sp>
      <p:pic>
        <p:nvPicPr>
          <p:cNvPr id="5" name="Content Placeholder 4">
            <a:extLst>
              <a:ext uri="{FF2B5EF4-FFF2-40B4-BE49-F238E27FC236}">
                <a16:creationId xmlns:a16="http://schemas.microsoft.com/office/drawing/2014/main" id="{1389889B-4000-5D82-D2E7-E6EAC9AFEAC7}"/>
              </a:ext>
            </a:extLst>
          </p:cNvPr>
          <p:cNvPicPr>
            <a:picLocks noGrp="1" noChangeAspect="1"/>
          </p:cNvPicPr>
          <p:nvPr>
            <p:ph idx="1"/>
          </p:nvPr>
        </p:nvPicPr>
        <p:blipFill>
          <a:blip r:embed="rId2"/>
          <a:stretch>
            <a:fillRect/>
          </a:stretch>
        </p:blipFill>
        <p:spPr>
          <a:xfrm>
            <a:off x="0" y="1254868"/>
            <a:ext cx="7222676" cy="2480552"/>
          </a:xfrm>
        </p:spPr>
      </p:pic>
      <p:sp>
        <p:nvSpPr>
          <p:cNvPr id="6" name="TextBox 5">
            <a:extLst>
              <a:ext uri="{FF2B5EF4-FFF2-40B4-BE49-F238E27FC236}">
                <a16:creationId xmlns:a16="http://schemas.microsoft.com/office/drawing/2014/main" id="{95B0EC47-C74A-324C-73FB-19940491E476}"/>
              </a:ext>
            </a:extLst>
          </p:cNvPr>
          <p:cNvSpPr txBox="1"/>
          <p:nvPr/>
        </p:nvSpPr>
        <p:spPr>
          <a:xfrm>
            <a:off x="516835" y="3655907"/>
            <a:ext cx="10074302" cy="3108543"/>
          </a:xfrm>
          <a:prstGeom prst="rect">
            <a:avLst/>
          </a:prstGeom>
          <a:noFill/>
        </p:spPr>
        <p:txBody>
          <a:bodyPr wrap="square" rtlCol="0">
            <a:spAutoFit/>
          </a:bodyPr>
          <a:lstStyle/>
          <a:p>
            <a:r>
              <a:rPr lang="en-US" sz="900" dirty="0"/>
              <a:t>INTERPRETATION</a:t>
            </a:r>
          </a:p>
          <a:p>
            <a:r>
              <a:rPr lang="en-US" sz="1100" dirty="0"/>
              <a:t>1. The describe() function provides a comprehensive overview of the numerical columns in the dataset, including count, mean, standard deviation, minimum, and maximum values, as well as various quartiles.</a:t>
            </a:r>
          </a:p>
          <a:p>
            <a:endParaRPr lang="en-US" sz="1100" dirty="0"/>
          </a:p>
          <a:p>
            <a:r>
              <a:rPr lang="en-US" sz="1100" dirty="0"/>
              <a:t>Count: This indicates the number of non-null values for each column. If any columns have significantly lower counts, it might suggest missing data or potential data quality issues.</a:t>
            </a:r>
          </a:p>
          <a:p>
            <a:endParaRPr lang="en-US" sz="1100" dirty="0"/>
          </a:p>
          <a:p>
            <a:r>
              <a:rPr lang="en-US" sz="1100" dirty="0"/>
              <a:t>Mean: The mean gives an idea of the central tendency of the data, providing an average value for each numerical column. For example, the mean of a certain attribute might indicate the typical value observed in the dataset.</a:t>
            </a:r>
          </a:p>
          <a:p>
            <a:endParaRPr lang="en-US" sz="1100" dirty="0"/>
          </a:p>
          <a:p>
            <a:r>
              <a:rPr lang="en-US" sz="1100" dirty="0"/>
              <a:t>Standard Deviation: The standard deviation measures the dispersion or spread of the data. A high standard deviation suggests that the data points are spread out over a wider range, indicating higher variability.</a:t>
            </a:r>
          </a:p>
          <a:p>
            <a:endParaRPr lang="en-US" sz="1100" dirty="0"/>
          </a:p>
          <a:p>
            <a:r>
              <a:rPr lang="en-US" sz="1100" dirty="0"/>
              <a:t>Minimum and Maximum Values: These represent the lowest and highest values in each numerical column, respectively. Understanding these values is important to identify the range within which the data is distributed.</a:t>
            </a:r>
          </a:p>
          <a:p>
            <a:endParaRPr lang="en-US" sz="1100" dirty="0"/>
          </a:p>
          <a:p>
            <a:r>
              <a:rPr lang="en-US" sz="1100" dirty="0"/>
              <a:t>Quartiles (25%, 50%, 75%): These values represent the data points that divide the dataset into four equal parts. The 50% quartile (median) indicates the middle value, while the 25% and 75% quartiles represent the first and third quartiles, respectively. These quartiles provide insights into the spread and distribution of the data</a:t>
            </a:r>
            <a:endParaRPr lang="en-IN" sz="1100" dirty="0"/>
          </a:p>
        </p:txBody>
      </p:sp>
    </p:spTree>
    <p:extLst>
      <p:ext uri="{BB962C8B-B14F-4D97-AF65-F5344CB8AC3E}">
        <p14:creationId xmlns:p14="http://schemas.microsoft.com/office/powerpoint/2010/main" val="342232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7A3B-5D16-0E55-0AE8-8DC8B4EE343F}"/>
              </a:ext>
            </a:extLst>
          </p:cNvPr>
          <p:cNvSpPr>
            <a:spLocks noGrp="1"/>
          </p:cNvSpPr>
          <p:nvPr>
            <p:ph type="title"/>
          </p:nvPr>
        </p:nvSpPr>
        <p:spPr/>
        <p:txBody>
          <a:bodyPr/>
          <a:lstStyle/>
          <a:p>
            <a:r>
              <a:rPr lang="en-US" dirty="0"/>
              <a:t>DATA CLEANING</a:t>
            </a:r>
            <a:br>
              <a:rPr lang="en-US" dirty="0"/>
            </a:br>
            <a:r>
              <a:rPr lang="en-US" sz="1800" dirty="0"/>
              <a:t>PERFORMING OUTLIER ANALYSIS</a:t>
            </a:r>
            <a:endParaRPr lang="en-IN" dirty="0"/>
          </a:p>
        </p:txBody>
      </p:sp>
      <p:pic>
        <p:nvPicPr>
          <p:cNvPr id="5" name="Content Placeholder 4">
            <a:extLst>
              <a:ext uri="{FF2B5EF4-FFF2-40B4-BE49-F238E27FC236}">
                <a16:creationId xmlns:a16="http://schemas.microsoft.com/office/drawing/2014/main" id="{44DE28F8-C515-4AF6-33AE-3008A6ABD469}"/>
              </a:ext>
            </a:extLst>
          </p:cNvPr>
          <p:cNvPicPr>
            <a:picLocks noGrp="1" noChangeAspect="1"/>
          </p:cNvPicPr>
          <p:nvPr>
            <p:ph idx="1"/>
          </p:nvPr>
        </p:nvPicPr>
        <p:blipFill>
          <a:blip r:embed="rId2"/>
          <a:stretch>
            <a:fillRect/>
          </a:stretch>
        </p:blipFill>
        <p:spPr>
          <a:xfrm>
            <a:off x="524413" y="1838526"/>
            <a:ext cx="4280189" cy="3326759"/>
          </a:xfrm>
          <a:ln>
            <a:solidFill>
              <a:schemeClr val="tx1"/>
            </a:solidFill>
          </a:ln>
        </p:spPr>
      </p:pic>
      <p:pic>
        <p:nvPicPr>
          <p:cNvPr id="7" name="Picture 6">
            <a:extLst>
              <a:ext uri="{FF2B5EF4-FFF2-40B4-BE49-F238E27FC236}">
                <a16:creationId xmlns:a16="http://schemas.microsoft.com/office/drawing/2014/main" id="{0785F6FA-0779-C36C-7574-CBA3593049E1}"/>
              </a:ext>
            </a:extLst>
          </p:cNvPr>
          <p:cNvPicPr>
            <a:picLocks noChangeAspect="1"/>
          </p:cNvPicPr>
          <p:nvPr/>
        </p:nvPicPr>
        <p:blipFill>
          <a:blip r:embed="rId3"/>
          <a:stretch>
            <a:fillRect/>
          </a:stretch>
        </p:blipFill>
        <p:spPr>
          <a:xfrm>
            <a:off x="6096000" y="252918"/>
            <a:ext cx="6054414" cy="3676466"/>
          </a:xfrm>
          <a:prstGeom prst="rect">
            <a:avLst/>
          </a:prstGeom>
          <a:ln>
            <a:solidFill>
              <a:schemeClr val="tx1"/>
            </a:solidFill>
          </a:ln>
        </p:spPr>
      </p:pic>
      <p:sp>
        <p:nvSpPr>
          <p:cNvPr id="8" name="TextBox 7">
            <a:extLst>
              <a:ext uri="{FF2B5EF4-FFF2-40B4-BE49-F238E27FC236}">
                <a16:creationId xmlns:a16="http://schemas.microsoft.com/office/drawing/2014/main" id="{E5C3D7EE-989A-0941-71E5-7C79ECDBC4C4}"/>
              </a:ext>
            </a:extLst>
          </p:cNvPr>
          <p:cNvSpPr txBox="1"/>
          <p:nvPr/>
        </p:nvSpPr>
        <p:spPr>
          <a:xfrm>
            <a:off x="5971430" y="4174435"/>
            <a:ext cx="5868062" cy="1200329"/>
          </a:xfrm>
          <a:prstGeom prst="rect">
            <a:avLst/>
          </a:prstGeom>
          <a:noFill/>
        </p:spPr>
        <p:txBody>
          <a:bodyPr wrap="square" rtlCol="0">
            <a:spAutoFit/>
          </a:bodyPr>
          <a:lstStyle/>
          <a:p>
            <a:r>
              <a:rPr lang="en-US" dirty="0"/>
              <a:t>INTERPRETATION:</a:t>
            </a:r>
          </a:p>
          <a:p>
            <a:r>
              <a:rPr lang="en-US" dirty="0"/>
              <a:t>1.Identifying the outliers by using IQR method</a:t>
            </a:r>
          </a:p>
          <a:p>
            <a:r>
              <a:rPr lang="en-US" dirty="0"/>
              <a:t>2.Visulaize the outliers using box for the required numerical columns which has outliers</a:t>
            </a:r>
            <a:endParaRPr lang="en-IN" dirty="0"/>
          </a:p>
        </p:txBody>
      </p:sp>
    </p:spTree>
    <p:extLst>
      <p:ext uri="{BB962C8B-B14F-4D97-AF65-F5344CB8AC3E}">
        <p14:creationId xmlns:p14="http://schemas.microsoft.com/office/powerpoint/2010/main" val="67133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B00B-E6D6-7562-3753-2D7001AFBA13}"/>
              </a:ext>
            </a:extLst>
          </p:cNvPr>
          <p:cNvSpPr>
            <a:spLocks noGrp="1"/>
          </p:cNvSpPr>
          <p:nvPr>
            <p:ph type="title"/>
          </p:nvPr>
        </p:nvSpPr>
        <p:spPr/>
        <p:txBody>
          <a:bodyPr/>
          <a:lstStyle/>
          <a:p>
            <a:r>
              <a:rPr lang="en-US" dirty="0"/>
              <a:t>DATA CLEANING</a:t>
            </a:r>
            <a:br>
              <a:rPr lang="en-US" dirty="0"/>
            </a:br>
            <a:r>
              <a:rPr lang="en-US" sz="1600" dirty="0"/>
              <a:t>IMPUTING  THE MISSING VALUES AND EXPORTING THE CLEANED DATA</a:t>
            </a:r>
            <a:endParaRPr lang="en-IN" dirty="0"/>
          </a:p>
        </p:txBody>
      </p:sp>
      <p:pic>
        <p:nvPicPr>
          <p:cNvPr id="5" name="Content Placeholder 4">
            <a:extLst>
              <a:ext uri="{FF2B5EF4-FFF2-40B4-BE49-F238E27FC236}">
                <a16:creationId xmlns:a16="http://schemas.microsoft.com/office/drawing/2014/main" id="{0ECBC761-652E-0564-AC39-A4FFF5AF345E}"/>
              </a:ext>
            </a:extLst>
          </p:cNvPr>
          <p:cNvPicPr>
            <a:picLocks noGrp="1" noChangeAspect="1"/>
          </p:cNvPicPr>
          <p:nvPr>
            <p:ph idx="1"/>
          </p:nvPr>
        </p:nvPicPr>
        <p:blipFill>
          <a:blip r:embed="rId2"/>
          <a:stretch>
            <a:fillRect/>
          </a:stretch>
        </p:blipFill>
        <p:spPr>
          <a:xfrm>
            <a:off x="611996" y="1690688"/>
            <a:ext cx="3952983" cy="2388680"/>
          </a:xfrm>
          <a:ln>
            <a:solidFill>
              <a:schemeClr val="tx1"/>
            </a:solidFill>
          </a:ln>
        </p:spPr>
      </p:pic>
      <p:pic>
        <p:nvPicPr>
          <p:cNvPr id="7" name="Picture 6">
            <a:extLst>
              <a:ext uri="{FF2B5EF4-FFF2-40B4-BE49-F238E27FC236}">
                <a16:creationId xmlns:a16="http://schemas.microsoft.com/office/drawing/2014/main" id="{C150CBB5-07C9-824B-56AC-4CC3468B441B}"/>
              </a:ext>
            </a:extLst>
          </p:cNvPr>
          <p:cNvPicPr>
            <a:picLocks noChangeAspect="1"/>
          </p:cNvPicPr>
          <p:nvPr/>
        </p:nvPicPr>
        <p:blipFill>
          <a:blip r:embed="rId3"/>
          <a:stretch>
            <a:fillRect/>
          </a:stretch>
        </p:blipFill>
        <p:spPr>
          <a:xfrm>
            <a:off x="4896099" y="1666368"/>
            <a:ext cx="4024165" cy="2273333"/>
          </a:xfrm>
          <a:prstGeom prst="rect">
            <a:avLst/>
          </a:prstGeom>
          <a:ln>
            <a:solidFill>
              <a:schemeClr val="tx1"/>
            </a:solidFill>
          </a:ln>
        </p:spPr>
      </p:pic>
      <p:pic>
        <p:nvPicPr>
          <p:cNvPr id="9" name="Picture 8">
            <a:extLst>
              <a:ext uri="{FF2B5EF4-FFF2-40B4-BE49-F238E27FC236}">
                <a16:creationId xmlns:a16="http://schemas.microsoft.com/office/drawing/2014/main" id="{1FA28F51-1BDF-EC7B-E5F2-3E84C720FC90}"/>
              </a:ext>
            </a:extLst>
          </p:cNvPr>
          <p:cNvPicPr>
            <a:picLocks noChangeAspect="1"/>
          </p:cNvPicPr>
          <p:nvPr/>
        </p:nvPicPr>
        <p:blipFill>
          <a:blip r:embed="rId4"/>
          <a:stretch>
            <a:fillRect/>
          </a:stretch>
        </p:blipFill>
        <p:spPr>
          <a:xfrm>
            <a:off x="611996" y="4301495"/>
            <a:ext cx="5701340" cy="2473933"/>
          </a:xfrm>
          <a:prstGeom prst="rect">
            <a:avLst/>
          </a:prstGeom>
          <a:ln>
            <a:solidFill>
              <a:schemeClr val="tx1"/>
            </a:solidFill>
          </a:ln>
        </p:spPr>
      </p:pic>
      <p:sp>
        <p:nvSpPr>
          <p:cNvPr id="10" name="TextBox 9">
            <a:extLst>
              <a:ext uri="{FF2B5EF4-FFF2-40B4-BE49-F238E27FC236}">
                <a16:creationId xmlns:a16="http://schemas.microsoft.com/office/drawing/2014/main" id="{570338E8-93BA-22A4-393E-F5BD038D0899}"/>
              </a:ext>
            </a:extLst>
          </p:cNvPr>
          <p:cNvSpPr txBox="1"/>
          <p:nvPr/>
        </p:nvSpPr>
        <p:spPr>
          <a:xfrm>
            <a:off x="6734755" y="4190337"/>
            <a:ext cx="4937760" cy="2092881"/>
          </a:xfrm>
          <a:prstGeom prst="rect">
            <a:avLst/>
          </a:prstGeom>
          <a:noFill/>
          <a:ln>
            <a:solidFill>
              <a:schemeClr val="tx1"/>
            </a:solidFill>
          </a:ln>
        </p:spPr>
        <p:txBody>
          <a:bodyPr wrap="square" rtlCol="0">
            <a:spAutoFit/>
          </a:bodyPr>
          <a:lstStyle/>
          <a:p>
            <a:r>
              <a:rPr lang="en-US" dirty="0"/>
              <a:t>INTERPRETATION</a:t>
            </a:r>
          </a:p>
          <a:p>
            <a:r>
              <a:rPr lang="en-US" sz="1400" b="0" i="0" dirty="0">
                <a:effectLst/>
                <a:latin typeface="Söhne"/>
              </a:rPr>
              <a:t>1.Data Imputation: For data imputation, you can use methods such as mean, median, or mode, depending on the nature of the data. Here's an example of how to impute missing values using the mean</a:t>
            </a:r>
          </a:p>
          <a:p>
            <a:r>
              <a:rPr lang="en-US" sz="1400" dirty="0">
                <a:latin typeface="Söhne"/>
              </a:rPr>
              <a:t>2.After imputing export the cleaned data and convert it into excel</a:t>
            </a:r>
          </a:p>
          <a:p>
            <a:r>
              <a:rPr lang="en-US" sz="1400" b="0" i="0" dirty="0">
                <a:effectLst/>
                <a:latin typeface="Söhne"/>
              </a:rPr>
              <a:t>Using  #Exporting the file to excel</a:t>
            </a:r>
          </a:p>
          <a:p>
            <a:r>
              <a:rPr lang="en-US" sz="1400" b="0" i="0" dirty="0">
                <a:effectLst/>
                <a:latin typeface="Söhne"/>
              </a:rPr>
              <a:t>df.to_excel("Tableau_Capstone.xlsx", index=False)</a:t>
            </a:r>
          </a:p>
          <a:p>
            <a:endParaRPr lang="en-IN" sz="1400" dirty="0"/>
          </a:p>
        </p:txBody>
      </p:sp>
    </p:spTree>
    <p:extLst>
      <p:ext uri="{BB962C8B-B14F-4D97-AF65-F5344CB8AC3E}">
        <p14:creationId xmlns:p14="http://schemas.microsoft.com/office/powerpoint/2010/main" val="190738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4ED8-E1EC-D56A-9604-70DBF4A4C90D}"/>
              </a:ext>
            </a:extLst>
          </p:cNvPr>
          <p:cNvSpPr>
            <a:spLocks noGrp="1"/>
          </p:cNvSpPr>
          <p:nvPr>
            <p:ph type="title"/>
          </p:nvPr>
        </p:nvSpPr>
        <p:spPr>
          <a:xfrm>
            <a:off x="838200" y="365126"/>
            <a:ext cx="9919915" cy="795764"/>
          </a:xfrm>
        </p:spPr>
        <p:txBody>
          <a:bodyPr>
            <a:normAutofit fontScale="90000"/>
          </a:bodyPr>
          <a:lstStyle/>
          <a:p>
            <a:r>
              <a:rPr lang="en-US" sz="4400" b="1" dirty="0"/>
              <a:t>VISUALIZATION OF TABLEUAE</a:t>
            </a:r>
            <a:br>
              <a:rPr lang="en-US" sz="4400" b="1" dirty="0"/>
            </a:br>
            <a:endParaRPr lang="en-IN" dirty="0"/>
          </a:p>
        </p:txBody>
      </p:sp>
      <p:pic>
        <p:nvPicPr>
          <p:cNvPr id="5" name="Content Placeholder 4">
            <a:extLst>
              <a:ext uri="{FF2B5EF4-FFF2-40B4-BE49-F238E27FC236}">
                <a16:creationId xmlns:a16="http://schemas.microsoft.com/office/drawing/2014/main" id="{7A20573D-77E1-07A4-24B2-A14EA523360D}"/>
              </a:ext>
            </a:extLst>
          </p:cNvPr>
          <p:cNvPicPr>
            <a:picLocks noGrp="1" noChangeAspect="1"/>
          </p:cNvPicPr>
          <p:nvPr>
            <p:ph idx="1"/>
          </p:nvPr>
        </p:nvPicPr>
        <p:blipFill>
          <a:blip r:embed="rId2"/>
          <a:stretch>
            <a:fillRect/>
          </a:stretch>
        </p:blipFill>
        <p:spPr>
          <a:xfrm>
            <a:off x="274052" y="1320794"/>
            <a:ext cx="5524105" cy="3019654"/>
          </a:xfrm>
          <a:ln>
            <a:solidFill>
              <a:schemeClr val="tx1"/>
            </a:solidFill>
          </a:ln>
        </p:spPr>
      </p:pic>
      <p:sp>
        <p:nvSpPr>
          <p:cNvPr id="6" name="TextBox 5">
            <a:extLst>
              <a:ext uri="{FF2B5EF4-FFF2-40B4-BE49-F238E27FC236}">
                <a16:creationId xmlns:a16="http://schemas.microsoft.com/office/drawing/2014/main" id="{A637C039-966C-C2DC-791D-BC344F723585}"/>
              </a:ext>
            </a:extLst>
          </p:cNvPr>
          <p:cNvSpPr txBox="1"/>
          <p:nvPr/>
        </p:nvSpPr>
        <p:spPr>
          <a:xfrm>
            <a:off x="175097" y="4484451"/>
            <a:ext cx="6235430" cy="1846659"/>
          </a:xfrm>
          <a:prstGeom prst="rect">
            <a:avLst/>
          </a:prstGeom>
          <a:noFill/>
        </p:spPr>
        <p:txBody>
          <a:bodyPr wrap="square" rtlCol="0">
            <a:spAutoFit/>
          </a:bodyPr>
          <a:lstStyle/>
          <a:p>
            <a:r>
              <a:rPr lang="en-US" dirty="0"/>
              <a:t>INTERPRETATION</a:t>
            </a:r>
          </a:p>
          <a:p>
            <a:r>
              <a:rPr lang="en-US" sz="1600" dirty="0">
                <a:solidFill>
                  <a:srgbClr val="000000"/>
                </a:solidFill>
                <a:effectLst/>
                <a:latin typeface="Tableau Bold"/>
              </a:rPr>
              <a:t>1.Percentage of Total Count of Attrition Flag broken down by Attrition Flag. Color shows details about Attrition Flag. The data is filtered on Region, which keeps England, Northern Ireland, Scotland and Wales. The view is filtered on Attrition Flag, which keeps Attired Customer and Existing Customer.</a:t>
            </a:r>
            <a:endParaRPr lang="en-US" sz="1600" dirty="0">
              <a:effectLst/>
            </a:endParaRPr>
          </a:p>
          <a:p>
            <a:r>
              <a:rPr lang="en-US" sz="1600" dirty="0">
                <a:solidFill>
                  <a:srgbClr val="000000"/>
                </a:solidFill>
                <a:effectLst/>
                <a:latin typeface="Tableau Bold"/>
              </a:rPr>
              <a:t>2.Attrited customer has 16.07% And Exisiting customer has 83.93%</a:t>
            </a:r>
            <a:endParaRPr lang="en-IN" sz="1600" dirty="0"/>
          </a:p>
        </p:txBody>
      </p:sp>
      <p:sp>
        <p:nvSpPr>
          <p:cNvPr id="7" name="TextBox 6">
            <a:extLst>
              <a:ext uri="{FF2B5EF4-FFF2-40B4-BE49-F238E27FC236}">
                <a16:creationId xmlns:a16="http://schemas.microsoft.com/office/drawing/2014/main" id="{A1E51717-ECDC-4DDC-C4D9-14FF17C8C802}"/>
              </a:ext>
            </a:extLst>
          </p:cNvPr>
          <p:cNvSpPr txBox="1"/>
          <p:nvPr/>
        </p:nvSpPr>
        <p:spPr>
          <a:xfrm>
            <a:off x="175097" y="750150"/>
            <a:ext cx="5534437" cy="553998"/>
          </a:xfrm>
          <a:prstGeom prst="rect">
            <a:avLst/>
          </a:prstGeom>
          <a:noFill/>
        </p:spPr>
        <p:txBody>
          <a:bodyPr wrap="square" rtlCol="0">
            <a:spAutoFit/>
          </a:bodyPr>
          <a:lstStyle/>
          <a:p>
            <a:r>
              <a:rPr lang="en-US" dirty="0"/>
              <a:t>TASK1:</a:t>
            </a:r>
            <a:r>
              <a:rPr lang="en-US" sz="1200" b="1" dirty="0">
                <a:solidFill>
                  <a:srgbClr val="000000"/>
                </a:solidFill>
                <a:effectLst/>
                <a:latin typeface="Benton Sans Book"/>
              </a:rPr>
              <a:t>Display the percentage of the attired and the existing customers from the data</a:t>
            </a:r>
            <a:endParaRPr lang="en-IN" sz="1200" dirty="0"/>
          </a:p>
        </p:txBody>
      </p:sp>
      <p:sp>
        <p:nvSpPr>
          <p:cNvPr id="8" name="TextBox 7">
            <a:extLst>
              <a:ext uri="{FF2B5EF4-FFF2-40B4-BE49-F238E27FC236}">
                <a16:creationId xmlns:a16="http://schemas.microsoft.com/office/drawing/2014/main" id="{424C610C-42FA-76A0-3A32-5A1798E09B74}"/>
              </a:ext>
            </a:extLst>
          </p:cNvPr>
          <p:cNvSpPr txBox="1"/>
          <p:nvPr/>
        </p:nvSpPr>
        <p:spPr>
          <a:xfrm>
            <a:off x="6010384" y="843780"/>
            <a:ext cx="5343416" cy="646331"/>
          </a:xfrm>
          <a:prstGeom prst="rect">
            <a:avLst/>
          </a:prstGeom>
          <a:noFill/>
        </p:spPr>
        <p:txBody>
          <a:bodyPr wrap="square" rtlCol="0">
            <a:spAutoFit/>
          </a:bodyPr>
          <a:lstStyle/>
          <a:p>
            <a:r>
              <a:rPr lang="en-US" sz="1200" dirty="0"/>
              <a:t>TASK2:</a:t>
            </a:r>
            <a:r>
              <a:rPr lang="en-US" sz="1200" b="1" dirty="0">
                <a:solidFill>
                  <a:srgbClr val="000000"/>
                </a:solidFill>
                <a:effectLst/>
                <a:latin typeface="Benton Sans Book"/>
              </a:rPr>
              <a:t>Display gender-wise percentage of the attired and the existing customers. </a:t>
            </a:r>
            <a:endParaRPr lang="en-US" sz="1200" dirty="0">
              <a:effectLst/>
            </a:endParaRPr>
          </a:p>
          <a:p>
            <a:br>
              <a:rPr lang="en-US" sz="1200" dirty="0">
                <a:solidFill>
                  <a:srgbClr val="333333"/>
                </a:solidFill>
                <a:effectLst/>
                <a:latin typeface="Tableau Light"/>
              </a:rPr>
            </a:br>
            <a:endParaRPr lang="en-IN" sz="1200" dirty="0"/>
          </a:p>
        </p:txBody>
      </p:sp>
      <p:pic>
        <p:nvPicPr>
          <p:cNvPr id="10" name="Picture 9">
            <a:extLst>
              <a:ext uri="{FF2B5EF4-FFF2-40B4-BE49-F238E27FC236}">
                <a16:creationId xmlns:a16="http://schemas.microsoft.com/office/drawing/2014/main" id="{3EE211E5-3031-1BF4-470F-A1A3E8B71AC9}"/>
              </a:ext>
            </a:extLst>
          </p:cNvPr>
          <p:cNvPicPr>
            <a:picLocks noChangeAspect="1"/>
          </p:cNvPicPr>
          <p:nvPr/>
        </p:nvPicPr>
        <p:blipFill>
          <a:blip r:embed="rId3"/>
          <a:stretch>
            <a:fillRect/>
          </a:stretch>
        </p:blipFill>
        <p:spPr>
          <a:xfrm>
            <a:off x="6010384" y="1224500"/>
            <a:ext cx="5888581" cy="2930729"/>
          </a:xfrm>
          <a:prstGeom prst="rect">
            <a:avLst/>
          </a:prstGeom>
          <a:ln>
            <a:solidFill>
              <a:schemeClr val="tx1"/>
            </a:solidFill>
          </a:ln>
        </p:spPr>
      </p:pic>
      <p:sp>
        <p:nvSpPr>
          <p:cNvPr id="11" name="TextBox 10">
            <a:extLst>
              <a:ext uri="{FF2B5EF4-FFF2-40B4-BE49-F238E27FC236}">
                <a16:creationId xmlns:a16="http://schemas.microsoft.com/office/drawing/2014/main" id="{A44696E3-6336-9898-C1E1-5CE32056202D}"/>
              </a:ext>
            </a:extLst>
          </p:cNvPr>
          <p:cNvSpPr txBox="1"/>
          <p:nvPr/>
        </p:nvSpPr>
        <p:spPr>
          <a:xfrm>
            <a:off x="6480243" y="4611757"/>
            <a:ext cx="5536660" cy="2031325"/>
          </a:xfrm>
          <a:prstGeom prst="rect">
            <a:avLst/>
          </a:prstGeom>
          <a:noFill/>
        </p:spPr>
        <p:txBody>
          <a:bodyPr wrap="square" rtlCol="0">
            <a:spAutoFit/>
          </a:bodyPr>
          <a:lstStyle/>
          <a:p>
            <a:r>
              <a:rPr lang="en-US" sz="1400" dirty="0"/>
              <a:t>INTERPRETATION:</a:t>
            </a:r>
          </a:p>
          <a:p>
            <a:r>
              <a:rPr lang="en-US" sz="1400" dirty="0">
                <a:solidFill>
                  <a:srgbClr val="000000"/>
                </a:solidFill>
                <a:effectLst/>
                <a:latin typeface="Tableau Bold"/>
              </a:rPr>
              <a:t>1.Percentage of Total Count of Attrition Flag broken down by Gender vs. Attrition Flag. Color shows details about Attrition Flag. The data is filtered on Region, which keeps England, Northern Ireland, Scotland and Wales. The view is filtered on Attrition Flag, which keeps Attired Customer and Existing Customer.</a:t>
            </a:r>
            <a:endParaRPr lang="en-US" sz="1400" dirty="0">
              <a:effectLst/>
            </a:endParaRPr>
          </a:p>
          <a:p>
            <a:r>
              <a:rPr lang="en-US" sz="1400" dirty="0">
                <a:solidFill>
                  <a:srgbClr val="000000"/>
                </a:solidFill>
                <a:effectLst/>
                <a:latin typeface="Tableau Bold"/>
              </a:rPr>
              <a:t>2. As per the analysis Attired customer has 57.28% of female and 42.72%of male</a:t>
            </a:r>
            <a:endParaRPr lang="en-US" sz="1400" dirty="0">
              <a:effectLst/>
            </a:endParaRPr>
          </a:p>
          <a:p>
            <a:r>
              <a:rPr lang="en-US" sz="1400" dirty="0">
                <a:solidFill>
                  <a:srgbClr val="000000"/>
                </a:solidFill>
                <a:effectLst/>
                <a:latin typeface="Tableau Bold"/>
              </a:rPr>
              <a:t>and Exisiting customer has 52.05%of female and 47.95%of male</a:t>
            </a:r>
            <a:endParaRPr lang="en-IN" sz="1400" dirty="0"/>
          </a:p>
        </p:txBody>
      </p:sp>
    </p:spTree>
    <p:extLst>
      <p:ext uri="{BB962C8B-B14F-4D97-AF65-F5344CB8AC3E}">
        <p14:creationId xmlns:p14="http://schemas.microsoft.com/office/powerpoint/2010/main" val="5078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370B-4D08-398F-54A8-96C7DCF6CA71}"/>
              </a:ext>
            </a:extLst>
          </p:cNvPr>
          <p:cNvSpPr>
            <a:spLocks noGrp="1"/>
          </p:cNvSpPr>
          <p:nvPr>
            <p:ph type="title"/>
          </p:nvPr>
        </p:nvSpPr>
        <p:spPr>
          <a:xfrm>
            <a:off x="289560" y="110684"/>
            <a:ext cx="10015330" cy="930937"/>
          </a:xfrm>
        </p:spPr>
        <p:txBody>
          <a:bodyPr/>
          <a:lstStyle/>
          <a:p>
            <a:r>
              <a:rPr lang="en-US" sz="4400" b="1" dirty="0"/>
              <a:t>VISUALIZATION OF TABLEUAE</a:t>
            </a:r>
            <a:endParaRPr lang="en-IN" dirty="0"/>
          </a:p>
        </p:txBody>
      </p:sp>
      <p:pic>
        <p:nvPicPr>
          <p:cNvPr id="5" name="Content Placeholder 4">
            <a:extLst>
              <a:ext uri="{FF2B5EF4-FFF2-40B4-BE49-F238E27FC236}">
                <a16:creationId xmlns:a16="http://schemas.microsoft.com/office/drawing/2014/main" id="{3F4E6958-A378-2BE3-14EE-4CEB638D51D3}"/>
              </a:ext>
            </a:extLst>
          </p:cNvPr>
          <p:cNvPicPr>
            <a:picLocks noGrp="1" noChangeAspect="1"/>
          </p:cNvPicPr>
          <p:nvPr>
            <p:ph idx="1"/>
          </p:nvPr>
        </p:nvPicPr>
        <p:blipFill>
          <a:blip r:embed="rId2"/>
          <a:stretch>
            <a:fillRect/>
          </a:stretch>
        </p:blipFill>
        <p:spPr>
          <a:xfrm>
            <a:off x="473400" y="1395440"/>
            <a:ext cx="5494202" cy="3437191"/>
          </a:xfrm>
        </p:spPr>
      </p:pic>
      <p:pic>
        <p:nvPicPr>
          <p:cNvPr id="7" name="Picture 6">
            <a:extLst>
              <a:ext uri="{FF2B5EF4-FFF2-40B4-BE49-F238E27FC236}">
                <a16:creationId xmlns:a16="http://schemas.microsoft.com/office/drawing/2014/main" id="{F67BCE43-3B3E-6FE1-0FDD-49D8DC107A4A}"/>
              </a:ext>
            </a:extLst>
          </p:cNvPr>
          <p:cNvPicPr>
            <a:picLocks noChangeAspect="1"/>
          </p:cNvPicPr>
          <p:nvPr/>
        </p:nvPicPr>
        <p:blipFill>
          <a:blip r:embed="rId3"/>
          <a:stretch>
            <a:fillRect/>
          </a:stretch>
        </p:blipFill>
        <p:spPr>
          <a:xfrm>
            <a:off x="6510388" y="1510803"/>
            <a:ext cx="5494202" cy="3206464"/>
          </a:xfrm>
          <a:prstGeom prst="rect">
            <a:avLst/>
          </a:prstGeom>
        </p:spPr>
      </p:pic>
      <p:sp>
        <p:nvSpPr>
          <p:cNvPr id="8" name="TextBox 7">
            <a:extLst>
              <a:ext uri="{FF2B5EF4-FFF2-40B4-BE49-F238E27FC236}">
                <a16:creationId xmlns:a16="http://schemas.microsoft.com/office/drawing/2014/main" id="{16C6F7CA-1887-514E-8761-6298C5192B09}"/>
              </a:ext>
            </a:extLst>
          </p:cNvPr>
          <p:cNvSpPr txBox="1"/>
          <p:nvPr/>
        </p:nvSpPr>
        <p:spPr>
          <a:xfrm>
            <a:off x="126460" y="4951379"/>
            <a:ext cx="6196519" cy="1815882"/>
          </a:xfrm>
          <a:prstGeom prst="rect">
            <a:avLst/>
          </a:prstGeom>
          <a:noFill/>
        </p:spPr>
        <p:txBody>
          <a:bodyPr wrap="square" rtlCol="0">
            <a:spAutoFit/>
          </a:bodyPr>
          <a:lstStyle/>
          <a:p>
            <a:r>
              <a:rPr lang="en-US" sz="1400" dirty="0"/>
              <a:t>INTERPRETATION:</a:t>
            </a:r>
          </a:p>
          <a:p>
            <a:r>
              <a:rPr lang="en-US" sz="1400" dirty="0">
                <a:effectLst/>
                <a:latin typeface="Tableau Bold"/>
              </a:rPr>
              <a:t>Attrition Flag, Region and % of Total Count of Attrition Flag. Color shows % of Total Count of Attrition Flag. Size shows % of Total Count of Attrition Flag. The marks are labeled by Attrition Flag, Region and % of Total Count of Attrition Flag. The view is filtered on Region and Attrition Flag. The Region filter keeps England, Northern Ireland, Scotland and Wales. The Attrition Flag filter keeps Attired Customer and Existing Customer.</a:t>
            </a:r>
            <a:endParaRPr lang="en-US" sz="1400" dirty="0">
              <a:effectLst/>
            </a:endParaRPr>
          </a:p>
          <a:p>
            <a:r>
              <a:rPr lang="en-US" sz="1400" dirty="0">
                <a:effectLst/>
                <a:latin typeface="Tableau Bold"/>
              </a:rPr>
              <a:t>2.Region-wise percentage has been displayed using Tree graph</a:t>
            </a:r>
            <a:endParaRPr lang="en-IN" sz="1400" dirty="0"/>
          </a:p>
        </p:txBody>
      </p:sp>
      <p:sp>
        <p:nvSpPr>
          <p:cNvPr id="9" name="TextBox 8">
            <a:extLst>
              <a:ext uri="{FF2B5EF4-FFF2-40B4-BE49-F238E27FC236}">
                <a16:creationId xmlns:a16="http://schemas.microsoft.com/office/drawing/2014/main" id="{928221D8-12A2-F1AB-3E34-C1F7E513D53A}"/>
              </a:ext>
            </a:extLst>
          </p:cNvPr>
          <p:cNvSpPr txBox="1"/>
          <p:nvPr/>
        </p:nvSpPr>
        <p:spPr>
          <a:xfrm>
            <a:off x="6689035" y="4842048"/>
            <a:ext cx="5287617" cy="2246769"/>
          </a:xfrm>
          <a:prstGeom prst="rect">
            <a:avLst/>
          </a:prstGeom>
          <a:noFill/>
        </p:spPr>
        <p:txBody>
          <a:bodyPr wrap="square" rtlCol="0">
            <a:spAutoFit/>
          </a:bodyPr>
          <a:lstStyle/>
          <a:p>
            <a:r>
              <a:rPr lang="en-US" sz="1400" dirty="0"/>
              <a:t>INTERPRETATION:</a:t>
            </a:r>
          </a:p>
          <a:p>
            <a:r>
              <a:rPr lang="en-US" sz="1400" b="1" dirty="0">
                <a:solidFill>
                  <a:srgbClr val="000000"/>
                </a:solidFill>
                <a:effectLst/>
                <a:latin typeface="Tableau Bold"/>
              </a:rPr>
              <a:t>1.Precentage of Total Count of Attrition Flag for each Card Category. Color shows details about Attrition Flag. The data is filtered on Region, which keeps England, Northern Ireland, Scotland and Wales. The view is filtered on Attrition Flag, which keeps Attired Customer and Existing Customer.</a:t>
            </a:r>
            <a:endParaRPr lang="en-US" sz="1400" dirty="0">
              <a:effectLst/>
            </a:endParaRPr>
          </a:p>
          <a:p>
            <a:r>
              <a:rPr lang="en-US" sz="1400" b="1" dirty="0">
                <a:solidFill>
                  <a:srgbClr val="000000"/>
                </a:solidFill>
                <a:effectLst/>
                <a:latin typeface="Tableau Bold"/>
              </a:rPr>
              <a:t>2.As per the analysis blue has the highest percentage among all the card category for the attriited and existing customers</a:t>
            </a:r>
            <a:endParaRPr lang="en-US" sz="1400" dirty="0">
              <a:effectLst/>
            </a:endParaRPr>
          </a:p>
          <a:p>
            <a:br>
              <a:rPr lang="en-US" sz="1400" dirty="0">
                <a:solidFill>
                  <a:srgbClr val="000000"/>
                </a:solidFill>
                <a:effectLst/>
                <a:latin typeface="Tableau Bold"/>
              </a:rPr>
            </a:br>
            <a:endParaRPr lang="en-IN" sz="1400" dirty="0"/>
          </a:p>
        </p:txBody>
      </p:sp>
      <p:sp>
        <p:nvSpPr>
          <p:cNvPr id="10" name="TextBox 9">
            <a:extLst>
              <a:ext uri="{FF2B5EF4-FFF2-40B4-BE49-F238E27FC236}">
                <a16:creationId xmlns:a16="http://schemas.microsoft.com/office/drawing/2014/main" id="{E082FB45-745D-9359-2D23-1E08AC5544AA}"/>
              </a:ext>
            </a:extLst>
          </p:cNvPr>
          <p:cNvSpPr txBox="1"/>
          <p:nvPr/>
        </p:nvSpPr>
        <p:spPr>
          <a:xfrm>
            <a:off x="527220" y="872220"/>
            <a:ext cx="5386563" cy="523220"/>
          </a:xfrm>
          <a:prstGeom prst="rect">
            <a:avLst/>
          </a:prstGeom>
          <a:noFill/>
        </p:spPr>
        <p:txBody>
          <a:bodyPr wrap="square" rtlCol="0">
            <a:spAutoFit/>
          </a:bodyPr>
          <a:lstStyle/>
          <a:p>
            <a:r>
              <a:rPr lang="en-US" sz="1400" dirty="0"/>
              <a:t>TASK3:</a:t>
            </a:r>
            <a:r>
              <a:rPr lang="en-US" sz="1400" b="1" dirty="0">
                <a:solidFill>
                  <a:srgbClr val="000000"/>
                </a:solidFill>
                <a:effectLst/>
                <a:latin typeface="Benton Sans Book"/>
              </a:rPr>
              <a:t> Display region-wise percentage of the attired and the existing customers.</a:t>
            </a:r>
            <a:endParaRPr lang="en-IN" sz="1400" dirty="0"/>
          </a:p>
        </p:txBody>
      </p:sp>
      <p:sp>
        <p:nvSpPr>
          <p:cNvPr id="11" name="TextBox 10">
            <a:extLst>
              <a:ext uri="{FF2B5EF4-FFF2-40B4-BE49-F238E27FC236}">
                <a16:creationId xmlns:a16="http://schemas.microsoft.com/office/drawing/2014/main" id="{6F6986B6-FB76-EC6E-CE12-6C2E60988154}"/>
              </a:ext>
            </a:extLst>
          </p:cNvPr>
          <p:cNvSpPr txBox="1"/>
          <p:nvPr/>
        </p:nvSpPr>
        <p:spPr>
          <a:xfrm>
            <a:off x="6322979" y="872220"/>
            <a:ext cx="5869021" cy="954107"/>
          </a:xfrm>
          <a:prstGeom prst="rect">
            <a:avLst/>
          </a:prstGeom>
          <a:noFill/>
        </p:spPr>
        <p:txBody>
          <a:bodyPr wrap="square" rtlCol="0">
            <a:spAutoFit/>
          </a:bodyPr>
          <a:lstStyle/>
          <a:p>
            <a:r>
              <a:rPr lang="en-US" sz="1400" dirty="0"/>
              <a:t>TASK4:</a:t>
            </a:r>
            <a:r>
              <a:rPr lang="en-US" sz="1400" b="1" dirty="0">
                <a:solidFill>
                  <a:srgbClr val="000000"/>
                </a:solidFill>
                <a:effectLst/>
                <a:latin typeface="Benton Sans Book"/>
              </a:rPr>
              <a:t> Display the percentage of the attired and the existing customers for each card category </a:t>
            </a:r>
            <a:endParaRPr lang="en-US" sz="1400" dirty="0">
              <a:effectLst/>
            </a:endParaRPr>
          </a:p>
          <a:p>
            <a:br>
              <a:rPr lang="en-US" sz="1400" dirty="0">
                <a:solidFill>
                  <a:srgbClr val="333333"/>
                </a:solidFill>
                <a:effectLst/>
                <a:latin typeface="Tableau Light"/>
              </a:rPr>
            </a:br>
            <a:endParaRPr lang="en-IN" sz="1400" dirty="0"/>
          </a:p>
        </p:txBody>
      </p:sp>
    </p:spTree>
    <p:extLst>
      <p:ext uri="{BB962C8B-B14F-4D97-AF65-F5344CB8AC3E}">
        <p14:creationId xmlns:p14="http://schemas.microsoft.com/office/powerpoint/2010/main" val="4008702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2146</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Benton Sans Book</vt:lpstr>
      <vt:lpstr>Calibri</vt:lpstr>
      <vt:lpstr>Calibri Light</vt:lpstr>
      <vt:lpstr>Söhne</vt:lpstr>
      <vt:lpstr>Tableau Bold</vt:lpstr>
      <vt:lpstr>Tableau Light</vt:lpstr>
      <vt:lpstr>Office Theme</vt:lpstr>
      <vt:lpstr>CAPSTONE PROJECT</vt:lpstr>
      <vt:lpstr>CONTENTS FOR TABLEAUE </vt:lpstr>
      <vt:lpstr>INTRODUCTION</vt:lpstr>
      <vt:lpstr>OBJECTIVES</vt:lpstr>
      <vt:lpstr>DATA CLEANING 1.SUMMARZING THE DATA</vt:lpstr>
      <vt:lpstr>DATA CLEANING PERFORMING OUTLIER ANALYSIS</vt:lpstr>
      <vt:lpstr>DATA CLEANING IMPUTING  THE MISSING VALUES AND EXPORTING THE CLEANED DATA</vt:lpstr>
      <vt:lpstr>VISUALIZATION OF TABLEUAE </vt:lpstr>
      <vt:lpstr>VISUALIZATION OF TABLEUAE</vt:lpstr>
      <vt:lpstr>VISUALIZATION OF TABLEUAE</vt:lpstr>
      <vt:lpstr>DASHBOARD-BANK CHURN ANALYSIS</vt:lpstr>
      <vt:lpstr>TASK8:EXTRA OBSERVATION</vt:lpstr>
      <vt:lpstr>EXTRA OBSERVATION</vt:lpstr>
      <vt:lpstr>EXTRA OBERVATION</vt:lpstr>
      <vt:lpstr>DASHBOARD-FOR EXTRA OBERSAVTION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avinaash alfred</dc:creator>
  <cp:lastModifiedBy>avinaash alfred</cp:lastModifiedBy>
  <cp:revision>2</cp:revision>
  <dcterms:created xsi:type="dcterms:W3CDTF">2023-11-05T17:50:09Z</dcterms:created>
  <dcterms:modified xsi:type="dcterms:W3CDTF">2023-11-05T18:47:08Z</dcterms:modified>
</cp:coreProperties>
</file>