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6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08DB-3C93-E6D1-BF50-7D8957E92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E7FEB-ECF0-24F7-02C9-4972939DE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D0E-3D4D-251D-B912-69416FD2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802-2B73-4C27-9CDF-E8816ABD649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75223-67E7-13EA-2194-8A0D9BC0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FA313-178A-E4A1-C6B9-3F82B2A3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76-D6BA-4E6C-94F1-2B6CD8B8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75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BA5E-55B1-A3B5-CA79-2EED2FD1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BA00C-CD93-B630-E5B5-03085436B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FEAA2-4185-385C-E1D8-E9B393C3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802-2B73-4C27-9CDF-E8816ABD649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6E571-9297-197D-491D-1E37A118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8E760-C214-5FCA-9625-E902AB5F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76-D6BA-4E6C-94F1-2B6CD8B8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22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2D84B-44E6-DA72-C18B-21DA5C86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D2074-9A52-E549-E8FF-0699B9A63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2D42A-1529-6F43-E0FF-F350EC45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802-2B73-4C27-9CDF-E8816ABD649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4F363-04B2-1D7C-DBBB-7FBEF743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33834-F0EB-068B-1D9D-30249097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76-D6BA-4E6C-94F1-2B6CD8B8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71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2B98-7C29-E106-D3F3-B8B26B50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BBC9-CDC2-D122-AD82-FC70EFEB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9C41-255F-F9D8-EBFD-F39BE30C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802-2B73-4C27-9CDF-E8816ABD649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546D1-FE12-7398-62A4-24DFEEF6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27740-4C74-2ACB-64D0-BD8F4748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76-D6BA-4E6C-94F1-2B6CD8B8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0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D314-F315-38A6-8D49-116916B6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E9174-75B0-4CE5-6E53-DBD3B0728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F66D-471D-899D-71FE-D903DC13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802-2B73-4C27-9CDF-E8816ABD649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BABE-D036-2701-F373-6DDA933B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5402E-C9F1-336B-C098-B558E3FC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76-D6BA-4E6C-94F1-2B6CD8B8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09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A23D-3D63-C63B-CC7E-D83C317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9DBC-77BF-A670-EF86-BC4AB17E4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029FD-3EC7-7278-EF7F-A15463A03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73CD7-5581-F6B0-4968-B42AEEDB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802-2B73-4C27-9CDF-E8816ABD649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D8083-6356-1C84-94C6-1913C097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0C7A9-48F8-7C8B-388C-9E01FBDB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76-D6BA-4E6C-94F1-2B6CD8B8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1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D79E-DBB8-3A4B-32DA-6A5E532F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720E-4C2C-5D59-39F9-24A6BA8E2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5F69F-5BD0-5A7A-EAFC-45B100591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B5FD7-C7F2-1790-B7E5-16C2D1531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C12F8-01D9-7353-4A7D-4600D380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65046-E9FD-E5C0-E396-A40B8792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802-2B73-4C27-9CDF-E8816ABD649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51447-D11C-F7F0-7EAF-396EF39C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2EA60-F1BA-A98D-3D43-95A9698A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76-D6BA-4E6C-94F1-2B6CD8B8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F3B8-FD3B-20A4-6F21-2D061A08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F8AF2-BF84-D4A0-5145-A20F7F72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802-2B73-4C27-9CDF-E8816ABD649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F7C5D-DE94-F666-9058-F3C79459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D1EF3-3B66-1107-79A2-E8065915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76-D6BA-4E6C-94F1-2B6CD8B8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32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40034-C38B-2739-DBD9-7450CA6F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802-2B73-4C27-9CDF-E8816ABD649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F72F0-6D88-D63D-68B9-80011BC8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DC835-B4E4-0123-57D1-13700C4D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76-D6BA-4E6C-94F1-2B6CD8B8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57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D0A9-A43F-D44C-193C-E19018F0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5DD6-CFCA-9CC0-D601-13BFDA1D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EB2C9-3413-8C1C-6CE6-D3187C26C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2A11B-3D43-288D-6DDA-453EEC92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802-2B73-4C27-9CDF-E8816ABD649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18A89-FDC2-7A75-D231-A03794E7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D6F72-AC72-C9ED-CAA7-C2ED2F4F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76-D6BA-4E6C-94F1-2B6CD8B8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62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B1F7-2988-56DC-CB0C-5475F0A0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7986F-F708-C177-9136-870B1E855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0CF5D-5F95-9ACA-4BB6-A9242C573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69B97-D6E5-1135-2320-132A45F5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802-2B73-4C27-9CDF-E8816ABD649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B1A6D-D404-1636-44FC-D1409379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CF2E9-1257-DBBF-E64A-79741E7C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5276-D6BA-4E6C-94F1-2B6CD8B8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77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AD67B-75A5-67D1-6433-A59E9EBC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74772-C899-9C2A-4B95-AA5A9946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F4880-66F9-9D81-545D-C6AC6F256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0802-2B73-4C27-9CDF-E8816ABD649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CA63-42B2-5984-F3DE-26CEEB9A5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23112-91CF-F675-2523-DB5CF59FE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5276-D6BA-4E6C-94F1-2B6CD8B8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EC8F-65D1-F458-314C-192117F89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50"/>
            <a:ext cx="9144000" cy="153828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LOGICAL FUNCTIONS IN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EED01-8AFD-229E-3E84-A989E05CA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7426"/>
            <a:ext cx="9467850" cy="4424362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b="1" dirty="0"/>
              <a:t>IF FUNCTION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SUMIF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AVERAGEIF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COUNTIF</a:t>
            </a:r>
          </a:p>
          <a:p>
            <a:pPr algn="l">
              <a:lnSpc>
                <a:spcPct val="150000"/>
              </a:lnSpc>
            </a:pPr>
            <a:endParaRPr lang="en-IN" b="1" dirty="0"/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800" b="1" dirty="0"/>
          </a:p>
          <a:p>
            <a:pPr algn="l">
              <a:lnSpc>
                <a:spcPct val="150000"/>
              </a:lnSpc>
            </a:pPr>
            <a:endParaRPr lang="en-IN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endParaRPr lang="en-IN" sz="2800" dirty="0"/>
          </a:p>
          <a:p>
            <a:pPr algn="l">
              <a:lnSpc>
                <a:spcPct val="150000"/>
              </a:lnSpc>
            </a:pP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87C12-C5C2-DD99-2EC3-E1E918E7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08" y="2743200"/>
            <a:ext cx="2120183" cy="1971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A1BB98-3435-34F7-5349-B1E32649C00E}"/>
              </a:ext>
            </a:extLst>
          </p:cNvPr>
          <p:cNvSpPr txBox="1"/>
          <p:nvPr/>
        </p:nvSpPr>
        <p:spPr>
          <a:xfrm>
            <a:off x="8220075" y="2143125"/>
            <a:ext cx="3028950" cy="3451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b="1" dirty="0"/>
              <a:t>IFS FUNCTION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/>
              <a:t>COUNTIFS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/>
              <a:t>SUMIFS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/>
              <a:t>AVERAGEIFS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/>
              <a:t>MAXIFS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/>
              <a:t>MINIFS</a:t>
            </a:r>
          </a:p>
        </p:txBody>
      </p:sp>
    </p:spTree>
    <p:extLst>
      <p:ext uri="{BB962C8B-B14F-4D97-AF65-F5344CB8AC3E}">
        <p14:creationId xmlns:p14="http://schemas.microsoft.com/office/powerpoint/2010/main" val="2675465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38C6-72A1-7CC4-E72F-56678BCE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u="sng" dirty="0">
                <a:latin typeface="+mn-lt"/>
              </a:rPr>
              <a:t>MAXIFS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06075-B157-210A-CCF4-ECBC32F5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MAXIFS</a:t>
            </a:r>
            <a:r>
              <a:rPr lang="en-US" dirty="0"/>
              <a:t> function in Excel returns the maximum value among cells specified by a given set of conditions or criteria. It's useful for filtering data and finding the highest value that meets certain conditions.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Syntax: =MAXIFS(max_range, </a:t>
            </a:r>
            <a:r>
              <a:rPr lang="en-US" dirty="0" err="1">
                <a:solidFill>
                  <a:srgbClr val="FF0000"/>
                </a:solidFill>
              </a:rPr>
              <a:t>criteria_range</a:t>
            </a:r>
            <a:r>
              <a:rPr lang="en-US" dirty="0">
                <a:solidFill>
                  <a:srgbClr val="FF0000"/>
                </a:solidFill>
              </a:rPr>
              <a:t>, criteria1,….)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29A5E-5FD6-E482-1AB7-957680CD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1" y="3562350"/>
            <a:ext cx="8210550" cy="3157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87EE57-FD91-FAB0-04B1-883917EC6E11}"/>
              </a:ext>
            </a:extLst>
          </p:cNvPr>
          <p:cNvSpPr txBox="1"/>
          <p:nvPr/>
        </p:nvSpPr>
        <p:spPr>
          <a:xfrm>
            <a:off x="3590925" y="3600450"/>
            <a:ext cx="37338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23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BB05-6EE7-EBDB-F0DD-589DF010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u="sng" dirty="0">
                <a:latin typeface="+mn-lt"/>
              </a:rPr>
              <a:t>MINIFS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AD5B-4DA6-7E10-4211-004CB6B8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MINIFS</a:t>
            </a:r>
            <a:r>
              <a:rPr lang="en-US" dirty="0"/>
              <a:t> function in Excel returns the minimum value among cells specified by a given set of conditions or criteria. It's useful for filtering data and finding the lowest value that meets certain conditions.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Syntax: =MINIFS(min_range, criteria_range1, criteria1,…)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2B4A8-C3F1-8A70-3696-21699463A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91" y="3600450"/>
            <a:ext cx="8549309" cy="3119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64EB9A-84CD-431E-750B-F5782F94ECD5}"/>
              </a:ext>
            </a:extLst>
          </p:cNvPr>
          <p:cNvSpPr txBox="1"/>
          <p:nvPr/>
        </p:nvSpPr>
        <p:spPr>
          <a:xfrm>
            <a:off x="3067050" y="3648075"/>
            <a:ext cx="38100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94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B148-1505-7AE1-128A-2CBD7DFC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+mn-lt"/>
              </a:rPr>
              <a:t>NESTEDIF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E39D-429B-9F40-2DEC-C0A02D04B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Nested IF functions, meaning one if function inside of another IF function, allow you to test multiple criteria and increases the number of possible outcomes.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Syntax: =IF(condition1,result1,IF(condition2,result2,….)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0D3DA-EBA2-3CED-9BF9-C4F9085DD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74" y="3714750"/>
            <a:ext cx="7182852" cy="264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DB27C-F5FE-04A2-D651-BB63510E8016}"/>
              </a:ext>
            </a:extLst>
          </p:cNvPr>
          <p:cNvSpPr txBox="1"/>
          <p:nvPr/>
        </p:nvSpPr>
        <p:spPr>
          <a:xfrm>
            <a:off x="3352800" y="3990975"/>
            <a:ext cx="498157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99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FD7D-9D36-8D40-119C-F73C7100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4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7200" b="1" u="sng" dirty="0">
                <a:latin typeface="+mn-lt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33ADD-D2BC-0C97-4062-32738202C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8849"/>
            <a:ext cx="10515600" cy="394811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BY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</a:t>
            </a:r>
            <a:r>
              <a:rPr lang="en-IN" dirty="0" err="1"/>
              <a:t>Avinab</a:t>
            </a:r>
            <a:r>
              <a:rPr lang="en-IN" dirty="0"/>
              <a:t> </a:t>
            </a:r>
            <a:r>
              <a:rPr lang="en-IN" dirty="0" err="1"/>
              <a:t>singh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avinabsinghkool@gmail.com</a:t>
            </a:r>
          </a:p>
        </p:txBody>
      </p:sp>
    </p:spTree>
    <p:extLst>
      <p:ext uri="{BB962C8B-B14F-4D97-AF65-F5344CB8AC3E}">
        <p14:creationId xmlns:p14="http://schemas.microsoft.com/office/powerpoint/2010/main" val="398126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E812-F3B9-EF58-45D7-1687535DB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2924"/>
            <a:ext cx="9144000" cy="823913"/>
          </a:xfrm>
        </p:spPr>
        <p:txBody>
          <a:bodyPr>
            <a:normAutofit/>
          </a:bodyPr>
          <a:lstStyle/>
          <a:p>
            <a:r>
              <a:rPr lang="en-IN" sz="4800" b="1" u="sng" dirty="0">
                <a:latin typeface="+mn-lt"/>
              </a:rPr>
              <a:t>IF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69A80-C2AF-37D6-2A23-3F290DCB1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1625"/>
            <a:ext cx="9144000" cy="4495800"/>
          </a:xfrm>
        </p:spPr>
        <p:txBody>
          <a:bodyPr/>
          <a:lstStyle/>
          <a:p>
            <a:pPr algn="l"/>
            <a:r>
              <a:rPr lang="en-IN" dirty="0"/>
              <a:t>The IF function is a premade function in Excel, which is used to return the values based on a true or false condition.</a:t>
            </a:r>
          </a:p>
          <a:p>
            <a:pPr algn="l"/>
            <a:r>
              <a:rPr lang="en-IN" dirty="0">
                <a:solidFill>
                  <a:srgbClr val="FF0000"/>
                </a:solidFill>
              </a:rPr>
              <a:t>Syntax: =IF(logical_test,[value_if_true],[value_if_false])</a:t>
            </a:r>
          </a:p>
          <a:p>
            <a:pPr algn="l"/>
            <a:r>
              <a:rPr lang="en-IN" dirty="0"/>
              <a:t>                                             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C159F7-7C5D-074E-3E4B-563619784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61907"/>
            <a:ext cx="5001098" cy="326746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0524D4-A170-DF24-F873-B8D1F228A803}"/>
              </a:ext>
            </a:extLst>
          </p:cNvPr>
          <p:cNvCxnSpPr>
            <a:cxnSpLocks/>
          </p:cNvCxnSpPr>
          <p:nvPr/>
        </p:nvCxnSpPr>
        <p:spPr>
          <a:xfrm>
            <a:off x="3023616" y="3343775"/>
            <a:ext cx="0" cy="3382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D60812-35F0-AFC5-712C-CA6B2EF396B0}"/>
              </a:ext>
            </a:extLst>
          </p:cNvPr>
          <p:cNvCxnSpPr/>
          <p:nvPr/>
        </p:nvCxnSpPr>
        <p:spPr>
          <a:xfrm>
            <a:off x="3023616" y="3343775"/>
            <a:ext cx="168249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C5DEAE-E0C1-4572-87A3-19D32242C904}"/>
              </a:ext>
            </a:extLst>
          </p:cNvPr>
          <p:cNvCxnSpPr/>
          <p:nvPr/>
        </p:nvCxnSpPr>
        <p:spPr>
          <a:xfrm>
            <a:off x="4706112" y="3343775"/>
            <a:ext cx="0" cy="3382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2E04CC-EAE7-6CEE-63AD-EA5E40A50256}"/>
              </a:ext>
            </a:extLst>
          </p:cNvPr>
          <p:cNvCxnSpPr/>
          <p:nvPr/>
        </p:nvCxnSpPr>
        <p:spPr>
          <a:xfrm flipH="1">
            <a:off x="3023616" y="3681984"/>
            <a:ext cx="168249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00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B9B6-5252-F06E-9733-BA2D92013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5667"/>
            <a:ext cx="9144000" cy="1058332"/>
          </a:xfrm>
        </p:spPr>
        <p:txBody>
          <a:bodyPr>
            <a:normAutofit/>
          </a:bodyPr>
          <a:lstStyle/>
          <a:p>
            <a:r>
              <a:rPr lang="en-IN" sz="4800" b="1" u="sng" dirty="0">
                <a:latin typeface="+mn-lt"/>
              </a:rPr>
              <a:t>SUMIF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84554-337C-A3E5-C439-A0A6A7134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7267"/>
            <a:ext cx="9144000" cy="3420533"/>
          </a:xfrm>
        </p:spPr>
        <p:txBody>
          <a:bodyPr/>
          <a:lstStyle/>
          <a:p>
            <a:pPr algn="l"/>
            <a:r>
              <a:rPr lang="en-IN" b="1" dirty="0"/>
              <a:t>SUMIF </a:t>
            </a:r>
            <a:r>
              <a:rPr lang="en-IN" dirty="0"/>
              <a:t>is</a:t>
            </a:r>
            <a:r>
              <a:rPr lang="en-IN" b="1" dirty="0"/>
              <a:t> </a:t>
            </a:r>
            <a:r>
              <a:rPr lang="en-IN" dirty="0"/>
              <a:t>a built-in function in Excel which calculates the sum of values</a:t>
            </a:r>
          </a:p>
          <a:p>
            <a:pPr algn="l"/>
            <a:r>
              <a:rPr lang="en-IN" dirty="0"/>
              <a:t>in a range based on </a:t>
            </a:r>
            <a:r>
              <a:rPr lang="en-IN" b="1" dirty="0"/>
              <a:t>true</a:t>
            </a:r>
            <a:r>
              <a:rPr lang="en-IN" dirty="0"/>
              <a:t> or </a:t>
            </a:r>
            <a:r>
              <a:rPr lang="en-IN" b="1" dirty="0"/>
              <a:t>false</a:t>
            </a:r>
            <a:r>
              <a:rPr lang="en-IN" dirty="0"/>
              <a:t> condition.</a:t>
            </a:r>
          </a:p>
          <a:p>
            <a:pPr algn="l"/>
            <a:r>
              <a:rPr lang="en-IN" dirty="0">
                <a:solidFill>
                  <a:srgbClr val="FF0000"/>
                </a:solidFill>
              </a:rPr>
              <a:t>Syntax: =SUMIF(range, criteria, [sum_range])</a:t>
            </a:r>
          </a:p>
          <a:p>
            <a:pPr algn="l"/>
            <a:endParaRPr lang="en-IN" dirty="0">
              <a:solidFill>
                <a:srgbClr val="FF0000"/>
              </a:solidFill>
            </a:endParaRP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2A10C-6F82-275F-92AD-EAF77AF34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840" y="3302000"/>
            <a:ext cx="3520827" cy="3420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17366-291A-DF41-35F5-BD42EF0F0B11}"/>
              </a:ext>
            </a:extLst>
          </p:cNvPr>
          <p:cNvSpPr txBox="1"/>
          <p:nvPr/>
        </p:nvSpPr>
        <p:spPr>
          <a:xfrm>
            <a:off x="2023533" y="3302000"/>
            <a:ext cx="1667934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5944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7132-0F3A-2CF4-4B20-93D31E0E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1301"/>
            <a:ext cx="9144000" cy="95303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latin typeface="+mn-lt"/>
              </a:rPr>
              <a:t>AVERAGEIF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31EF6-7B3F-F30B-EE6E-314B2940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5704"/>
            <a:ext cx="9144000" cy="4466695"/>
          </a:xfrm>
        </p:spPr>
        <p:txBody>
          <a:bodyPr/>
          <a:lstStyle/>
          <a:p>
            <a:pPr algn="l"/>
            <a:r>
              <a:rPr lang="en-IN" b="1" dirty="0"/>
              <a:t>AVERAGEIF</a:t>
            </a:r>
            <a:r>
              <a:rPr lang="en-IN" dirty="0"/>
              <a:t> function is an Excel statistical function which calculates the average of a given range of cells by a specific criteria. </a:t>
            </a:r>
          </a:p>
          <a:p>
            <a:pPr algn="l"/>
            <a:r>
              <a:rPr lang="en-IN" dirty="0">
                <a:solidFill>
                  <a:srgbClr val="FF0000"/>
                </a:solidFill>
              </a:rPr>
              <a:t>Syntax: =AVERAGEIF(range, criteria,[average_range])</a:t>
            </a:r>
          </a:p>
          <a:p>
            <a:pPr algn="l"/>
            <a:endParaRPr lang="en-IN" dirty="0">
              <a:solidFill>
                <a:srgbClr val="FF0000"/>
              </a:solidFill>
            </a:endParaRPr>
          </a:p>
          <a:p>
            <a:pPr algn="l"/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3E2FB-F817-17B6-4F23-9FA430F7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3" y="3329331"/>
            <a:ext cx="4521200" cy="3434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92664D-A7AF-3DD9-711D-C66129754430}"/>
              </a:ext>
            </a:extLst>
          </p:cNvPr>
          <p:cNvSpPr txBox="1"/>
          <p:nvPr/>
        </p:nvSpPr>
        <p:spPr>
          <a:xfrm>
            <a:off x="3064933" y="4428067"/>
            <a:ext cx="153246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84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329B-ACDF-FFD8-2293-B77E8DA8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b="1" u="sng" dirty="0">
                <a:latin typeface="+mn-lt"/>
              </a:rPr>
              <a:t>COUNTIF FUNCTION</a:t>
            </a:r>
            <a:endParaRPr lang="en-IN" b="1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83FB6-1F11-991E-D364-755ACC372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COUNTIF</a:t>
            </a:r>
            <a:r>
              <a:rPr lang="en-IN" dirty="0"/>
              <a:t> function is a premade function in Excel, which counts cells as specified. This function counts the cells with both </a:t>
            </a:r>
            <a:r>
              <a:rPr lang="en-IN" b="1" dirty="0"/>
              <a:t>Alphabetical</a:t>
            </a:r>
            <a:r>
              <a:rPr lang="en-IN" dirty="0"/>
              <a:t> and </a:t>
            </a:r>
            <a:r>
              <a:rPr lang="en-IN" b="1" dirty="0"/>
              <a:t>Numerical</a:t>
            </a:r>
            <a:r>
              <a:rPr lang="en-IN" dirty="0"/>
              <a:t> entries.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Syntax: =COUNTIF(range, criteria)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027E8-EFCE-D667-ABD3-ED615B16F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06" y="3657600"/>
            <a:ext cx="5820587" cy="3086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210AAE-BC70-F8F0-CFC2-C0250B8FE1DF}"/>
              </a:ext>
            </a:extLst>
          </p:cNvPr>
          <p:cNvSpPr txBox="1"/>
          <p:nvPr/>
        </p:nvSpPr>
        <p:spPr>
          <a:xfrm>
            <a:off x="2800350" y="3816628"/>
            <a:ext cx="21336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80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A184-629D-6BAC-C13E-5694BBF5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u="sng" dirty="0">
                <a:latin typeface="+mn-lt"/>
              </a:rPr>
              <a:t>IFS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D171-4291-2B3E-1C31-18553B00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</a:t>
            </a:r>
            <a:r>
              <a:rPr lang="en-IN" b="1" dirty="0"/>
              <a:t>IFS</a:t>
            </a:r>
            <a:r>
              <a:rPr lang="en-IN" dirty="0"/>
              <a:t> function checks whether one or more conditions are met, and returns a value that corresponds to the first True condition. IFS can take the place of multiple nested if statements and is much easier to read with multiple conditions.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Syntax: =IFS(logical_test1, value_if_true1,…)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0BFCF-BB91-B567-7470-786361E45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43" y="3648869"/>
            <a:ext cx="5106113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36C01-EC6F-5E5D-E8E0-36298EC99189}"/>
              </a:ext>
            </a:extLst>
          </p:cNvPr>
          <p:cNvSpPr txBox="1"/>
          <p:nvPr/>
        </p:nvSpPr>
        <p:spPr>
          <a:xfrm>
            <a:off x="3343275" y="3790950"/>
            <a:ext cx="387667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28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CD1C-B167-A320-320A-D14D3A93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u="sng" dirty="0">
                <a:latin typeface="+mn-lt"/>
              </a:rPr>
              <a:t>COUNTIFS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7754-8B54-F0A0-C856-6F6B3318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COUNTIFS</a:t>
            </a:r>
            <a:r>
              <a:rPr lang="en-US" dirty="0"/>
              <a:t> function applies criteria to cells across multiple ranges and counts the number of times all criteria are met.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SYNTAX: =COUNTIFS(criteria_range1, criteria1, [criteria_range2, criteria2]…)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BBFE9-48C2-BE1C-7780-0EA8E2C7A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52" y="3711212"/>
            <a:ext cx="6420746" cy="2600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FA5DA3-0261-E62B-74D1-D0B620F806FD}"/>
              </a:ext>
            </a:extLst>
          </p:cNvPr>
          <p:cNvSpPr txBox="1"/>
          <p:nvPr/>
        </p:nvSpPr>
        <p:spPr>
          <a:xfrm>
            <a:off x="4057650" y="3771900"/>
            <a:ext cx="235267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81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FB16-56D3-ED14-2C49-1A343A30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u="sng" dirty="0">
                <a:latin typeface="+mn-lt"/>
              </a:rPr>
              <a:t>SUMIFS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4FBD-8D93-0E3E-0697-04B2E7EB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67201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22222"/>
                </a:solidFill>
              </a:rPr>
              <a:t>SUMIFS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is a very useful function when you have multiple criteria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</a:rPr>
              <a:t>Instead of adding up all numbers in a range, it lets you sum only those values that meet your criteria.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FF0000"/>
                </a:solidFill>
                <a:effectLst/>
              </a:rPr>
              <a:t>Syntax: =SUMIFS(sum_range, criteria_range1, criteria1,…)</a:t>
            </a: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67237-D857-06D0-7566-2FC0FBD87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3281057"/>
            <a:ext cx="7724776" cy="3388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1CCF4-0FDC-68A3-B2C4-723CF0FF37C1}"/>
              </a:ext>
            </a:extLst>
          </p:cNvPr>
          <p:cNvSpPr txBox="1"/>
          <p:nvPr/>
        </p:nvSpPr>
        <p:spPr>
          <a:xfrm>
            <a:off x="1714500" y="3281057"/>
            <a:ext cx="580072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49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3677-9FAB-5A45-C202-5FA082FA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u="sng" dirty="0">
                <a:latin typeface="+mn-lt"/>
              </a:rPr>
              <a:t>AVERAGEIFS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3C72-DD78-0E8B-584E-BFB69D59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</a:rPr>
              <a:t>The </a:t>
            </a:r>
            <a:r>
              <a:rPr lang="en-US" b="1" i="0" dirty="0">
                <a:solidFill>
                  <a:srgbClr val="222222"/>
                </a:solidFill>
                <a:effectLst/>
              </a:rPr>
              <a:t>AVERAGEIFS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function calculates the average of all numbers in a given range of cells, based on multiple criteria.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FF0000"/>
                </a:solidFill>
                <a:effectLst/>
              </a:rPr>
              <a:t>Syntax: </a:t>
            </a:r>
            <a:r>
              <a:rPr lang="en-IN" dirty="0">
                <a:solidFill>
                  <a:srgbClr val="FF0000"/>
                </a:solidFill>
              </a:rPr>
              <a:t>=</a:t>
            </a:r>
            <a:r>
              <a:rPr lang="en-IN" b="0" i="0" dirty="0">
                <a:solidFill>
                  <a:srgbClr val="FF0000"/>
                </a:solidFill>
                <a:effectLst/>
              </a:rPr>
              <a:t>AVERAGEIFS(average_range, criteria_range1, criteria1,…)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0E3BA-B9CC-55B6-1BE7-437D6BBF5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38" y="3121763"/>
            <a:ext cx="6534788" cy="3417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D9751-CD09-14A6-5931-1EC620895352}"/>
              </a:ext>
            </a:extLst>
          </p:cNvPr>
          <p:cNvSpPr txBox="1"/>
          <p:nvPr/>
        </p:nvSpPr>
        <p:spPr>
          <a:xfrm>
            <a:off x="1704975" y="3121763"/>
            <a:ext cx="557212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74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537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Wingdings</vt:lpstr>
      <vt:lpstr>Office Theme</vt:lpstr>
      <vt:lpstr>LOGICAL FUNCTIONS IN EXCEL</vt:lpstr>
      <vt:lpstr>IF FUNCTION</vt:lpstr>
      <vt:lpstr>SUMIF FUNCTION</vt:lpstr>
      <vt:lpstr>AVERAGEIF FUNCTION</vt:lpstr>
      <vt:lpstr>COUNTIF FUNCTION</vt:lpstr>
      <vt:lpstr>IFS FUNCTION</vt:lpstr>
      <vt:lpstr>COUNTIFS FUNCTION</vt:lpstr>
      <vt:lpstr>SUMIFS FUNCTION</vt:lpstr>
      <vt:lpstr>AVERAGEIFS FUNCTION</vt:lpstr>
      <vt:lpstr>MAXIFS FUNCTION</vt:lpstr>
      <vt:lpstr>MINIFS FUNCTION</vt:lpstr>
      <vt:lpstr>NESTEDIF FUNCTION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FUNCTIONS IN EXCEL</dc:title>
  <dc:creator>Kshithij Shetty</dc:creator>
  <cp:lastModifiedBy>avneet anand</cp:lastModifiedBy>
  <cp:revision>3</cp:revision>
  <dcterms:created xsi:type="dcterms:W3CDTF">2024-05-28T10:46:32Z</dcterms:created>
  <dcterms:modified xsi:type="dcterms:W3CDTF">2024-05-29T06:29:20Z</dcterms:modified>
</cp:coreProperties>
</file>