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Archivo Black" charset="1" panose="020B0A03020202020B04"/>
      <p:regular r:id="rId15"/>
    </p:embeddedFont>
    <p:embeddedFont>
      <p:font typeface="Canva Sans" charset="1" panose="020B0503030501040103"/>
      <p:regular r:id="rId16"/>
    </p:embeddedFont>
    <p:embeddedFont>
      <p:font typeface="Canva Sans Bold" charset="1" panose="020B0803030501040103"/>
      <p:regular r:id="rId17"/>
    </p:embeddedFont>
    <p:embeddedFont>
      <p:font typeface="Gulfs Display" charset="1" panose="00000500000000000000"/>
      <p:regular r:id="rId18"/>
    </p:embeddedFont>
    <p:embeddedFont>
      <p:font typeface="Rubik Gemstones" charset="1" panose="000000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EBC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165403" y="3564375"/>
            <a:ext cx="5947669" cy="3942406"/>
          </a:xfrm>
          <a:custGeom>
            <a:avLst/>
            <a:gdLst/>
            <a:ahLst/>
            <a:cxnLst/>
            <a:rect r="r" b="b" t="t" l="l"/>
            <a:pathLst>
              <a:path h="3942406" w="5947669">
                <a:moveTo>
                  <a:pt x="0" y="0"/>
                </a:moveTo>
                <a:lnTo>
                  <a:pt x="5947669" y="0"/>
                </a:lnTo>
                <a:lnTo>
                  <a:pt x="5947669" y="3942406"/>
                </a:lnTo>
                <a:lnTo>
                  <a:pt x="0" y="39424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8483" r="0" b="-2238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139238" y="4519930"/>
            <a:ext cx="952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2255623" y="1278138"/>
            <a:ext cx="14309824" cy="1684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719"/>
              </a:lnSpc>
            </a:pPr>
            <a:r>
              <a:rPr lang="en-US" sz="979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CONSTRAINS IN SQL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EBC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684864"/>
            <a:ext cx="16230600" cy="5650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63596" indent="-431798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SQL constraints are </a:t>
            </a: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used to specify rules for the data in a table .                                                                                                     </a:t>
            </a: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.</a:t>
            </a:r>
          </a:p>
          <a:p>
            <a:pPr algn="ctr" marL="863596" indent="-431798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Constraints are used to limit the type of data that can go into      a table .                                                                                                      .  </a:t>
            </a:r>
          </a:p>
          <a:p>
            <a:pPr algn="ctr" marL="863596" indent="-431798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This ensures the accuracy and reliability of the data in the table  .                                                                                                  .</a:t>
            </a:r>
          </a:p>
          <a:p>
            <a:pPr algn="ctr" marL="885186" indent="-442593" lvl="1">
              <a:lnSpc>
                <a:spcPts val="5739"/>
              </a:lnSpc>
              <a:buFont typeface="Arial"/>
              <a:buChar char="•"/>
            </a:pPr>
            <a:r>
              <a:rPr lang="en-US" sz="40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If there is any violation between the constraint and the data action, the action is aborted .                                                           .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2671365" y="279742"/>
            <a:ext cx="2108735" cy="2027306"/>
          </a:xfrm>
          <a:custGeom>
            <a:avLst/>
            <a:gdLst/>
            <a:ahLst/>
            <a:cxnLst/>
            <a:rect r="r" b="b" t="t" l="l"/>
            <a:pathLst>
              <a:path h="2027306" w="2108735">
                <a:moveTo>
                  <a:pt x="0" y="0"/>
                </a:moveTo>
                <a:lnTo>
                  <a:pt x="2108735" y="0"/>
                </a:lnTo>
                <a:lnTo>
                  <a:pt x="2108735" y="2027306"/>
                </a:lnTo>
                <a:lnTo>
                  <a:pt x="0" y="20273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016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25773" y="1188620"/>
            <a:ext cx="6064597" cy="920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165858" indent="-582929" lvl="1">
              <a:lnSpc>
                <a:spcPts val="7559"/>
              </a:lnSpc>
              <a:buFont typeface="Arial"/>
              <a:buChar char="•"/>
            </a:pPr>
            <a:r>
              <a:rPr lang="en-US" sz="5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CONSTRAINTS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EBC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67395" y="933450"/>
            <a:ext cx="990451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Types of constraints in SQL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9139238" y="4819967"/>
            <a:ext cx="952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268528"/>
            <a:ext cx="5039320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Domain constraints</a:t>
            </a:r>
          </a:p>
          <a:p>
            <a:pPr algn="ctr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 constraints         </a:t>
            </a:r>
          </a:p>
          <a:p>
            <a:pPr algn="ctr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Referential integrity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4563110"/>
            <a:ext cx="4878437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Domain constraints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03939" y="5577969"/>
            <a:ext cx="16230600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Domain Constraints are user-defined columns that help the user to enter the value according to the data type.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And if it encounters a wrong input it gives the message to the user that the column is not fulfilled properly.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2481364" y="226468"/>
            <a:ext cx="2407308" cy="2108735"/>
          </a:xfrm>
          <a:custGeom>
            <a:avLst/>
            <a:gdLst/>
            <a:ahLst/>
            <a:cxnLst/>
            <a:rect r="r" b="b" t="t" l="l"/>
            <a:pathLst>
              <a:path h="2108735" w="2407308">
                <a:moveTo>
                  <a:pt x="0" y="0"/>
                </a:moveTo>
                <a:lnTo>
                  <a:pt x="2407308" y="0"/>
                </a:lnTo>
                <a:lnTo>
                  <a:pt x="2407308" y="2108735"/>
                </a:lnTo>
                <a:lnTo>
                  <a:pt x="0" y="21087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079" r="0" b="-7079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EBC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5309971" y="4687535"/>
          <a:ext cx="7668059" cy="5052669"/>
        </p:xfrm>
        <a:graphic>
          <a:graphicData uri="http://schemas.openxmlformats.org/drawingml/2006/table">
            <a:tbl>
              <a:tblPr/>
              <a:tblGrid>
                <a:gridCol w="1828580"/>
                <a:gridCol w="2411052"/>
                <a:gridCol w="1246108"/>
                <a:gridCol w="2182318"/>
              </a:tblGrid>
              <a:tr h="82225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C_id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c_name 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Age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Product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225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int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varchar(30)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int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varchar(30)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225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Ram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24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Laptop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049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2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Shyam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25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Laptop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225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3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Krishna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26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Laptop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317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4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Madhab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27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Laptop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1028700" y="942975"/>
            <a:ext cx="8696325" cy="755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949964" indent="-474982" lvl="1">
              <a:lnSpc>
                <a:spcPts val="6160"/>
              </a:lnSpc>
              <a:buFont typeface="Arial"/>
              <a:buChar char="•"/>
            </a:pPr>
            <a:r>
              <a:rPr lang="en-US" sz="44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Types of domain constraints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973867" y="1915670"/>
            <a:ext cx="2451646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1.Unique.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2.Not Null.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3.check    .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4.Defult  .  </a:t>
            </a:r>
            <a:r>
              <a:rPr lang="en-US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2978029" y="308977"/>
            <a:ext cx="2108735" cy="2108735"/>
          </a:xfrm>
          <a:custGeom>
            <a:avLst/>
            <a:gdLst/>
            <a:ahLst/>
            <a:cxnLst/>
            <a:rect r="r" b="b" t="t" l="l"/>
            <a:pathLst>
              <a:path h="2108735" w="2108735">
                <a:moveTo>
                  <a:pt x="0" y="0"/>
                </a:moveTo>
                <a:lnTo>
                  <a:pt x="2108735" y="0"/>
                </a:lnTo>
                <a:lnTo>
                  <a:pt x="2108735" y="2108735"/>
                </a:lnTo>
                <a:lnTo>
                  <a:pt x="0" y="21087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EBC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4533" y="962025"/>
            <a:ext cx="11464379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Unique:-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Unique record + one null value is allowed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syntax:-      c_id </a:t>
            </a:r>
            <a:r>
              <a:rPr lang="en-US" sz="3399">
                <a:solidFill>
                  <a:srgbClr val="5E17EB"/>
                </a:solidFill>
                <a:latin typeface="Canva Sans"/>
                <a:ea typeface="Canva Sans"/>
                <a:cs typeface="Canva Sans"/>
                <a:sym typeface="Canva Sans"/>
              </a:rPr>
              <a:t>int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399">
                <a:solidFill>
                  <a:srgbClr val="5E17EB"/>
                </a:solidFill>
                <a:latin typeface="Canva Sans"/>
                <a:ea typeface="Canva Sans"/>
                <a:cs typeface="Canva Sans"/>
                <a:sym typeface="Canva Sans"/>
              </a:rPr>
              <a:t>unique,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404243"/>
            <a:ext cx="10717857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Not Null:-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No null value allowed</a:t>
            </a:r>
          </a:p>
          <a:p>
            <a:pPr algn="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                 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Syntax:- S_name </a:t>
            </a:r>
            <a:r>
              <a:rPr lang="en-US" sz="3399">
                <a:solidFill>
                  <a:srgbClr val="5E17EB"/>
                </a:solidFill>
                <a:latin typeface="Canva Sans"/>
                <a:ea typeface="Canva Sans"/>
                <a:cs typeface="Canva Sans"/>
                <a:sym typeface="Canva Sans"/>
              </a:rPr>
              <a:t>varchar(30) not null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963035"/>
            <a:ext cx="12017573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Check:-   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Check (Age&gt;22 )                                                       .  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Syntax;-   age </a:t>
            </a:r>
            <a:r>
              <a:rPr lang="en-US" sz="3399">
                <a:solidFill>
                  <a:srgbClr val="5E17EB"/>
                </a:solidFill>
                <a:latin typeface="Canva Sans"/>
                <a:ea typeface="Canva Sans"/>
                <a:cs typeface="Canva Sans"/>
                <a:sym typeface="Canva Sans"/>
              </a:rPr>
              <a:t>int check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(age&gt;22),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5400675"/>
            <a:ext cx="12671524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Default:-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In the product i want default product is Laptop 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                Syntax:- Product </a:t>
            </a:r>
            <a:r>
              <a:rPr lang="en-US" sz="3399">
                <a:solidFill>
                  <a:srgbClr val="5E17EB"/>
                </a:solidFill>
                <a:latin typeface="Canva Sans"/>
                <a:ea typeface="Canva Sans"/>
                <a:cs typeface="Canva Sans"/>
                <a:sym typeface="Canva Sans"/>
              </a:rPr>
              <a:t>varchar(30) Default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“Laptop”,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3046273" y="362183"/>
            <a:ext cx="2108735" cy="2108735"/>
          </a:xfrm>
          <a:custGeom>
            <a:avLst/>
            <a:gdLst/>
            <a:ahLst/>
            <a:cxnLst/>
            <a:rect r="r" b="b" t="t" l="l"/>
            <a:pathLst>
              <a:path h="2108735" w="2108735">
                <a:moveTo>
                  <a:pt x="0" y="0"/>
                </a:moveTo>
                <a:lnTo>
                  <a:pt x="2108735" y="0"/>
                </a:lnTo>
                <a:lnTo>
                  <a:pt x="2108735" y="2108735"/>
                </a:lnTo>
                <a:lnTo>
                  <a:pt x="0" y="21087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EBC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08429" y="2639962"/>
            <a:ext cx="17671142" cy="6586206"/>
          </a:xfrm>
          <a:custGeom>
            <a:avLst/>
            <a:gdLst/>
            <a:ahLst/>
            <a:cxnLst/>
            <a:rect r="r" b="b" t="t" l="l"/>
            <a:pathLst>
              <a:path h="6586206" w="17671142">
                <a:moveTo>
                  <a:pt x="0" y="0"/>
                </a:moveTo>
                <a:lnTo>
                  <a:pt x="17671142" y="0"/>
                </a:lnTo>
                <a:lnTo>
                  <a:pt x="17671142" y="6586207"/>
                </a:lnTo>
                <a:lnTo>
                  <a:pt x="0" y="65862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48" t="-798" r="0" b="-79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940221" y="341227"/>
            <a:ext cx="2108735" cy="2108735"/>
          </a:xfrm>
          <a:custGeom>
            <a:avLst/>
            <a:gdLst/>
            <a:ahLst/>
            <a:cxnLst/>
            <a:rect r="r" b="b" t="t" l="l"/>
            <a:pathLst>
              <a:path h="2108735" w="2108735">
                <a:moveTo>
                  <a:pt x="0" y="0"/>
                </a:moveTo>
                <a:lnTo>
                  <a:pt x="2108735" y="0"/>
                </a:lnTo>
                <a:lnTo>
                  <a:pt x="2108735" y="2108735"/>
                </a:lnTo>
                <a:lnTo>
                  <a:pt x="0" y="21087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EBC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431386"/>
            <a:ext cx="16230600" cy="3634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98828" indent="-399414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constraints                                                                                                       </a:t>
            </a:r>
            <a:r>
              <a:rPr lang="en-US" sz="36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.                                                                                                       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 key constraint in a Database Management System (DBMS) refers to 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 set of rules applied to one or more columns in a database table to ensure the uniqueness and integrity of data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.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Keys are used to uniquely identify rows in a table, and they play a fundamental role in establishing relationships between tables.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2885935" y="389326"/>
            <a:ext cx="2108735" cy="2108735"/>
          </a:xfrm>
          <a:custGeom>
            <a:avLst/>
            <a:gdLst/>
            <a:ahLst/>
            <a:cxnLst/>
            <a:rect r="r" b="b" t="t" l="l"/>
            <a:pathLst>
              <a:path h="2108735" w="2108735">
                <a:moveTo>
                  <a:pt x="0" y="0"/>
                </a:moveTo>
                <a:lnTo>
                  <a:pt x="2108735" y="0"/>
                </a:lnTo>
                <a:lnTo>
                  <a:pt x="2108735" y="2108735"/>
                </a:lnTo>
                <a:lnTo>
                  <a:pt x="0" y="21087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EBC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482031"/>
            <a:ext cx="14598516" cy="3804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38" indent="-388619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Referential integrity</a:t>
            </a:r>
          </a:p>
          <a:p>
            <a:pPr algn="ctr">
              <a:lnSpc>
                <a:spcPts val="5039"/>
              </a:lnSpc>
            </a:pPr>
            <a:r>
              <a:rPr lang="en-US" sz="3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Referential integrity is a term used in database design to describe the relationship between two tables. It is important because it ensures that all data in a database remains consistent and up to date. It helps to prevent incorrect records from being added, deleted, or modified.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2885935" y="439971"/>
            <a:ext cx="2108735" cy="2108735"/>
          </a:xfrm>
          <a:custGeom>
            <a:avLst/>
            <a:gdLst/>
            <a:ahLst/>
            <a:cxnLst/>
            <a:rect r="r" b="b" t="t" l="l"/>
            <a:pathLst>
              <a:path h="2108735" w="2108735">
                <a:moveTo>
                  <a:pt x="0" y="0"/>
                </a:moveTo>
                <a:lnTo>
                  <a:pt x="2108735" y="0"/>
                </a:lnTo>
                <a:lnTo>
                  <a:pt x="2108735" y="2108735"/>
                </a:lnTo>
                <a:lnTo>
                  <a:pt x="0" y="21087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EBC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374857" y="2136869"/>
            <a:ext cx="8159204" cy="1859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119"/>
              </a:lnSpc>
            </a:pPr>
            <a:r>
              <a:rPr lang="en-US" sz="10799">
                <a:solidFill>
                  <a:srgbClr val="000000"/>
                </a:solidFill>
                <a:latin typeface="Gulfs Display"/>
                <a:ea typeface="Gulfs Display"/>
                <a:cs typeface="Gulfs Display"/>
                <a:sym typeface="Gulfs Display"/>
              </a:rPr>
              <a:t>THANK YOU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603283" y="4048759"/>
            <a:ext cx="1088678" cy="1094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BY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252716" y="6019553"/>
            <a:ext cx="7789813" cy="1429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9"/>
              </a:lnSpc>
            </a:pPr>
            <a:r>
              <a:rPr lang="en-US" sz="4099">
                <a:solidFill>
                  <a:srgbClr val="000000"/>
                </a:solidFill>
                <a:latin typeface="Rubik Gemstones"/>
                <a:ea typeface="Rubik Gemstones"/>
                <a:cs typeface="Rubik Gemstones"/>
                <a:sym typeface="Rubik Gemstones"/>
              </a:rPr>
              <a:t>AVINAB SINGH</a:t>
            </a:r>
          </a:p>
          <a:p>
            <a:pPr algn="ctr">
              <a:lnSpc>
                <a:spcPts val="5739"/>
              </a:lnSpc>
            </a:pPr>
            <a:r>
              <a:rPr lang="en-US" sz="4099">
                <a:solidFill>
                  <a:srgbClr val="000000"/>
                </a:solidFill>
                <a:latin typeface="Rubik Gemstones"/>
                <a:ea typeface="Rubik Gemstones"/>
                <a:cs typeface="Rubik Gemstones"/>
                <a:sym typeface="Rubik Gemstones"/>
              </a:rPr>
              <a:t>avinabsinghkool@gmail.com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2831649" y="431555"/>
            <a:ext cx="2108735" cy="2108735"/>
          </a:xfrm>
          <a:custGeom>
            <a:avLst/>
            <a:gdLst/>
            <a:ahLst/>
            <a:cxnLst/>
            <a:rect r="r" b="b" t="t" l="l"/>
            <a:pathLst>
              <a:path h="2108735" w="2108735">
                <a:moveTo>
                  <a:pt x="0" y="0"/>
                </a:moveTo>
                <a:lnTo>
                  <a:pt x="2108735" y="0"/>
                </a:lnTo>
                <a:lnTo>
                  <a:pt x="2108735" y="2108735"/>
                </a:lnTo>
                <a:lnTo>
                  <a:pt x="0" y="21087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DAGK5wcA2zs</dc:identifier>
  <dcterms:modified xsi:type="dcterms:W3CDTF">2011-08-01T06:04:30Z</dcterms:modified>
  <cp:revision>1</cp:revision>
  <dc:title>CONSTRAINS IN SQL</dc:title>
</cp:coreProperties>
</file>