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0" r:id="rId2"/>
  </p:sldMasterIdLst>
  <p:sldIdLst>
    <p:sldId id="256" r:id="rId3"/>
    <p:sldId id="269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81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8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6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4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7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19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674E58-F253-4E0F-B41E-2DC0E51ABEA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9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34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674E58-F253-4E0F-B41E-2DC0E51ABEA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2710-245A-48CB-A5F6-8BB1DF6AB298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578CCF-2EC4-44CB-A694-F6F6E59A39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3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2710-245A-48CB-A5F6-8BB1DF6AB298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578CCF-2EC4-44CB-A694-F6F6E59A39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Manufacturing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group 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5CDB-54C4-0487-F653-3924276E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SQL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QUERIES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DA85F8-22E2-30CB-ED56-609DC718E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76" y="1632156"/>
            <a:ext cx="9715478" cy="447729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48D6-35F8-F702-0FAC-10C9554D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33F4-157B-D733-E96B-6BC1C81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BF45-A4FD-EB2F-367D-FF363AFD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9111"/>
            <a:ext cx="9634011" cy="803646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AA3-A782-28EA-1653-5A90D502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46" y="1897060"/>
            <a:ext cx="5469107" cy="54891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C3B2A7"/>
              </a:buClr>
            </a:pPr>
            <a:r>
              <a:rPr lang="en-US" sz="1600" b="1" dirty="0">
                <a:ea typeface="+mn-lt"/>
                <a:cs typeface="+mn-lt"/>
              </a:rPr>
              <a:t>Production &amp; Rejection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Manufactured Quantity: 87 million units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Processed Quantity: 86 million units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Rejected Quantity: 525,000 units (0.61% rejection rate)</a:t>
            </a:r>
            <a:endParaRPr lang="en-US" sz="1600" dirty="0"/>
          </a:p>
          <a:p>
            <a:pPr>
              <a:buClr>
                <a:srgbClr val="C3B2A7"/>
              </a:buClr>
            </a:pPr>
            <a:r>
              <a:rPr lang="en-US" sz="1600" b="1" dirty="0">
                <a:ea typeface="+mn-lt"/>
                <a:cs typeface="+mn-lt"/>
              </a:rPr>
              <a:t>Wastage &amp; Value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Wastage Rate: 0.61%</a:t>
            </a:r>
            <a:endParaRPr lang="en-US" sz="1600" dirty="0"/>
          </a:p>
          <a:p>
            <a:pPr lvl="1"/>
            <a:r>
              <a:rPr lang="en-US" sz="1600" dirty="0">
                <a:ea typeface="+mn-lt"/>
                <a:cs typeface="+mn-lt"/>
              </a:rPr>
              <a:t>Total Value of Manufactured Items: 286 million</a:t>
            </a:r>
          </a:p>
          <a:p>
            <a:pPr lvl="1"/>
            <a:r>
              <a:rPr lang="en-US" sz="1600" b="1" dirty="0"/>
              <a:t>Machine &amp; Employee Performance</a:t>
            </a:r>
            <a:r>
              <a:rPr lang="en-US" sz="1600" dirty="0"/>
              <a:t>: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/>
              <a:t>Highest Rejection: Machine C007 (33.7K), C039 (26.5K)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/>
              <a:t>Highest Employee Rejection: Shruti Singh (0.52 million units)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AF8B-1536-AB4B-171C-61289778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74BC-2E2B-17B3-2233-A87EAC8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391" y="1009111"/>
            <a:ext cx="811019" cy="503578"/>
          </a:xfrm>
        </p:spPr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F8C-B7EA-4C68-0C61-E39417AD8E97}"/>
              </a:ext>
            </a:extLst>
          </p:cNvPr>
          <p:cNvSpPr txBox="1"/>
          <p:nvPr/>
        </p:nvSpPr>
        <p:spPr>
          <a:xfrm>
            <a:off x="5886853" y="1897060"/>
            <a:ext cx="5373857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Manufactured vs. Rejected:</a:t>
            </a: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99.4% success rate, 0.6% rejection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Process Insights:</a:t>
            </a: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Top Manufactured Item: Woven Fabric Size Label (LQW 00062)</a:t>
            </a:r>
          </a:p>
          <a:p>
            <a:pPr marL="285750" lvl="1" indent="-28575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Top Rejected Item: Printed Fabric Wash Care Label (PLCE 96)</a:t>
            </a:r>
          </a:p>
          <a:p>
            <a:pPr marL="228600" lvl="1" indent="-228600">
              <a:lnSpc>
                <a:spcPct val="150000"/>
              </a:lnSpc>
              <a:spcBef>
                <a:spcPts val="1000"/>
              </a:spcBef>
              <a:buClr>
                <a:srgbClr val="C3B2A7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454B-E457-B493-C7D9-32F6C107C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1281-5581-92A6-7385-5D86D8F2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9" y="1092513"/>
            <a:ext cx="9634011" cy="803646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85EB-56E5-2395-52A1-B7504F74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150" y="2093457"/>
            <a:ext cx="10485443" cy="4897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IN" sz="1800" dirty="0"/>
              <a:t>Top 5 Buyers  which</a:t>
            </a:r>
            <a:r>
              <a:rPr lang="en-IN" sz="1800" baseline="0" dirty="0"/>
              <a:t> are having highest total values are </a:t>
            </a:r>
            <a:r>
              <a:rPr lang="en-IN" sz="1800" b="1" baseline="0" dirty="0"/>
              <a:t>H &amp; M, TCP , JOCKEY, BENETTON , TRIM TAG.   H &amp; M has highest total value of </a:t>
            </a:r>
            <a:r>
              <a:rPr lang="en-IN" sz="18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IN" sz="1800" b="1" i="0" u="none" strike="noStrik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6,13,40,125.37 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IN" sz="1800" b="1" i="0" u="none" strike="noStrike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CUT AND FOLD </a:t>
            </a:r>
            <a:r>
              <a:rPr lang="en-IN" sz="1800" b="0" i="0" u="none" strike="noStrike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operation process has maximum  rejected quantity.( 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5,21,507 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 which is 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99.39 %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of total rejected quantity.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Wastage % while manufacturing  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woven labels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is highest that is 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0.91%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as compared to 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printed labels 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0.01%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Employee </a:t>
            </a:r>
            <a:r>
              <a:rPr lang="en-IN" sz="1800" b="1" i="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Shruti Singh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has worked on highest number of manufactured product  (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23.63%) 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also rejected maximum product.</a:t>
            </a:r>
          </a:p>
          <a:p>
            <a:pPr>
              <a:buClr>
                <a:srgbClr val="C3B2A7"/>
              </a:buClr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FB89-EA11-24B0-955C-19E3DA85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4CB7-7617-CA89-BE3B-267C9E08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6816" y="1092513"/>
            <a:ext cx="811019" cy="503578"/>
          </a:xfrm>
        </p:spPr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8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93E-0658-8422-8EF3-14DD7D96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410" y="2099988"/>
            <a:ext cx="963401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THANK</a:t>
            </a:r>
            <a:r>
              <a:rPr lang="en-US" sz="5400" dirty="0"/>
              <a:t> </a:t>
            </a:r>
            <a:r>
              <a:rPr lang="en-US" dirty="0">
                <a:latin typeface="Abadi" panose="020B0604020104020204" pitchFamily="34" charset="0"/>
              </a:rPr>
              <a:t>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BA10-854E-D981-E41E-FACDDFFC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530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AB8D-B3B8-3BC2-532D-31B7B69A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C043-01FB-EEE2-5374-F90E8791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   In today’s competitive manufacturing landscape, data analysis is pivotal for optimizing operations, improving efficiency, and enabling informed decision-making. Leveraging a comprehensive dataset, this analysis aims to provide actionable insights into manufacturing processes and performance.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Objective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000" dirty="0"/>
              <a:t> The primary focus of this analysis is to identify inefficiencies, enhance decision-making, improve quality control, and optimize resource allocation. These insights serve as a foundation for driving continuous improvement and ensuring operational excellence within the organization.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613A-ABD6-5C1E-C32A-6D232A2D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BEF5-7C03-D7DA-EFBB-0D985D1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7931-C52A-5F0A-5F8B-D6FB6322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2A73-A1E3-76BD-E630-952CC9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56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ea typeface="+mn-lt"/>
                <a:cs typeface="+mn-lt"/>
              </a:rPr>
              <a:t>The dataset we analyzed relates to manufacturing operations and contains a comprehensive record of production activities, encompassing </a:t>
            </a:r>
            <a:r>
              <a:rPr lang="en-US" sz="1600" b="1" dirty="0">
                <a:ea typeface="+mn-lt"/>
                <a:cs typeface="+mn-lt"/>
              </a:rPr>
              <a:t>nearly 10,000 entries</a:t>
            </a:r>
            <a:r>
              <a:rPr lang="en-US" sz="1600" dirty="0">
                <a:ea typeface="+mn-lt"/>
                <a:cs typeface="+mn-lt"/>
              </a:rPr>
              <a:t>. This data captures essential details about various products, including item codes, quantities produced, and operational metrics.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ea typeface="+mn-lt"/>
                <a:cs typeface="+mn-lt"/>
              </a:rPr>
              <a:t>Time Frame</a:t>
            </a:r>
            <a:r>
              <a:rPr lang="en-US" sz="1600" dirty="0">
                <a:ea typeface="+mn-lt"/>
                <a:cs typeface="+mn-lt"/>
              </a:rPr>
              <a:t>: The records span is from</a:t>
            </a:r>
            <a:r>
              <a:rPr lang="en-US" sz="1600" b="1" dirty="0">
                <a:ea typeface="+mn-lt"/>
                <a:cs typeface="+mn-lt"/>
              </a:rPr>
              <a:t> ‘1 November 2015 to 27 November 2015’,</a:t>
            </a:r>
            <a:r>
              <a:rPr lang="en-US" sz="1600" dirty="0">
                <a:ea typeface="+mn-lt"/>
                <a:cs typeface="+mn-lt"/>
              </a:rPr>
              <a:t> providing insights into production trends over a specific period.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ea typeface="+mn-lt"/>
                <a:cs typeface="+mn-lt"/>
              </a:rPr>
              <a:t>Operational Metrics:</a:t>
            </a:r>
            <a:r>
              <a:rPr lang="en-US" sz="1600" dirty="0">
                <a:ea typeface="+mn-lt"/>
                <a:cs typeface="+mn-lt"/>
              </a:rPr>
              <a:t> Each entry includes critical information such as </a:t>
            </a:r>
            <a:r>
              <a:rPr lang="en-US" sz="1600" b="1" dirty="0">
                <a:ea typeface="+mn-lt"/>
                <a:cs typeface="+mn-lt"/>
              </a:rPr>
              <a:t>manufactured quantities, processed quantities, and rejected quantities</a:t>
            </a:r>
            <a:r>
              <a:rPr lang="en-US" sz="1600" dirty="0">
                <a:ea typeface="+mn-lt"/>
                <a:cs typeface="+mn-lt"/>
              </a:rPr>
              <a:t>, which are vital for assessing production efficiency.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ea typeface="+mn-lt"/>
                <a:cs typeface="+mn-lt"/>
              </a:rPr>
              <a:t>Product Classification</a:t>
            </a:r>
            <a:r>
              <a:rPr lang="en-US" sz="1600" dirty="0">
                <a:ea typeface="+mn-lt"/>
                <a:cs typeface="+mn-lt"/>
              </a:rPr>
              <a:t>: Items are categorized by </a:t>
            </a:r>
            <a:r>
              <a:rPr lang="en-US" sz="1600" b="1" dirty="0">
                <a:ea typeface="+mn-lt"/>
                <a:cs typeface="+mn-lt"/>
              </a:rPr>
              <a:t>unique item codes and descriptions</a:t>
            </a:r>
            <a:r>
              <a:rPr lang="en-US" sz="1600" dirty="0">
                <a:ea typeface="+mn-lt"/>
                <a:cs typeface="+mn-lt"/>
              </a:rPr>
              <a:t>, allowing for detailed analysis of specific products and their performance.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ea typeface="+mn-lt"/>
                <a:cs typeface="+mn-lt"/>
              </a:rPr>
              <a:t>Employee and Machine Tracking</a:t>
            </a:r>
            <a:r>
              <a:rPr lang="en-US" sz="1600" dirty="0">
                <a:ea typeface="+mn-lt"/>
                <a:cs typeface="+mn-lt"/>
              </a:rPr>
              <a:t>: The dataset also identifies the employees and machines involved in the production processes, facilitating an </a:t>
            </a:r>
            <a:r>
              <a:rPr lang="en-US" sz="1600" b="1" dirty="0">
                <a:ea typeface="+mn-lt"/>
                <a:cs typeface="+mn-lt"/>
              </a:rPr>
              <a:t>understanding of resource utilization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buClr>
                <a:srgbClr val="C3B2A7"/>
              </a:buClr>
            </a:pP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D9B7-B85B-E21E-0BA6-ABE631A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93BC-C749-AD68-069A-2BDE5A06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A896-93A7-44EF-F7B9-5846D724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E49D-B213-C1DA-21A8-2DE3BCA4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4126"/>
          </a:xfrm>
        </p:spPr>
        <p:txBody>
          <a:bodyPr>
            <a:normAutofit/>
          </a:bodyPr>
          <a:lstStyle/>
          <a:p>
            <a:r>
              <a:rPr lang="en-IN" dirty="0"/>
              <a:t>Delivery Period is classified as – </a:t>
            </a:r>
            <a:r>
              <a:rPr lang="en-IN" b="1" dirty="0"/>
              <a:t>Early, Late , on Time And Under Production. </a:t>
            </a:r>
          </a:p>
          <a:p>
            <a:r>
              <a:rPr lang="en-IN" dirty="0"/>
              <a:t>Department names are of two types – </a:t>
            </a:r>
            <a:r>
              <a:rPr lang="en-IN" b="1" dirty="0"/>
              <a:t>Printed labels and Woolen labels</a:t>
            </a:r>
            <a:r>
              <a:rPr lang="en-IN" dirty="0"/>
              <a:t>.</a:t>
            </a:r>
          </a:p>
          <a:p>
            <a:r>
              <a:rPr lang="en-IN" dirty="0"/>
              <a:t>There are 10 operations performed on products as per requirement of each products, operations are </a:t>
            </a:r>
            <a:r>
              <a:rPr lang="en-IN" b="1" dirty="0"/>
              <a:t>Cut &amp; Fold , Cross Checking , Packing , Printing ,  Supersonic , Weaving, Outsourcing,  Laser Cutting , Embroidery and Laser Cutting 2</a:t>
            </a:r>
            <a:r>
              <a:rPr lang="en-IN" dirty="0"/>
              <a:t>.</a:t>
            </a:r>
          </a:p>
          <a:p>
            <a:r>
              <a:rPr lang="en-IN" dirty="0"/>
              <a:t>Total 78 buyers had manufactured different products and from those </a:t>
            </a:r>
            <a:r>
              <a:rPr lang="en-IN" b="1" dirty="0"/>
              <a:t>H&amp;M and TCP </a:t>
            </a:r>
            <a:r>
              <a:rPr lang="en-IN" dirty="0"/>
              <a:t>has highest total values.</a:t>
            </a:r>
          </a:p>
          <a:p>
            <a:endParaRPr lang="en-IN" sz="1000" dirty="0"/>
          </a:p>
          <a:p>
            <a:endParaRPr lang="en-IN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B7B6-9F98-DF07-F91E-A31A929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1F0F-9D66-2456-135B-02B235E1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0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CEFF-FFC4-B8F1-A450-573BFAF4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17" y="866096"/>
            <a:ext cx="9603275" cy="104923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CHALLENGES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F98-4964-10DC-0381-5E3282BA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07" y="1915331"/>
            <a:ext cx="963401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ea typeface="+mn-lt"/>
                <a:cs typeface="+mn-lt"/>
              </a:rPr>
              <a:t>Data Cleaning &amp; Standardization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dirty="0">
                <a:ea typeface="+mn-lt"/>
                <a:cs typeface="+mn-lt"/>
              </a:rPr>
              <a:t>Standardizing date formats and numerical values proved challenging, but we resolved these issues by ensuring consistent data formatting across the dataset.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b="1" dirty="0">
                <a:ea typeface="+mn-lt"/>
                <a:cs typeface="+mn-lt"/>
              </a:rPr>
              <a:t>Complexity of Categories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dirty="0">
                <a:ea typeface="+mn-lt"/>
                <a:cs typeface="+mn-lt"/>
              </a:rPr>
              <a:t>Operational metrics presented a wide range of categories and values, making visualization difficult. We adjusted visualization techniques for better clarity and understanding.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b="1" dirty="0">
                <a:ea typeface="+mn-lt"/>
                <a:cs typeface="+mn-lt"/>
              </a:rPr>
              <a:t>Performance Optimization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dirty="0">
                <a:ea typeface="+mn-lt"/>
                <a:cs typeface="+mn-lt"/>
              </a:rPr>
              <a:t>Large data volumes led to performance issues in SQL queries. By removing unnecessary columns and optimizing queries, we improved load times and query execution speed.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b="1" dirty="0">
                <a:ea typeface="+mn-lt"/>
                <a:cs typeface="+mn-lt"/>
              </a:rPr>
              <a:t>Dynamic Visualization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buClr>
                <a:srgbClr val="C3B2A7"/>
              </a:buClr>
            </a:pPr>
            <a:r>
              <a:rPr lang="en-US" sz="1400" dirty="0">
                <a:ea typeface="+mn-lt"/>
                <a:cs typeface="+mn-lt"/>
              </a:rPr>
              <a:t>Incorporating filters and slicers into visualizations enabled interactive exploration of specific data segments, enhancing user experience without overwhelming them.</a:t>
            </a:r>
            <a:endParaRPr lang="en-US" sz="1400" dirty="0"/>
          </a:p>
          <a:p>
            <a:pPr>
              <a:buClr>
                <a:srgbClr val="C3B2A7"/>
              </a:buClr>
            </a:pPr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83DE-CBC5-12FE-2C93-6D97865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D3B4-CEF3-8D4D-0154-8766489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989" y="887135"/>
            <a:ext cx="811019" cy="503578"/>
          </a:xfrm>
        </p:spPr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98D0-39CA-F992-602A-718AA07D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EXCEL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DASHBOARD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7DD323-5E71-E7B7-F97B-DF1DD8C4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665" y="1750142"/>
            <a:ext cx="10637905" cy="430333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5E1C-91DF-36C6-A5F5-3C3DF834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89A8-5A61-06CC-7024-0E324D6A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0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AADF-0602-37FE-B85B-2A16C42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POWER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BI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DASHBOARD</a:t>
            </a:r>
          </a:p>
        </p:txBody>
      </p:sp>
      <p:pic>
        <p:nvPicPr>
          <p:cNvPr id="7" name="Content Placeholder 6" descr="A green screen with blue and green text&#10;&#10;Description automatically generated">
            <a:extLst>
              <a:ext uri="{FF2B5EF4-FFF2-40B4-BE49-F238E27FC236}">
                <a16:creationId xmlns:a16="http://schemas.microsoft.com/office/drawing/2014/main" id="{2FDECCA5-5A36-3FDC-8D84-6A2AEFA9E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03155"/>
            <a:ext cx="9603274" cy="43715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2D37-D821-4EA0-DD80-F4C8A8C7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473560-B007-6234-FF2B-F800B918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2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497B-2CE3-A3D0-0AC2-6079BFF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TABLEAU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DASHBOARD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BDB92F-A704-94ED-A7D2-8C198295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627" y="1766774"/>
            <a:ext cx="9815178" cy="434985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AF3D-C4A3-AA4A-7E8F-80163539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3765-9FA3-256F-4766-2513727F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D565-1CFE-9E49-AFD0-A8383B6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SQL</a:t>
            </a:r>
            <a:r>
              <a:rPr lang="en-US" dirty="0"/>
              <a:t> </a:t>
            </a:r>
            <a:r>
              <a:rPr lang="en-US" dirty="0">
                <a:latin typeface="Abadi" panose="020B0604020104020204" pitchFamily="34" charset="0"/>
              </a:rPr>
              <a:t>QUERIES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737578C-9BE0-47A1-AF6A-5F97DBDD1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33" y="1821085"/>
            <a:ext cx="5432383" cy="4019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1387-7059-3711-0490-C5DB0948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6A38-37FD-AA79-B1BF-5BD8BBA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3DAB0BE-E080-0992-CD9B-CF0C607A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821085"/>
            <a:ext cx="5884761" cy="40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10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703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Gill Sans MT</vt:lpstr>
      <vt:lpstr>Wingdings</vt:lpstr>
      <vt:lpstr>Gallery</vt:lpstr>
      <vt:lpstr>1_Gallery</vt:lpstr>
      <vt:lpstr>Manufacturing Analysis Report</vt:lpstr>
      <vt:lpstr>Introduction</vt:lpstr>
      <vt:lpstr>Introduction</vt:lpstr>
      <vt:lpstr>Key Features</vt:lpstr>
      <vt:lpstr>CHALLENGES FACED</vt:lpstr>
      <vt:lpstr>EXCEL DASHBOARD</vt:lpstr>
      <vt:lpstr>POWER BI DASHBOARD</vt:lpstr>
      <vt:lpstr>TABLEAU DASHBOARD</vt:lpstr>
      <vt:lpstr>SQL QUERIES</vt:lpstr>
      <vt:lpstr>SQL QUERIES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Krutik Khasare</dc:creator>
  <cp:lastModifiedBy>Krutik Khasare</cp:lastModifiedBy>
  <cp:revision>154</cp:revision>
  <dcterms:created xsi:type="dcterms:W3CDTF">2024-11-30T06:11:44Z</dcterms:created>
  <dcterms:modified xsi:type="dcterms:W3CDTF">2024-11-30T08:53:13Z</dcterms:modified>
</cp:coreProperties>
</file>