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8" r:id="rId11"/>
    <p:sldId id="267"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
      <p:font typeface="Corbel" panose="020B0503020204020204" pitchFamily="34" charset="0"/>
      <p:regular r:id="rId18"/>
      <p:bold r:id="rId19"/>
      <p:italic r:id="rId20"/>
      <p:boldItalic r:id="rId21"/>
    </p:embeddedFont>
    <p:embeddedFont>
      <p:font typeface="Arial Black" panose="020B0A04020102020204" pitchFamily="34"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111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358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7277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3523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37712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55552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80354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336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470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47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2740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975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357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251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07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78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461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4108278"/>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ceiver_operating_characteristi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ctrTitle"/>
          </p:nvPr>
        </p:nvSpPr>
        <p:spPr>
          <a:xfrm>
            <a:off x="684212" y="685800"/>
            <a:ext cx="9983788" cy="81049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ct val="100000"/>
              <a:buFont typeface="Century Gothic"/>
              <a:buNone/>
            </a:pPr>
            <a:r>
              <a:rPr lang="en-US" sz="2400" b="1" dirty="0" smtClean="0">
                <a:latin typeface="Arial Black" panose="020B0A04020102020204" pitchFamily="34" charset="0"/>
              </a:rPr>
              <a:t>A    PRESENTATION      ON    CREDIT  CARD   FRAUD   DETECTION  PROJECT</a:t>
            </a:r>
            <a:endParaRPr sz="2400" b="1" dirty="0">
              <a:latin typeface="Arial Black" panose="020B0A04020102020204" pitchFamily="34" charset="0"/>
            </a:endParaRPr>
          </a:p>
        </p:txBody>
      </p:sp>
      <p:sp>
        <p:nvSpPr>
          <p:cNvPr id="140" name="Google Shape;140;p19"/>
          <p:cNvSpPr txBox="1">
            <a:spLocks noGrp="1"/>
          </p:cNvSpPr>
          <p:nvPr>
            <p:ph type="subTitle" idx="1"/>
          </p:nvPr>
        </p:nvSpPr>
        <p:spPr>
          <a:xfrm>
            <a:off x="684212" y="2161309"/>
            <a:ext cx="6400800" cy="418407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SzPts val="1680"/>
              <a:buNone/>
            </a:pPr>
            <a:r>
              <a:rPr lang="en-US" b="1" dirty="0">
                <a:solidFill>
                  <a:schemeClr val="lt1"/>
                </a:solidFill>
              </a:rPr>
              <a:t>Presented By:</a:t>
            </a:r>
            <a:endParaRPr dirty="0"/>
          </a:p>
          <a:p>
            <a:pPr marL="0" lvl="0" indent="0" algn="l" rtl="0">
              <a:spcBef>
                <a:spcPts val="1020"/>
              </a:spcBef>
              <a:spcAft>
                <a:spcPts val="0"/>
              </a:spcAft>
              <a:buSzPts val="1680"/>
              <a:buNone/>
            </a:pPr>
            <a:r>
              <a:rPr lang="en-US" b="1" dirty="0">
                <a:solidFill>
                  <a:schemeClr val="lt1"/>
                </a:solidFill>
              </a:rPr>
              <a:t>        Name : Avinandan Bose</a:t>
            </a:r>
            <a:endParaRPr dirty="0"/>
          </a:p>
          <a:p>
            <a:pPr marL="0" lvl="0" indent="0" algn="l" rtl="0">
              <a:spcBef>
                <a:spcPts val="1020"/>
              </a:spcBef>
              <a:spcAft>
                <a:spcPts val="0"/>
              </a:spcAft>
              <a:buSzPts val="1680"/>
              <a:buNone/>
            </a:pPr>
            <a:r>
              <a:rPr lang="en-US" b="1" dirty="0">
                <a:solidFill>
                  <a:schemeClr val="lt1"/>
                </a:solidFill>
              </a:rPr>
              <a:t>        Roll No.: </a:t>
            </a:r>
            <a:r>
              <a:rPr lang="en-US" b="1" dirty="0" smtClean="0">
                <a:solidFill>
                  <a:schemeClr val="lt1"/>
                </a:solidFill>
              </a:rPr>
              <a:t>434120010019</a:t>
            </a:r>
          </a:p>
          <a:p>
            <a:pPr marL="0" lvl="0" indent="0" algn="l" rtl="0">
              <a:spcBef>
                <a:spcPts val="1020"/>
              </a:spcBef>
              <a:spcAft>
                <a:spcPts val="0"/>
              </a:spcAft>
              <a:buSzPts val="1680"/>
              <a:buNone/>
            </a:pPr>
            <a:endParaRPr lang="en-US" dirty="0"/>
          </a:p>
          <a:p>
            <a:pPr marL="0" lvl="0" indent="0" algn="l" rtl="0">
              <a:spcBef>
                <a:spcPts val="1020"/>
              </a:spcBef>
              <a:spcAft>
                <a:spcPts val="0"/>
              </a:spcAft>
              <a:buSzPts val="1680"/>
              <a:buNone/>
            </a:pPr>
            <a:r>
              <a:rPr lang="en-US" b="1" dirty="0">
                <a:solidFill>
                  <a:schemeClr val="lt1"/>
                </a:solidFill>
              </a:rPr>
              <a:t> </a:t>
            </a:r>
            <a:r>
              <a:rPr lang="en-US" b="1" dirty="0" smtClean="0">
                <a:solidFill>
                  <a:schemeClr val="lt1"/>
                </a:solidFill>
              </a:rPr>
              <a:t>       Name</a:t>
            </a:r>
            <a:r>
              <a:rPr lang="en-US" b="1" dirty="0">
                <a:solidFill>
                  <a:schemeClr val="lt1"/>
                </a:solidFill>
              </a:rPr>
              <a:t>: </a:t>
            </a:r>
            <a:r>
              <a:rPr lang="en-US" b="1" dirty="0" err="1">
                <a:solidFill>
                  <a:schemeClr val="lt1"/>
                </a:solidFill>
              </a:rPr>
              <a:t>Debasish</a:t>
            </a:r>
            <a:r>
              <a:rPr lang="en-US" b="1" dirty="0">
                <a:solidFill>
                  <a:schemeClr val="lt1"/>
                </a:solidFill>
              </a:rPr>
              <a:t> Ghosh</a:t>
            </a:r>
            <a:endParaRPr dirty="0"/>
          </a:p>
          <a:p>
            <a:pPr marL="0" lvl="0" indent="0" algn="l" rtl="0">
              <a:spcBef>
                <a:spcPts val="1020"/>
              </a:spcBef>
              <a:spcAft>
                <a:spcPts val="0"/>
              </a:spcAft>
              <a:buSzPts val="1680"/>
              <a:buNone/>
            </a:pPr>
            <a:r>
              <a:rPr lang="en-US" b="1" dirty="0">
                <a:solidFill>
                  <a:schemeClr val="lt1"/>
                </a:solidFill>
              </a:rPr>
              <a:t>        Roll No.:</a:t>
            </a:r>
            <a:r>
              <a:rPr lang="en-US" b="1" dirty="0" smtClean="0">
                <a:solidFill>
                  <a:schemeClr val="lt1"/>
                </a:solidFill>
              </a:rPr>
              <a:t>434120010022</a:t>
            </a:r>
          </a:p>
          <a:p>
            <a:pPr marL="0" lvl="0" indent="0" algn="l" rtl="0">
              <a:spcBef>
                <a:spcPts val="1020"/>
              </a:spcBef>
              <a:spcAft>
                <a:spcPts val="0"/>
              </a:spcAft>
              <a:buSzPts val="1680"/>
              <a:buNone/>
            </a:pPr>
            <a:endParaRPr dirty="0"/>
          </a:p>
          <a:p>
            <a:pPr marL="0" lvl="0" indent="0" algn="l" rtl="0">
              <a:spcBef>
                <a:spcPts val="1020"/>
              </a:spcBef>
              <a:spcAft>
                <a:spcPts val="0"/>
              </a:spcAft>
              <a:buSzPts val="1680"/>
              <a:buNone/>
            </a:pPr>
            <a:r>
              <a:rPr lang="en-US" b="1" dirty="0">
                <a:solidFill>
                  <a:schemeClr val="lt1"/>
                </a:solidFill>
              </a:rPr>
              <a:t>        Sec/Course: MCA (2020-2022)</a:t>
            </a:r>
            <a:endParaRPr dirty="0"/>
          </a:p>
          <a:p>
            <a:pPr marL="0" lvl="0" indent="0" algn="l" rtl="0">
              <a:spcBef>
                <a:spcPts val="1020"/>
              </a:spcBef>
              <a:spcAft>
                <a:spcPts val="0"/>
              </a:spcAft>
              <a:buSzPts val="1680"/>
              <a:buNone/>
            </a:pPr>
            <a:r>
              <a:rPr lang="en-US" b="1" dirty="0">
                <a:solidFill>
                  <a:schemeClr val="lt1"/>
                </a:solidFill>
              </a:rPr>
              <a:t>        Year: </a:t>
            </a:r>
            <a:r>
              <a:rPr lang="en-US" b="1" dirty="0" smtClean="0">
                <a:solidFill>
                  <a:schemeClr val="lt1"/>
                </a:solidFill>
              </a:rPr>
              <a:t>2</a:t>
            </a:r>
            <a:r>
              <a:rPr lang="en-US" b="1" baseline="30000" dirty="0" smtClean="0">
                <a:solidFill>
                  <a:schemeClr val="lt1"/>
                </a:solidFill>
              </a:rPr>
              <a:t>nd</a:t>
            </a:r>
            <a:endParaRPr lang="en-US" b="1" dirty="0">
              <a:solidFill>
                <a:schemeClr val="lt1"/>
              </a:solidFill>
            </a:endParaRPr>
          </a:p>
          <a:p>
            <a:pPr marL="0" lvl="0" indent="0" algn="l" rtl="0">
              <a:spcBef>
                <a:spcPts val="1020"/>
              </a:spcBef>
              <a:spcAft>
                <a:spcPts val="0"/>
              </a:spcAft>
              <a:buSzPts val="1680"/>
              <a:buNone/>
            </a:pPr>
            <a:r>
              <a:rPr lang="en-US" b="1" dirty="0">
                <a:solidFill>
                  <a:schemeClr val="lt1"/>
                </a:solidFill>
              </a:rPr>
              <a:t> </a:t>
            </a:r>
            <a:r>
              <a:rPr lang="en-US" b="1" dirty="0" smtClean="0">
                <a:solidFill>
                  <a:schemeClr val="lt1"/>
                </a:solidFill>
              </a:rPr>
              <a:t>       Semester </a:t>
            </a:r>
            <a:r>
              <a:rPr lang="en-US" b="1" dirty="0">
                <a:solidFill>
                  <a:schemeClr val="lt1"/>
                </a:solidFill>
              </a:rPr>
              <a:t>: 3</a:t>
            </a:r>
            <a:r>
              <a:rPr lang="en-US" b="1" baseline="30000" dirty="0">
                <a:solidFill>
                  <a:schemeClr val="lt1"/>
                </a:solidFill>
              </a:rPr>
              <a:t>rd</a:t>
            </a:r>
            <a:r>
              <a:rPr lang="en-US" b="1" dirty="0">
                <a:solidFill>
                  <a:schemeClr val="lt1"/>
                </a:solidFill>
              </a:rPr>
              <a:t> </a:t>
            </a:r>
            <a:endParaRPr b="1"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45" y="1539517"/>
            <a:ext cx="4890655" cy="28662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Data from Database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527" y="1512859"/>
            <a:ext cx="10254580" cy="426448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27" y="1989847"/>
            <a:ext cx="5825836" cy="3676662"/>
          </a:xfrm>
          <a:prstGeom prst="rect">
            <a:avLst/>
          </a:prstGeom>
        </p:spPr>
      </p:pic>
    </p:spTree>
    <p:extLst>
      <p:ext uri="{BB962C8B-B14F-4D97-AF65-F5344CB8AC3E}">
        <p14:creationId xmlns:p14="http://schemas.microsoft.com/office/powerpoint/2010/main" val="175207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684212" y="538787"/>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a:t>CONCLUSION</a:t>
            </a:r>
            <a:endParaRPr b="1"/>
          </a:p>
        </p:txBody>
      </p:sp>
      <p:sp>
        <p:nvSpPr>
          <p:cNvPr id="206" name="Google Shape;206;p30"/>
          <p:cNvSpPr txBox="1">
            <a:spLocks noGrp="1"/>
          </p:cNvSpPr>
          <p:nvPr>
            <p:ph idx="1"/>
          </p:nvPr>
        </p:nvSpPr>
        <p:spPr>
          <a:xfrm>
            <a:off x="684212" y="1808018"/>
            <a:ext cx="8534400"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1">
                <a:solidFill>
                  <a:schemeClr val="lt1"/>
                </a:solidFill>
              </a:rPr>
              <a:t>This project help us to deal with large imbalanced dataset.</a:t>
            </a:r>
            <a:endParaRPr/>
          </a:p>
          <a:p>
            <a:pPr marL="285750" lvl="0" indent="-285750" algn="l" rtl="0">
              <a:spcBef>
                <a:spcPts val="1000"/>
              </a:spcBef>
              <a:spcAft>
                <a:spcPts val="0"/>
              </a:spcAft>
              <a:buSzPts val="1600"/>
              <a:buChar char="▶"/>
            </a:pPr>
            <a:r>
              <a:rPr lang="en-US" b="1">
                <a:solidFill>
                  <a:schemeClr val="lt1"/>
                </a:solidFill>
              </a:rPr>
              <a:t>This project help us to analyze data fraud or not. The exact model will reduce frauds in Credit Card Transaction which is very valuable for financial services , online transactions , ecommerce etc.</a:t>
            </a:r>
            <a:endParaRPr/>
          </a:p>
          <a:p>
            <a:pPr marL="285750" lvl="0" indent="-184150" algn="l" rtl="0">
              <a:spcBef>
                <a:spcPts val="1000"/>
              </a:spcBef>
              <a:spcAft>
                <a:spcPts val="0"/>
              </a:spcAft>
              <a:buSzPts val="1600"/>
              <a:buNone/>
            </a:pPr>
            <a:endParaRPr b="1">
              <a:solidFill>
                <a:schemeClr val="lt1"/>
              </a:solidFill>
            </a:endParaRPr>
          </a:p>
          <a:p>
            <a:pPr marL="0" lvl="0" indent="0" algn="ctr" rtl="0">
              <a:spcBef>
                <a:spcPts val="1000"/>
              </a:spcBef>
              <a:spcAft>
                <a:spcPts val="0"/>
              </a:spcAft>
              <a:buSzPts val="1600"/>
              <a:buNone/>
            </a:pPr>
            <a:r>
              <a:rPr lang="en-US" b="1">
                <a:solidFill>
                  <a:schemeClr val="lt1"/>
                </a:solidFill>
              </a:rPr>
              <a:t>-Thank You</a:t>
            </a:r>
            <a:endParaRPr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2831665" y="299411"/>
            <a:ext cx="9221789"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sz="8800" b="1" dirty="0" smtClean="0"/>
              <a:t>INDEX</a:t>
            </a:r>
            <a:endParaRPr sz="8800" b="1" dirty="0"/>
          </a:p>
        </p:txBody>
      </p:sp>
      <p:sp>
        <p:nvSpPr>
          <p:cNvPr id="146" name="Google Shape;146;p20"/>
          <p:cNvSpPr txBox="1">
            <a:spLocks noGrp="1"/>
          </p:cNvSpPr>
          <p:nvPr>
            <p:ph idx="1"/>
          </p:nvPr>
        </p:nvSpPr>
        <p:spPr>
          <a:xfrm>
            <a:off x="555262" y="1806478"/>
            <a:ext cx="5231680"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920"/>
              <a:buChar char="▶"/>
            </a:pPr>
            <a:r>
              <a:rPr lang="en-US" sz="2400" b="1" dirty="0" smtClean="0">
                <a:solidFill>
                  <a:schemeClr val="lt1"/>
                </a:solidFill>
              </a:rPr>
              <a:t>Introduction to Credit Card Fraud</a:t>
            </a:r>
          </a:p>
          <a:p>
            <a:pPr marL="0" lvl="0" indent="0" algn="l" rtl="0">
              <a:spcBef>
                <a:spcPts val="0"/>
              </a:spcBef>
              <a:spcAft>
                <a:spcPts val="0"/>
              </a:spcAft>
              <a:buSzPts val="1920"/>
              <a:buNone/>
            </a:pPr>
            <a:r>
              <a:rPr lang="en-US" sz="2400" b="1" dirty="0" smtClean="0">
                <a:solidFill>
                  <a:schemeClr val="lt1"/>
                </a:solidFill>
              </a:rPr>
              <a:t>Detection.</a:t>
            </a:r>
          </a:p>
          <a:p>
            <a:pPr marL="0" lvl="0" indent="0" algn="l" rtl="0">
              <a:spcBef>
                <a:spcPts val="0"/>
              </a:spcBef>
              <a:spcAft>
                <a:spcPts val="0"/>
              </a:spcAft>
              <a:buSzPts val="1920"/>
              <a:buNone/>
            </a:pPr>
            <a:endParaRPr lang="en-US" sz="2400" b="1" dirty="0" smtClean="0">
              <a:solidFill>
                <a:schemeClr val="lt1"/>
              </a:solidFill>
            </a:endParaRPr>
          </a:p>
          <a:p>
            <a:pPr marL="285750" lvl="0" indent="-285750" algn="l" rtl="0">
              <a:spcBef>
                <a:spcPts val="0"/>
              </a:spcBef>
              <a:spcAft>
                <a:spcPts val="0"/>
              </a:spcAft>
              <a:buSzPts val="1920"/>
              <a:buChar char="▶"/>
            </a:pPr>
            <a:r>
              <a:rPr lang="en-US" sz="2400" b="1" dirty="0" smtClean="0">
                <a:solidFill>
                  <a:schemeClr val="lt1"/>
                </a:solidFill>
              </a:rPr>
              <a:t>Data Analysis</a:t>
            </a:r>
          </a:p>
          <a:p>
            <a:pPr marL="0" lvl="0" indent="0" algn="l" rtl="0">
              <a:spcBef>
                <a:spcPts val="0"/>
              </a:spcBef>
              <a:spcAft>
                <a:spcPts val="0"/>
              </a:spcAft>
              <a:buSzPts val="1920"/>
              <a:buNone/>
            </a:pPr>
            <a:endParaRPr lang="en-US" sz="2400" b="1" dirty="0" smtClean="0">
              <a:solidFill>
                <a:schemeClr val="lt1"/>
              </a:solidFill>
            </a:endParaRPr>
          </a:p>
          <a:p>
            <a:pPr marL="342900" lvl="0" indent="-342900" algn="l" rtl="0">
              <a:spcBef>
                <a:spcPts val="0"/>
              </a:spcBef>
              <a:spcAft>
                <a:spcPts val="0"/>
              </a:spcAft>
              <a:buSzPts val="1920"/>
              <a:buFont typeface="Wingdings" panose="05000000000000000000" pitchFamily="2" charset="2"/>
              <a:buChar char="§"/>
            </a:pPr>
            <a:r>
              <a:rPr lang="en-US" sz="2400" b="1" dirty="0">
                <a:solidFill>
                  <a:schemeClr val="lt1"/>
                </a:solidFill>
              </a:rPr>
              <a:t> </a:t>
            </a:r>
            <a:r>
              <a:rPr lang="en-US" sz="2400" b="1" dirty="0" smtClean="0">
                <a:solidFill>
                  <a:schemeClr val="lt1"/>
                </a:solidFill>
              </a:rPr>
              <a:t>Scaling </a:t>
            </a:r>
          </a:p>
          <a:p>
            <a:pPr marL="342900" lvl="0" indent="-342900" algn="l" rtl="0">
              <a:spcBef>
                <a:spcPts val="0"/>
              </a:spcBef>
              <a:spcAft>
                <a:spcPts val="0"/>
              </a:spcAft>
              <a:buSzPts val="1920"/>
              <a:buFont typeface="Wingdings" panose="05000000000000000000" pitchFamily="2" charset="2"/>
              <a:buChar char="§"/>
            </a:pPr>
            <a:r>
              <a:rPr lang="en-US" sz="2400" b="1" dirty="0" smtClean="0">
                <a:solidFill>
                  <a:schemeClr val="lt1"/>
                </a:solidFill>
              </a:rPr>
              <a:t>Splitting Dataset</a:t>
            </a:r>
          </a:p>
          <a:p>
            <a:pPr marL="342900" lvl="0" indent="-342900" algn="l" rtl="0">
              <a:spcBef>
                <a:spcPts val="0"/>
              </a:spcBef>
              <a:spcAft>
                <a:spcPts val="0"/>
              </a:spcAft>
              <a:buSzPts val="1920"/>
              <a:buFont typeface="Wingdings" panose="05000000000000000000" pitchFamily="2" charset="2"/>
              <a:buChar char="§"/>
            </a:pPr>
            <a:r>
              <a:rPr lang="en-US" sz="2400" b="1" dirty="0" smtClean="0">
                <a:solidFill>
                  <a:schemeClr val="lt1"/>
                </a:solidFill>
              </a:rPr>
              <a:t>Sampling of Imbalance Dataset</a:t>
            </a:r>
          </a:p>
          <a:p>
            <a:pPr marL="342900" lvl="0" indent="-342900">
              <a:spcBef>
                <a:spcPts val="0"/>
              </a:spcBef>
              <a:buSzPts val="1920"/>
              <a:buFont typeface="Wingdings" panose="05000000000000000000" pitchFamily="2" charset="2"/>
              <a:buChar char="§"/>
            </a:pPr>
            <a:r>
              <a:rPr lang="en-US" sz="2400" b="1" smtClean="0">
                <a:solidFill>
                  <a:schemeClr val="lt1"/>
                </a:solidFill>
              </a:rPr>
              <a:t>MODEL </a:t>
            </a:r>
            <a:r>
              <a:rPr lang="en-US" sz="2400" b="1" dirty="0">
                <a:solidFill>
                  <a:schemeClr val="lt1"/>
                </a:solidFill>
              </a:rPr>
              <a:t>TRAINING  </a:t>
            </a:r>
          </a:p>
          <a:p>
            <a:pPr marL="342900" lvl="0" indent="-342900">
              <a:spcBef>
                <a:spcPts val="0"/>
              </a:spcBef>
              <a:buSzPts val="1920"/>
              <a:buFont typeface="Wingdings" panose="05000000000000000000" pitchFamily="2" charset="2"/>
              <a:buChar char="§"/>
            </a:pPr>
            <a:r>
              <a:rPr lang="en-US" sz="2400" b="1" dirty="0" smtClean="0">
                <a:solidFill>
                  <a:schemeClr val="lt1"/>
                </a:solidFill>
              </a:rPr>
              <a:t>ROC SCORE and ROC CURVE</a:t>
            </a:r>
          </a:p>
          <a:p>
            <a:pPr marL="342900" lvl="0" indent="-342900">
              <a:spcBef>
                <a:spcPts val="0"/>
              </a:spcBef>
              <a:buSzPts val="1920"/>
              <a:buFont typeface="Wingdings" panose="05000000000000000000" pitchFamily="2" charset="2"/>
              <a:buChar char="§"/>
            </a:pPr>
            <a:endParaRPr sz="2400" b="1" dirty="0">
              <a:solidFill>
                <a:schemeClr val="lt1"/>
              </a:solidFill>
            </a:endParaRPr>
          </a:p>
        </p:txBody>
      </p:sp>
      <p:sp>
        <p:nvSpPr>
          <p:cNvPr id="5" name="Google Shape;146;p20"/>
          <p:cNvSpPr txBox="1">
            <a:spLocks/>
          </p:cNvSpPr>
          <p:nvPr/>
        </p:nvSpPr>
        <p:spPr>
          <a:xfrm>
            <a:off x="5786942" y="1052944"/>
            <a:ext cx="5231680" cy="36152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20040" algn="l" rtl="0">
              <a:lnSpc>
                <a:spcPct val="100000"/>
              </a:lnSpc>
              <a:spcBef>
                <a:spcPts val="360"/>
              </a:spcBef>
              <a:spcAft>
                <a:spcPts val="0"/>
              </a:spcAft>
              <a:buClr>
                <a:schemeClr val="lt1"/>
              </a:buClr>
              <a:buSzPts val="144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lnSpc>
                <a:spcPct val="100000"/>
              </a:lnSpc>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20039" algn="l" rtl="0">
              <a:lnSpc>
                <a:spcPct val="100000"/>
              </a:lnSpc>
              <a:spcBef>
                <a:spcPts val="600"/>
              </a:spcBef>
              <a:spcAft>
                <a:spcPts val="0"/>
              </a:spcAft>
              <a:buClr>
                <a:schemeClr val="lt1"/>
              </a:buClr>
              <a:buSzPts val="144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320039"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320040" algn="l" rtl="0">
              <a:lnSpc>
                <a:spcPct val="100000"/>
              </a:lnSpc>
              <a:spcBef>
                <a:spcPts val="600"/>
              </a:spcBef>
              <a:spcAft>
                <a:spcPts val="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320040" algn="l" rtl="0">
              <a:lnSpc>
                <a:spcPct val="100000"/>
              </a:lnSpc>
              <a:spcBef>
                <a:spcPts val="600"/>
              </a:spcBef>
              <a:spcAft>
                <a:spcPts val="600"/>
              </a:spcAft>
              <a:buClr>
                <a:schemeClr val="lt1"/>
              </a:buClr>
              <a:buSzPts val="144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pPr marL="285750" indent="-285750">
              <a:spcBef>
                <a:spcPts val="0"/>
              </a:spcBef>
              <a:buSzPts val="1920"/>
            </a:pPr>
            <a:r>
              <a:rPr lang="en-US" sz="2400" b="1" dirty="0" smtClean="0">
                <a:solidFill>
                  <a:schemeClr val="lt1"/>
                </a:solidFill>
              </a:rPr>
              <a:t>Credit Card Fraud Detection through web app</a:t>
            </a:r>
            <a:r>
              <a:rPr lang="en-US" sz="2400" b="1" dirty="0" smtClean="0">
                <a:solidFill>
                  <a:schemeClr val="lt1"/>
                </a:solidFill>
              </a:rPr>
              <a:t>.</a:t>
            </a:r>
          </a:p>
          <a:p>
            <a:pPr marL="0" indent="0">
              <a:spcBef>
                <a:spcPts val="0"/>
              </a:spcBef>
              <a:buSzPts val="1920"/>
              <a:buNone/>
            </a:pPr>
            <a:endParaRPr lang="en-US" sz="2400" b="1" dirty="0" smtClean="0">
              <a:solidFill>
                <a:schemeClr val="lt1"/>
              </a:solidFill>
            </a:endParaRPr>
          </a:p>
          <a:p>
            <a:pPr marL="285750" indent="-285750">
              <a:spcBef>
                <a:spcPts val="0"/>
              </a:spcBef>
              <a:buSzPts val="1920"/>
            </a:pPr>
            <a:r>
              <a:rPr lang="en-US" sz="2400" b="1" dirty="0" smtClean="0">
                <a:solidFill>
                  <a:schemeClr val="lt1"/>
                </a:solidFill>
              </a:rPr>
              <a:t>Fetch Data From Database</a:t>
            </a:r>
            <a:endParaRPr lang="en-US" sz="2400" b="1" dirty="0" smtClean="0">
              <a:solidFill>
                <a:schemeClr val="lt1"/>
              </a:solidFill>
            </a:endParaRPr>
          </a:p>
          <a:p>
            <a:pPr marL="0" indent="0">
              <a:spcBef>
                <a:spcPts val="0"/>
              </a:spcBef>
              <a:buSzPts val="1920"/>
              <a:buNone/>
            </a:pPr>
            <a:endParaRPr lang="en-US" sz="2400" b="1" dirty="0" smtClean="0">
              <a:solidFill>
                <a:schemeClr val="lt1"/>
              </a:solidFill>
            </a:endParaRPr>
          </a:p>
          <a:p>
            <a:pPr marL="342900" indent="-342900">
              <a:spcBef>
                <a:spcPts val="0"/>
              </a:spcBef>
              <a:buSzPts val="1920"/>
              <a:buFont typeface="Wingdings" panose="05000000000000000000" pitchFamily="2" charset="2"/>
              <a:buChar char="Ø"/>
            </a:pPr>
            <a:r>
              <a:rPr lang="en-US" sz="2400" b="1" dirty="0" smtClean="0">
                <a:solidFill>
                  <a:schemeClr val="lt1"/>
                </a:solidFill>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725775" y="325582"/>
            <a:ext cx="9651280" cy="1507067"/>
          </a:xfrm>
          <a:prstGeom prst="rect">
            <a:avLst/>
          </a:prstGeom>
          <a:noFill/>
          <a:ln>
            <a:noFill/>
          </a:ln>
        </p:spPr>
        <p:txBody>
          <a:bodyPr spcFirstLastPara="1" wrap="square" lIns="91425" tIns="45700" rIns="91425" bIns="45700" anchor="ctr" anchorCtr="0">
            <a:normAutofit fontScale="90000"/>
          </a:bodyPr>
          <a:lstStyle/>
          <a:p>
            <a:pPr lvl="0">
              <a:spcBef>
                <a:spcPts val="0"/>
              </a:spcBef>
              <a:buSzPts val="1920"/>
            </a:pPr>
            <a:r>
              <a:rPr lang="en-US" b="1" dirty="0">
                <a:solidFill>
                  <a:schemeClr val="lt1"/>
                </a:solidFill>
              </a:rPr>
              <a:t>Introduction to Credit Card Fraud</a:t>
            </a:r>
            <a:br>
              <a:rPr lang="en-US" b="1" dirty="0">
                <a:solidFill>
                  <a:schemeClr val="lt1"/>
                </a:solidFill>
              </a:rPr>
            </a:br>
            <a:r>
              <a:rPr lang="en-US" b="1" dirty="0">
                <a:solidFill>
                  <a:schemeClr val="lt1"/>
                </a:solidFill>
              </a:rPr>
              <a:t>Detection.</a:t>
            </a:r>
          </a:p>
        </p:txBody>
      </p:sp>
      <p:sp>
        <p:nvSpPr>
          <p:cNvPr id="152" name="Google Shape;152;p21"/>
          <p:cNvSpPr txBox="1">
            <a:spLocks noGrp="1"/>
          </p:cNvSpPr>
          <p:nvPr>
            <p:ph idx="1"/>
          </p:nvPr>
        </p:nvSpPr>
        <p:spPr>
          <a:xfrm>
            <a:off x="725775" y="1832649"/>
            <a:ext cx="8534400" cy="3723024"/>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1" dirty="0" smtClean="0">
                <a:solidFill>
                  <a:schemeClr val="lt1"/>
                </a:solidFill>
              </a:rPr>
              <a:t>Credit </a:t>
            </a:r>
            <a:r>
              <a:rPr lang="en-US" b="1" dirty="0">
                <a:solidFill>
                  <a:schemeClr val="lt1"/>
                </a:solidFill>
              </a:rPr>
              <a:t>C</a:t>
            </a:r>
            <a:r>
              <a:rPr lang="en-US" b="1" dirty="0" smtClean="0">
                <a:solidFill>
                  <a:schemeClr val="lt1"/>
                </a:solidFill>
              </a:rPr>
              <a:t>ard Fraud occurs when:</a:t>
            </a:r>
          </a:p>
          <a:p>
            <a:pPr marL="0" lvl="0" indent="0" algn="l" rtl="0">
              <a:spcBef>
                <a:spcPts val="0"/>
              </a:spcBef>
              <a:spcAft>
                <a:spcPts val="0"/>
              </a:spcAft>
              <a:buSzPts val="1600"/>
              <a:buNone/>
            </a:pPr>
            <a:r>
              <a:rPr lang="en-US" b="1" dirty="0">
                <a:solidFill>
                  <a:schemeClr val="lt1"/>
                </a:solidFill>
              </a:rPr>
              <a:t> </a:t>
            </a:r>
            <a:r>
              <a:rPr lang="en-US" b="1" dirty="0" smtClean="0">
                <a:solidFill>
                  <a:schemeClr val="lt1"/>
                </a:solidFill>
              </a:rPr>
              <a:t>     a. Un </a:t>
            </a:r>
            <a:r>
              <a:rPr lang="en-US" b="1" dirty="0">
                <a:solidFill>
                  <a:schemeClr val="lt1"/>
                </a:solidFill>
              </a:rPr>
              <a:t>authorized charges to credit </a:t>
            </a:r>
            <a:r>
              <a:rPr lang="en-US" b="1" dirty="0" smtClean="0">
                <a:solidFill>
                  <a:schemeClr val="lt1"/>
                </a:solidFill>
              </a:rPr>
              <a:t>card.</a:t>
            </a:r>
            <a:endParaRPr lang="en-US" dirty="0"/>
          </a:p>
          <a:p>
            <a:pPr marL="0" lvl="0" indent="0" algn="l" rtl="0">
              <a:spcBef>
                <a:spcPts val="0"/>
              </a:spcBef>
              <a:spcAft>
                <a:spcPts val="0"/>
              </a:spcAft>
              <a:buSzPts val="1600"/>
              <a:buNone/>
            </a:pPr>
            <a:r>
              <a:rPr lang="en-US" b="1" dirty="0">
                <a:solidFill>
                  <a:schemeClr val="lt1"/>
                </a:solidFill>
              </a:rPr>
              <a:t> </a:t>
            </a:r>
            <a:r>
              <a:rPr lang="en-US" b="1" dirty="0" smtClean="0">
                <a:solidFill>
                  <a:schemeClr val="lt1"/>
                </a:solidFill>
              </a:rPr>
              <a:t>     b. Counter </a:t>
            </a:r>
            <a:r>
              <a:rPr lang="en-US" b="1" dirty="0">
                <a:solidFill>
                  <a:schemeClr val="lt1"/>
                </a:solidFill>
              </a:rPr>
              <a:t>freight cards used</a:t>
            </a:r>
            <a:r>
              <a:rPr lang="en-US" b="1" dirty="0" smtClean="0">
                <a:solidFill>
                  <a:schemeClr val="lt1"/>
                </a:solidFill>
              </a:rPr>
              <a:t>.</a:t>
            </a:r>
          </a:p>
          <a:p>
            <a:pPr marL="0" lvl="0" indent="0">
              <a:spcBef>
                <a:spcPts val="0"/>
              </a:spcBef>
              <a:buSzPts val="1600"/>
              <a:buNone/>
            </a:pPr>
            <a:r>
              <a:rPr lang="en-US" b="1" dirty="0" smtClean="0">
                <a:solidFill>
                  <a:schemeClr val="lt1"/>
                </a:solidFill>
              </a:rPr>
              <a:t>      c. </a:t>
            </a:r>
            <a:r>
              <a:rPr lang="en-US" b="1" dirty="0">
                <a:solidFill>
                  <a:schemeClr val="lt1"/>
                </a:solidFill>
              </a:rPr>
              <a:t>Credit card details known to </a:t>
            </a:r>
            <a:r>
              <a:rPr lang="en-US" b="1" dirty="0" smtClean="0">
                <a:solidFill>
                  <a:schemeClr val="lt1"/>
                </a:solidFill>
              </a:rPr>
              <a:t>others</a:t>
            </a:r>
          </a:p>
          <a:p>
            <a:pPr marL="0" lvl="0" indent="0">
              <a:spcBef>
                <a:spcPts val="0"/>
              </a:spcBef>
              <a:buSzPts val="1600"/>
              <a:buNone/>
            </a:pPr>
            <a:r>
              <a:rPr lang="en-US" b="1" dirty="0" smtClean="0">
                <a:solidFill>
                  <a:schemeClr val="lt1"/>
                </a:solidFill>
              </a:rPr>
              <a:t>      d. Card Lost or Stolen</a:t>
            </a:r>
          </a:p>
          <a:p>
            <a:pPr marL="0" lvl="0" indent="0">
              <a:spcBef>
                <a:spcPts val="0"/>
              </a:spcBef>
              <a:buSzPts val="1600"/>
              <a:buNone/>
            </a:pPr>
            <a:endParaRPr dirty="0"/>
          </a:p>
          <a:p>
            <a:pPr marL="285750" lvl="0" indent="-285750" algn="l" rtl="0">
              <a:spcBef>
                <a:spcPts val="1000"/>
              </a:spcBef>
              <a:spcAft>
                <a:spcPts val="0"/>
              </a:spcAft>
              <a:buSzPts val="1600"/>
              <a:buChar char="▶"/>
            </a:pPr>
            <a:r>
              <a:rPr lang="en-US" b="1" dirty="0" smtClean="0">
                <a:solidFill>
                  <a:schemeClr val="lt1"/>
                </a:solidFill>
              </a:rPr>
              <a:t>Credit Fraud Detection is a machine learning project. </a:t>
            </a:r>
            <a:endParaRPr dirty="0"/>
          </a:p>
          <a:p>
            <a:pPr marL="285750" lvl="0" indent="-184150" algn="l" rtl="0">
              <a:spcBef>
                <a:spcPts val="1000"/>
              </a:spcBef>
              <a:spcAft>
                <a:spcPts val="0"/>
              </a:spcAft>
              <a:buSzPts val="1600"/>
              <a:buNone/>
            </a:pPr>
            <a:endParaRPr b="1" dirty="0">
              <a:solidFill>
                <a:schemeClr val="lt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945" y="1437409"/>
            <a:ext cx="3810000" cy="2857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808902" y="358677"/>
            <a:ext cx="8847715"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smtClean="0"/>
              <a:t>Data Analysis - Scaling</a:t>
            </a:r>
            <a:endParaRPr b="1" dirty="0"/>
          </a:p>
        </p:txBody>
      </p:sp>
      <p:sp>
        <p:nvSpPr>
          <p:cNvPr id="158" name="Google Shape;158;p22"/>
          <p:cNvSpPr txBox="1">
            <a:spLocks noGrp="1"/>
          </p:cNvSpPr>
          <p:nvPr>
            <p:ph idx="1"/>
          </p:nvPr>
        </p:nvSpPr>
        <p:spPr>
          <a:xfrm>
            <a:off x="614940" y="497223"/>
            <a:ext cx="10399424" cy="4078624"/>
          </a:xfrm>
          <a:prstGeom prst="rect">
            <a:avLst/>
          </a:prstGeom>
          <a:noFill/>
          <a:ln>
            <a:noFill/>
          </a:ln>
        </p:spPr>
        <p:txBody>
          <a:bodyPr spcFirstLastPara="1" wrap="square" lIns="91425" tIns="45700" rIns="91425" bIns="45700" anchor="ctr" anchorCtr="0">
            <a:normAutofit/>
          </a:bodyPr>
          <a:lstStyle/>
          <a:p>
            <a:pPr marL="285750" lvl="0" indent="-285750">
              <a:spcBef>
                <a:spcPts val="0"/>
              </a:spcBef>
              <a:buSzPts val="1600"/>
              <a:buChar char="▶"/>
            </a:pPr>
            <a:r>
              <a:rPr lang="en-US" sz="2400" b="1" dirty="0"/>
              <a:t>Feature scaling is a method used to normalize the range of independent variables or features of data. In data processing, it is also known as data normalization and is generally performed during the data preprocessing </a:t>
            </a:r>
            <a:r>
              <a:rPr lang="en-US" sz="2400" b="1" dirty="0" smtClean="0"/>
              <a:t>step. In our project we have used ,Standard Scaling, Robust Scaling, Power Transformer , Quantile Transformer and proposed Robust Scaling for our model purpose. </a:t>
            </a:r>
            <a:endParaRPr sz="2400" b="1"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84" y="3670138"/>
            <a:ext cx="6303819" cy="284339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5153" y="3513831"/>
            <a:ext cx="3809538" cy="29997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905884" y="259387"/>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smtClean="0"/>
              <a:t>Splitting Dataset</a:t>
            </a:r>
            <a:endParaRPr b="1" dirty="0"/>
          </a:p>
        </p:txBody>
      </p:sp>
      <p:sp>
        <p:nvSpPr>
          <p:cNvPr id="164" name="Google Shape;164;p23"/>
          <p:cNvSpPr txBox="1">
            <a:spLocks noGrp="1"/>
          </p:cNvSpPr>
          <p:nvPr>
            <p:ph idx="1"/>
          </p:nvPr>
        </p:nvSpPr>
        <p:spPr>
          <a:xfrm>
            <a:off x="781192" y="1012920"/>
            <a:ext cx="10648807" cy="3650674"/>
          </a:xfrm>
          <a:prstGeom prst="rect">
            <a:avLst/>
          </a:prstGeom>
          <a:noFill/>
          <a:ln>
            <a:noFill/>
          </a:ln>
        </p:spPr>
        <p:txBody>
          <a:bodyPr spcFirstLastPara="1" wrap="square" lIns="91425" tIns="45700" rIns="91425" bIns="45700" anchor="ctr" anchorCtr="0">
            <a:normAutofit/>
          </a:bodyPr>
          <a:lstStyle/>
          <a:p>
            <a:pPr marL="0" lvl="0" indent="0">
              <a:buSzPts val="1600"/>
              <a:buNone/>
            </a:pPr>
            <a:r>
              <a:rPr lang="en-US" b="1" dirty="0"/>
              <a:t>The train-test split is a technique for evaluating the performance of a machine learning algorithm. It can be used for classification or regression problems and can be used for any supervised learning algorithm. The procedure involves taking a dataset and dividing it into two subsets</a:t>
            </a:r>
            <a:r>
              <a:rPr lang="en-US" b="1" dirty="0" smtClean="0"/>
              <a:t>. Here proposed train test splitting is Stratified K-fold technique.</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192" y="4095815"/>
            <a:ext cx="4229100" cy="244593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1574" y="4095814"/>
            <a:ext cx="6257143" cy="24459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795049" y="233986"/>
            <a:ext cx="9665133"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smtClean="0"/>
              <a:t>Sampling of Imbalance Dataset</a:t>
            </a:r>
            <a:endParaRPr b="1" dirty="0"/>
          </a:p>
        </p:txBody>
      </p:sp>
      <p:sp>
        <p:nvSpPr>
          <p:cNvPr id="170" name="Google Shape;170;p24"/>
          <p:cNvSpPr txBox="1">
            <a:spLocks noGrp="1"/>
          </p:cNvSpPr>
          <p:nvPr>
            <p:ph idx="1"/>
          </p:nvPr>
        </p:nvSpPr>
        <p:spPr>
          <a:xfrm>
            <a:off x="545666" y="1356971"/>
            <a:ext cx="3873934" cy="4863719"/>
          </a:xfrm>
          <a:prstGeom prst="rect">
            <a:avLst/>
          </a:prstGeom>
          <a:noFill/>
          <a:ln>
            <a:noFill/>
          </a:ln>
        </p:spPr>
        <p:txBody>
          <a:bodyPr spcFirstLastPara="1" wrap="square" lIns="91425" tIns="45700" rIns="91425" bIns="45700" anchor="ctr" anchorCtr="0">
            <a:normAutofit lnSpcReduction="10000"/>
          </a:bodyPr>
          <a:lstStyle/>
          <a:p>
            <a:pPr marL="285750" lvl="0" indent="-184150">
              <a:buSzPts val="1600"/>
              <a:buNone/>
            </a:pPr>
            <a:r>
              <a:rPr lang="en-US" sz="2000" b="1" dirty="0" smtClean="0"/>
              <a:t>   </a:t>
            </a:r>
            <a:r>
              <a:rPr lang="en-US" sz="2400" b="1" dirty="0" smtClean="0"/>
              <a:t>An </a:t>
            </a:r>
            <a:r>
              <a:rPr lang="en-US" sz="2400" b="1" dirty="0"/>
              <a:t>imbalanced classification problem is an example of </a:t>
            </a:r>
            <a:r>
              <a:rPr lang="en-US" sz="2400" b="1" dirty="0" smtClean="0"/>
              <a:t>a classification </a:t>
            </a:r>
            <a:r>
              <a:rPr lang="en-US" sz="2400" b="1" dirty="0"/>
              <a:t>problem where the distribution of </a:t>
            </a:r>
            <a:r>
              <a:rPr lang="en-US" sz="2400" b="1" dirty="0" smtClean="0"/>
              <a:t>examples across </a:t>
            </a:r>
            <a:r>
              <a:rPr lang="en-US" sz="2400" b="1" dirty="0"/>
              <a:t>the known classes is </a:t>
            </a:r>
            <a:r>
              <a:rPr lang="en-US" sz="2400" b="1" dirty="0" smtClean="0"/>
              <a:t>biased or erroneous . Hence we have to make the dataset first balanced before modelling our dataset. Our proposed technique is Synthetic Minority Oversampling Technique or SMOTE.</a:t>
            </a:r>
            <a:endParaRPr sz="2400" b="1"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757" y="1598548"/>
            <a:ext cx="6778771" cy="4442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947448" y="278768"/>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US" b="1" dirty="0" smtClean="0"/>
              <a:t>Model Training</a:t>
            </a:r>
            <a:endParaRPr b="1" dirty="0"/>
          </a:p>
        </p:txBody>
      </p:sp>
      <p:sp>
        <p:nvSpPr>
          <p:cNvPr id="176" name="Google Shape;176;p25"/>
          <p:cNvSpPr txBox="1">
            <a:spLocks noGrp="1"/>
          </p:cNvSpPr>
          <p:nvPr>
            <p:ph idx="1"/>
          </p:nvPr>
        </p:nvSpPr>
        <p:spPr>
          <a:xfrm>
            <a:off x="628792" y="1032301"/>
            <a:ext cx="9983789" cy="3307390"/>
          </a:xfrm>
          <a:prstGeom prst="rect">
            <a:avLst/>
          </a:prstGeom>
          <a:noFill/>
          <a:ln>
            <a:noFill/>
          </a:ln>
        </p:spPr>
        <p:txBody>
          <a:bodyPr spcFirstLastPara="1" wrap="square" lIns="91425" tIns="45700" rIns="91425" bIns="45700" anchor="ctr" anchorCtr="0">
            <a:normAutofit/>
          </a:bodyPr>
          <a:lstStyle/>
          <a:p>
            <a:pPr marL="285750" lvl="0" indent="-184150">
              <a:buSzPts val="1600"/>
              <a:buNone/>
            </a:pPr>
            <a:r>
              <a:rPr lang="en-US" dirty="0" smtClean="0"/>
              <a:t>   </a:t>
            </a:r>
            <a:r>
              <a:rPr lang="en-US" b="1" dirty="0" smtClean="0"/>
              <a:t>A </a:t>
            </a:r>
            <a:r>
              <a:rPr lang="en-US" b="1" dirty="0"/>
              <a:t>machine learning training model is a process in </a:t>
            </a:r>
            <a:r>
              <a:rPr lang="en-US" b="1" dirty="0" smtClean="0"/>
              <a:t>which a </a:t>
            </a:r>
            <a:r>
              <a:rPr lang="en-US" b="1" dirty="0"/>
              <a:t>machine learning (ML) algorithm is fed with sufficient training data to learn </a:t>
            </a:r>
            <a:r>
              <a:rPr lang="en-US" b="1" dirty="0" smtClean="0"/>
              <a:t>from. Here among KNN, SVM , DECISION TREE ,LOGISTIC REGRESSION - LOGISTIC REGRESSION have been chosen as best model.</a:t>
            </a:r>
            <a:endParaRPr b="1" dirty="0"/>
          </a:p>
          <a:p>
            <a:pPr marL="285750" lvl="0" indent="-184150" algn="l" rtl="0">
              <a:spcBef>
                <a:spcPts val="1000"/>
              </a:spcBef>
              <a:spcAft>
                <a:spcPts val="0"/>
              </a:spcAft>
              <a:buSzPts val="1600"/>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85" y="3537035"/>
            <a:ext cx="4331134" cy="29150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1819" y="3537035"/>
            <a:ext cx="6483926" cy="16861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684211" y="685800"/>
            <a:ext cx="9914515" cy="150706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lt1"/>
              </a:buClr>
              <a:buSzPts val="3600"/>
              <a:buFont typeface="Century Gothic"/>
              <a:buNone/>
            </a:pPr>
            <a:r>
              <a:rPr lang="en-US" b="1" dirty="0" smtClean="0"/>
              <a:t>ROC AUC SCORE , ROC CURVE , Precision Curve</a:t>
            </a:r>
            <a:endParaRPr b="1" dirty="0"/>
          </a:p>
        </p:txBody>
      </p:sp>
      <p:sp>
        <p:nvSpPr>
          <p:cNvPr id="182" name="Google Shape;182;p26"/>
          <p:cNvSpPr txBox="1">
            <a:spLocks noGrp="1"/>
          </p:cNvSpPr>
          <p:nvPr>
            <p:ph idx="1"/>
          </p:nvPr>
        </p:nvSpPr>
        <p:spPr>
          <a:xfrm>
            <a:off x="684210" y="2082031"/>
            <a:ext cx="9914515" cy="2032768"/>
          </a:xfrm>
          <a:prstGeom prst="rect">
            <a:avLst/>
          </a:prstGeom>
          <a:noFill/>
          <a:ln>
            <a:noFill/>
          </a:ln>
        </p:spPr>
        <p:txBody>
          <a:bodyPr spcFirstLastPara="1" wrap="square" lIns="91425" tIns="45700" rIns="91425" bIns="45700" anchor="ctr" anchorCtr="0">
            <a:normAutofit fontScale="92500" lnSpcReduction="10000"/>
          </a:bodyPr>
          <a:lstStyle/>
          <a:p>
            <a:pPr marL="285750" lvl="0" indent="-285750">
              <a:spcBef>
                <a:spcPts val="0"/>
              </a:spcBef>
              <a:buSzPts val="1600"/>
              <a:buChar char="▶"/>
            </a:pPr>
            <a:r>
              <a:rPr lang="en-US" dirty="0" smtClean="0"/>
              <a:t>ROC Curve is a  </a:t>
            </a:r>
            <a:r>
              <a:rPr lang="en-US" dirty="0"/>
              <a:t>useful tool when predicting the probability of a binary outcome is the </a:t>
            </a:r>
            <a:r>
              <a:rPr lang="en-US" dirty="0">
                <a:hlinkClick r:id="rId3"/>
              </a:rPr>
              <a:t>Receiver Operating Characteristic curve</a:t>
            </a:r>
            <a:r>
              <a:rPr lang="en-US" dirty="0"/>
              <a:t>, or ROC curve</a:t>
            </a:r>
            <a:r>
              <a:rPr lang="en-US" dirty="0" smtClean="0"/>
              <a:t>. The area under the ROC curve (AUC) score value lies between 0.5 to 1 , 0.5 denotes bad classifier while 1 denotes excellent classifier. </a:t>
            </a:r>
            <a:r>
              <a:rPr lang="en-US" dirty="0"/>
              <a:t>A precision-recall curve is </a:t>
            </a:r>
            <a:r>
              <a:rPr lang="en-US" b="1" dirty="0"/>
              <a:t>a plot of the precision (y-axis) and the recall (x-axis) for different thresholds</a:t>
            </a:r>
            <a:r>
              <a:rPr lang="en-US" dirty="0"/>
              <a:t>, much like the ROC </a:t>
            </a:r>
            <a:r>
              <a:rPr lang="en-US" dirty="0" smtClean="0"/>
              <a:t>curve. </a:t>
            </a:r>
            <a:endParaRPr b="1" dirty="0">
              <a:solidFill>
                <a:schemeClr val="lt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389" y="4114799"/>
            <a:ext cx="4832078" cy="256479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7727" y="4114799"/>
            <a:ext cx="4670998" cy="24692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4" name="Title 3"/>
          <p:cNvSpPr>
            <a:spLocks noGrp="1"/>
          </p:cNvSpPr>
          <p:nvPr>
            <p:ph type="ctrTitle"/>
          </p:nvPr>
        </p:nvSpPr>
        <p:spPr>
          <a:xfrm>
            <a:off x="1239981" y="473919"/>
            <a:ext cx="9144000" cy="856117"/>
          </a:xfrm>
        </p:spPr>
        <p:txBody>
          <a:bodyPr>
            <a:normAutofit/>
          </a:bodyPr>
          <a:lstStyle/>
          <a:p>
            <a:r>
              <a:rPr lang="en-US" sz="4000" b="1" dirty="0">
                <a:solidFill>
                  <a:schemeClr val="lt1"/>
                </a:solidFill>
              </a:rPr>
              <a:t>Credit Card Fraud Detection through web app</a:t>
            </a:r>
            <a:endParaRPr lang="en-US"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814" y="1128999"/>
            <a:ext cx="4876190" cy="320747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45" y="1330036"/>
            <a:ext cx="6317673" cy="4904509"/>
          </a:xfrm>
          <a:prstGeom prst="rect">
            <a:avLst/>
          </a:prstGeom>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184</TotalTime>
  <Words>343</Words>
  <Application>Microsoft Office PowerPoint</Application>
  <PresentationFormat>Widescreen</PresentationFormat>
  <Paragraphs>52</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Wingdings</vt:lpstr>
      <vt:lpstr>Noto Sans Symbols</vt:lpstr>
      <vt:lpstr>Century Gothic</vt:lpstr>
      <vt:lpstr>Corbel</vt:lpstr>
      <vt:lpstr>Arial Black</vt:lpstr>
      <vt:lpstr>Depth</vt:lpstr>
      <vt:lpstr>A    PRESENTATION      ON    CREDIT  CARD   FRAUD   DETECTION  PROJECT</vt:lpstr>
      <vt:lpstr>INDEX</vt:lpstr>
      <vt:lpstr>Introduction to Credit Card Fraud Detection.</vt:lpstr>
      <vt:lpstr>Data Analysis - Scaling</vt:lpstr>
      <vt:lpstr>Splitting Dataset</vt:lpstr>
      <vt:lpstr>Sampling of Imbalance Dataset</vt:lpstr>
      <vt:lpstr>Model Training</vt:lpstr>
      <vt:lpstr>ROC AUC SCORE , ROC CURVE , Precision Curve</vt:lpstr>
      <vt:lpstr>Credit Card Fraud Detection through web app</vt:lpstr>
      <vt:lpstr>Fetch Data from Database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CREDIT CARD FRAUD DETECTION </dc:title>
  <cp:lastModifiedBy>Avinandan</cp:lastModifiedBy>
  <cp:revision>19</cp:revision>
  <dcterms:modified xsi:type="dcterms:W3CDTF">2021-12-20T04:56:31Z</dcterms:modified>
</cp:coreProperties>
</file>