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1"/>
  </p:sldMasterIdLst>
  <p:sldIdLst>
    <p:sldId id="256" r:id="rId2"/>
    <p:sldId id="282" r:id="rId3"/>
    <p:sldId id="257" r:id="rId4"/>
    <p:sldId id="258" r:id="rId5"/>
    <p:sldId id="261" r:id="rId6"/>
    <p:sldId id="259" r:id="rId7"/>
    <p:sldId id="260" r:id="rId8"/>
    <p:sldId id="280" r:id="rId9"/>
    <p:sldId id="264" r:id="rId10"/>
    <p:sldId id="265" r:id="rId11"/>
    <p:sldId id="266" r:id="rId12"/>
    <p:sldId id="267" r:id="rId13"/>
    <p:sldId id="268" r:id="rId14"/>
    <p:sldId id="269" r:id="rId15"/>
    <p:sldId id="281" r:id="rId16"/>
    <p:sldId id="270" r:id="rId17"/>
    <p:sldId id="283" r:id="rId18"/>
    <p:sldId id="271" r:id="rId19"/>
    <p:sldId id="272" r:id="rId20"/>
    <p:sldId id="274" r:id="rId21"/>
    <p:sldId id="273" r:id="rId22"/>
    <p:sldId id="275" r:id="rId23"/>
    <p:sldId id="284" r:id="rId24"/>
    <p:sldId id="285" r:id="rId25"/>
    <p:sldId id="276" r:id="rId26"/>
    <p:sldId id="27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nandan Patel" userId="a0e9b07c53721348" providerId="LiveId" clId="{A98CA5F7-78F9-4757-8D68-0B7A7CE626F6}"/>
    <pc:docChg chg="modSld">
      <pc:chgData name="Avinandan Patel" userId="a0e9b07c53721348" providerId="LiveId" clId="{A98CA5F7-78F9-4757-8D68-0B7A7CE626F6}" dt="2021-11-27T12:40:36.733" v="262" actId="20577"/>
      <pc:docMkLst>
        <pc:docMk/>
      </pc:docMkLst>
      <pc:sldChg chg="modSp mod">
        <pc:chgData name="Avinandan Patel" userId="a0e9b07c53721348" providerId="LiveId" clId="{A98CA5F7-78F9-4757-8D68-0B7A7CE626F6}" dt="2021-11-27T12:40:36.733" v="262" actId="20577"/>
        <pc:sldMkLst>
          <pc:docMk/>
          <pc:sldMk cId="758503105" sldId="259"/>
        </pc:sldMkLst>
        <pc:spChg chg="mod">
          <ac:chgData name="Avinandan Patel" userId="a0e9b07c53721348" providerId="LiveId" clId="{A98CA5F7-78F9-4757-8D68-0B7A7CE626F6}" dt="2021-11-27T12:40:36.733" v="262" actId="20577"/>
          <ac:spMkLst>
            <pc:docMk/>
            <pc:sldMk cId="758503105" sldId="259"/>
            <ac:spMk id="3" creationId="{00000000-0000-0000-0000-000000000000}"/>
          </ac:spMkLst>
        </pc:spChg>
      </pc:sldChg>
      <pc:sldChg chg="modSp mod">
        <pc:chgData name="Avinandan Patel" userId="a0e9b07c53721348" providerId="LiveId" clId="{A98CA5F7-78F9-4757-8D68-0B7A7CE626F6}" dt="2021-11-27T12:36:36.095" v="32" actId="20577"/>
        <pc:sldMkLst>
          <pc:docMk/>
          <pc:sldMk cId="1547218067" sldId="283"/>
        </pc:sldMkLst>
        <pc:spChg chg="mod">
          <ac:chgData name="Avinandan Patel" userId="a0e9b07c53721348" providerId="LiveId" clId="{A98CA5F7-78F9-4757-8D68-0B7A7CE626F6}" dt="2021-11-27T12:36:36.095" v="32" actId="20577"/>
          <ac:spMkLst>
            <pc:docMk/>
            <pc:sldMk cId="1547218067" sldId="283"/>
            <ac:spMk id="8" creationId="{101AC012-6C4F-409C-A1D9-87D272C1B7A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184007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399E08-2DBC-494E-95A7-8DF06F446B4C}"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349857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1906307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85361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3474195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3006838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3158225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1286077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372856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83661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1504621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99E08-2DBC-494E-95A7-8DF06F446B4C}"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235143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99E08-2DBC-494E-95A7-8DF06F446B4C}" type="datetimeFigureOut">
              <a:rPr lang="en-IN" smtClean="0"/>
              <a:t>27-11-2021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206501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103805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275155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5399E08-2DBC-494E-95A7-8DF06F446B4C}" type="datetimeFigureOut">
              <a:rPr lang="en-IN" smtClean="0"/>
              <a:t>27-11-2021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330732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399E08-2DBC-494E-95A7-8DF06F446B4C}" type="datetimeFigureOut">
              <a:rPr lang="en-IN" smtClean="0"/>
              <a:t>27-11-2021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25237B-914D-46D3-8997-EF3A1CE5392D}" type="slidenum">
              <a:rPr lang="en-IN" smtClean="0"/>
              <a:t>‹#›</a:t>
            </a:fld>
            <a:endParaRPr lang="en-IN"/>
          </a:p>
        </p:txBody>
      </p:sp>
    </p:spTree>
    <p:extLst>
      <p:ext uri="{BB962C8B-B14F-4D97-AF65-F5344CB8AC3E}">
        <p14:creationId xmlns:p14="http://schemas.microsoft.com/office/powerpoint/2010/main" val="231532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399E08-2DBC-494E-95A7-8DF06F446B4C}" type="datetimeFigureOut">
              <a:rPr lang="en-IN" smtClean="0"/>
              <a:t>27-11-2021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25237B-914D-46D3-8997-EF3A1CE5392D}" type="slidenum">
              <a:rPr lang="en-IN" smtClean="0"/>
              <a:t>‹#›</a:t>
            </a:fld>
            <a:endParaRPr lang="en-IN"/>
          </a:p>
        </p:txBody>
      </p:sp>
    </p:spTree>
    <p:extLst>
      <p:ext uri="{BB962C8B-B14F-4D97-AF65-F5344CB8AC3E}">
        <p14:creationId xmlns:p14="http://schemas.microsoft.com/office/powerpoint/2010/main" val="3322858101"/>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171" y="1959429"/>
            <a:ext cx="10616337" cy="1729381"/>
          </a:xfrm>
        </p:spPr>
        <p:txBody>
          <a:bodyPr>
            <a:normAutofit fontScale="90000"/>
          </a:bodyPr>
          <a:lstStyle/>
          <a:p>
            <a:pPr algn="ctr"/>
            <a:r>
              <a:rPr lang="en-US" b="1" dirty="0">
                <a:solidFill>
                  <a:srgbClr val="FFC000"/>
                </a:solidFill>
              </a:rPr>
              <a:t>Statistical Analysis of Life Expectancy Dataset</a:t>
            </a:r>
            <a:endParaRPr lang="en-IN" b="1" dirty="0">
              <a:solidFill>
                <a:srgbClr val="FFC000"/>
              </a:solidFill>
            </a:endParaRPr>
          </a:p>
        </p:txBody>
      </p:sp>
      <p:sp>
        <p:nvSpPr>
          <p:cNvPr id="3" name="Subtitle 2"/>
          <p:cNvSpPr>
            <a:spLocks noGrp="1"/>
          </p:cNvSpPr>
          <p:nvPr>
            <p:ph type="subTitle" idx="1"/>
          </p:nvPr>
        </p:nvSpPr>
        <p:spPr>
          <a:xfrm>
            <a:off x="1796732" y="3923939"/>
            <a:ext cx="8915399" cy="1980471"/>
          </a:xfrm>
        </p:spPr>
        <p:txBody>
          <a:bodyPr>
            <a:noAutofit/>
          </a:bodyPr>
          <a:lstStyle/>
          <a:p>
            <a:r>
              <a:rPr lang="sv-SE" b="1" dirty="0">
                <a:solidFill>
                  <a:schemeClr val="tx1"/>
                </a:solidFill>
                <a:effectLst>
                  <a:outerShdw blurRad="38100" dist="38100" dir="2700000" algn="tl">
                    <a:srgbClr val="000000">
                      <a:alpha val="43137"/>
                    </a:srgbClr>
                  </a:outerShdw>
                </a:effectLst>
              </a:rPr>
              <a:t>SUBMITTED BY :- </a:t>
            </a:r>
          </a:p>
          <a:p>
            <a:r>
              <a:rPr lang="sv-SE" b="1" dirty="0">
                <a:solidFill>
                  <a:schemeClr val="tx1"/>
                </a:solidFill>
              </a:rPr>
              <a:t>Avinandan Patel(215280043)         SylvIa Vincent(215280005)</a:t>
            </a:r>
          </a:p>
          <a:p>
            <a:r>
              <a:rPr lang="sv-SE" b="1" dirty="0">
                <a:solidFill>
                  <a:schemeClr val="tx1"/>
                </a:solidFill>
              </a:rPr>
              <a:t>Vishakha Verma(215280019)           Inderesh Singh(215280011)</a:t>
            </a:r>
          </a:p>
          <a:p>
            <a:r>
              <a:rPr lang="sv-SE" b="1" dirty="0">
                <a:solidFill>
                  <a:schemeClr val="tx1"/>
                </a:solidFill>
              </a:rPr>
              <a:t>Harsh jaiswal(215280022)</a:t>
            </a:r>
            <a:r>
              <a:rPr lang="en-IN" b="1" dirty="0">
                <a:solidFill>
                  <a:schemeClr val="tx1"/>
                </a:solidFill>
              </a:rPr>
              <a:t>               </a:t>
            </a:r>
            <a:r>
              <a:rPr lang="sv-SE" b="1" dirty="0">
                <a:solidFill>
                  <a:schemeClr val="tx1"/>
                </a:solidFill>
              </a:rPr>
              <a:t>Raj Khandagale(215280002)</a:t>
            </a:r>
          </a:p>
        </p:txBody>
      </p:sp>
    </p:spTree>
    <p:extLst>
      <p:ext uri="{BB962C8B-B14F-4D97-AF65-F5344CB8AC3E}">
        <p14:creationId xmlns:p14="http://schemas.microsoft.com/office/powerpoint/2010/main" val="2272810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7843" y="5355772"/>
            <a:ext cx="6843540" cy="923330"/>
          </a:xfrm>
          <a:prstGeom prst="rect">
            <a:avLst/>
          </a:prstGeom>
          <a:noFill/>
        </p:spPr>
        <p:txBody>
          <a:bodyPr wrap="none" rtlCol="0">
            <a:spAutoFit/>
          </a:bodyPr>
          <a:lstStyle/>
          <a:p>
            <a:pPr algn="ctr"/>
            <a:r>
              <a:rPr lang="en-US" b="1" dirty="0"/>
              <a:t>Japan is the country with the highest Life expectancy value</a:t>
            </a:r>
          </a:p>
          <a:p>
            <a:pPr algn="ctr"/>
            <a:r>
              <a:rPr lang="en-US" b="1" dirty="0"/>
              <a:t> followed by Sweden and Sierra </a:t>
            </a:r>
          </a:p>
          <a:p>
            <a:pPr algn="ctr"/>
            <a:r>
              <a:rPr lang="en-US" b="1" dirty="0"/>
              <a:t>Leone has the lowest Life expectancy value</a:t>
            </a:r>
            <a:endParaRPr lang="en-IN" b="1" dirty="0"/>
          </a:p>
        </p:txBody>
      </p:sp>
      <p:pic>
        <p:nvPicPr>
          <p:cNvPr id="4" name="Picture 3"/>
          <p:cNvPicPr>
            <a:picLocks noChangeAspect="1"/>
          </p:cNvPicPr>
          <p:nvPr/>
        </p:nvPicPr>
        <p:blipFill>
          <a:blip r:embed="rId2"/>
          <a:stretch>
            <a:fillRect/>
          </a:stretch>
        </p:blipFill>
        <p:spPr>
          <a:xfrm>
            <a:off x="1827726" y="516449"/>
            <a:ext cx="7991032" cy="4369060"/>
          </a:xfrm>
          <a:prstGeom prst="rect">
            <a:avLst/>
          </a:prstGeom>
        </p:spPr>
      </p:pic>
    </p:spTree>
    <p:extLst>
      <p:ext uri="{BB962C8B-B14F-4D97-AF65-F5344CB8AC3E}">
        <p14:creationId xmlns:p14="http://schemas.microsoft.com/office/powerpoint/2010/main" val="145456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576" y="601135"/>
            <a:ext cx="6400847" cy="3629314"/>
          </a:xfrm>
          <a:prstGeom prst="rect">
            <a:avLst/>
          </a:prstGeom>
        </p:spPr>
      </p:pic>
      <p:sp>
        <p:nvSpPr>
          <p:cNvPr id="3" name="Rectangle 2"/>
          <p:cNvSpPr/>
          <p:nvPr/>
        </p:nvSpPr>
        <p:spPr>
          <a:xfrm>
            <a:off x="3200423" y="4560883"/>
            <a:ext cx="6096000" cy="1200329"/>
          </a:xfrm>
          <a:prstGeom prst="rect">
            <a:avLst/>
          </a:prstGeom>
        </p:spPr>
        <p:txBody>
          <a:bodyPr>
            <a:spAutoFit/>
          </a:bodyPr>
          <a:lstStyle/>
          <a:p>
            <a:pPr algn="ctr"/>
            <a:r>
              <a:rPr lang="en-US" b="1" dirty="0"/>
              <a:t>The life expectancy value in case of developing countries is low whereas in case of Developed countries the life expectancy value is comparatively high.</a:t>
            </a:r>
            <a:endParaRPr lang="en-IN" b="1" dirty="0"/>
          </a:p>
        </p:txBody>
      </p:sp>
    </p:spTree>
    <p:extLst>
      <p:ext uri="{BB962C8B-B14F-4D97-AF65-F5344CB8AC3E}">
        <p14:creationId xmlns:p14="http://schemas.microsoft.com/office/powerpoint/2010/main" val="9700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1040383"/>
            <a:ext cx="3831772" cy="2062103"/>
          </a:xfrm>
          <a:prstGeom prst="rect">
            <a:avLst/>
          </a:prstGeom>
        </p:spPr>
        <p:txBody>
          <a:bodyPr wrap="square">
            <a:spAutoFit/>
          </a:bodyPr>
          <a:lstStyle/>
          <a:p>
            <a:r>
              <a:rPr lang="en-US" sz="1600" b="1" dirty="0">
                <a:solidFill>
                  <a:schemeClr val="tx1">
                    <a:lumMod val="95000"/>
                  </a:schemeClr>
                </a:solidFill>
              </a:rPr>
              <a:t>here is a slight decrease in the life expectancy value in case of developed countries whereas in case of Developed countries the life expectancy value is gradually rising which means that developing countries are taking measures for setting up vaccine of hepatitis B</a:t>
            </a:r>
            <a:endParaRPr lang="en-IN" sz="1600" b="1" dirty="0">
              <a:solidFill>
                <a:schemeClr val="tx1">
                  <a:lumMod val="95000"/>
                </a:schemeClr>
              </a:solidFill>
            </a:endParaRPr>
          </a:p>
        </p:txBody>
      </p:sp>
      <p:sp>
        <p:nvSpPr>
          <p:cNvPr id="5" name="Rectangle 4"/>
          <p:cNvSpPr/>
          <p:nvPr/>
        </p:nvSpPr>
        <p:spPr>
          <a:xfrm>
            <a:off x="1036906" y="3995658"/>
            <a:ext cx="3857897" cy="2062103"/>
          </a:xfrm>
          <a:prstGeom prst="rect">
            <a:avLst/>
          </a:prstGeom>
        </p:spPr>
        <p:txBody>
          <a:bodyPr wrap="square">
            <a:spAutoFit/>
          </a:bodyPr>
          <a:lstStyle/>
          <a:p>
            <a:r>
              <a:rPr lang="en-US" sz="1600" b="1" dirty="0">
                <a:solidFill>
                  <a:schemeClr val="tx1">
                    <a:lumMod val="95000"/>
                  </a:schemeClr>
                </a:solidFill>
              </a:rPr>
              <a:t>In case of Measles, according to the graph the developed countries seems to have vaccines available to tackle measles whereas developing countries life expectancy values is decreasing day by day maybe because of lack of resources to handle measles</a:t>
            </a:r>
            <a:endParaRPr lang="en-IN" sz="1600" b="1" dirty="0">
              <a:solidFill>
                <a:schemeClr val="tx1">
                  <a:lumMod val="95000"/>
                </a:schemeClr>
              </a:solidFill>
            </a:endParaRPr>
          </a:p>
        </p:txBody>
      </p:sp>
      <p:sp>
        <p:nvSpPr>
          <p:cNvPr id="6" name="TextBox 5"/>
          <p:cNvSpPr txBox="1"/>
          <p:nvPr/>
        </p:nvSpPr>
        <p:spPr>
          <a:xfrm>
            <a:off x="-64837" y="148950"/>
            <a:ext cx="7144905" cy="523220"/>
          </a:xfrm>
          <a:prstGeom prst="rect">
            <a:avLst/>
          </a:prstGeom>
          <a:noFill/>
        </p:spPr>
        <p:txBody>
          <a:bodyPr wrap="none" rtlCol="0">
            <a:spAutoFit/>
          </a:bodyPr>
          <a:lstStyle/>
          <a:p>
            <a:r>
              <a:rPr lang="en-IN" sz="2800" b="1" dirty="0">
                <a:solidFill>
                  <a:srgbClr val="00B0F0"/>
                </a:solidFill>
              </a:rPr>
              <a:t>EFFECT OF DISEASE ON LIFE EXPECTANCY</a:t>
            </a:r>
          </a:p>
        </p:txBody>
      </p:sp>
      <p:pic>
        <p:nvPicPr>
          <p:cNvPr id="7" name="Picture 6"/>
          <p:cNvPicPr>
            <a:picLocks noChangeAspect="1"/>
          </p:cNvPicPr>
          <p:nvPr/>
        </p:nvPicPr>
        <p:blipFill>
          <a:blip r:embed="rId2"/>
          <a:stretch>
            <a:fillRect/>
          </a:stretch>
        </p:blipFill>
        <p:spPr>
          <a:xfrm>
            <a:off x="948650" y="1016771"/>
            <a:ext cx="4034410" cy="2489808"/>
          </a:xfrm>
          <a:prstGeom prst="rect">
            <a:avLst/>
          </a:prstGeom>
        </p:spPr>
      </p:pic>
      <p:pic>
        <p:nvPicPr>
          <p:cNvPr id="8" name="Picture 7"/>
          <p:cNvPicPr>
            <a:picLocks noChangeAspect="1"/>
          </p:cNvPicPr>
          <p:nvPr/>
        </p:nvPicPr>
        <p:blipFill>
          <a:blip r:embed="rId3"/>
          <a:stretch>
            <a:fillRect/>
          </a:stretch>
        </p:blipFill>
        <p:spPr>
          <a:xfrm>
            <a:off x="6096000" y="3549941"/>
            <a:ext cx="4225242" cy="2607578"/>
          </a:xfrm>
          <a:prstGeom prst="rect">
            <a:avLst/>
          </a:prstGeom>
        </p:spPr>
      </p:pic>
    </p:spTree>
    <p:extLst>
      <p:ext uri="{BB962C8B-B14F-4D97-AF65-F5344CB8AC3E}">
        <p14:creationId xmlns:p14="http://schemas.microsoft.com/office/powerpoint/2010/main" val="4547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33765" y="367553"/>
            <a:ext cx="184731" cy="369332"/>
          </a:xfrm>
          <a:prstGeom prst="rect">
            <a:avLst/>
          </a:prstGeom>
          <a:noFill/>
        </p:spPr>
        <p:txBody>
          <a:bodyPr wrap="none" rtlCol="0">
            <a:spAutoFit/>
          </a:bodyPr>
          <a:lstStyle/>
          <a:p>
            <a:endParaRPr lang="en-IN" dirty="0"/>
          </a:p>
        </p:txBody>
      </p:sp>
      <p:sp>
        <p:nvSpPr>
          <p:cNvPr id="6" name="Rectangle 5"/>
          <p:cNvSpPr/>
          <p:nvPr/>
        </p:nvSpPr>
        <p:spPr>
          <a:xfrm>
            <a:off x="4034118" y="227505"/>
            <a:ext cx="3899647" cy="1600438"/>
          </a:xfrm>
          <a:prstGeom prst="rect">
            <a:avLst/>
          </a:prstGeom>
        </p:spPr>
        <p:txBody>
          <a:bodyPr wrap="square">
            <a:spAutoFit/>
          </a:bodyPr>
          <a:lstStyle/>
          <a:p>
            <a:r>
              <a:rPr lang="en-US" sz="1400" b="1" dirty="0"/>
              <a:t>Developed countries seems to have successfully eradicated polio </a:t>
            </a:r>
            <a:r>
              <a:rPr lang="en-US" sz="1400" b="1" dirty="0" err="1"/>
              <a:t>diesease</a:t>
            </a:r>
            <a:r>
              <a:rPr lang="en-US" sz="1400" b="1" dirty="0"/>
              <a:t> because of vaccines whereas in developing countries there was low expectancy value initially but now it is gradually increasing maybe because of proper doses being given</a:t>
            </a:r>
            <a:endParaRPr lang="en-IN" sz="1400" b="1" dirty="0"/>
          </a:p>
        </p:txBody>
      </p:sp>
      <p:sp>
        <p:nvSpPr>
          <p:cNvPr id="7" name="Rectangle 6"/>
          <p:cNvSpPr/>
          <p:nvPr/>
        </p:nvSpPr>
        <p:spPr>
          <a:xfrm>
            <a:off x="4064350" y="2509268"/>
            <a:ext cx="4186518" cy="1384995"/>
          </a:xfrm>
          <a:prstGeom prst="rect">
            <a:avLst/>
          </a:prstGeom>
        </p:spPr>
        <p:txBody>
          <a:bodyPr wrap="square">
            <a:spAutoFit/>
          </a:bodyPr>
          <a:lstStyle/>
          <a:p>
            <a:r>
              <a:rPr lang="en-US" sz="1400" b="1" dirty="0"/>
              <a:t>Developed countries seems to have successfully eradicated </a:t>
            </a:r>
            <a:r>
              <a:rPr lang="en-US" sz="1400" b="1" dirty="0" err="1"/>
              <a:t>diptheria</a:t>
            </a:r>
            <a:r>
              <a:rPr lang="en-US" sz="1400" b="1" dirty="0"/>
              <a:t> </a:t>
            </a:r>
            <a:r>
              <a:rPr lang="en-US" sz="1400" b="1" dirty="0" err="1"/>
              <a:t>diesease</a:t>
            </a:r>
            <a:r>
              <a:rPr lang="en-US" sz="1400" b="1" dirty="0"/>
              <a:t> because of vaccines whereas in developing countries there was low expectancy value initially but now it is gradually increasing maybe because of proper doses being given</a:t>
            </a:r>
            <a:endParaRPr lang="en-IN" sz="1400" b="1" dirty="0"/>
          </a:p>
        </p:txBody>
      </p:sp>
      <p:sp>
        <p:nvSpPr>
          <p:cNvPr id="9" name="Rectangle 8"/>
          <p:cNvSpPr/>
          <p:nvPr/>
        </p:nvSpPr>
        <p:spPr>
          <a:xfrm>
            <a:off x="4090045" y="4852749"/>
            <a:ext cx="4276164" cy="1169551"/>
          </a:xfrm>
          <a:prstGeom prst="rect">
            <a:avLst/>
          </a:prstGeom>
        </p:spPr>
        <p:txBody>
          <a:bodyPr wrap="square">
            <a:spAutoFit/>
          </a:bodyPr>
          <a:lstStyle/>
          <a:p>
            <a:r>
              <a:rPr lang="en-US" sz="1400" b="1" dirty="0"/>
              <a:t>The graph shows that developing countries still have not been able to handle HIV/AIDS at all as the life expectancy value is decreasing at a rapid range. This can be due to rising population and poor awareness about AIDS.</a:t>
            </a:r>
            <a:endParaRPr lang="en-IN" sz="1400" b="1" dirty="0"/>
          </a:p>
        </p:txBody>
      </p:sp>
      <p:pic>
        <p:nvPicPr>
          <p:cNvPr id="8" name="Picture 7"/>
          <p:cNvPicPr>
            <a:picLocks noChangeAspect="1"/>
          </p:cNvPicPr>
          <p:nvPr/>
        </p:nvPicPr>
        <p:blipFill>
          <a:blip r:embed="rId2"/>
          <a:stretch>
            <a:fillRect/>
          </a:stretch>
        </p:blipFill>
        <p:spPr>
          <a:xfrm>
            <a:off x="64452" y="6779"/>
            <a:ext cx="3584760" cy="2040135"/>
          </a:xfrm>
          <a:prstGeom prst="rect">
            <a:avLst/>
          </a:prstGeom>
        </p:spPr>
      </p:pic>
      <p:pic>
        <p:nvPicPr>
          <p:cNvPr id="10" name="Picture 9"/>
          <p:cNvPicPr>
            <a:picLocks noChangeAspect="1"/>
          </p:cNvPicPr>
          <p:nvPr/>
        </p:nvPicPr>
        <p:blipFill>
          <a:blip r:embed="rId3"/>
          <a:stretch>
            <a:fillRect/>
          </a:stretch>
        </p:blipFill>
        <p:spPr>
          <a:xfrm>
            <a:off x="8250868" y="1928145"/>
            <a:ext cx="3856867" cy="2547240"/>
          </a:xfrm>
          <a:prstGeom prst="rect">
            <a:avLst/>
          </a:prstGeom>
        </p:spPr>
      </p:pic>
      <p:pic>
        <p:nvPicPr>
          <p:cNvPr id="11" name="Picture 10"/>
          <p:cNvPicPr>
            <a:picLocks noChangeAspect="1"/>
          </p:cNvPicPr>
          <p:nvPr/>
        </p:nvPicPr>
        <p:blipFill>
          <a:blip r:embed="rId4"/>
          <a:stretch>
            <a:fillRect/>
          </a:stretch>
        </p:blipFill>
        <p:spPr>
          <a:xfrm>
            <a:off x="84265" y="4401710"/>
            <a:ext cx="3584761" cy="2268245"/>
          </a:xfrm>
          <a:prstGeom prst="rect">
            <a:avLst/>
          </a:prstGeom>
        </p:spPr>
      </p:pic>
    </p:spTree>
    <p:extLst>
      <p:ext uri="{BB962C8B-B14F-4D97-AF65-F5344CB8AC3E}">
        <p14:creationId xmlns:p14="http://schemas.microsoft.com/office/powerpoint/2010/main" val="147349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031" y="0"/>
            <a:ext cx="9358652" cy="523220"/>
          </a:xfrm>
          <a:prstGeom prst="rect">
            <a:avLst/>
          </a:prstGeom>
          <a:noFill/>
        </p:spPr>
        <p:txBody>
          <a:bodyPr wrap="none" rtlCol="0">
            <a:spAutoFit/>
          </a:bodyPr>
          <a:lstStyle/>
          <a:p>
            <a:r>
              <a:rPr lang="en-IN" sz="2800" b="1" dirty="0">
                <a:solidFill>
                  <a:srgbClr val="00B0F0"/>
                </a:solidFill>
              </a:rPr>
              <a:t>EFFECT OF SOCIAL PARAMETERS ON LIFE EXPECTANCY</a:t>
            </a:r>
          </a:p>
        </p:txBody>
      </p:sp>
      <p:sp>
        <p:nvSpPr>
          <p:cNvPr id="6" name="Rectangle 5"/>
          <p:cNvSpPr/>
          <p:nvPr/>
        </p:nvSpPr>
        <p:spPr>
          <a:xfrm>
            <a:off x="4926485" y="1087981"/>
            <a:ext cx="2531328" cy="1169551"/>
          </a:xfrm>
          <a:prstGeom prst="rect">
            <a:avLst/>
          </a:prstGeom>
        </p:spPr>
        <p:txBody>
          <a:bodyPr wrap="square">
            <a:spAutoFit/>
          </a:bodyPr>
          <a:lstStyle/>
          <a:p>
            <a:r>
              <a:rPr lang="en-US" sz="1400" b="1" dirty="0">
                <a:effectLst>
                  <a:outerShdw blurRad="38100" dist="38100" dir="2700000" algn="tl">
                    <a:srgbClr val="000000">
                      <a:alpha val="43137"/>
                    </a:srgbClr>
                  </a:outerShdw>
                </a:effectLst>
              </a:rPr>
              <a:t>Developing countries and alcohol have positive relation and developed countries and alcohol have negative relation</a:t>
            </a:r>
            <a:endParaRPr lang="en-IN" sz="1400" b="1" dirty="0">
              <a:effectLst>
                <a:outerShdw blurRad="38100" dist="38100" dir="2700000" algn="tl">
                  <a:srgbClr val="000000">
                    <a:alpha val="43137"/>
                  </a:srgbClr>
                </a:outerShdw>
              </a:effectLst>
            </a:endParaRPr>
          </a:p>
        </p:txBody>
      </p:sp>
      <p:sp>
        <p:nvSpPr>
          <p:cNvPr id="7" name="Rectangle 6"/>
          <p:cNvSpPr/>
          <p:nvPr/>
        </p:nvSpPr>
        <p:spPr>
          <a:xfrm>
            <a:off x="3724712" y="4315321"/>
            <a:ext cx="4232366" cy="1231106"/>
          </a:xfrm>
          <a:prstGeom prst="rect">
            <a:avLst/>
          </a:prstGeom>
        </p:spPr>
        <p:txBody>
          <a:bodyPr wrap="square">
            <a:spAutoFit/>
          </a:bodyPr>
          <a:lstStyle/>
          <a:p>
            <a:r>
              <a:rPr lang="en-US" sz="1400" b="1" dirty="0"/>
              <a:t>Schooling can effect life expectancy more in developing countries than developed countries. Due to schooling increasing literacy rate can indirectly affect as good medical facilities for saving life</a:t>
            </a:r>
            <a:r>
              <a:rPr lang="en-US" sz="1600" i="1" dirty="0"/>
              <a:t>.</a:t>
            </a:r>
            <a:endParaRPr lang="en-US" sz="1400" i="1" dirty="0"/>
          </a:p>
        </p:txBody>
      </p:sp>
      <p:pic>
        <p:nvPicPr>
          <p:cNvPr id="2" name="Picture 1"/>
          <p:cNvPicPr>
            <a:picLocks noChangeAspect="1"/>
          </p:cNvPicPr>
          <p:nvPr/>
        </p:nvPicPr>
        <p:blipFill>
          <a:blip r:embed="rId2"/>
          <a:stretch>
            <a:fillRect/>
          </a:stretch>
        </p:blipFill>
        <p:spPr>
          <a:xfrm>
            <a:off x="467951" y="829249"/>
            <a:ext cx="3617488" cy="2425679"/>
          </a:xfrm>
          <a:prstGeom prst="rect">
            <a:avLst/>
          </a:prstGeom>
        </p:spPr>
      </p:pic>
      <p:pic>
        <p:nvPicPr>
          <p:cNvPr id="8" name="Picture 7"/>
          <p:cNvPicPr>
            <a:picLocks noChangeAspect="1"/>
          </p:cNvPicPr>
          <p:nvPr/>
        </p:nvPicPr>
        <p:blipFill>
          <a:blip r:embed="rId3"/>
          <a:stretch>
            <a:fillRect/>
          </a:stretch>
        </p:blipFill>
        <p:spPr>
          <a:xfrm>
            <a:off x="8212183" y="3254928"/>
            <a:ext cx="3877722" cy="2949223"/>
          </a:xfrm>
          <a:prstGeom prst="rect">
            <a:avLst/>
          </a:prstGeom>
        </p:spPr>
      </p:pic>
    </p:spTree>
    <p:extLst>
      <p:ext uri="{BB962C8B-B14F-4D97-AF65-F5344CB8AC3E}">
        <p14:creationId xmlns:p14="http://schemas.microsoft.com/office/powerpoint/2010/main" val="40712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870A4-1CDB-4DD9-B983-D0D237C27A0E}"/>
              </a:ext>
            </a:extLst>
          </p:cNvPr>
          <p:cNvSpPr txBox="1"/>
          <p:nvPr/>
        </p:nvSpPr>
        <p:spPr>
          <a:xfrm>
            <a:off x="4420997" y="2715719"/>
            <a:ext cx="5863905" cy="646331"/>
          </a:xfrm>
          <a:prstGeom prst="rect">
            <a:avLst/>
          </a:prstGeom>
          <a:noFill/>
        </p:spPr>
        <p:txBody>
          <a:bodyPr wrap="square" rtlCol="0">
            <a:spAutoFit/>
          </a:bodyPr>
          <a:lstStyle/>
          <a:p>
            <a:r>
              <a:rPr lang="en-IN" sz="3600" dirty="0">
                <a:solidFill>
                  <a:srgbClr val="00B0F0"/>
                </a:solidFill>
              </a:rPr>
              <a:t>MODELLING:</a:t>
            </a:r>
          </a:p>
        </p:txBody>
      </p:sp>
    </p:spTree>
    <p:extLst>
      <p:ext uri="{BB962C8B-B14F-4D97-AF65-F5344CB8AC3E}">
        <p14:creationId xmlns:p14="http://schemas.microsoft.com/office/powerpoint/2010/main" val="3399793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9683" y="94634"/>
            <a:ext cx="8355172" cy="523220"/>
          </a:xfrm>
          <a:prstGeom prst="rect">
            <a:avLst/>
          </a:prstGeom>
          <a:noFill/>
        </p:spPr>
        <p:txBody>
          <a:bodyPr wrap="none" rtlCol="0">
            <a:spAutoFit/>
          </a:bodyPr>
          <a:lstStyle/>
          <a:p>
            <a:r>
              <a:rPr lang="en-IN" sz="2800" b="1" dirty="0">
                <a:solidFill>
                  <a:schemeClr val="accent3">
                    <a:lumMod val="60000"/>
                    <a:lumOff val="40000"/>
                  </a:schemeClr>
                </a:solidFill>
              </a:rPr>
              <a:t>FITTING THE MODEL FOR LIFE EXPECTANCY DATA</a:t>
            </a:r>
          </a:p>
        </p:txBody>
      </p:sp>
      <p:sp>
        <p:nvSpPr>
          <p:cNvPr id="3" name="Rectangle 2"/>
          <p:cNvSpPr/>
          <p:nvPr/>
        </p:nvSpPr>
        <p:spPr>
          <a:xfrm>
            <a:off x="1110756" y="2206305"/>
            <a:ext cx="3561911" cy="1785104"/>
          </a:xfrm>
          <a:prstGeom prst="rect">
            <a:avLst/>
          </a:prstGeom>
        </p:spPr>
        <p:txBody>
          <a:bodyPr wrap="square">
            <a:spAutoFit/>
          </a:bodyPr>
          <a:lstStyle/>
          <a:p>
            <a:pPr marL="342900" indent="-342900">
              <a:buFont typeface="Wingdings" panose="05000000000000000000" pitchFamily="2" charset="2"/>
              <a:buChar char="Ø"/>
            </a:pPr>
            <a:r>
              <a:rPr lang="en-US" sz="2000" b="1" u="sng" dirty="0">
                <a:solidFill>
                  <a:srgbClr val="00B0F0"/>
                </a:solidFill>
              </a:rPr>
              <a:t>Baseline Model:</a:t>
            </a:r>
            <a:endParaRPr lang="en-US" dirty="0">
              <a:solidFill>
                <a:srgbClr val="00B0F0"/>
              </a:solidFill>
            </a:endParaRPr>
          </a:p>
          <a:p>
            <a:r>
              <a:rPr lang="en-US" dirty="0"/>
              <a:t>At first, we are making model taking Life Expectancy as the response variable and all others as predictors.</a:t>
            </a:r>
          </a:p>
          <a:p>
            <a:endParaRPr lang="en-IN" dirty="0"/>
          </a:p>
        </p:txBody>
      </p:sp>
      <p:pic>
        <p:nvPicPr>
          <p:cNvPr id="6" name="Picture 5">
            <a:extLst>
              <a:ext uri="{FF2B5EF4-FFF2-40B4-BE49-F238E27FC236}">
                <a16:creationId xmlns:a16="http://schemas.microsoft.com/office/drawing/2014/main" id="{40AD738A-82E5-477F-B9EC-0BF4D674E2E3}"/>
              </a:ext>
            </a:extLst>
          </p:cNvPr>
          <p:cNvPicPr>
            <a:picLocks noChangeAspect="1"/>
          </p:cNvPicPr>
          <p:nvPr/>
        </p:nvPicPr>
        <p:blipFill>
          <a:blip r:embed="rId2"/>
          <a:stretch>
            <a:fillRect/>
          </a:stretch>
        </p:blipFill>
        <p:spPr>
          <a:xfrm>
            <a:off x="5327009" y="752078"/>
            <a:ext cx="6489470" cy="5877064"/>
          </a:xfrm>
          <a:prstGeom prst="rect">
            <a:avLst/>
          </a:prstGeom>
        </p:spPr>
      </p:pic>
    </p:spTree>
    <p:extLst>
      <p:ext uri="{BB962C8B-B14F-4D97-AF65-F5344CB8AC3E}">
        <p14:creationId xmlns:p14="http://schemas.microsoft.com/office/powerpoint/2010/main" val="292657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1C9472-2607-438D-A656-91314DB22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985" y="2352886"/>
            <a:ext cx="8001819" cy="4333140"/>
          </a:xfrm>
          <a:prstGeom prst="rect">
            <a:avLst/>
          </a:prstGeom>
        </p:spPr>
      </p:pic>
      <p:sp>
        <p:nvSpPr>
          <p:cNvPr id="6" name="TextBox 5">
            <a:extLst>
              <a:ext uri="{FF2B5EF4-FFF2-40B4-BE49-F238E27FC236}">
                <a16:creationId xmlns:a16="http://schemas.microsoft.com/office/drawing/2014/main" id="{D3DB4734-245F-4824-BA2E-595E6DCE7AC3}"/>
              </a:ext>
            </a:extLst>
          </p:cNvPr>
          <p:cNvSpPr txBox="1"/>
          <p:nvPr/>
        </p:nvSpPr>
        <p:spPr>
          <a:xfrm>
            <a:off x="681605" y="1501770"/>
            <a:ext cx="9947246" cy="677108"/>
          </a:xfrm>
          <a:prstGeom prst="rect">
            <a:avLst/>
          </a:prstGeom>
          <a:noFill/>
        </p:spPr>
        <p:txBody>
          <a:bodyPr wrap="square">
            <a:spAutoFit/>
          </a:bodyPr>
          <a:lstStyle/>
          <a:p>
            <a:pPr marL="285750" indent="-285750">
              <a:buFont typeface="Wingdings" panose="05000000000000000000" pitchFamily="2" charset="2"/>
              <a:buChar char="Ø"/>
            </a:pPr>
            <a:r>
              <a:rPr lang="en-IN" sz="2000" b="1" u="sng" dirty="0">
                <a:solidFill>
                  <a:srgbClr val="00B0F0"/>
                </a:solidFill>
              </a:rPr>
              <a:t>Model Diagnosis</a:t>
            </a:r>
          </a:p>
          <a:p>
            <a:r>
              <a:rPr lang="en-IN" dirty="0"/>
              <a:t>    Assumption of model  can be  observed by following four different plots of model1 </a:t>
            </a:r>
          </a:p>
        </p:txBody>
      </p:sp>
      <p:sp>
        <p:nvSpPr>
          <p:cNvPr id="8" name="TextBox 7">
            <a:extLst>
              <a:ext uri="{FF2B5EF4-FFF2-40B4-BE49-F238E27FC236}">
                <a16:creationId xmlns:a16="http://schemas.microsoft.com/office/drawing/2014/main" id="{101AC012-6C4F-409C-A1D9-87D272C1B7AE}"/>
              </a:ext>
            </a:extLst>
          </p:cNvPr>
          <p:cNvSpPr txBox="1"/>
          <p:nvPr/>
        </p:nvSpPr>
        <p:spPr>
          <a:xfrm>
            <a:off x="681605" y="366991"/>
            <a:ext cx="10148581" cy="830997"/>
          </a:xfrm>
          <a:prstGeom prst="rect">
            <a:avLst/>
          </a:prstGeom>
          <a:noFill/>
        </p:spPr>
        <p:txBody>
          <a:bodyPr wrap="square">
            <a:spAutoFit/>
          </a:bodyPr>
          <a:lstStyle/>
          <a:p>
            <a:pPr marL="285750" indent="-285750">
              <a:buFont typeface="Wingdings" panose="05000000000000000000" pitchFamily="2" charset="2"/>
              <a:buChar char="§"/>
            </a:pPr>
            <a:r>
              <a:rPr lang="en-US" sz="1600" b="1" dirty="0"/>
              <a:t>Clearly from the above summary of model1 we can conclude that the following parameters such as percentage expenditure, population, thinness(1-19 years), thinness(5-9 years) are insignificant(p-value of t-test is more than 0.05) to estimate our predictor variable.</a:t>
            </a:r>
          </a:p>
        </p:txBody>
      </p:sp>
    </p:spTree>
    <p:extLst>
      <p:ext uri="{BB962C8B-B14F-4D97-AF65-F5344CB8AC3E}">
        <p14:creationId xmlns:p14="http://schemas.microsoft.com/office/powerpoint/2010/main" val="154721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2639" y="93338"/>
            <a:ext cx="7204216" cy="1354217"/>
          </a:xfrm>
          <a:prstGeom prst="rect">
            <a:avLst/>
          </a:prstGeom>
          <a:noFill/>
        </p:spPr>
        <p:txBody>
          <a:bodyPr wrap="none" rtlCol="0">
            <a:spAutoFit/>
          </a:bodyPr>
          <a:lstStyle/>
          <a:p>
            <a:pPr marL="285750" indent="-285750">
              <a:buFont typeface="Wingdings" panose="05000000000000000000" pitchFamily="2" charset="2"/>
              <a:buChar char="Ø"/>
            </a:pPr>
            <a:r>
              <a:rPr lang="en-IN" b="1" dirty="0">
                <a:solidFill>
                  <a:srgbClr val="00B0F0"/>
                </a:solidFill>
              </a:rPr>
              <a:t>TESTING ASSUMPTIONS OF MODEL </a:t>
            </a:r>
            <a:endParaRPr lang="en-IN" dirty="0">
              <a:solidFill>
                <a:srgbClr val="00B0F0"/>
              </a:solidFill>
            </a:endParaRPr>
          </a:p>
          <a:p>
            <a:r>
              <a:rPr lang="en-IN" sz="1600" dirty="0"/>
              <a:t>    </a:t>
            </a:r>
            <a:r>
              <a:rPr lang="en-IN" sz="1600" b="1" dirty="0"/>
              <a:t>1. Assumptions of linearity is satisfied by residual VS fitted plot</a:t>
            </a:r>
          </a:p>
          <a:p>
            <a:r>
              <a:rPr lang="en-IN" sz="1600" b="1" dirty="0"/>
              <a:t>    2. Assumption of homoscedasticity is satisfied by Scale-Location Plot</a:t>
            </a:r>
          </a:p>
          <a:p>
            <a:r>
              <a:rPr lang="en-IN" sz="1600" b="1" dirty="0"/>
              <a:t>    3. By Normal Q-Q plot assumption of normality is satisfied.</a:t>
            </a:r>
          </a:p>
          <a:p>
            <a:r>
              <a:rPr lang="en-IN" sz="1600" b="1" dirty="0"/>
              <a:t>    4. Multi-collinearity is to be tested by VIF ( variance inflation factor )</a:t>
            </a:r>
          </a:p>
        </p:txBody>
      </p:sp>
      <p:sp>
        <p:nvSpPr>
          <p:cNvPr id="4" name="TextBox 3"/>
          <p:cNvSpPr txBox="1"/>
          <p:nvPr/>
        </p:nvSpPr>
        <p:spPr>
          <a:xfrm>
            <a:off x="2177143" y="1521122"/>
            <a:ext cx="8815234" cy="861774"/>
          </a:xfrm>
          <a:prstGeom prst="rect">
            <a:avLst/>
          </a:prstGeom>
          <a:noFill/>
        </p:spPr>
        <p:txBody>
          <a:bodyPr wrap="none" rtlCol="0">
            <a:spAutoFit/>
          </a:bodyPr>
          <a:lstStyle/>
          <a:p>
            <a:pPr marL="285750" indent="-285750">
              <a:buFont typeface="Wingdings" panose="05000000000000000000" pitchFamily="2" charset="2"/>
              <a:buChar char="Ø"/>
            </a:pPr>
            <a:r>
              <a:rPr lang="en-IN" b="1" dirty="0">
                <a:solidFill>
                  <a:srgbClr val="00B0F0"/>
                </a:solidFill>
              </a:rPr>
              <a:t>DETECTION OF MULTI-COLLINEARITY </a:t>
            </a:r>
          </a:p>
          <a:p>
            <a:r>
              <a:rPr lang="en-IN" sz="1600" dirty="0"/>
              <a:t>   </a:t>
            </a:r>
            <a:r>
              <a:rPr lang="en-IN" sz="1600" b="1" dirty="0"/>
              <a:t>To detect the multi-collinearity we will use VIF method. Hence we calculated VIF with </a:t>
            </a:r>
          </a:p>
          <a:p>
            <a:r>
              <a:rPr lang="en-IN" sz="1600" b="1" dirty="0"/>
              <a:t>   respect to each predictor variables </a:t>
            </a:r>
          </a:p>
        </p:txBody>
      </p:sp>
      <p:sp>
        <p:nvSpPr>
          <p:cNvPr id="12" name="TextBox 11"/>
          <p:cNvSpPr txBox="1"/>
          <p:nvPr/>
        </p:nvSpPr>
        <p:spPr>
          <a:xfrm>
            <a:off x="2308686" y="2474384"/>
            <a:ext cx="4501563" cy="2308324"/>
          </a:xfrm>
          <a:prstGeom prst="rect">
            <a:avLst/>
          </a:prstGeom>
          <a:noFill/>
        </p:spPr>
        <p:txBody>
          <a:bodyPr wrap="square" rtlCol="0">
            <a:spAutoFit/>
          </a:bodyPr>
          <a:lstStyle/>
          <a:p>
            <a:r>
              <a:rPr lang="en-IN" sz="1400" b="1" dirty="0" err="1"/>
              <a:t>Adult.Mortality</a:t>
            </a:r>
            <a:r>
              <a:rPr lang="en-IN" sz="1400" b="1" dirty="0"/>
              <a:t>                    </a:t>
            </a:r>
            <a:r>
              <a:rPr lang="en-IN" sz="1400" b="1" dirty="0" err="1"/>
              <a:t>infant.deaths</a:t>
            </a:r>
            <a:r>
              <a:rPr lang="en-IN" sz="1400" b="1" dirty="0"/>
              <a:t>                                                                                           </a:t>
            </a:r>
          </a:p>
          <a:p>
            <a:r>
              <a:rPr lang="en-IN" sz="1400" b="1" dirty="0"/>
              <a:t>1.718038                                 177.181727                                                                                                             </a:t>
            </a:r>
          </a:p>
          <a:p>
            <a:r>
              <a:rPr lang="en-IN" sz="1400" b="1" dirty="0"/>
              <a:t>Alcohol                          </a:t>
            </a:r>
            <a:r>
              <a:rPr lang="en-IN" sz="1400" b="1" dirty="0" err="1"/>
              <a:t>percentage.expenditure</a:t>
            </a:r>
            <a:r>
              <a:rPr lang="en-IN" sz="1400" b="1" dirty="0"/>
              <a:t>                                                                                                </a:t>
            </a:r>
          </a:p>
          <a:p>
            <a:r>
              <a:rPr lang="en-IN" sz="1400" b="1" dirty="0"/>
              <a:t>1.589377                                5.737567                                                                                                           </a:t>
            </a:r>
          </a:p>
          <a:p>
            <a:r>
              <a:rPr lang="en-IN" sz="1400" b="1" dirty="0" err="1"/>
              <a:t>Hepatitis.B</a:t>
            </a:r>
            <a:r>
              <a:rPr lang="en-IN" sz="1400" b="1" dirty="0"/>
              <a:t>                             Measles                                                                                                         </a:t>
            </a:r>
          </a:p>
          <a:p>
            <a:r>
              <a:rPr lang="en-IN" sz="1400" b="1" dirty="0"/>
              <a:t>1.305980                                1.377767                                                                                                      </a:t>
            </a:r>
          </a:p>
          <a:p>
            <a:r>
              <a:rPr lang="en-IN" sz="1400" b="1" dirty="0"/>
              <a:t>BMI                                 </a:t>
            </a:r>
            <a:r>
              <a:rPr lang="en-IN" sz="1400" b="1" dirty="0" err="1"/>
              <a:t>under.five.deaths</a:t>
            </a:r>
            <a:r>
              <a:rPr lang="en-IN" sz="1400" b="1" dirty="0"/>
              <a:t>                                                                                                                      </a:t>
            </a:r>
          </a:p>
          <a:p>
            <a:r>
              <a:rPr lang="en-IN" sz="1400" b="1" dirty="0"/>
              <a:t>1.719067                            176.113622                                                                                                                           </a:t>
            </a:r>
          </a:p>
          <a:p>
            <a:r>
              <a:rPr lang="en-IN" sz="1400" b="1" dirty="0"/>
              <a:t>Polio                             </a:t>
            </a:r>
            <a:r>
              <a:rPr lang="en-IN" sz="1400" b="1" dirty="0" err="1"/>
              <a:t>Total.expenditure</a:t>
            </a:r>
            <a:r>
              <a:rPr lang="en-IN" sz="1400" b="1" dirty="0"/>
              <a:t>                                                                                                                        </a:t>
            </a:r>
          </a:p>
          <a:p>
            <a:r>
              <a:rPr lang="en-IN" sz="1400" b="1" dirty="0"/>
              <a:t>1.937826                              1.186037</a:t>
            </a:r>
            <a:r>
              <a:rPr lang="en-IN" b="1" dirty="0"/>
              <a:t> </a:t>
            </a:r>
          </a:p>
        </p:txBody>
      </p:sp>
      <p:sp>
        <p:nvSpPr>
          <p:cNvPr id="13" name="TextBox 12"/>
          <p:cNvSpPr txBox="1"/>
          <p:nvPr/>
        </p:nvSpPr>
        <p:spPr>
          <a:xfrm>
            <a:off x="7052919" y="2474384"/>
            <a:ext cx="4885766" cy="2308324"/>
          </a:xfrm>
          <a:prstGeom prst="rect">
            <a:avLst/>
          </a:prstGeom>
          <a:noFill/>
        </p:spPr>
        <p:txBody>
          <a:bodyPr wrap="square" rtlCol="0">
            <a:spAutoFit/>
          </a:bodyPr>
          <a:lstStyle/>
          <a:p>
            <a:r>
              <a:rPr lang="en-IN" sz="1400" b="1" dirty="0"/>
              <a:t>Diphtheria                           HIV.AIDS</a:t>
            </a:r>
          </a:p>
          <a:p>
            <a:r>
              <a:rPr lang="en-IN" sz="1400" b="1" dirty="0"/>
              <a:t>2.155516                              1.422386</a:t>
            </a:r>
          </a:p>
          <a:p>
            <a:r>
              <a:rPr lang="en-IN" sz="1400" b="1" dirty="0"/>
              <a:t>GDP                                  Population</a:t>
            </a:r>
          </a:p>
          <a:p>
            <a:r>
              <a:rPr lang="en-IN" sz="1400" b="1" dirty="0"/>
              <a:t>5.965483                             1.489929</a:t>
            </a:r>
          </a:p>
          <a:p>
            <a:r>
              <a:rPr lang="en-IN" sz="1400" b="1" dirty="0"/>
              <a:t>thinness..1.19.years        thinness.5.9.years</a:t>
            </a:r>
          </a:p>
          <a:p>
            <a:r>
              <a:rPr lang="en-IN" sz="1400" b="1" dirty="0"/>
              <a:t>8.773122                               8.869434</a:t>
            </a:r>
          </a:p>
          <a:p>
            <a:r>
              <a:rPr lang="en-IN" sz="1400" b="1" dirty="0"/>
              <a:t>Income composition          Schooling</a:t>
            </a:r>
          </a:p>
          <a:p>
            <a:r>
              <a:rPr lang="en-IN" sz="1400" b="1" dirty="0"/>
              <a:t>Of resources                </a:t>
            </a:r>
          </a:p>
          <a:p>
            <a:r>
              <a:rPr lang="en-IN" sz="1400" b="1" dirty="0"/>
              <a:t>2.985808                               3.296186</a:t>
            </a:r>
          </a:p>
          <a:p>
            <a:r>
              <a:rPr lang="en-IN" b="1" dirty="0"/>
              <a:t> </a:t>
            </a:r>
          </a:p>
        </p:txBody>
      </p:sp>
      <p:sp>
        <p:nvSpPr>
          <p:cNvPr id="14" name="Rectangle 13"/>
          <p:cNvSpPr/>
          <p:nvPr/>
        </p:nvSpPr>
        <p:spPr>
          <a:xfrm>
            <a:off x="2177143" y="2372284"/>
            <a:ext cx="8650941" cy="2593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p:nvPr/>
        </p:nvCxnSpPr>
        <p:spPr>
          <a:xfrm>
            <a:off x="6783355" y="2371259"/>
            <a:ext cx="26894" cy="2593535"/>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77143" y="4988068"/>
            <a:ext cx="8543365" cy="523220"/>
          </a:xfrm>
          <a:prstGeom prst="rect">
            <a:avLst/>
          </a:prstGeom>
        </p:spPr>
        <p:txBody>
          <a:bodyPr wrap="square">
            <a:spAutoFit/>
          </a:bodyPr>
          <a:lstStyle/>
          <a:p>
            <a:pPr marL="285750" indent="-285750">
              <a:buFont typeface="Wingdings" panose="05000000000000000000" pitchFamily="2" charset="2"/>
              <a:buChar char="§"/>
            </a:pPr>
            <a:r>
              <a:rPr lang="en-US" sz="1400" b="1" dirty="0"/>
              <a:t>Clearly variables like infant deaths, under five deaths have high VIF values &gt; 100 that means it’s highly correlated with other variables causing multi-collinearity.</a:t>
            </a:r>
            <a:endParaRPr lang="en-IN" sz="1400" b="1" dirty="0"/>
          </a:p>
        </p:txBody>
      </p:sp>
      <p:sp>
        <p:nvSpPr>
          <p:cNvPr id="11" name="TextBox 10">
            <a:extLst>
              <a:ext uri="{FF2B5EF4-FFF2-40B4-BE49-F238E27FC236}">
                <a16:creationId xmlns:a16="http://schemas.microsoft.com/office/drawing/2014/main" id="{E0307B32-C9BB-4A0A-B480-38F545C6F815}"/>
              </a:ext>
            </a:extLst>
          </p:cNvPr>
          <p:cNvSpPr txBox="1"/>
          <p:nvPr/>
        </p:nvSpPr>
        <p:spPr>
          <a:xfrm>
            <a:off x="2072639" y="5437546"/>
            <a:ext cx="9520946" cy="1231106"/>
          </a:xfrm>
          <a:prstGeom prst="rect">
            <a:avLst/>
          </a:prstGeom>
          <a:noFill/>
        </p:spPr>
        <p:txBody>
          <a:bodyPr wrap="square">
            <a:spAutoFit/>
          </a:bodyPr>
          <a:lstStyle/>
          <a:p>
            <a:pPr marL="285750" indent="-285750">
              <a:buFont typeface="Wingdings" panose="05000000000000000000" pitchFamily="2" charset="2"/>
              <a:buChar char="Ø"/>
            </a:pPr>
            <a:r>
              <a:rPr lang="en-IN" b="1" u="sng" dirty="0">
                <a:solidFill>
                  <a:srgbClr val="00B0F0"/>
                </a:solidFill>
                <a:effectLst>
                  <a:outerShdw blurRad="38100" dist="38100" dir="2700000" algn="tl">
                    <a:srgbClr val="000000">
                      <a:alpha val="43137"/>
                    </a:srgbClr>
                  </a:outerShdw>
                </a:effectLst>
              </a:rPr>
              <a:t>INSIGHTS FROM MODEL 1</a:t>
            </a:r>
          </a:p>
          <a:p>
            <a:pPr marL="285750" indent="-285750">
              <a:buFont typeface="Wingdings" panose="05000000000000000000" pitchFamily="2" charset="2"/>
              <a:buChar char="v"/>
            </a:pPr>
            <a:r>
              <a:rPr lang="en-US" sz="1400" b="1" dirty="0"/>
              <a:t>Predictors such as percentage expenditure, population, thinness(1-19 years), thinness(5-9 years), income composition of resources are insignificant hence we will drop those from our model.</a:t>
            </a:r>
          </a:p>
          <a:p>
            <a:pPr marL="285750" indent="-285750">
              <a:buFont typeface="Wingdings" panose="05000000000000000000" pitchFamily="2" charset="2"/>
              <a:buChar char="v"/>
            </a:pPr>
            <a:r>
              <a:rPr lang="en-US" sz="1400" b="1" dirty="0"/>
              <a:t>Clearly variables like infant deaths, under five deaths have high VIF values &gt; 100. hence they cause Multi-collinearity in the data. Hence we will drop them also.</a:t>
            </a:r>
          </a:p>
        </p:txBody>
      </p:sp>
    </p:spTree>
    <p:extLst>
      <p:ext uri="{BB962C8B-B14F-4D97-AF65-F5344CB8AC3E}">
        <p14:creationId xmlns:p14="http://schemas.microsoft.com/office/powerpoint/2010/main" val="39398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6954" y="825710"/>
            <a:ext cx="4345497" cy="3785652"/>
          </a:xfrm>
          <a:prstGeom prst="rect">
            <a:avLst/>
          </a:prstGeom>
          <a:noFill/>
        </p:spPr>
        <p:txBody>
          <a:bodyPr wrap="square" rtlCol="0">
            <a:spAutoFit/>
          </a:bodyPr>
          <a:lstStyle/>
          <a:p>
            <a:r>
              <a:rPr lang="en-IN" sz="1600" b="1" u="sng" dirty="0">
                <a:solidFill>
                  <a:srgbClr val="00B0F0"/>
                </a:solidFill>
                <a:effectLst>
                  <a:outerShdw blurRad="38100" dist="38100" dir="2700000" algn="tl">
                    <a:srgbClr val="000000">
                      <a:alpha val="43137"/>
                    </a:srgbClr>
                  </a:outerShdw>
                </a:effectLst>
              </a:rPr>
              <a:t>DEFINING  MODEL 2 </a:t>
            </a:r>
          </a:p>
          <a:p>
            <a:pPr marL="342900" indent="-342900">
              <a:buFont typeface="Wingdings" panose="05000000000000000000" pitchFamily="2" charset="2"/>
              <a:buChar char="v"/>
            </a:pPr>
            <a:r>
              <a:rPr lang="en-US" sz="1600" b="1" dirty="0"/>
              <a:t>From insights of model 1 we will define a new model without the variables we have decided to drop.</a:t>
            </a:r>
          </a:p>
          <a:p>
            <a:pPr marL="342900" indent="-342900">
              <a:buFont typeface="Wingdings" panose="05000000000000000000" pitchFamily="2" charset="2"/>
              <a:buChar char="v"/>
            </a:pPr>
            <a:r>
              <a:rPr lang="en-US" sz="1600" b="1" dirty="0"/>
              <a:t> we will define model without 1) percentage expenditure, 2) population, 3) thinness(1-19 years), 4)Thinness(5-9 years), 5) income composition of resources , 6) infant deaths, 7)under five deaths</a:t>
            </a:r>
          </a:p>
          <a:p>
            <a:pPr marL="342900" indent="-342900">
              <a:buFont typeface="Wingdings" panose="05000000000000000000" pitchFamily="2" charset="2"/>
              <a:buChar char="v"/>
            </a:pPr>
            <a:r>
              <a:rPr lang="en-US" sz="1600" b="1" dirty="0"/>
              <a:t>After removing the 7 insignificant variables model 2 is been made and R-squared value of model 2 is 80.02% that means it decreases by only 0.01 %.</a:t>
            </a:r>
          </a:p>
        </p:txBody>
      </p:sp>
      <p:pic>
        <p:nvPicPr>
          <p:cNvPr id="5" name="Picture 4">
            <a:extLst>
              <a:ext uri="{FF2B5EF4-FFF2-40B4-BE49-F238E27FC236}">
                <a16:creationId xmlns:a16="http://schemas.microsoft.com/office/drawing/2014/main" id="{39299F2F-55E1-4EAE-836E-E42DFA4EBB18}"/>
              </a:ext>
            </a:extLst>
          </p:cNvPr>
          <p:cNvPicPr>
            <a:picLocks noChangeAspect="1"/>
          </p:cNvPicPr>
          <p:nvPr/>
        </p:nvPicPr>
        <p:blipFill>
          <a:blip r:embed="rId2"/>
          <a:stretch>
            <a:fillRect/>
          </a:stretch>
        </p:blipFill>
        <p:spPr>
          <a:xfrm>
            <a:off x="5388610" y="239399"/>
            <a:ext cx="6481812" cy="6413071"/>
          </a:xfrm>
          <a:prstGeom prst="rect">
            <a:avLst/>
          </a:prstGeom>
        </p:spPr>
      </p:pic>
    </p:spTree>
    <p:extLst>
      <p:ext uri="{BB962C8B-B14F-4D97-AF65-F5344CB8AC3E}">
        <p14:creationId xmlns:p14="http://schemas.microsoft.com/office/powerpoint/2010/main" val="91217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9E53-1CCC-4237-9B81-FCDED8344ED8}"/>
              </a:ext>
            </a:extLst>
          </p:cNvPr>
          <p:cNvSpPr>
            <a:spLocks noGrp="1"/>
          </p:cNvSpPr>
          <p:nvPr>
            <p:ph type="title"/>
          </p:nvPr>
        </p:nvSpPr>
        <p:spPr>
          <a:xfrm>
            <a:off x="4236599" y="2728735"/>
            <a:ext cx="6618755" cy="1400530"/>
          </a:xfrm>
        </p:spPr>
        <p:txBody>
          <a:bodyPr/>
          <a:lstStyle/>
          <a:p>
            <a:r>
              <a:rPr lang="en-IN" sz="3200" dirty="0">
                <a:solidFill>
                  <a:srgbClr val="00B0F0"/>
                </a:solidFill>
              </a:rPr>
              <a:t>ABOUT  DATASET: </a:t>
            </a:r>
          </a:p>
        </p:txBody>
      </p:sp>
    </p:spTree>
    <p:extLst>
      <p:ext uri="{BB962C8B-B14F-4D97-AF65-F5344CB8AC3E}">
        <p14:creationId xmlns:p14="http://schemas.microsoft.com/office/powerpoint/2010/main" val="3611779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9760" y="600892"/>
            <a:ext cx="4591321" cy="461665"/>
          </a:xfrm>
          <a:prstGeom prst="rect">
            <a:avLst/>
          </a:prstGeom>
          <a:noFill/>
        </p:spPr>
        <p:txBody>
          <a:bodyPr wrap="none" rtlCol="0">
            <a:spAutoFit/>
          </a:bodyPr>
          <a:lstStyle/>
          <a:p>
            <a:pPr marL="342900" indent="-342900">
              <a:buFont typeface="Wingdings" panose="05000000000000000000" pitchFamily="2" charset="2"/>
              <a:buChar char="Ø"/>
            </a:pPr>
            <a:r>
              <a:rPr lang="en-IN" sz="2400" b="1" u="sng" dirty="0">
                <a:solidFill>
                  <a:srgbClr val="00B0F0"/>
                </a:solidFill>
                <a:effectLst>
                  <a:outerShdw blurRad="38100" dist="38100" dir="2700000" algn="tl">
                    <a:srgbClr val="000000">
                      <a:alpha val="43137"/>
                    </a:srgbClr>
                  </a:outerShdw>
                </a:effectLst>
              </a:rPr>
              <a:t>DIAGNOSTICS OF MODEL 2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744" y="1761293"/>
            <a:ext cx="6653634" cy="3272261"/>
          </a:xfrm>
          <a:prstGeom prst="rect">
            <a:avLst/>
          </a:prstGeom>
        </p:spPr>
      </p:pic>
      <p:sp>
        <p:nvSpPr>
          <p:cNvPr id="4" name="TextBox 3"/>
          <p:cNvSpPr txBox="1"/>
          <p:nvPr/>
        </p:nvSpPr>
        <p:spPr>
          <a:xfrm>
            <a:off x="2141007" y="1227259"/>
            <a:ext cx="3754554" cy="369332"/>
          </a:xfrm>
          <a:prstGeom prst="rect">
            <a:avLst/>
          </a:prstGeom>
          <a:noFill/>
        </p:spPr>
        <p:txBody>
          <a:bodyPr wrap="none" rtlCol="0">
            <a:spAutoFit/>
          </a:bodyPr>
          <a:lstStyle/>
          <a:p>
            <a:pPr marL="285750" indent="-285750">
              <a:buFont typeface="Wingdings" panose="05000000000000000000" pitchFamily="2" charset="2"/>
              <a:buChar char="q"/>
            </a:pPr>
            <a:r>
              <a:rPr lang="en-IN" b="1" dirty="0">
                <a:solidFill>
                  <a:schemeClr val="accent3">
                    <a:lumMod val="75000"/>
                  </a:schemeClr>
                </a:solidFill>
              </a:rPr>
              <a:t>DIAGNOSIS OF FOUR R-PLOTS </a:t>
            </a:r>
          </a:p>
        </p:txBody>
      </p:sp>
      <p:sp>
        <p:nvSpPr>
          <p:cNvPr id="5" name="TextBox 4"/>
          <p:cNvSpPr txBox="1"/>
          <p:nvPr/>
        </p:nvSpPr>
        <p:spPr>
          <a:xfrm>
            <a:off x="1776264" y="5329646"/>
            <a:ext cx="9257496" cy="646331"/>
          </a:xfrm>
          <a:prstGeom prst="rect">
            <a:avLst/>
          </a:prstGeom>
          <a:noFill/>
        </p:spPr>
        <p:txBody>
          <a:bodyPr wrap="square" rtlCol="0">
            <a:spAutoFit/>
          </a:bodyPr>
          <a:lstStyle/>
          <a:p>
            <a:pPr algn="ctr"/>
            <a:r>
              <a:rPr lang="en-IN" b="1" dirty="0"/>
              <a:t>From above four graphs we conclude that model 2 satisfies </a:t>
            </a:r>
            <a:r>
              <a:rPr lang="en-IN" b="1" dirty="0">
                <a:solidFill>
                  <a:srgbClr val="FFC000"/>
                </a:solidFill>
              </a:rPr>
              <a:t>Linearity , normality , homoscedasticity</a:t>
            </a:r>
            <a:r>
              <a:rPr lang="en-IN" b="1" dirty="0"/>
              <a:t> assumptions.</a:t>
            </a:r>
          </a:p>
        </p:txBody>
      </p:sp>
    </p:spTree>
    <p:extLst>
      <p:ext uri="{BB962C8B-B14F-4D97-AF65-F5344CB8AC3E}">
        <p14:creationId xmlns:p14="http://schemas.microsoft.com/office/powerpoint/2010/main" val="1530469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744" y="1170521"/>
            <a:ext cx="6400847" cy="3847029"/>
          </a:xfrm>
          <a:prstGeom prst="rect">
            <a:avLst/>
          </a:prstGeom>
        </p:spPr>
      </p:pic>
      <p:sp>
        <p:nvSpPr>
          <p:cNvPr id="3" name="TextBox 2"/>
          <p:cNvSpPr txBox="1"/>
          <p:nvPr/>
        </p:nvSpPr>
        <p:spPr>
          <a:xfrm>
            <a:off x="2116183" y="653677"/>
            <a:ext cx="4188967" cy="369332"/>
          </a:xfrm>
          <a:prstGeom prst="rect">
            <a:avLst/>
          </a:prstGeom>
          <a:noFill/>
        </p:spPr>
        <p:txBody>
          <a:bodyPr wrap="none" rtlCol="0">
            <a:spAutoFit/>
          </a:bodyPr>
          <a:lstStyle/>
          <a:p>
            <a:pPr marL="742950" lvl="1" indent="-285750">
              <a:buFont typeface="Wingdings" panose="05000000000000000000" pitchFamily="2" charset="2"/>
              <a:buChar char="q"/>
            </a:pPr>
            <a:r>
              <a:rPr lang="en-IN" b="1" u="sng" dirty="0">
                <a:solidFill>
                  <a:srgbClr val="00B0F0"/>
                </a:solidFill>
                <a:effectLst>
                  <a:outerShdw blurRad="38100" dist="38100" dir="2700000" algn="tl">
                    <a:srgbClr val="000000">
                      <a:alpha val="43137"/>
                    </a:srgbClr>
                  </a:outerShdw>
                </a:effectLst>
              </a:rPr>
              <a:t>DIAGNOSIS FROM CORRPLOT</a:t>
            </a:r>
          </a:p>
        </p:txBody>
      </p:sp>
      <p:sp>
        <p:nvSpPr>
          <p:cNvPr id="4" name="Rectangle 3"/>
          <p:cNvSpPr/>
          <p:nvPr/>
        </p:nvSpPr>
        <p:spPr>
          <a:xfrm>
            <a:off x="2116183" y="5165062"/>
            <a:ext cx="9492343" cy="1077218"/>
          </a:xfrm>
          <a:prstGeom prst="rect">
            <a:avLst/>
          </a:prstGeom>
        </p:spPr>
        <p:txBody>
          <a:bodyPr wrap="square">
            <a:spAutoFit/>
          </a:bodyPr>
          <a:lstStyle/>
          <a:p>
            <a:r>
              <a:rPr lang="en-US" sz="1600" b="1" dirty="0"/>
              <a:t>From the above correlation plot and correlation value of each variables it is found that a decent amount of correlation exist between Adult-mortality &amp; HIV/AIDS, BMI &amp; thinness(1-19years), BMI &amp; thinness(5-9years), BMI &amp; Schooling, Polio &amp; Diphtheria, Schooling &amp; Income-composition of resources. So their interaction terms are to be added in our model.</a:t>
            </a:r>
            <a:endParaRPr lang="en-IN" sz="1600" b="1" dirty="0"/>
          </a:p>
        </p:txBody>
      </p:sp>
      <p:sp>
        <p:nvSpPr>
          <p:cNvPr id="5" name="TextBox 4">
            <a:extLst>
              <a:ext uri="{FF2B5EF4-FFF2-40B4-BE49-F238E27FC236}">
                <a16:creationId xmlns:a16="http://schemas.microsoft.com/office/drawing/2014/main" id="{7EDCA87D-E5CF-47C7-AEF6-174A0401EE1B}"/>
              </a:ext>
            </a:extLst>
          </p:cNvPr>
          <p:cNvSpPr txBox="1"/>
          <p:nvPr/>
        </p:nvSpPr>
        <p:spPr>
          <a:xfrm>
            <a:off x="125834" y="136833"/>
            <a:ext cx="3842158" cy="400110"/>
          </a:xfrm>
          <a:prstGeom prst="rect">
            <a:avLst/>
          </a:prstGeom>
          <a:noFill/>
        </p:spPr>
        <p:txBody>
          <a:bodyPr wrap="square" rtlCol="0">
            <a:spAutoFit/>
          </a:bodyPr>
          <a:lstStyle/>
          <a:p>
            <a:r>
              <a:rPr lang="en-IN" sz="2000" dirty="0">
                <a:solidFill>
                  <a:srgbClr val="00B0F0"/>
                </a:solidFill>
              </a:rPr>
              <a:t>INTERACTION TERMS</a:t>
            </a:r>
            <a:r>
              <a:rPr lang="en-IN" dirty="0"/>
              <a:t>:</a:t>
            </a:r>
          </a:p>
        </p:txBody>
      </p:sp>
    </p:spTree>
    <p:extLst>
      <p:ext uri="{BB962C8B-B14F-4D97-AF65-F5344CB8AC3E}">
        <p14:creationId xmlns:p14="http://schemas.microsoft.com/office/powerpoint/2010/main" val="1998012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9941" y="282971"/>
            <a:ext cx="4968680" cy="2585323"/>
          </a:xfrm>
          <a:prstGeom prst="rect">
            <a:avLst/>
          </a:prstGeom>
        </p:spPr>
        <p:txBody>
          <a:bodyPr wrap="square">
            <a:spAutoFit/>
          </a:bodyPr>
          <a:lstStyle/>
          <a:p>
            <a:r>
              <a:rPr lang="en-IN" b="1" u="sng" dirty="0">
                <a:solidFill>
                  <a:srgbClr val="00B0F0"/>
                </a:solidFill>
                <a:effectLst>
                  <a:outerShdw blurRad="38100" dist="38100" dir="2700000" algn="tl">
                    <a:srgbClr val="000000">
                      <a:alpha val="43137"/>
                    </a:srgbClr>
                  </a:outerShdw>
                </a:effectLst>
              </a:rPr>
              <a:t>INSIGHTS FROM MODEL 2</a:t>
            </a:r>
          </a:p>
          <a:p>
            <a:pPr marL="285750" indent="-285750">
              <a:buFont typeface="Wingdings" panose="05000000000000000000" pitchFamily="2" charset="2"/>
              <a:buChar char="v"/>
            </a:pPr>
            <a:r>
              <a:rPr lang="en-US" sz="1600" b="1" dirty="0"/>
              <a:t>Since decent amount of correlation exist between Adult-mortality &amp; HIV/AIDS, BMI &amp; thinness(1-19years), BMI &amp; thinness(5-9years), BMI &amp; Schooling, Polio &amp; Diphtheria, Schooling &amp; Income-composition of resources we will add those interaction terms in the model </a:t>
            </a:r>
          </a:p>
          <a:p>
            <a:pPr marL="285750" indent="-285750">
              <a:buFont typeface="Wingdings" panose="05000000000000000000" pitchFamily="2" charset="2"/>
              <a:buChar char="v"/>
            </a:pPr>
            <a:r>
              <a:rPr lang="en-US" sz="1600" b="1" dirty="0"/>
              <a:t>Adjusted R-Squared value of model2 was 80%</a:t>
            </a:r>
          </a:p>
        </p:txBody>
      </p:sp>
      <p:sp>
        <p:nvSpPr>
          <p:cNvPr id="5" name="Rectangle 4"/>
          <p:cNvSpPr/>
          <p:nvPr/>
        </p:nvSpPr>
        <p:spPr>
          <a:xfrm>
            <a:off x="349941" y="3126023"/>
            <a:ext cx="5337796" cy="2092881"/>
          </a:xfrm>
          <a:prstGeom prst="rect">
            <a:avLst/>
          </a:prstGeom>
        </p:spPr>
        <p:txBody>
          <a:bodyPr wrap="square">
            <a:spAutoFit/>
          </a:bodyPr>
          <a:lstStyle/>
          <a:p>
            <a:pPr lvl="0"/>
            <a:r>
              <a:rPr lang="en-IN" b="1" u="sng" dirty="0">
                <a:solidFill>
                  <a:srgbClr val="00B0F0"/>
                </a:solidFill>
                <a:effectLst>
                  <a:outerShdw blurRad="38100" dist="38100" dir="2700000" algn="tl">
                    <a:srgbClr val="000000">
                      <a:alpha val="43137"/>
                    </a:srgbClr>
                  </a:outerShdw>
                </a:effectLst>
              </a:rPr>
              <a:t> TEST MODEL 3 </a:t>
            </a:r>
          </a:p>
          <a:p>
            <a:pPr marL="285750" lvl="0" indent="-285750">
              <a:buFont typeface="Wingdings" panose="05000000000000000000" pitchFamily="2" charset="2"/>
              <a:buChar char="v"/>
            </a:pPr>
            <a:r>
              <a:rPr lang="en-US" sz="1600" b="1" dirty="0">
                <a:solidFill>
                  <a:prstClr val="white"/>
                </a:solidFill>
              </a:rPr>
              <a:t> New model 3 can be defined by adding interaction terms between </a:t>
            </a:r>
            <a:r>
              <a:rPr lang="en-US" sz="1600" b="1" dirty="0"/>
              <a:t>Adult-mortality &amp; HIV/AIDS, BMI &amp; thinness(1-19years), BMI &amp; thinness(5-9years), BMI &amp; Schooling, Polio &amp; Diphtheria, Schooling &amp; Income-composition of resources</a:t>
            </a:r>
          </a:p>
          <a:p>
            <a:pPr lvl="0"/>
            <a:r>
              <a:rPr lang="en-US" sz="1600" b="1" dirty="0">
                <a:solidFill>
                  <a:prstClr val="white"/>
                </a:solidFill>
              </a:rPr>
              <a:t> </a:t>
            </a:r>
          </a:p>
        </p:txBody>
      </p:sp>
      <p:pic>
        <p:nvPicPr>
          <p:cNvPr id="3" name="Picture 2">
            <a:extLst>
              <a:ext uri="{FF2B5EF4-FFF2-40B4-BE49-F238E27FC236}">
                <a16:creationId xmlns:a16="http://schemas.microsoft.com/office/drawing/2014/main" id="{3184DB0A-A360-4D0E-89DD-A77B2069A040}"/>
              </a:ext>
            </a:extLst>
          </p:cNvPr>
          <p:cNvPicPr>
            <a:picLocks noChangeAspect="1"/>
          </p:cNvPicPr>
          <p:nvPr/>
        </p:nvPicPr>
        <p:blipFill>
          <a:blip r:embed="rId2"/>
          <a:stretch>
            <a:fillRect/>
          </a:stretch>
        </p:blipFill>
        <p:spPr>
          <a:xfrm>
            <a:off x="6873379" y="282971"/>
            <a:ext cx="4968680" cy="6226886"/>
          </a:xfrm>
          <a:prstGeom prst="rect">
            <a:avLst/>
          </a:prstGeom>
        </p:spPr>
      </p:pic>
    </p:spTree>
    <p:extLst>
      <p:ext uri="{BB962C8B-B14F-4D97-AF65-F5344CB8AC3E}">
        <p14:creationId xmlns:p14="http://schemas.microsoft.com/office/powerpoint/2010/main" val="64632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171A6-6351-4B50-AFB4-21DC0550EEA1}"/>
              </a:ext>
            </a:extLst>
          </p:cNvPr>
          <p:cNvSpPr txBox="1"/>
          <p:nvPr/>
        </p:nvSpPr>
        <p:spPr>
          <a:xfrm>
            <a:off x="236989" y="233270"/>
            <a:ext cx="5615731" cy="3847207"/>
          </a:xfrm>
          <a:prstGeom prst="rect">
            <a:avLst/>
          </a:prstGeom>
          <a:noFill/>
        </p:spPr>
        <p:txBody>
          <a:bodyPr wrap="square">
            <a:spAutoFit/>
          </a:bodyPr>
          <a:lstStyle/>
          <a:p>
            <a:pPr marL="285750" lvl="0" indent="-285750">
              <a:buFont typeface="Wingdings" panose="05000000000000000000" pitchFamily="2" charset="2"/>
              <a:buChar char="v"/>
            </a:pPr>
            <a:r>
              <a:rPr lang="en-US" sz="2400" b="1" u="sng" dirty="0">
                <a:solidFill>
                  <a:srgbClr val="00B0F0"/>
                </a:solidFill>
              </a:rPr>
              <a:t>Model3:</a:t>
            </a:r>
          </a:p>
          <a:p>
            <a:endParaRPr lang="en-IN" b="1" dirty="0">
              <a:latin typeface="Helvetica Neue"/>
            </a:endParaRPr>
          </a:p>
          <a:p>
            <a:r>
              <a:rPr lang="en-IN" sz="1400" b="1" dirty="0">
                <a:latin typeface="Helvetica Neue"/>
              </a:rPr>
              <a:t>Life Expectancy=(52.18)+(-0.0235)* Adult Mortality +(0.1314)*Alcohol+(-0.01116)*Hepatitis B + (-0.000032)*Measles + (0.1943)*BMI+(0.02118)*Polio+(0.08815)*Total expenditure+(0.0357)*Diphtheria}+(0.00005032)*GDP + (0.8188)*Schooling} +(-24.14)*HIV.AIDS  +(0.000908)*[Adult Mortality : HIV.AIDS]</a:t>
            </a:r>
          </a:p>
          <a:p>
            <a:r>
              <a:rPr lang="en-IN" sz="1400" b="1" dirty="0">
                <a:latin typeface="Helvetica Neue"/>
              </a:rPr>
              <a:t>+(0.5342)*(Income composition of resources: Schooling) + (-0.01292)*[BMI: Schooling]</a:t>
            </a:r>
          </a:p>
          <a:p>
            <a:endParaRPr lang="en-US" b="1" dirty="0"/>
          </a:p>
          <a:p>
            <a:pPr marL="342900" lvl="0" indent="-342900">
              <a:buFont typeface="Wingdings" panose="05000000000000000000" pitchFamily="2" charset="2"/>
              <a:buChar char="v"/>
            </a:pPr>
            <a:r>
              <a:rPr lang="en-US" b="1" dirty="0">
                <a:solidFill>
                  <a:prstClr val="white"/>
                </a:solidFill>
              </a:rPr>
              <a:t>After adding significant interaction terms new model 3 defined has value of R-Squared as 83% which is increased by 3% from previous model. Model3 is better than model2 </a:t>
            </a:r>
          </a:p>
        </p:txBody>
      </p:sp>
      <p:pic>
        <p:nvPicPr>
          <p:cNvPr id="5" name="Picture 4">
            <a:extLst>
              <a:ext uri="{FF2B5EF4-FFF2-40B4-BE49-F238E27FC236}">
                <a16:creationId xmlns:a16="http://schemas.microsoft.com/office/drawing/2014/main" id="{72E94096-4BEB-4323-899A-21E7BCA88DAB}"/>
              </a:ext>
            </a:extLst>
          </p:cNvPr>
          <p:cNvPicPr>
            <a:picLocks noChangeAspect="1"/>
          </p:cNvPicPr>
          <p:nvPr/>
        </p:nvPicPr>
        <p:blipFill>
          <a:blip r:embed="rId2"/>
          <a:stretch>
            <a:fillRect/>
          </a:stretch>
        </p:blipFill>
        <p:spPr>
          <a:xfrm>
            <a:off x="7029974" y="144495"/>
            <a:ext cx="4832059" cy="6569009"/>
          </a:xfrm>
          <a:prstGeom prst="rect">
            <a:avLst/>
          </a:prstGeom>
        </p:spPr>
      </p:pic>
      <p:sp>
        <p:nvSpPr>
          <p:cNvPr id="7" name="TextBox 6">
            <a:extLst>
              <a:ext uri="{FF2B5EF4-FFF2-40B4-BE49-F238E27FC236}">
                <a16:creationId xmlns:a16="http://schemas.microsoft.com/office/drawing/2014/main" id="{517DF448-24D9-462E-88DB-5A35BDA1BBAE}"/>
              </a:ext>
            </a:extLst>
          </p:cNvPr>
          <p:cNvSpPr txBox="1"/>
          <p:nvPr/>
        </p:nvSpPr>
        <p:spPr>
          <a:xfrm>
            <a:off x="236989" y="4416290"/>
            <a:ext cx="6094602" cy="1754326"/>
          </a:xfrm>
          <a:prstGeom prst="rect">
            <a:avLst/>
          </a:prstGeom>
          <a:noFill/>
        </p:spPr>
        <p:txBody>
          <a:bodyPr wrap="square">
            <a:spAutoFit/>
          </a:bodyPr>
          <a:lstStyle/>
          <a:p>
            <a:r>
              <a:rPr lang="en-IN" b="1" u="sng" dirty="0">
                <a:solidFill>
                  <a:srgbClr val="00B0F0"/>
                </a:solidFill>
                <a:effectLst>
                  <a:outerShdw blurRad="38100" dist="38100" dir="2700000" algn="tl">
                    <a:srgbClr val="000000">
                      <a:alpha val="43137"/>
                    </a:srgbClr>
                  </a:outerShdw>
                </a:effectLst>
              </a:rPr>
              <a:t>INSIGHTS FROM MODEL 3</a:t>
            </a:r>
          </a:p>
          <a:p>
            <a:pPr marL="285750" indent="-285750">
              <a:buFont typeface="Wingdings" panose="05000000000000000000" pitchFamily="2" charset="2"/>
              <a:buChar char="v"/>
            </a:pPr>
            <a:r>
              <a:rPr lang="en-US" b="1" dirty="0"/>
              <a:t>Adjusted R-Squared value of model3 was 83%</a:t>
            </a:r>
          </a:p>
          <a:p>
            <a:pPr marL="285750" indent="-285750">
              <a:buFont typeface="Wingdings" panose="05000000000000000000" pitchFamily="2" charset="2"/>
              <a:buChar char="v"/>
            </a:pPr>
            <a:r>
              <a:rPr lang="en-US" b="1" dirty="0"/>
              <a:t> All assumptions were satisfied by model 3 so our aim is just to increase the value of R-Squared so that model is good fit hence we will add some higher power ( polynomial ) terms. </a:t>
            </a:r>
          </a:p>
        </p:txBody>
      </p:sp>
    </p:spTree>
    <p:extLst>
      <p:ext uri="{BB962C8B-B14F-4D97-AF65-F5344CB8AC3E}">
        <p14:creationId xmlns:p14="http://schemas.microsoft.com/office/powerpoint/2010/main" val="520835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1A1AC7-2909-4DE6-A70D-EDAA46560995}"/>
              </a:ext>
            </a:extLst>
          </p:cNvPr>
          <p:cNvPicPr>
            <a:picLocks noChangeAspect="1"/>
          </p:cNvPicPr>
          <p:nvPr/>
        </p:nvPicPr>
        <p:blipFill>
          <a:blip r:embed="rId2"/>
          <a:stretch>
            <a:fillRect/>
          </a:stretch>
        </p:blipFill>
        <p:spPr>
          <a:xfrm>
            <a:off x="2564235" y="1099974"/>
            <a:ext cx="7063530" cy="4658052"/>
          </a:xfrm>
          <a:prstGeom prst="rect">
            <a:avLst/>
          </a:prstGeom>
        </p:spPr>
      </p:pic>
      <p:sp>
        <p:nvSpPr>
          <p:cNvPr id="4" name="TextBox 3">
            <a:extLst>
              <a:ext uri="{FF2B5EF4-FFF2-40B4-BE49-F238E27FC236}">
                <a16:creationId xmlns:a16="http://schemas.microsoft.com/office/drawing/2014/main" id="{81A2FBAC-B1F6-4342-ADDF-49A96124B2EB}"/>
              </a:ext>
            </a:extLst>
          </p:cNvPr>
          <p:cNvSpPr txBox="1"/>
          <p:nvPr/>
        </p:nvSpPr>
        <p:spPr>
          <a:xfrm>
            <a:off x="3533163" y="528506"/>
            <a:ext cx="5384334" cy="369332"/>
          </a:xfrm>
          <a:prstGeom prst="rect">
            <a:avLst/>
          </a:prstGeom>
          <a:noFill/>
        </p:spPr>
        <p:txBody>
          <a:bodyPr wrap="square" rtlCol="0">
            <a:spAutoFit/>
          </a:bodyPr>
          <a:lstStyle/>
          <a:p>
            <a:pPr marL="285750" indent="-285750">
              <a:buFont typeface="Wingdings" panose="05000000000000000000" pitchFamily="2" charset="2"/>
              <a:buChar char="Ø"/>
            </a:pPr>
            <a:r>
              <a:rPr lang="en-IN" b="1" u="sng" dirty="0">
                <a:solidFill>
                  <a:srgbClr val="00B0F0"/>
                </a:solidFill>
              </a:rPr>
              <a:t>DIAGNOSTIC PLOTS OF MODEL3:</a:t>
            </a:r>
          </a:p>
        </p:txBody>
      </p:sp>
    </p:spTree>
    <p:extLst>
      <p:ext uri="{BB962C8B-B14F-4D97-AF65-F5344CB8AC3E}">
        <p14:creationId xmlns:p14="http://schemas.microsoft.com/office/powerpoint/2010/main" val="328600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3903" y="3034261"/>
            <a:ext cx="5270525" cy="2092881"/>
          </a:xfrm>
          <a:prstGeom prst="rect">
            <a:avLst/>
          </a:prstGeom>
        </p:spPr>
        <p:txBody>
          <a:bodyPr wrap="square">
            <a:spAutoFit/>
          </a:bodyPr>
          <a:lstStyle/>
          <a:p>
            <a:pPr lvl="0"/>
            <a:r>
              <a:rPr lang="en-IN" b="1" u="sng" dirty="0">
                <a:solidFill>
                  <a:srgbClr val="00B0F0"/>
                </a:solidFill>
                <a:effectLst>
                  <a:outerShdw blurRad="38100" dist="38100" dir="2700000" algn="tl">
                    <a:srgbClr val="000000">
                      <a:alpha val="43137"/>
                    </a:srgbClr>
                  </a:outerShdw>
                </a:effectLst>
              </a:rPr>
              <a:t>MODEL 4 </a:t>
            </a:r>
          </a:p>
          <a:p>
            <a:pPr marL="285750" lvl="0" indent="-285750">
              <a:buFont typeface="Wingdings" panose="05000000000000000000" pitchFamily="2" charset="2"/>
              <a:buChar char="v"/>
            </a:pPr>
            <a:r>
              <a:rPr lang="en-US" sz="1400" b="1" dirty="0"/>
              <a:t> We Tested tried to add polynomial terms of predictor variables to improve the model </a:t>
            </a:r>
          </a:p>
          <a:p>
            <a:pPr marL="285750" lvl="0" indent="-285750">
              <a:buFont typeface="Wingdings" panose="05000000000000000000" pitchFamily="2" charset="2"/>
              <a:buChar char="v"/>
            </a:pPr>
            <a:r>
              <a:rPr lang="en-US" sz="1400" b="1" dirty="0">
                <a:solidFill>
                  <a:prstClr val="white"/>
                </a:solidFill>
              </a:rPr>
              <a:t>Further o</a:t>
            </a:r>
            <a:r>
              <a:rPr lang="en-US" sz="1400" b="1" dirty="0"/>
              <a:t>n the stake of adding 6 more variables due to the polynomial of Polio the model is improved by only (1%). So it will be better if the polynomial terms of Polio are dropped. </a:t>
            </a:r>
          </a:p>
          <a:p>
            <a:pPr marL="285750" lvl="0" indent="-285750">
              <a:buFont typeface="Wingdings" panose="05000000000000000000" pitchFamily="2" charset="2"/>
              <a:buChar char="v"/>
            </a:pPr>
            <a:r>
              <a:rPr lang="en-US" sz="1400" b="1" dirty="0">
                <a:solidFill>
                  <a:prstClr val="white"/>
                </a:solidFill>
              </a:rPr>
              <a:t>Hence finalized model 4 has all terms of model 3 along with 2</a:t>
            </a:r>
            <a:r>
              <a:rPr lang="en-US" sz="1400" b="1" baseline="30000" dirty="0">
                <a:solidFill>
                  <a:prstClr val="white"/>
                </a:solidFill>
              </a:rPr>
              <a:t>nd</a:t>
            </a:r>
            <a:r>
              <a:rPr lang="en-US" sz="1400" b="1" dirty="0">
                <a:solidFill>
                  <a:prstClr val="white"/>
                </a:solidFill>
              </a:rPr>
              <a:t> degree polynomial terms of HIV/AIDS </a:t>
            </a:r>
          </a:p>
        </p:txBody>
      </p:sp>
      <p:sp>
        <p:nvSpPr>
          <p:cNvPr id="2" name="TextBox 1">
            <a:extLst>
              <a:ext uri="{FF2B5EF4-FFF2-40B4-BE49-F238E27FC236}">
                <a16:creationId xmlns:a16="http://schemas.microsoft.com/office/drawing/2014/main" id="{5DDDD542-478D-41F5-989A-BAA6064DB103}"/>
              </a:ext>
            </a:extLst>
          </p:cNvPr>
          <p:cNvSpPr txBox="1"/>
          <p:nvPr/>
        </p:nvSpPr>
        <p:spPr>
          <a:xfrm>
            <a:off x="92278" y="125835"/>
            <a:ext cx="5511567" cy="369332"/>
          </a:xfrm>
          <a:prstGeom prst="rect">
            <a:avLst/>
          </a:prstGeom>
          <a:noFill/>
        </p:spPr>
        <p:txBody>
          <a:bodyPr wrap="square" rtlCol="0">
            <a:spAutoFit/>
          </a:bodyPr>
          <a:lstStyle/>
          <a:p>
            <a:r>
              <a:rPr lang="en-IN" u="sng" dirty="0">
                <a:solidFill>
                  <a:srgbClr val="00B0F0"/>
                </a:solidFill>
              </a:rPr>
              <a:t>POLYNOMIAL TERMS AND MODEL4:</a:t>
            </a:r>
          </a:p>
        </p:txBody>
      </p:sp>
      <p:pic>
        <p:nvPicPr>
          <p:cNvPr id="6" name="Picture 5">
            <a:extLst>
              <a:ext uri="{FF2B5EF4-FFF2-40B4-BE49-F238E27FC236}">
                <a16:creationId xmlns:a16="http://schemas.microsoft.com/office/drawing/2014/main" id="{5B9700A3-BA7C-4A60-A98D-CD41676CD6BC}"/>
              </a:ext>
            </a:extLst>
          </p:cNvPr>
          <p:cNvPicPr>
            <a:picLocks noChangeAspect="1"/>
          </p:cNvPicPr>
          <p:nvPr/>
        </p:nvPicPr>
        <p:blipFill>
          <a:blip r:embed="rId2"/>
          <a:stretch>
            <a:fillRect/>
          </a:stretch>
        </p:blipFill>
        <p:spPr>
          <a:xfrm>
            <a:off x="7495738" y="310501"/>
            <a:ext cx="4089460" cy="2994870"/>
          </a:xfrm>
          <a:prstGeom prst="rect">
            <a:avLst/>
          </a:prstGeom>
        </p:spPr>
      </p:pic>
      <p:pic>
        <p:nvPicPr>
          <p:cNvPr id="8" name="Picture 7">
            <a:extLst>
              <a:ext uri="{FF2B5EF4-FFF2-40B4-BE49-F238E27FC236}">
                <a16:creationId xmlns:a16="http://schemas.microsoft.com/office/drawing/2014/main" id="{A4FB6788-37DC-4E13-ADF1-02D1BF5190B6}"/>
              </a:ext>
            </a:extLst>
          </p:cNvPr>
          <p:cNvPicPr>
            <a:picLocks noChangeAspect="1"/>
          </p:cNvPicPr>
          <p:nvPr/>
        </p:nvPicPr>
        <p:blipFill>
          <a:blip r:embed="rId3"/>
          <a:stretch>
            <a:fillRect/>
          </a:stretch>
        </p:blipFill>
        <p:spPr>
          <a:xfrm>
            <a:off x="7242839" y="3364646"/>
            <a:ext cx="4595258" cy="3299746"/>
          </a:xfrm>
          <a:prstGeom prst="rect">
            <a:avLst/>
          </a:prstGeom>
        </p:spPr>
      </p:pic>
      <p:sp>
        <p:nvSpPr>
          <p:cNvPr id="9" name="TextBox 8">
            <a:extLst>
              <a:ext uri="{FF2B5EF4-FFF2-40B4-BE49-F238E27FC236}">
                <a16:creationId xmlns:a16="http://schemas.microsoft.com/office/drawing/2014/main" id="{E0D0E0D0-81E2-4381-AE9D-AF5A367CD372}"/>
              </a:ext>
            </a:extLst>
          </p:cNvPr>
          <p:cNvSpPr txBox="1"/>
          <p:nvPr/>
        </p:nvSpPr>
        <p:spPr>
          <a:xfrm>
            <a:off x="353903" y="864066"/>
            <a:ext cx="5107330" cy="1938992"/>
          </a:xfrm>
          <a:prstGeom prst="rect">
            <a:avLst/>
          </a:prstGeom>
          <a:noFill/>
        </p:spPr>
        <p:txBody>
          <a:bodyPr wrap="square" rtlCol="0">
            <a:spAutoFit/>
          </a:bodyPr>
          <a:lstStyle/>
          <a:p>
            <a:r>
              <a:rPr lang="en-IN" b="1" u="sng" dirty="0">
                <a:solidFill>
                  <a:srgbClr val="00B0F0"/>
                </a:solidFill>
              </a:rPr>
              <a:t>TEST MODEL 4:</a:t>
            </a:r>
          </a:p>
          <a:p>
            <a:pPr marL="285750" indent="-285750">
              <a:buFont typeface="Wingdings" panose="05000000000000000000" pitchFamily="2" charset="2"/>
              <a:buChar char="v"/>
            </a:pPr>
            <a:r>
              <a:rPr lang="en-US" sz="1400" b="1" dirty="0"/>
              <a:t>We found model can be improved by adding the 2nd degree polynomial of HIV/AIDS and 7th degree polynomial of Polio. </a:t>
            </a:r>
          </a:p>
          <a:p>
            <a:pPr marL="285750" indent="-285750">
              <a:buFont typeface="Wingdings" panose="05000000000000000000" pitchFamily="2" charset="2"/>
              <a:buChar char="v"/>
            </a:pPr>
            <a:r>
              <a:rPr lang="en-US" sz="1400" b="1" dirty="0"/>
              <a:t>By adding these 2 polynomials our R2 value increase to 85.20%. But at the cost of 6 more </a:t>
            </a:r>
            <a:r>
              <a:rPr lang="en-US" sz="1400" b="1" dirty="0" err="1"/>
              <a:t>variables.So</a:t>
            </a:r>
            <a:r>
              <a:rPr lang="en-US" sz="1400" b="1" dirty="0"/>
              <a:t> we are going to drop these variables.</a:t>
            </a:r>
          </a:p>
          <a:p>
            <a:pPr marL="285750" indent="-285750">
              <a:buFont typeface="Wingdings" panose="05000000000000000000" pitchFamily="2" charset="2"/>
              <a:buChar char="v"/>
            </a:pPr>
            <a:endParaRPr lang="en-IN" b="1" u="sng" dirty="0">
              <a:solidFill>
                <a:srgbClr val="00B0F0"/>
              </a:solidFill>
            </a:endParaRPr>
          </a:p>
        </p:txBody>
      </p:sp>
    </p:spTree>
    <p:extLst>
      <p:ext uri="{BB962C8B-B14F-4D97-AF65-F5344CB8AC3E}">
        <p14:creationId xmlns:p14="http://schemas.microsoft.com/office/powerpoint/2010/main" val="361058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2868" y="446259"/>
            <a:ext cx="4551246" cy="461665"/>
          </a:xfrm>
          <a:prstGeom prst="rect">
            <a:avLst/>
          </a:prstGeom>
        </p:spPr>
        <p:txBody>
          <a:bodyPr wrap="none">
            <a:spAutoFit/>
          </a:bodyPr>
          <a:lstStyle/>
          <a:p>
            <a:pPr marL="342900" lvl="0" indent="-342900">
              <a:buFont typeface="Wingdings" panose="05000000000000000000" pitchFamily="2" charset="2"/>
              <a:buChar char="Ø"/>
            </a:pPr>
            <a:r>
              <a:rPr lang="en-IN" sz="2400" b="1" u="sng" dirty="0">
                <a:solidFill>
                  <a:srgbClr val="00B0F0"/>
                </a:solidFill>
                <a:effectLst>
                  <a:outerShdw blurRad="38100" dist="38100" dir="2700000" algn="tl">
                    <a:srgbClr val="000000">
                      <a:alpha val="43137"/>
                    </a:srgbClr>
                  </a:outerShdw>
                </a:effectLst>
              </a:rPr>
              <a:t>DIAGNOSTICS OF MODEL 4 </a:t>
            </a:r>
          </a:p>
        </p:txBody>
      </p:sp>
      <p:sp>
        <p:nvSpPr>
          <p:cNvPr id="3" name="Rectangle 2"/>
          <p:cNvSpPr/>
          <p:nvPr/>
        </p:nvSpPr>
        <p:spPr>
          <a:xfrm>
            <a:off x="2320254" y="1030570"/>
            <a:ext cx="3754554" cy="369332"/>
          </a:xfrm>
          <a:prstGeom prst="rect">
            <a:avLst/>
          </a:prstGeom>
        </p:spPr>
        <p:txBody>
          <a:bodyPr wrap="none">
            <a:spAutoFit/>
          </a:bodyPr>
          <a:lstStyle/>
          <a:p>
            <a:pPr marL="285750" indent="-285750">
              <a:buFont typeface="Wingdings" panose="05000000000000000000" pitchFamily="2" charset="2"/>
              <a:buChar char="q"/>
            </a:pPr>
            <a:r>
              <a:rPr lang="en-IN" b="1" dirty="0">
                <a:solidFill>
                  <a:schemeClr val="accent3">
                    <a:lumMod val="75000"/>
                  </a:schemeClr>
                </a:solidFill>
              </a:rPr>
              <a:t>DIAGNOSIS OF FOUR R-PLOTS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31" y="1522548"/>
            <a:ext cx="8974763" cy="4303486"/>
          </a:xfrm>
          <a:prstGeom prst="rect">
            <a:avLst/>
          </a:prstGeom>
        </p:spPr>
      </p:pic>
      <p:sp>
        <p:nvSpPr>
          <p:cNvPr id="5" name="Rectangle 4"/>
          <p:cNvSpPr/>
          <p:nvPr/>
        </p:nvSpPr>
        <p:spPr>
          <a:xfrm>
            <a:off x="2386149" y="5948680"/>
            <a:ext cx="8029302" cy="646331"/>
          </a:xfrm>
          <a:prstGeom prst="rect">
            <a:avLst/>
          </a:prstGeom>
        </p:spPr>
        <p:txBody>
          <a:bodyPr wrap="square">
            <a:spAutoFit/>
          </a:bodyPr>
          <a:lstStyle/>
          <a:p>
            <a:pPr algn="ctr"/>
            <a:r>
              <a:rPr lang="en-IN" b="1" dirty="0"/>
              <a:t>From above four graphs we conclude that model 2 satisfies </a:t>
            </a:r>
          </a:p>
          <a:p>
            <a:pPr algn="ctr"/>
            <a:r>
              <a:rPr lang="en-IN" b="1" dirty="0">
                <a:solidFill>
                  <a:srgbClr val="FFC000"/>
                </a:solidFill>
              </a:rPr>
              <a:t>Linearity , normality , homoscedasticity</a:t>
            </a:r>
            <a:r>
              <a:rPr lang="en-IN" b="1" dirty="0"/>
              <a:t> assumptions.</a:t>
            </a:r>
          </a:p>
        </p:txBody>
      </p:sp>
    </p:spTree>
    <p:extLst>
      <p:ext uri="{BB962C8B-B14F-4D97-AF65-F5344CB8AC3E}">
        <p14:creationId xmlns:p14="http://schemas.microsoft.com/office/powerpoint/2010/main" val="2007520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5304" y="1330185"/>
            <a:ext cx="10946674" cy="3970318"/>
          </a:xfrm>
          <a:prstGeom prst="rect">
            <a:avLst/>
          </a:prstGeom>
        </p:spPr>
        <p:txBody>
          <a:bodyPr wrap="square">
            <a:spAutoFit/>
          </a:bodyPr>
          <a:lstStyle/>
          <a:p>
            <a:r>
              <a:rPr lang="en-IN" b="1" u="sng" dirty="0">
                <a:solidFill>
                  <a:srgbClr val="00B0F0"/>
                </a:solidFill>
                <a:latin typeface="Helvetica Neue"/>
              </a:rPr>
              <a:t>CONCLUSION OF MODEL :- </a:t>
            </a:r>
          </a:p>
          <a:p>
            <a:r>
              <a:rPr lang="en-IN" sz="1600" b="1" dirty="0">
                <a:latin typeface="Helvetica Neue"/>
              </a:rPr>
              <a:t>1)R-Squared value of our final model is (84.18%).</a:t>
            </a:r>
            <a:br>
              <a:rPr lang="en-IN" sz="1600" b="1" dirty="0">
                <a:latin typeface="Helvetica Neue"/>
              </a:rPr>
            </a:br>
            <a:r>
              <a:rPr lang="en-IN" sz="1600" b="1" dirty="0">
                <a:latin typeface="Helvetica Neue"/>
              </a:rPr>
              <a:t>2)From the residual vs fitted graph we can see that the estimated error curve of our final model is almost converge to 0.</a:t>
            </a:r>
            <a:br>
              <a:rPr lang="en-IN" sz="1600" b="1" dirty="0">
                <a:latin typeface="Helvetica Neue"/>
              </a:rPr>
            </a:br>
            <a:r>
              <a:rPr lang="en-IN" sz="1600" b="1" dirty="0">
                <a:latin typeface="Helvetica Neue"/>
              </a:rPr>
              <a:t>3)From the QQ-Plot we can see that the our model shows behave like normal except for the tail parts.</a:t>
            </a:r>
          </a:p>
          <a:p>
            <a:endParaRPr lang="en-IN" dirty="0">
              <a:solidFill>
                <a:srgbClr val="FFFF00"/>
              </a:solidFill>
              <a:latin typeface="Helvetica Neue"/>
            </a:endParaRPr>
          </a:p>
          <a:p>
            <a:endParaRPr lang="en-IN" dirty="0">
              <a:solidFill>
                <a:srgbClr val="FFFF00"/>
              </a:solidFill>
              <a:latin typeface="Helvetica Neue"/>
            </a:endParaRPr>
          </a:p>
          <a:p>
            <a:endParaRPr lang="en-IN" dirty="0">
              <a:solidFill>
                <a:srgbClr val="FFFF00"/>
              </a:solidFill>
              <a:latin typeface="Helvetica Neue"/>
            </a:endParaRPr>
          </a:p>
          <a:p>
            <a:br>
              <a:rPr lang="en-IN" dirty="0">
                <a:solidFill>
                  <a:srgbClr val="FFFF00"/>
                </a:solidFill>
                <a:latin typeface="Helvetica Neue"/>
              </a:rPr>
            </a:br>
            <a:r>
              <a:rPr lang="en-IN" b="1" u="sng" dirty="0">
                <a:solidFill>
                  <a:srgbClr val="00B0F0"/>
                </a:solidFill>
                <a:effectLst>
                  <a:outerShdw blurRad="38100" dist="38100" dir="2700000" algn="tl">
                    <a:srgbClr val="000000">
                      <a:alpha val="43137"/>
                    </a:srgbClr>
                  </a:outerShdw>
                </a:effectLst>
                <a:latin typeface="Helvetica Neue"/>
              </a:rPr>
              <a:t>FINAL MODEL:-</a:t>
            </a:r>
          </a:p>
          <a:p>
            <a:r>
              <a:rPr lang="en-IN" sz="1600" b="1" dirty="0">
                <a:latin typeface="Helvetica Neue"/>
              </a:rPr>
              <a:t>Life Expectancy=(52.18)+(-0.0235)* </a:t>
            </a:r>
            <a:r>
              <a:rPr lang="en-IN" sz="1600" b="1" dirty="0" err="1">
                <a:latin typeface="Helvetica Neue"/>
              </a:rPr>
              <a:t>Adult.Mortality</a:t>
            </a:r>
            <a:r>
              <a:rPr lang="en-IN" sz="1600" b="1" dirty="0">
                <a:latin typeface="Helvetica Neue"/>
              </a:rPr>
              <a:t>+(0.1314)*Alcohol+(-0.01116)*</a:t>
            </a:r>
            <a:r>
              <a:rPr lang="en-IN" sz="1600" b="1" dirty="0" err="1">
                <a:latin typeface="Helvetica Neue"/>
              </a:rPr>
              <a:t>Hepatitis.B</a:t>
            </a:r>
            <a:r>
              <a:rPr lang="en-IN" sz="1600" b="1" dirty="0">
                <a:latin typeface="Helvetica Neue"/>
              </a:rPr>
              <a:t>+</a:t>
            </a:r>
          </a:p>
          <a:p>
            <a:r>
              <a:rPr lang="en-IN" sz="1600" b="1" dirty="0">
                <a:latin typeface="Helvetica Neue"/>
              </a:rPr>
              <a:t>(-0.000032)*Measles + (0.1943)*BMI+(0.02118)*Polio+(0.08815)*</a:t>
            </a:r>
            <a:r>
              <a:rPr lang="en-IN" sz="1600" b="1" dirty="0" err="1">
                <a:latin typeface="Helvetica Neue"/>
              </a:rPr>
              <a:t>Total.expenditure</a:t>
            </a:r>
            <a:r>
              <a:rPr lang="en-IN" sz="1600" b="1" dirty="0">
                <a:latin typeface="Helvetica Neue"/>
              </a:rPr>
              <a:t>+</a:t>
            </a:r>
          </a:p>
          <a:p>
            <a:r>
              <a:rPr lang="en-IN" sz="1600" b="1" dirty="0">
                <a:latin typeface="Helvetica Neue"/>
              </a:rPr>
              <a:t>(0.0357)*Diphtheria}+(0.00005032)*GDP + (0.8188)*Schooling} +(-24.14)*HIV.AIDS  + </a:t>
            </a:r>
          </a:p>
          <a:p>
            <a:r>
              <a:rPr lang="en-IN" sz="1600" b="1" dirty="0">
                <a:latin typeface="Helvetica Neue"/>
              </a:rPr>
              <a:t>(60.78)*(HIV.AIDS)^2+(0.000908)*[</a:t>
            </a:r>
            <a:r>
              <a:rPr lang="en-IN" sz="1600" b="1" dirty="0" err="1">
                <a:latin typeface="Helvetica Neue"/>
              </a:rPr>
              <a:t>Adult.Mortality:HIV.AIDS</a:t>
            </a:r>
            <a:r>
              <a:rPr lang="en-IN" sz="1600" b="1" dirty="0">
                <a:latin typeface="Helvetica Neue"/>
              </a:rPr>
              <a:t>]+</a:t>
            </a:r>
          </a:p>
          <a:p>
            <a:r>
              <a:rPr lang="en-IN" sz="1600" b="1" dirty="0">
                <a:latin typeface="Helvetica Neue"/>
              </a:rPr>
              <a:t>(0.5342)*(</a:t>
            </a:r>
            <a:r>
              <a:rPr lang="en-IN" sz="1600" b="1" dirty="0" err="1">
                <a:latin typeface="Helvetica Neue"/>
              </a:rPr>
              <a:t>Income.composition.of.resources:Schooling</a:t>
            </a:r>
            <a:r>
              <a:rPr lang="en-IN" sz="1600" b="1" dirty="0">
                <a:latin typeface="Helvetica Neue"/>
              </a:rPr>
              <a:t>)+(-0.01292)*[</a:t>
            </a:r>
            <a:r>
              <a:rPr lang="en-IN" sz="1600" b="1" dirty="0" err="1">
                <a:latin typeface="Helvetica Neue"/>
              </a:rPr>
              <a:t>BMI:Schooling</a:t>
            </a:r>
            <a:r>
              <a:rPr lang="en-IN" sz="1600" b="1" dirty="0">
                <a:latin typeface="Helvetica Neue"/>
              </a:rPr>
              <a:t>]</a:t>
            </a:r>
            <a:endParaRPr lang="en-IN" sz="1600" b="1" i="0" dirty="0">
              <a:effectLst/>
              <a:latin typeface="Helvetica Neue"/>
            </a:endParaRPr>
          </a:p>
        </p:txBody>
      </p:sp>
    </p:spTree>
    <p:extLst>
      <p:ext uri="{BB962C8B-B14F-4D97-AF65-F5344CB8AC3E}">
        <p14:creationId xmlns:p14="http://schemas.microsoft.com/office/powerpoint/2010/main" val="206723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045" y="1512847"/>
            <a:ext cx="9727475" cy="4278094"/>
          </a:xfrm>
          <a:prstGeom prst="rect">
            <a:avLst/>
          </a:prstGeom>
        </p:spPr>
        <p:txBody>
          <a:bodyPr wrap="square">
            <a:spAutoFit/>
          </a:bodyPr>
          <a:lstStyle/>
          <a:p>
            <a:pPr marL="285750" indent="-285750">
              <a:buFont typeface="Wingdings" panose="05000000000000000000" pitchFamily="2" charset="2"/>
              <a:buChar char="Ø"/>
            </a:pPr>
            <a:r>
              <a:rPr lang="en-US" sz="1600" b="1" dirty="0">
                <a:solidFill>
                  <a:schemeClr val="tx1">
                    <a:lumMod val="95000"/>
                  </a:schemeClr>
                </a:solidFill>
              </a:rPr>
              <a:t>The dataset although collected by WHO contained a lot of missing values and we saw that most of the missing values were from the countries with very less population and were data collection is a very tedious task.</a:t>
            </a:r>
          </a:p>
          <a:p>
            <a:pPr marL="285750" indent="-285750">
              <a:buFont typeface="Wingdings" panose="05000000000000000000" pitchFamily="2" charset="2"/>
              <a:buChar char="Ø"/>
            </a:pPr>
            <a:r>
              <a:rPr lang="en-US" sz="1600" b="1" dirty="0">
                <a:solidFill>
                  <a:schemeClr val="tx1">
                    <a:lumMod val="95000"/>
                  </a:schemeClr>
                </a:solidFill>
              </a:rPr>
              <a:t>A lot of outliers were detected which could not be removed because doing so we could loose a lot of information.</a:t>
            </a:r>
          </a:p>
          <a:p>
            <a:pPr marL="285750" indent="-285750">
              <a:buFont typeface="Wingdings" panose="05000000000000000000" pitchFamily="2" charset="2"/>
              <a:buChar char="Ø"/>
            </a:pPr>
            <a:r>
              <a:rPr lang="en-US" sz="1600" b="1" dirty="0">
                <a:solidFill>
                  <a:schemeClr val="tx1">
                    <a:lumMod val="95000"/>
                  </a:schemeClr>
                </a:solidFill>
              </a:rPr>
              <a:t>Japan although being hit badly by world war II came back very strong and is currently the country with the highest life expectancy followed by Sweden which is a big Achievement.</a:t>
            </a:r>
          </a:p>
          <a:p>
            <a:pPr marL="285750" indent="-285750">
              <a:buFont typeface="Wingdings" panose="05000000000000000000" pitchFamily="2" charset="2"/>
              <a:buChar char="Ø"/>
            </a:pPr>
            <a:r>
              <a:rPr lang="en-US" sz="1600" b="1" dirty="0">
                <a:solidFill>
                  <a:schemeClr val="tx1">
                    <a:lumMod val="95000"/>
                  </a:schemeClr>
                </a:solidFill>
              </a:rPr>
              <a:t>We largely saw how developing countries have very less life expectancy when we see diseases like HIV/AIDS, polio etc. and how Schooling plays a big role in increasing the life expectancy of developing countries as people become much more educated and help improve the welfare and healthcare of the country along with economy.</a:t>
            </a:r>
          </a:p>
          <a:p>
            <a:pPr marL="285750" indent="-285750">
              <a:buFont typeface="Wingdings" panose="05000000000000000000" pitchFamily="2" charset="2"/>
              <a:buChar char="Ø"/>
            </a:pPr>
            <a:r>
              <a:rPr lang="en-US" sz="1600" b="1" dirty="0">
                <a:solidFill>
                  <a:schemeClr val="tx1">
                    <a:lumMod val="95000"/>
                  </a:schemeClr>
                </a:solidFill>
              </a:rPr>
              <a:t>Alcoholism is a big issue in the developed country where people have good amount of money to spend and this shows how careless are people in terms of their health when it comes to alcoholism.</a:t>
            </a:r>
          </a:p>
          <a:p>
            <a:pPr marL="285750" indent="-285750">
              <a:buFont typeface="Wingdings" panose="05000000000000000000" pitchFamily="2" charset="2"/>
              <a:buChar char="Ø"/>
            </a:pPr>
            <a:r>
              <a:rPr lang="en-US" sz="1600" b="1" dirty="0">
                <a:solidFill>
                  <a:schemeClr val="tx1">
                    <a:lumMod val="95000"/>
                  </a:schemeClr>
                </a:solidFill>
              </a:rPr>
              <a:t>Life Expectancy model is affected by the factors Adult mortality rate, GDP of the country, by the diseases named as Hepatitis B , Polio, Measles, Diphtheria , HIV/AIDS, and by some their factors too such as BMI, Alcoholism, Total expenditure, Schooling.</a:t>
            </a:r>
            <a:endParaRPr lang="en-IN" sz="1600" b="1" dirty="0">
              <a:solidFill>
                <a:schemeClr val="tx1">
                  <a:lumMod val="95000"/>
                </a:schemeClr>
              </a:solidFill>
            </a:endParaRPr>
          </a:p>
        </p:txBody>
      </p:sp>
      <p:sp>
        <p:nvSpPr>
          <p:cNvPr id="4" name="TextBox 3"/>
          <p:cNvSpPr txBox="1"/>
          <p:nvPr/>
        </p:nvSpPr>
        <p:spPr>
          <a:xfrm>
            <a:off x="1750423" y="687977"/>
            <a:ext cx="3629520" cy="461665"/>
          </a:xfrm>
          <a:prstGeom prst="rect">
            <a:avLst/>
          </a:prstGeom>
          <a:noFill/>
        </p:spPr>
        <p:txBody>
          <a:bodyPr wrap="none" rtlCol="0">
            <a:spAutoFit/>
          </a:bodyPr>
          <a:lstStyle/>
          <a:p>
            <a:pPr marL="342900" indent="-342900">
              <a:buFont typeface="Wingdings" panose="05000000000000000000" pitchFamily="2" charset="2"/>
              <a:buChar char="v"/>
            </a:pPr>
            <a:r>
              <a:rPr lang="en-IN" sz="2400" b="1" dirty="0">
                <a:solidFill>
                  <a:srgbClr val="00B0F0"/>
                </a:solidFill>
                <a:effectLst>
                  <a:outerShdw blurRad="38100" dist="38100" dir="2700000" algn="tl">
                    <a:srgbClr val="000000">
                      <a:alpha val="43137"/>
                    </a:srgbClr>
                  </a:outerShdw>
                </a:effectLst>
              </a:rPr>
              <a:t>PROJECT SUMMARY:-</a:t>
            </a:r>
          </a:p>
        </p:txBody>
      </p:sp>
    </p:spTree>
    <p:extLst>
      <p:ext uri="{BB962C8B-B14F-4D97-AF65-F5344CB8AC3E}">
        <p14:creationId xmlns:p14="http://schemas.microsoft.com/office/powerpoint/2010/main" val="139567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6411738" cy="747490"/>
          </a:xfrm>
        </p:spPr>
        <p:txBody>
          <a:bodyPr/>
          <a:lstStyle/>
          <a:p>
            <a:r>
              <a:rPr lang="en-IN" dirty="0">
                <a:solidFill>
                  <a:srgbClr val="92D050"/>
                </a:solidFill>
              </a:rPr>
              <a:t>All about the dataset</a:t>
            </a:r>
          </a:p>
        </p:txBody>
      </p:sp>
      <p:sp>
        <p:nvSpPr>
          <p:cNvPr id="3" name="Content Placeholder 2"/>
          <p:cNvSpPr>
            <a:spLocks noGrp="1"/>
          </p:cNvSpPr>
          <p:nvPr>
            <p:ph idx="1"/>
          </p:nvPr>
        </p:nvSpPr>
        <p:spPr/>
        <p:txBody>
          <a:bodyPr>
            <a:normAutofit fontScale="92500" lnSpcReduction="20000"/>
          </a:bodyPr>
          <a:lstStyle/>
          <a:p>
            <a:r>
              <a:rPr lang="en-US" dirty="0"/>
              <a:t>The Global Health Observatory (GHO) data repository under World Health Organization (WHO) keeps track of the health status as well as many other related factors for all countries</a:t>
            </a:r>
          </a:p>
          <a:p>
            <a:r>
              <a:rPr lang="en-US" dirty="0"/>
              <a:t> The data-sets are made available to public for the purpose of health data analysis. </a:t>
            </a:r>
          </a:p>
          <a:p>
            <a:r>
              <a:rPr lang="en-US" dirty="0"/>
              <a:t>The data-set related to life expectancy, health factors for 193 countries has been collected from the same WHO data repository website and its corresponding economic data was collected from United Nation website.</a:t>
            </a:r>
          </a:p>
          <a:p>
            <a:r>
              <a:rPr lang="en-US" dirty="0"/>
              <a:t> Among all categories of health-related factors only those critical factors were chosen which are more representative. </a:t>
            </a:r>
          </a:p>
          <a:p>
            <a:r>
              <a:rPr lang="en-US" dirty="0"/>
              <a:t>It has been observed that in the past 15 years , there has been a huge development in health sector resulting in improvement of human mortality rates especially in the developing nations in comparison to the past 30 years</a:t>
            </a:r>
            <a:endParaRPr lang="en-IN" dirty="0"/>
          </a:p>
        </p:txBody>
      </p:sp>
    </p:spTree>
    <p:extLst>
      <p:ext uri="{BB962C8B-B14F-4D97-AF65-F5344CB8AC3E}">
        <p14:creationId xmlns:p14="http://schemas.microsoft.com/office/powerpoint/2010/main" val="230316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57385"/>
            <a:ext cx="5805851" cy="680815"/>
          </a:xfrm>
        </p:spPr>
        <p:txBody>
          <a:bodyPr>
            <a:normAutofit fontScale="90000"/>
          </a:bodyPr>
          <a:lstStyle/>
          <a:p>
            <a:r>
              <a:rPr lang="en-IN" dirty="0">
                <a:solidFill>
                  <a:srgbClr val="92D050"/>
                </a:solidFill>
              </a:rPr>
              <a:t>Structure of data set </a:t>
            </a:r>
          </a:p>
        </p:txBody>
      </p:sp>
      <p:sp>
        <p:nvSpPr>
          <p:cNvPr id="3" name="Content Placeholder 2"/>
          <p:cNvSpPr>
            <a:spLocks noGrp="1"/>
          </p:cNvSpPr>
          <p:nvPr>
            <p:ph idx="1"/>
          </p:nvPr>
        </p:nvSpPr>
        <p:spPr>
          <a:xfrm>
            <a:off x="429487" y="1283425"/>
            <a:ext cx="8915400" cy="5162550"/>
          </a:xfrm>
        </p:spPr>
        <p:txBody>
          <a:bodyPr>
            <a:normAutofit/>
          </a:bodyPr>
          <a:lstStyle/>
          <a:p>
            <a:r>
              <a:rPr lang="en-US" b="1" dirty="0">
                <a:solidFill>
                  <a:srgbClr val="FFFF00"/>
                </a:solidFill>
                <a:effectLst>
                  <a:outerShdw blurRad="38100" dist="38100" dir="2700000" algn="tl">
                    <a:srgbClr val="000000">
                      <a:alpha val="43137"/>
                    </a:srgbClr>
                  </a:outerShdw>
                </a:effectLst>
              </a:rPr>
              <a:t>DIMENTIONS OF DATA</a:t>
            </a:r>
          </a:p>
          <a:p>
            <a:pPr marL="0" indent="0">
              <a:buNone/>
            </a:pPr>
            <a:r>
              <a:rPr lang="en-US" dirty="0">
                <a:solidFill>
                  <a:srgbClr val="FFFF00"/>
                </a:solidFill>
              </a:rPr>
              <a:t>      </a:t>
            </a:r>
            <a:r>
              <a:rPr lang="en-US" sz="1600" dirty="0">
                <a:solidFill>
                  <a:schemeClr val="tx1"/>
                </a:solidFill>
              </a:rPr>
              <a:t>Number</a:t>
            </a:r>
            <a:r>
              <a:rPr lang="en-US" sz="1600" dirty="0"/>
              <a:t> of sample points: = 2938</a:t>
            </a:r>
          </a:p>
          <a:p>
            <a:pPr marL="0" indent="0">
              <a:buNone/>
            </a:pPr>
            <a:r>
              <a:rPr lang="en-US" sz="1600" dirty="0"/>
              <a:t>       Number of Variables: = 22</a:t>
            </a:r>
          </a:p>
          <a:p>
            <a:r>
              <a:rPr lang="en-IN" b="1" dirty="0">
                <a:solidFill>
                  <a:srgbClr val="FFFF00"/>
                </a:solidFill>
                <a:effectLst>
                  <a:outerShdw blurRad="38100" dist="38100" dir="2700000" algn="tl">
                    <a:srgbClr val="000000">
                      <a:alpha val="43137"/>
                    </a:srgbClr>
                  </a:outerShdw>
                </a:effectLst>
              </a:rPr>
              <a:t>VARIABLES DISCRIPTION</a:t>
            </a:r>
          </a:p>
          <a:p>
            <a:pPr>
              <a:buFont typeface="Wingdings" panose="05000000000000000000" pitchFamily="2" charset="2"/>
              <a:buChar char="v"/>
            </a:pPr>
            <a:r>
              <a:rPr lang="en-US" sz="1600" b="1" u="sng" dirty="0">
                <a:solidFill>
                  <a:srgbClr val="92D050"/>
                </a:solidFill>
                <a:effectLst>
                  <a:outerShdw blurRad="38100" dist="38100" dir="2700000" algn="tl">
                    <a:srgbClr val="000000">
                      <a:alpha val="43137"/>
                    </a:srgbClr>
                  </a:outerShdw>
                </a:effectLst>
              </a:rPr>
              <a:t>Nominal Variable</a:t>
            </a:r>
            <a:r>
              <a:rPr lang="en-US" sz="1600" dirty="0">
                <a:solidFill>
                  <a:srgbClr val="92D050"/>
                </a:solidFill>
              </a:rPr>
              <a:t>:-</a:t>
            </a:r>
          </a:p>
          <a:p>
            <a:pPr marL="0" indent="0">
              <a:buNone/>
            </a:pPr>
            <a:r>
              <a:rPr lang="en-US" sz="1600" dirty="0"/>
              <a:t>         </a:t>
            </a:r>
            <a:r>
              <a:rPr lang="en-US" sz="1600" dirty="0">
                <a:solidFill>
                  <a:srgbClr val="00B0F0"/>
                </a:solidFill>
              </a:rPr>
              <a:t>Country</a:t>
            </a:r>
            <a:r>
              <a:rPr lang="en-US" sz="1600" dirty="0"/>
              <a:t>: The country in which the indicators are from (i.e. United States of America or Congo</a:t>
            </a:r>
          </a:p>
          <a:p>
            <a:pPr marL="0" indent="0">
              <a:buNone/>
            </a:pPr>
            <a:r>
              <a:rPr lang="en-US" sz="1600" dirty="0"/>
              <a:t>           </a:t>
            </a:r>
            <a:r>
              <a:rPr lang="en-US" sz="1600" dirty="0">
                <a:solidFill>
                  <a:srgbClr val="00B0F0"/>
                </a:solidFill>
              </a:rPr>
              <a:t>Status</a:t>
            </a:r>
            <a:r>
              <a:rPr lang="en-US" sz="1600" dirty="0"/>
              <a:t>: Whether a country is considered to be ‘Developing’ or ‘Developed’ by WHO standards</a:t>
            </a:r>
          </a:p>
          <a:p>
            <a:pPr>
              <a:buFont typeface="Wingdings" panose="05000000000000000000" pitchFamily="2" charset="2"/>
              <a:buChar char="v"/>
            </a:pPr>
            <a:r>
              <a:rPr lang="en-US" sz="1600" b="1" u="sng" dirty="0">
                <a:solidFill>
                  <a:srgbClr val="92D050"/>
                </a:solidFill>
                <a:effectLst>
                  <a:outerShdw blurRad="38100" dist="38100" dir="2700000" algn="tl">
                    <a:srgbClr val="000000">
                      <a:alpha val="43137"/>
                    </a:srgbClr>
                  </a:outerShdw>
                </a:effectLst>
              </a:rPr>
              <a:t>Ordinal Variable:-</a:t>
            </a:r>
          </a:p>
          <a:p>
            <a:pPr marL="0" indent="0">
              <a:buNone/>
            </a:pPr>
            <a:r>
              <a:rPr lang="en-US" sz="1600" dirty="0"/>
              <a:t>          </a:t>
            </a:r>
            <a:r>
              <a:rPr lang="en-US" sz="1600" dirty="0">
                <a:solidFill>
                  <a:srgbClr val="00B0F0"/>
                </a:solidFill>
              </a:rPr>
              <a:t>Year</a:t>
            </a:r>
            <a:r>
              <a:rPr lang="en-US" sz="1600" dirty="0"/>
              <a:t>: The calendar year the indicators are from (ranging from 2000 to 2015)</a:t>
            </a:r>
          </a:p>
          <a:p>
            <a:pPr marL="0" indent="0">
              <a:buNone/>
            </a:pPr>
            <a:r>
              <a:rPr lang="en-US" sz="1600" dirty="0"/>
              <a:t>          </a:t>
            </a:r>
            <a:r>
              <a:rPr lang="en-US" sz="1600" dirty="0">
                <a:solidFill>
                  <a:srgbClr val="00B0F0"/>
                </a:solidFill>
              </a:rPr>
              <a:t>BMI Average Body Mass Index (BMI) </a:t>
            </a:r>
            <a:r>
              <a:rPr lang="en-US" sz="1600" dirty="0"/>
              <a:t>of a country’s total population</a:t>
            </a:r>
          </a:p>
        </p:txBody>
      </p:sp>
    </p:spTree>
    <p:extLst>
      <p:ext uri="{BB962C8B-B14F-4D97-AF65-F5344CB8AC3E}">
        <p14:creationId xmlns:p14="http://schemas.microsoft.com/office/powerpoint/2010/main" val="159424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5779" y="188867"/>
            <a:ext cx="9829801" cy="6247864"/>
          </a:xfrm>
          <a:prstGeom prst="rect">
            <a:avLst/>
          </a:prstGeom>
          <a:noFill/>
        </p:spPr>
        <p:txBody>
          <a:bodyPr wrap="square" rtlCol="0">
            <a:spAutoFit/>
          </a:bodyPr>
          <a:lstStyle/>
          <a:p>
            <a:pPr marL="285750" indent="-285750">
              <a:buFont typeface="Wingdings" panose="05000000000000000000" pitchFamily="2" charset="2"/>
              <a:buChar char="v"/>
            </a:pPr>
            <a:r>
              <a:rPr lang="en-IN" sz="1600" b="1" dirty="0">
                <a:solidFill>
                  <a:srgbClr val="00B0F0"/>
                </a:solidFill>
                <a:effectLst>
                  <a:outerShdw blurRad="38100" dist="38100" dir="2700000" algn="tl">
                    <a:srgbClr val="000000">
                      <a:alpha val="43137"/>
                    </a:srgbClr>
                  </a:outerShdw>
                </a:effectLst>
              </a:rPr>
              <a:t>RATIO</a:t>
            </a:r>
            <a:r>
              <a:rPr lang="en-IN" sz="1600" b="1" dirty="0">
                <a:solidFill>
                  <a:srgbClr val="FF0000"/>
                </a:solidFill>
                <a:effectLst>
                  <a:outerShdw blurRad="38100" dist="38100" dir="2700000" algn="tl">
                    <a:srgbClr val="000000">
                      <a:alpha val="43137"/>
                    </a:srgbClr>
                  </a:outerShdw>
                </a:effectLst>
              </a:rPr>
              <a:t> </a:t>
            </a:r>
          </a:p>
          <a:p>
            <a:pPr marL="800100" lvl="1" indent="-342900">
              <a:buFont typeface="+mj-lt"/>
              <a:buAutoNum type="arabicPeriod"/>
            </a:pPr>
            <a:r>
              <a:rPr lang="en-US" sz="1600" dirty="0"/>
              <a:t>Life Expectancy: The life expectancy of people in years for a particular country and year</a:t>
            </a:r>
          </a:p>
          <a:p>
            <a:pPr marL="800100" lvl="1" indent="-342900">
              <a:buFont typeface="+mj-lt"/>
              <a:buAutoNum type="arabicPeriod"/>
            </a:pPr>
            <a:r>
              <a:rPr lang="en-US" sz="1600" dirty="0"/>
              <a:t>Adult Mortality: The adult mortality rate per 1000 population</a:t>
            </a:r>
          </a:p>
          <a:p>
            <a:pPr marL="800100" lvl="1" indent="-342900">
              <a:buFont typeface="+mj-lt"/>
              <a:buAutoNum type="arabicPeriod"/>
            </a:pPr>
            <a:r>
              <a:rPr lang="en-US" sz="1600" dirty="0"/>
              <a:t>Infant Deaths: Number of infant deaths per 1000 population</a:t>
            </a:r>
          </a:p>
          <a:p>
            <a:pPr marL="800100" lvl="1" indent="-342900">
              <a:buFont typeface="+mj-lt"/>
              <a:buAutoNum type="arabicPeriod"/>
            </a:pPr>
            <a:r>
              <a:rPr lang="en-US" sz="1600" dirty="0"/>
              <a:t>Alcohol: A country’s alcohol consumption rate measured as liters of pure alcohol consumption per capita</a:t>
            </a:r>
          </a:p>
          <a:p>
            <a:pPr marL="800100" lvl="1" indent="-342900">
              <a:buFont typeface="+mj-lt"/>
              <a:buAutoNum type="arabicPeriod"/>
            </a:pPr>
            <a:r>
              <a:rPr lang="en-US" sz="1600" dirty="0"/>
              <a:t>Alcohol: A country’s alcohol consumption rate measured as liters of pure alcohol consumption per capita</a:t>
            </a:r>
          </a:p>
          <a:p>
            <a:pPr marL="800100" lvl="1" indent="-342900">
              <a:buFont typeface="+mj-lt"/>
              <a:buAutoNum type="arabicPeriod"/>
            </a:pPr>
            <a:r>
              <a:rPr lang="en-US" sz="1600" dirty="0"/>
              <a:t>Hepatitis b: Number of 1 year olds with Hepatitis B immunization over all 1 year olds in population</a:t>
            </a:r>
          </a:p>
          <a:p>
            <a:pPr marL="800100" lvl="1" indent="-342900">
              <a:buFont typeface="+mj-lt"/>
              <a:buAutoNum type="arabicPeriod"/>
            </a:pPr>
            <a:r>
              <a:rPr lang="en-US" sz="1600" dirty="0"/>
              <a:t>Measles: Number of reported Measles cases per 1000 population</a:t>
            </a:r>
          </a:p>
          <a:p>
            <a:pPr marL="800100" lvl="1" indent="-342900">
              <a:buFont typeface="+mj-lt"/>
              <a:buAutoNum type="arabicPeriod"/>
            </a:pPr>
            <a:r>
              <a:rPr lang="en-US" sz="1600" dirty="0"/>
              <a:t>Under five deaths: Number of people under the age of five deaths per 1000 population</a:t>
            </a:r>
          </a:p>
          <a:p>
            <a:pPr marL="800100" lvl="1" indent="-342900">
              <a:buFont typeface="+mj-lt"/>
              <a:buAutoNum type="arabicPeriod"/>
            </a:pPr>
            <a:r>
              <a:rPr lang="en-US" sz="1600" dirty="0"/>
              <a:t>Polio: Number of 1 year olds with Polio immunization over the number of all 1 year olds in population</a:t>
            </a:r>
          </a:p>
          <a:p>
            <a:pPr marL="800100" lvl="1" indent="-342900">
              <a:buFont typeface="+mj-lt"/>
              <a:buAutoNum type="arabicPeriod"/>
            </a:pPr>
            <a:r>
              <a:rPr lang="en-US" sz="1600" dirty="0"/>
              <a:t>Total Expenditure: Government expenditure on health as a percentage of total government expenditure</a:t>
            </a:r>
          </a:p>
          <a:p>
            <a:pPr marL="800100" lvl="1" indent="-342900">
              <a:buFont typeface="+mj-lt"/>
              <a:buAutoNum type="arabicPeriod"/>
            </a:pPr>
            <a:r>
              <a:rPr lang="en-US" sz="1600" dirty="0"/>
              <a:t>Diphtheria: Diphtheria tetanus toxoid and pertussis (DTP3) immunization rate of 1 year olds</a:t>
            </a:r>
          </a:p>
          <a:p>
            <a:pPr marL="800100" lvl="1" indent="-342900">
              <a:buFont typeface="+mj-lt"/>
              <a:buAutoNum type="arabicPeriod"/>
            </a:pPr>
            <a:r>
              <a:rPr lang="en-US" sz="1600" dirty="0"/>
              <a:t>HIV/Aids: - deaths per 1000 live births caused by HIV/AIDS for people under 5</a:t>
            </a:r>
          </a:p>
          <a:p>
            <a:pPr marL="800100" lvl="1" indent="-342900">
              <a:buFont typeface="+mj-lt"/>
              <a:buAutoNum type="arabicPeriod"/>
            </a:pPr>
            <a:r>
              <a:rPr lang="en-US" sz="1600" dirty="0"/>
              <a:t>GDP- Gross Domestic Product per capita</a:t>
            </a:r>
          </a:p>
          <a:p>
            <a:pPr marL="800100" lvl="1" indent="-342900">
              <a:buFont typeface="+mj-lt"/>
              <a:buAutoNum type="arabicPeriod"/>
            </a:pPr>
            <a:r>
              <a:rPr lang="en-US" sz="1600" dirty="0"/>
              <a:t>population:- population of a country</a:t>
            </a:r>
          </a:p>
          <a:p>
            <a:pPr marL="800100" lvl="1" indent="-342900">
              <a:buFont typeface="+mj-lt"/>
              <a:buAutoNum type="arabicPeriod"/>
            </a:pPr>
            <a:r>
              <a:rPr lang="en-US" sz="1600" dirty="0"/>
              <a:t>Thinness 10-19 years :- rate of thinness among people aged 10-19</a:t>
            </a:r>
          </a:p>
          <a:p>
            <a:pPr marL="800100" lvl="1" indent="-342900">
              <a:buFont typeface="+mj-lt"/>
              <a:buAutoNum type="arabicPeriod"/>
            </a:pPr>
            <a:r>
              <a:rPr lang="en-US" sz="1600" dirty="0"/>
              <a:t>thinness 5-9 years :- rate of thinness among people aged 5-9</a:t>
            </a:r>
          </a:p>
          <a:p>
            <a:pPr marL="800100" lvl="1" indent="-342900">
              <a:buFont typeface="+mj-lt"/>
              <a:buAutoNum type="arabicPeriod"/>
            </a:pPr>
            <a:r>
              <a:rPr lang="en-US" sz="1600" dirty="0"/>
              <a:t>income composition of resources :- Human Development Index in terms of income composition of resources</a:t>
            </a:r>
          </a:p>
          <a:p>
            <a:pPr marL="800100" lvl="1" indent="-342900">
              <a:buFont typeface="+mj-lt"/>
              <a:buAutoNum type="arabicPeriod"/>
            </a:pPr>
            <a:r>
              <a:rPr lang="en-US" sz="1600" dirty="0"/>
              <a:t>Schooling :- average number of years of schooling of a population</a:t>
            </a:r>
            <a:r>
              <a:rPr lang="en-IN" sz="1600" dirty="0"/>
              <a:t>    </a:t>
            </a:r>
          </a:p>
        </p:txBody>
      </p:sp>
    </p:spTree>
    <p:extLst>
      <p:ext uri="{BB962C8B-B14F-4D97-AF65-F5344CB8AC3E}">
        <p14:creationId xmlns:p14="http://schemas.microsoft.com/office/powerpoint/2010/main" val="264333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24" y="424301"/>
            <a:ext cx="4622334" cy="506878"/>
          </a:xfrm>
        </p:spPr>
        <p:txBody>
          <a:bodyPr/>
          <a:lstStyle/>
          <a:p>
            <a:r>
              <a:rPr lang="en-IN" sz="3200" dirty="0">
                <a:solidFill>
                  <a:srgbClr val="00B0F0"/>
                </a:solidFill>
              </a:rPr>
              <a:t>DATA CLEANING  </a:t>
            </a:r>
          </a:p>
        </p:txBody>
      </p:sp>
      <p:sp>
        <p:nvSpPr>
          <p:cNvPr id="3" name="Content Placeholder 2"/>
          <p:cNvSpPr>
            <a:spLocks noGrp="1"/>
          </p:cNvSpPr>
          <p:nvPr>
            <p:ph idx="1"/>
          </p:nvPr>
        </p:nvSpPr>
        <p:spPr>
          <a:xfrm>
            <a:off x="1094923" y="1834598"/>
            <a:ext cx="9710097" cy="4195481"/>
          </a:xfrm>
        </p:spPr>
        <p:txBody>
          <a:bodyPr/>
          <a:lstStyle/>
          <a:p>
            <a:r>
              <a:rPr lang="en-IN" b="1" dirty="0">
                <a:solidFill>
                  <a:srgbClr val="FFFF00"/>
                </a:solidFill>
              </a:rPr>
              <a:t>MISSING VALUE DETECTION</a:t>
            </a:r>
          </a:p>
          <a:p>
            <a:pPr marL="0" indent="0">
              <a:buNone/>
            </a:pPr>
            <a:r>
              <a:rPr lang="en-IN" dirty="0"/>
              <a:t>      </a:t>
            </a:r>
            <a:r>
              <a:rPr lang="en-US" sz="1600" dirty="0"/>
              <a:t>To find missing values </a:t>
            </a:r>
            <a:r>
              <a:rPr lang="en-US" sz="1600" dirty="0">
                <a:solidFill>
                  <a:srgbClr val="00B0F0"/>
                </a:solidFill>
              </a:rPr>
              <a:t>sum(is.na()) </a:t>
            </a:r>
            <a:r>
              <a:rPr lang="en-US" sz="1600" dirty="0"/>
              <a:t>provides total number of missing values.</a:t>
            </a:r>
          </a:p>
          <a:p>
            <a:pPr marL="0" indent="0">
              <a:buNone/>
            </a:pPr>
            <a:r>
              <a:rPr lang="en-US" sz="1600" dirty="0"/>
              <a:t>       In our data we got </a:t>
            </a:r>
            <a:r>
              <a:rPr lang="en-IN" sz="1600" dirty="0">
                <a:solidFill>
                  <a:srgbClr val="00B0F0"/>
                </a:solidFill>
              </a:rPr>
              <a:t>2563 NA </a:t>
            </a:r>
            <a:r>
              <a:rPr lang="en-IN" sz="1600" dirty="0">
                <a:solidFill>
                  <a:schemeClr val="tx1"/>
                </a:solidFill>
              </a:rPr>
              <a:t>values out of total </a:t>
            </a:r>
            <a:r>
              <a:rPr lang="en-US" sz="1600" dirty="0">
                <a:solidFill>
                  <a:srgbClr val="00B0F0"/>
                </a:solidFill>
              </a:rPr>
              <a:t>2938 observations.</a:t>
            </a:r>
          </a:p>
          <a:p>
            <a:r>
              <a:rPr lang="en-US" sz="1600" dirty="0">
                <a:solidFill>
                  <a:srgbClr val="00B0F0"/>
                </a:solidFill>
              </a:rPr>
              <a:t> </a:t>
            </a:r>
            <a:r>
              <a:rPr lang="en-IN" sz="1600" b="1" dirty="0">
                <a:solidFill>
                  <a:srgbClr val="FFFF00"/>
                </a:solidFill>
              </a:rPr>
              <a:t>DEALING WITH MISSING VALUES </a:t>
            </a:r>
            <a:endParaRPr lang="en-US" sz="1600" dirty="0">
              <a:solidFill>
                <a:srgbClr val="00B0F0"/>
              </a:solidFill>
            </a:endParaRPr>
          </a:p>
          <a:p>
            <a:pPr marL="0" indent="0">
              <a:buNone/>
            </a:pPr>
            <a:r>
              <a:rPr lang="en-US" sz="1600" dirty="0">
                <a:solidFill>
                  <a:srgbClr val="00B0F0"/>
                </a:solidFill>
              </a:rPr>
              <a:t>       </a:t>
            </a:r>
            <a:r>
              <a:rPr lang="en-US" sz="1600" dirty="0">
                <a:solidFill>
                  <a:schemeClr val="tx1"/>
                </a:solidFill>
              </a:rPr>
              <a:t>Dropping this value will result in loss of  50% of data.</a:t>
            </a:r>
          </a:p>
          <a:p>
            <a:pPr marL="0" indent="0">
              <a:buNone/>
            </a:pPr>
            <a:endParaRPr lang="en-US" sz="1600" dirty="0">
              <a:solidFill>
                <a:schemeClr val="tx1"/>
              </a:solidFill>
            </a:endParaRPr>
          </a:p>
          <a:p>
            <a:pPr marL="0" indent="0">
              <a:buNone/>
            </a:pPr>
            <a:r>
              <a:rPr lang="en-US" sz="1600" dirty="0">
                <a:solidFill>
                  <a:schemeClr val="tx1"/>
                </a:solidFill>
              </a:rPr>
              <a:t>Hence replacing them with </a:t>
            </a:r>
            <a:r>
              <a:rPr lang="en-US" sz="1600" b="1" dirty="0">
                <a:solidFill>
                  <a:srgbClr val="00B0F0"/>
                </a:solidFill>
              </a:rPr>
              <a:t>median</a:t>
            </a:r>
            <a:r>
              <a:rPr lang="en-US" sz="1600" b="1" dirty="0"/>
              <a:t> </a:t>
            </a:r>
            <a:r>
              <a:rPr lang="en-US" sz="1600" dirty="0">
                <a:solidFill>
                  <a:schemeClr val="tx1"/>
                </a:solidFill>
              </a:rPr>
              <a:t>found to be appropriate as each variables are </a:t>
            </a:r>
            <a:r>
              <a:rPr lang="en-US" sz="1600" dirty="0"/>
              <a:t>                        </a:t>
            </a:r>
            <a:r>
              <a:rPr lang="en-US" sz="1600" dirty="0">
                <a:solidFill>
                  <a:schemeClr val="tx1"/>
                </a:solidFill>
              </a:rPr>
              <a:t>right skewed or left skewed or normally distributed</a:t>
            </a:r>
            <a:r>
              <a:rPr lang="en-US" sz="1600" dirty="0"/>
              <a:t>.</a:t>
            </a:r>
            <a:endParaRPr lang="en-US" sz="1600" dirty="0">
              <a:solidFill>
                <a:schemeClr val="tx1"/>
              </a:solidFill>
            </a:endParaRPr>
          </a:p>
          <a:p>
            <a:pPr marL="0" indent="0">
              <a:buNone/>
            </a:pPr>
            <a:r>
              <a:rPr lang="en-US" sz="1600" dirty="0">
                <a:solidFill>
                  <a:schemeClr val="tx1"/>
                </a:solidFill>
              </a:rPr>
              <a:t>        </a:t>
            </a:r>
            <a:endParaRPr lang="en-US" sz="1600" dirty="0">
              <a:solidFill>
                <a:srgbClr val="00B0F0"/>
              </a:solidFill>
            </a:endParaRPr>
          </a:p>
          <a:p>
            <a:pPr marL="0" indent="0">
              <a:buNone/>
            </a:pPr>
            <a:endParaRPr lang="en-IN" sz="1600" dirty="0">
              <a:solidFill>
                <a:srgbClr val="00B0F0"/>
              </a:solidFill>
            </a:endParaRPr>
          </a:p>
        </p:txBody>
      </p:sp>
    </p:spTree>
    <p:extLst>
      <p:ext uri="{BB962C8B-B14F-4D97-AF65-F5344CB8AC3E}">
        <p14:creationId xmlns:p14="http://schemas.microsoft.com/office/powerpoint/2010/main" val="75850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984" y="176169"/>
            <a:ext cx="5466217" cy="656050"/>
          </a:xfrm>
        </p:spPr>
        <p:txBody>
          <a:bodyPr>
            <a:normAutofit/>
          </a:bodyPr>
          <a:lstStyle/>
          <a:p>
            <a:pPr marL="457200" indent="-457200">
              <a:buFont typeface="Wingdings" panose="05000000000000000000" pitchFamily="2" charset="2"/>
              <a:buChar char="Ø"/>
            </a:pPr>
            <a:r>
              <a:rPr lang="en-IN" sz="3200" dirty="0">
                <a:solidFill>
                  <a:srgbClr val="00B0F0"/>
                </a:solidFill>
              </a:rPr>
              <a:t>DATA- VISUALISATION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349" y="1084719"/>
            <a:ext cx="2404082" cy="171720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5899" y="1084660"/>
            <a:ext cx="2487887" cy="1717201"/>
          </a:xfrm>
          <a:prstGeom prst="rect">
            <a:avLst/>
          </a:prstGeom>
        </p:spPr>
      </p:pic>
      <p:pic>
        <p:nvPicPr>
          <p:cNvPr id="3" name="Picture 2"/>
          <p:cNvPicPr>
            <a:picLocks noChangeAspect="1"/>
          </p:cNvPicPr>
          <p:nvPr/>
        </p:nvPicPr>
        <p:blipFill>
          <a:blip r:embed="rId4"/>
          <a:stretch>
            <a:fillRect/>
          </a:stretch>
        </p:blipFill>
        <p:spPr>
          <a:xfrm>
            <a:off x="2624360" y="1084698"/>
            <a:ext cx="2782502" cy="1717201"/>
          </a:xfrm>
          <a:prstGeom prst="rect">
            <a:avLst/>
          </a:prstGeom>
        </p:spPr>
      </p:pic>
      <p:pic>
        <p:nvPicPr>
          <p:cNvPr id="4" name="Picture 3"/>
          <p:cNvPicPr>
            <a:picLocks noChangeAspect="1"/>
          </p:cNvPicPr>
          <p:nvPr/>
        </p:nvPicPr>
        <p:blipFill>
          <a:blip r:embed="rId5"/>
          <a:stretch>
            <a:fillRect/>
          </a:stretch>
        </p:blipFill>
        <p:spPr>
          <a:xfrm>
            <a:off x="7912823" y="1084660"/>
            <a:ext cx="2782502" cy="1717201"/>
          </a:xfrm>
          <a:prstGeom prst="rect">
            <a:avLst/>
          </a:prstGeom>
        </p:spPr>
      </p:pic>
      <p:pic>
        <p:nvPicPr>
          <p:cNvPr id="13" name="Picture 12">
            <a:extLst>
              <a:ext uri="{FF2B5EF4-FFF2-40B4-BE49-F238E27FC236}">
                <a16:creationId xmlns:a16="http://schemas.microsoft.com/office/drawing/2014/main" id="{4881D2BD-FEA9-45AA-A19A-9ED6D868BE4F}"/>
              </a:ext>
            </a:extLst>
          </p:cNvPr>
          <p:cNvPicPr>
            <a:picLocks noChangeAspect="1"/>
          </p:cNvPicPr>
          <p:nvPr/>
        </p:nvPicPr>
        <p:blipFill>
          <a:blip r:embed="rId6"/>
          <a:stretch>
            <a:fillRect/>
          </a:stretch>
        </p:blipFill>
        <p:spPr>
          <a:xfrm>
            <a:off x="237563" y="2801921"/>
            <a:ext cx="2404868" cy="1717202"/>
          </a:xfrm>
          <a:prstGeom prst="rect">
            <a:avLst/>
          </a:prstGeom>
        </p:spPr>
      </p:pic>
      <p:pic>
        <p:nvPicPr>
          <p:cNvPr id="14" name="Picture 13">
            <a:extLst>
              <a:ext uri="{FF2B5EF4-FFF2-40B4-BE49-F238E27FC236}">
                <a16:creationId xmlns:a16="http://schemas.microsoft.com/office/drawing/2014/main" id="{B9546B73-B8BA-4A88-A98E-D1745DFB54D6}"/>
              </a:ext>
            </a:extLst>
          </p:cNvPr>
          <p:cNvPicPr>
            <a:picLocks noChangeAspect="1"/>
          </p:cNvPicPr>
          <p:nvPr/>
        </p:nvPicPr>
        <p:blipFill>
          <a:blip r:embed="rId7"/>
          <a:stretch>
            <a:fillRect/>
          </a:stretch>
        </p:blipFill>
        <p:spPr>
          <a:xfrm>
            <a:off x="2633396" y="2801910"/>
            <a:ext cx="2782503" cy="1717202"/>
          </a:xfrm>
          <a:prstGeom prst="rect">
            <a:avLst/>
          </a:prstGeom>
        </p:spPr>
      </p:pic>
      <p:pic>
        <p:nvPicPr>
          <p:cNvPr id="15" name="Picture 14">
            <a:extLst>
              <a:ext uri="{FF2B5EF4-FFF2-40B4-BE49-F238E27FC236}">
                <a16:creationId xmlns:a16="http://schemas.microsoft.com/office/drawing/2014/main" id="{211CB40B-7DCB-471B-8F12-8120B8274AA6}"/>
              </a:ext>
            </a:extLst>
          </p:cNvPr>
          <p:cNvPicPr>
            <a:picLocks noChangeAspect="1"/>
          </p:cNvPicPr>
          <p:nvPr/>
        </p:nvPicPr>
        <p:blipFill>
          <a:blip r:embed="rId8"/>
          <a:stretch>
            <a:fillRect/>
          </a:stretch>
        </p:blipFill>
        <p:spPr>
          <a:xfrm>
            <a:off x="5415899" y="2801880"/>
            <a:ext cx="2496924" cy="1717201"/>
          </a:xfrm>
          <a:prstGeom prst="rect">
            <a:avLst/>
          </a:prstGeom>
        </p:spPr>
      </p:pic>
      <p:pic>
        <p:nvPicPr>
          <p:cNvPr id="16" name="Picture 15">
            <a:extLst>
              <a:ext uri="{FF2B5EF4-FFF2-40B4-BE49-F238E27FC236}">
                <a16:creationId xmlns:a16="http://schemas.microsoft.com/office/drawing/2014/main" id="{C17779B5-B38D-4A28-AE59-ABC39FB4F236}"/>
              </a:ext>
            </a:extLst>
          </p:cNvPr>
          <p:cNvPicPr>
            <a:picLocks noChangeAspect="1"/>
          </p:cNvPicPr>
          <p:nvPr/>
        </p:nvPicPr>
        <p:blipFill>
          <a:blip r:embed="rId9"/>
          <a:stretch>
            <a:fillRect/>
          </a:stretch>
        </p:blipFill>
        <p:spPr>
          <a:xfrm>
            <a:off x="7912823" y="2801880"/>
            <a:ext cx="2782502" cy="1717201"/>
          </a:xfrm>
          <a:prstGeom prst="rect">
            <a:avLst/>
          </a:prstGeom>
        </p:spPr>
      </p:pic>
      <p:pic>
        <p:nvPicPr>
          <p:cNvPr id="17" name="Picture 16">
            <a:extLst>
              <a:ext uri="{FF2B5EF4-FFF2-40B4-BE49-F238E27FC236}">
                <a16:creationId xmlns:a16="http://schemas.microsoft.com/office/drawing/2014/main" id="{21A6E284-63CD-461E-A8F2-DB0806076D3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348" y="4519124"/>
            <a:ext cx="2404085" cy="1717203"/>
          </a:xfrm>
          <a:prstGeom prst="rect">
            <a:avLst/>
          </a:prstGeom>
        </p:spPr>
      </p:pic>
      <p:pic>
        <p:nvPicPr>
          <p:cNvPr id="18" name="Picture 17">
            <a:extLst>
              <a:ext uri="{FF2B5EF4-FFF2-40B4-BE49-F238E27FC236}">
                <a16:creationId xmlns:a16="http://schemas.microsoft.com/office/drawing/2014/main" id="{71A29D7A-8144-4243-9293-C3330AAB5154}"/>
              </a:ext>
            </a:extLst>
          </p:cNvPr>
          <p:cNvPicPr>
            <a:picLocks noChangeAspect="1"/>
          </p:cNvPicPr>
          <p:nvPr/>
        </p:nvPicPr>
        <p:blipFill>
          <a:blip r:embed="rId11"/>
          <a:stretch>
            <a:fillRect/>
          </a:stretch>
        </p:blipFill>
        <p:spPr>
          <a:xfrm>
            <a:off x="2635622" y="4519119"/>
            <a:ext cx="2782502" cy="1717201"/>
          </a:xfrm>
          <a:prstGeom prst="rect">
            <a:avLst/>
          </a:prstGeom>
        </p:spPr>
      </p:pic>
      <p:pic>
        <p:nvPicPr>
          <p:cNvPr id="19" name="Picture 18">
            <a:extLst>
              <a:ext uri="{FF2B5EF4-FFF2-40B4-BE49-F238E27FC236}">
                <a16:creationId xmlns:a16="http://schemas.microsoft.com/office/drawing/2014/main" id="{976DE927-0557-4BDB-BF51-08B3EB13F83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06861" y="4519081"/>
            <a:ext cx="2569469" cy="1717201"/>
          </a:xfrm>
          <a:prstGeom prst="rect">
            <a:avLst/>
          </a:prstGeom>
        </p:spPr>
      </p:pic>
      <p:pic>
        <p:nvPicPr>
          <p:cNvPr id="20" name="Picture 19">
            <a:extLst>
              <a:ext uri="{FF2B5EF4-FFF2-40B4-BE49-F238E27FC236}">
                <a16:creationId xmlns:a16="http://schemas.microsoft.com/office/drawing/2014/main" id="{8C5FC1FA-14D8-47A9-B00F-B79B3CD94EF7}"/>
              </a:ext>
            </a:extLst>
          </p:cNvPr>
          <p:cNvPicPr>
            <a:picLocks noChangeAspect="1"/>
          </p:cNvPicPr>
          <p:nvPr/>
        </p:nvPicPr>
        <p:blipFill>
          <a:blip r:embed="rId13"/>
          <a:stretch>
            <a:fillRect/>
          </a:stretch>
        </p:blipFill>
        <p:spPr>
          <a:xfrm>
            <a:off x="7978556" y="4519081"/>
            <a:ext cx="2714544" cy="1717201"/>
          </a:xfrm>
          <a:prstGeom prst="rect">
            <a:avLst/>
          </a:prstGeom>
        </p:spPr>
      </p:pic>
    </p:spTree>
    <p:extLst>
      <p:ext uri="{BB962C8B-B14F-4D97-AF65-F5344CB8AC3E}">
        <p14:creationId xmlns:p14="http://schemas.microsoft.com/office/powerpoint/2010/main" val="25029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4327" y="602001"/>
            <a:ext cx="2507567" cy="1788862"/>
          </a:xfrm>
          <a:prstGeom prst="rect">
            <a:avLst/>
          </a:prstGeom>
        </p:spPr>
      </p:pic>
      <p:pic>
        <p:nvPicPr>
          <p:cNvPr id="3" name="Picture 2"/>
          <p:cNvPicPr>
            <a:picLocks noChangeAspect="1"/>
          </p:cNvPicPr>
          <p:nvPr/>
        </p:nvPicPr>
        <p:blipFill>
          <a:blip r:embed="rId3"/>
          <a:stretch>
            <a:fillRect/>
          </a:stretch>
        </p:blipFill>
        <p:spPr>
          <a:xfrm>
            <a:off x="5409461" y="602001"/>
            <a:ext cx="2507567" cy="1788862"/>
          </a:xfrm>
          <a:prstGeom prst="rect">
            <a:avLst/>
          </a:prstGeom>
        </p:spPr>
      </p:pic>
      <p:pic>
        <p:nvPicPr>
          <p:cNvPr id="4" name="Picture 3"/>
          <p:cNvPicPr>
            <a:picLocks noChangeAspect="1"/>
          </p:cNvPicPr>
          <p:nvPr/>
        </p:nvPicPr>
        <p:blipFill>
          <a:blip r:embed="rId4"/>
          <a:stretch>
            <a:fillRect/>
          </a:stretch>
        </p:blipFill>
        <p:spPr>
          <a:xfrm>
            <a:off x="2901894" y="602001"/>
            <a:ext cx="2507567" cy="1788862"/>
          </a:xfrm>
          <a:prstGeom prst="rect">
            <a:avLst/>
          </a:prstGeom>
        </p:spPr>
      </p:pic>
      <p:pic>
        <p:nvPicPr>
          <p:cNvPr id="5" name="Picture 4"/>
          <p:cNvPicPr>
            <a:picLocks noChangeAspect="1"/>
          </p:cNvPicPr>
          <p:nvPr/>
        </p:nvPicPr>
        <p:blipFill>
          <a:blip r:embed="rId5"/>
          <a:stretch>
            <a:fillRect/>
          </a:stretch>
        </p:blipFill>
        <p:spPr>
          <a:xfrm>
            <a:off x="7917028" y="602001"/>
            <a:ext cx="2507567" cy="1788862"/>
          </a:xfrm>
          <a:prstGeom prst="rect">
            <a:avLst/>
          </a:prstGeom>
        </p:spPr>
      </p:pic>
      <p:pic>
        <p:nvPicPr>
          <p:cNvPr id="6" name="Picture 5">
            <a:extLst>
              <a:ext uri="{FF2B5EF4-FFF2-40B4-BE49-F238E27FC236}">
                <a16:creationId xmlns:a16="http://schemas.microsoft.com/office/drawing/2014/main" id="{BBFECC45-15FA-44CA-9E6E-1DD42F046B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327" y="2390863"/>
            <a:ext cx="2507567" cy="1791119"/>
          </a:xfrm>
          <a:prstGeom prst="rect">
            <a:avLst/>
          </a:prstGeom>
        </p:spPr>
      </p:pic>
      <p:pic>
        <p:nvPicPr>
          <p:cNvPr id="7" name="Picture 6">
            <a:extLst>
              <a:ext uri="{FF2B5EF4-FFF2-40B4-BE49-F238E27FC236}">
                <a16:creationId xmlns:a16="http://schemas.microsoft.com/office/drawing/2014/main" id="{78D0EDF4-FF07-4148-9A7B-A8FDC43EBE37}"/>
              </a:ext>
            </a:extLst>
          </p:cNvPr>
          <p:cNvPicPr>
            <a:picLocks noChangeAspect="1"/>
          </p:cNvPicPr>
          <p:nvPr/>
        </p:nvPicPr>
        <p:blipFill>
          <a:blip r:embed="rId7"/>
          <a:stretch>
            <a:fillRect/>
          </a:stretch>
        </p:blipFill>
        <p:spPr>
          <a:xfrm>
            <a:off x="2910588" y="2390863"/>
            <a:ext cx="2507567" cy="1788863"/>
          </a:xfrm>
          <a:prstGeom prst="rect">
            <a:avLst/>
          </a:prstGeom>
        </p:spPr>
      </p:pic>
      <p:pic>
        <p:nvPicPr>
          <p:cNvPr id="8" name="Picture 7">
            <a:extLst>
              <a:ext uri="{FF2B5EF4-FFF2-40B4-BE49-F238E27FC236}">
                <a16:creationId xmlns:a16="http://schemas.microsoft.com/office/drawing/2014/main" id="{C2FA25C4-4C6B-402F-922D-4ABB2646A51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21307" y="2390864"/>
            <a:ext cx="2504408" cy="1788862"/>
          </a:xfrm>
          <a:prstGeom prst="rect">
            <a:avLst/>
          </a:prstGeom>
        </p:spPr>
      </p:pic>
      <p:pic>
        <p:nvPicPr>
          <p:cNvPr id="9" name="Picture 8">
            <a:extLst>
              <a:ext uri="{FF2B5EF4-FFF2-40B4-BE49-F238E27FC236}">
                <a16:creationId xmlns:a16="http://schemas.microsoft.com/office/drawing/2014/main" id="{F08CDB9F-81AB-4C27-8F8E-F5BC541D1B87}"/>
              </a:ext>
            </a:extLst>
          </p:cNvPr>
          <p:cNvPicPr>
            <a:picLocks noChangeAspect="1"/>
          </p:cNvPicPr>
          <p:nvPr/>
        </p:nvPicPr>
        <p:blipFill>
          <a:blip r:embed="rId9"/>
          <a:stretch>
            <a:fillRect/>
          </a:stretch>
        </p:blipFill>
        <p:spPr>
          <a:xfrm>
            <a:off x="7915685" y="2390863"/>
            <a:ext cx="2517597" cy="1788862"/>
          </a:xfrm>
          <a:prstGeom prst="rect">
            <a:avLst/>
          </a:prstGeom>
        </p:spPr>
      </p:pic>
      <p:pic>
        <p:nvPicPr>
          <p:cNvPr id="10" name="Picture 9">
            <a:extLst>
              <a:ext uri="{FF2B5EF4-FFF2-40B4-BE49-F238E27FC236}">
                <a16:creationId xmlns:a16="http://schemas.microsoft.com/office/drawing/2014/main" id="{E79CABBF-F792-4032-947E-3C3D7869FFA5}"/>
              </a:ext>
            </a:extLst>
          </p:cNvPr>
          <p:cNvPicPr>
            <a:picLocks noChangeAspect="1"/>
          </p:cNvPicPr>
          <p:nvPr/>
        </p:nvPicPr>
        <p:blipFill>
          <a:blip r:embed="rId10"/>
          <a:stretch>
            <a:fillRect/>
          </a:stretch>
        </p:blipFill>
        <p:spPr>
          <a:xfrm>
            <a:off x="394327" y="4179726"/>
            <a:ext cx="2513109" cy="1788862"/>
          </a:xfrm>
          <a:prstGeom prst="rect">
            <a:avLst/>
          </a:prstGeom>
        </p:spPr>
      </p:pic>
      <p:pic>
        <p:nvPicPr>
          <p:cNvPr id="11" name="Picture 10">
            <a:extLst>
              <a:ext uri="{FF2B5EF4-FFF2-40B4-BE49-F238E27FC236}">
                <a16:creationId xmlns:a16="http://schemas.microsoft.com/office/drawing/2014/main" id="{4E0BF2B6-578D-4E7D-815A-AFFC751F3E3B}"/>
              </a:ext>
            </a:extLst>
          </p:cNvPr>
          <p:cNvPicPr>
            <a:picLocks noChangeAspect="1"/>
          </p:cNvPicPr>
          <p:nvPr/>
        </p:nvPicPr>
        <p:blipFill>
          <a:blip r:embed="rId11"/>
          <a:stretch>
            <a:fillRect/>
          </a:stretch>
        </p:blipFill>
        <p:spPr>
          <a:xfrm>
            <a:off x="8039849" y="4179725"/>
            <a:ext cx="2403698" cy="1786963"/>
          </a:xfrm>
          <a:prstGeom prst="rect">
            <a:avLst/>
          </a:prstGeom>
        </p:spPr>
      </p:pic>
      <p:pic>
        <p:nvPicPr>
          <p:cNvPr id="12" name="Picture 11">
            <a:extLst>
              <a:ext uri="{FF2B5EF4-FFF2-40B4-BE49-F238E27FC236}">
                <a16:creationId xmlns:a16="http://schemas.microsoft.com/office/drawing/2014/main" id="{8D6130DC-CA16-4ADA-8634-49B3F9E39E0A}"/>
              </a:ext>
            </a:extLst>
          </p:cNvPr>
          <p:cNvPicPr>
            <a:picLocks noChangeAspect="1"/>
          </p:cNvPicPr>
          <p:nvPr/>
        </p:nvPicPr>
        <p:blipFill>
          <a:blip r:embed="rId12"/>
          <a:stretch>
            <a:fillRect/>
          </a:stretch>
        </p:blipFill>
        <p:spPr>
          <a:xfrm>
            <a:off x="5438226" y="4181624"/>
            <a:ext cx="2592928" cy="1786963"/>
          </a:xfrm>
          <a:prstGeom prst="rect">
            <a:avLst/>
          </a:prstGeom>
        </p:spPr>
      </p:pic>
      <p:pic>
        <p:nvPicPr>
          <p:cNvPr id="13" name="Picture 12">
            <a:extLst>
              <a:ext uri="{FF2B5EF4-FFF2-40B4-BE49-F238E27FC236}">
                <a16:creationId xmlns:a16="http://schemas.microsoft.com/office/drawing/2014/main" id="{39099FA1-835A-469E-848C-C14F8D3A1660}"/>
              </a:ext>
            </a:extLst>
          </p:cNvPr>
          <p:cNvPicPr>
            <a:picLocks noChangeAspect="1"/>
          </p:cNvPicPr>
          <p:nvPr/>
        </p:nvPicPr>
        <p:blipFill>
          <a:blip r:embed="rId13"/>
          <a:stretch>
            <a:fillRect/>
          </a:stretch>
        </p:blipFill>
        <p:spPr>
          <a:xfrm>
            <a:off x="2910588" y="4179725"/>
            <a:ext cx="2518943" cy="1788862"/>
          </a:xfrm>
          <a:prstGeom prst="rect">
            <a:avLst/>
          </a:prstGeom>
        </p:spPr>
      </p:pic>
    </p:spTree>
    <p:extLst>
      <p:ext uri="{BB962C8B-B14F-4D97-AF65-F5344CB8AC3E}">
        <p14:creationId xmlns:p14="http://schemas.microsoft.com/office/powerpoint/2010/main" val="262189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45" y="893216"/>
            <a:ext cx="2902591" cy="224412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5378" y="893216"/>
            <a:ext cx="2902591" cy="2244120"/>
          </a:xfrm>
          <a:prstGeom prst="rect">
            <a:avLst/>
          </a:prstGeom>
        </p:spPr>
      </p:pic>
      <p:pic>
        <p:nvPicPr>
          <p:cNvPr id="6" name="Picture 5"/>
          <p:cNvPicPr>
            <a:picLocks noChangeAspect="1"/>
          </p:cNvPicPr>
          <p:nvPr/>
        </p:nvPicPr>
        <p:blipFill>
          <a:blip r:embed="rId4"/>
          <a:stretch>
            <a:fillRect/>
          </a:stretch>
        </p:blipFill>
        <p:spPr>
          <a:xfrm>
            <a:off x="8764148" y="893216"/>
            <a:ext cx="2902591" cy="2244120"/>
          </a:xfrm>
          <a:prstGeom prst="rect">
            <a:avLst/>
          </a:prstGeom>
        </p:spPr>
      </p:pic>
      <p:pic>
        <p:nvPicPr>
          <p:cNvPr id="7" name="Picture 6"/>
          <p:cNvPicPr>
            <a:picLocks noChangeAspect="1"/>
          </p:cNvPicPr>
          <p:nvPr/>
        </p:nvPicPr>
        <p:blipFill>
          <a:blip r:embed="rId5"/>
          <a:stretch>
            <a:fillRect/>
          </a:stretch>
        </p:blipFill>
        <p:spPr>
          <a:xfrm>
            <a:off x="2936515" y="893216"/>
            <a:ext cx="2928863" cy="2244120"/>
          </a:xfrm>
          <a:prstGeom prst="rect">
            <a:avLst/>
          </a:prstGeom>
        </p:spPr>
      </p:pic>
      <p:pic>
        <p:nvPicPr>
          <p:cNvPr id="8" name="Picture 7">
            <a:extLst>
              <a:ext uri="{FF2B5EF4-FFF2-40B4-BE49-F238E27FC236}">
                <a16:creationId xmlns:a16="http://schemas.microsoft.com/office/drawing/2014/main" id="{76F6DC43-69B5-44F0-B14B-78628CAA29BC}"/>
              </a:ext>
            </a:extLst>
          </p:cNvPr>
          <p:cNvPicPr>
            <a:picLocks noChangeAspect="1"/>
          </p:cNvPicPr>
          <p:nvPr/>
        </p:nvPicPr>
        <p:blipFill>
          <a:blip r:embed="rId6"/>
          <a:stretch>
            <a:fillRect/>
          </a:stretch>
        </p:blipFill>
        <p:spPr>
          <a:xfrm>
            <a:off x="37745" y="3137336"/>
            <a:ext cx="2902591" cy="2244120"/>
          </a:xfrm>
          <a:prstGeom prst="rect">
            <a:avLst/>
          </a:prstGeom>
        </p:spPr>
      </p:pic>
      <p:pic>
        <p:nvPicPr>
          <p:cNvPr id="9" name="Picture 8">
            <a:extLst>
              <a:ext uri="{FF2B5EF4-FFF2-40B4-BE49-F238E27FC236}">
                <a16:creationId xmlns:a16="http://schemas.microsoft.com/office/drawing/2014/main" id="{8C3752DC-3B80-469F-8CF9-E2544AF3EDCA}"/>
              </a:ext>
            </a:extLst>
          </p:cNvPr>
          <p:cNvPicPr>
            <a:picLocks noChangeAspect="1"/>
          </p:cNvPicPr>
          <p:nvPr/>
        </p:nvPicPr>
        <p:blipFill>
          <a:blip r:embed="rId7"/>
          <a:stretch>
            <a:fillRect/>
          </a:stretch>
        </p:blipFill>
        <p:spPr>
          <a:xfrm>
            <a:off x="2936515" y="3137336"/>
            <a:ext cx="2928863" cy="2244120"/>
          </a:xfrm>
          <a:prstGeom prst="rect">
            <a:avLst/>
          </a:prstGeom>
        </p:spPr>
      </p:pic>
      <p:pic>
        <p:nvPicPr>
          <p:cNvPr id="10" name="Picture 9">
            <a:extLst>
              <a:ext uri="{FF2B5EF4-FFF2-40B4-BE49-F238E27FC236}">
                <a16:creationId xmlns:a16="http://schemas.microsoft.com/office/drawing/2014/main" id="{FB105DC3-DA67-4F39-90FB-3BF6FB0C94AF}"/>
              </a:ext>
            </a:extLst>
          </p:cNvPr>
          <p:cNvPicPr>
            <a:picLocks noChangeAspect="1"/>
          </p:cNvPicPr>
          <p:nvPr/>
        </p:nvPicPr>
        <p:blipFill>
          <a:blip r:embed="rId8"/>
          <a:stretch>
            <a:fillRect/>
          </a:stretch>
        </p:blipFill>
        <p:spPr>
          <a:xfrm>
            <a:off x="5865379" y="3137336"/>
            <a:ext cx="2898770" cy="2244120"/>
          </a:xfrm>
          <a:prstGeom prst="rect">
            <a:avLst/>
          </a:prstGeom>
        </p:spPr>
      </p:pic>
      <p:pic>
        <p:nvPicPr>
          <p:cNvPr id="11" name="Picture 10">
            <a:extLst>
              <a:ext uri="{FF2B5EF4-FFF2-40B4-BE49-F238E27FC236}">
                <a16:creationId xmlns:a16="http://schemas.microsoft.com/office/drawing/2014/main" id="{1751EFEF-464E-4E90-AF41-68249E570F70}"/>
              </a:ext>
            </a:extLst>
          </p:cNvPr>
          <p:cNvPicPr>
            <a:picLocks noChangeAspect="1"/>
          </p:cNvPicPr>
          <p:nvPr/>
        </p:nvPicPr>
        <p:blipFill>
          <a:blip r:embed="rId9"/>
          <a:stretch>
            <a:fillRect/>
          </a:stretch>
        </p:blipFill>
        <p:spPr>
          <a:xfrm>
            <a:off x="8764148" y="3137337"/>
            <a:ext cx="2898771" cy="2244120"/>
          </a:xfrm>
          <a:prstGeom prst="rect">
            <a:avLst/>
          </a:prstGeom>
        </p:spPr>
      </p:pic>
    </p:spTree>
    <p:extLst>
      <p:ext uri="{BB962C8B-B14F-4D97-AF65-F5344CB8AC3E}">
        <p14:creationId xmlns:p14="http://schemas.microsoft.com/office/powerpoint/2010/main" val="3791702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1147</TotalTime>
  <Words>2297</Words>
  <Application>Microsoft Office PowerPoint</Application>
  <PresentationFormat>Widescreen</PresentationFormat>
  <Paragraphs>160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Helvetica Neue</vt:lpstr>
      <vt:lpstr>Wingdings</vt:lpstr>
      <vt:lpstr>Wingdings 3</vt:lpstr>
      <vt:lpstr>Ion</vt:lpstr>
      <vt:lpstr>Statistical Analysis of Life Expectancy Dataset</vt:lpstr>
      <vt:lpstr>ABOUT  DATASET: </vt:lpstr>
      <vt:lpstr>All about the dataset</vt:lpstr>
      <vt:lpstr>Structure of data set </vt:lpstr>
      <vt:lpstr>PowerPoint Presentation</vt:lpstr>
      <vt:lpstr>DATA CLEANING  </vt:lpstr>
      <vt:lpstr>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Avinandan Patel</cp:lastModifiedBy>
  <cp:revision>43</cp:revision>
  <dcterms:created xsi:type="dcterms:W3CDTF">2021-11-25T20:31:13Z</dcterms:created>
  <dcterms:modified xsi:type="dcterms:W3CDTF">2021-11-27T19:52:45Z</dcterms:modified>
</cp:coreProperties>
</file>