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77" r:id="rId4"/>
    <p:sldId id="261" r:id="rId5"/>
    <p:sldId id="271" r:id="rId6"/>
    <p:sldId id="284" r:id="rId7"/>
    <p:sldId id="281" r:id="rId8"/>
    <p:sldId id="280" r:id="rId9"/>
    <p:sldId id="282" r:id="rId10"/>
    <p:sldId id="283" r:id="rId11"/>
    <p:sldId id="272" r:id="rId12"/>
    <p:sldId id="273" r:id="rId13"/>
    <p:sldId id="275" r:id="rId14"/>
    <p:sldId id="270" r:id="rId15"/>
    <p:sldId id="274" r:id="rId16"/>
    <p:sldId id="278" r:id="rId17"/>
    <p:sldId id="285" r:id="rId18"/>
    <p:sldId id="287" r:id="rId19"/>
    <p:sldId id="288" r:id="rId20"/>
    <p:sldId id="268" r:id="rId21"/>
  </p:sldIdLst>
  <p:sldSz cx="18288000" cy="10287000"/>
  <p:notesSz cx="6858000" cy="9144000"/>
  <p:embeddedFontLst>
    <p:embeddedFont>
      <p:font typeface="DM Sans" pitchFamily="2" charset="0"/>
      <p:regular r:id="rId22"/>
      <p:bold r:id="rId23"/>
      <p:italic r:id="rId24"/>
      <p:boldItalic r:id="rId25"/>
    </p:embeddedFont>
    <p:embeddedFont>
      <p:font typeface="Now Bold" panose="020B0604020202020204" charset="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vinandan Patel" initials="AP" lastIdx="1" clrIdx="0">
    <p:extLst>
      <p:ext uri="{19B8F6BF-5375-455C-9EA6-DF929625EA0E}">
        <p15:presenceInfo xmlns:p15="http://schemas.microsoft.com/office/powerpoint/2012/main" userId="a0e9b07c5372134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22" autoAdjust="0"/>
  </p:normalViewPr>
  <p:slideViewPr>
    <p:cSldViewPr>
      <p:cViewPr varScale="1">
        <p:scale>
          <a:sx n="76" d="100"/>
          <a:sy n="76" d="100"/>
        </p:scale>
        <p:origin x="474"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commentAuthors" Target="commentAuthors.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11392544" y="4154952"/>
            <a:ext cx="11958151" cy="1929323"/>
            <a:chOff x="0" y="0"/>
            <a:chExt cx="3149472" cy="508135"/>
          </a:xfrm>
        </p:grpSpPr>
        <p:sp>
          <p:nvSpPr>
            <p:cNvPr id="3" name="Freeform 3"/>
            <p:cNvSpPr/>
            <p:nvPr/>
          </p:nvSpPr>
          <p:spPr>
            <a:xfrm>
              <a:off x="0" y="0"/>
              <a:ext cx="3149472" cy="508135"/>
            </a:xfrm>
            <a:custGeom>
              <a:avLst/>
              <a:gdLst/>
              <a:ahLst/>
              <a:cxnLst/>
              <a:rect l="l" t="t" r="r" b="b"/>
              <a:pathLst>
                <a:path w="3149472" h="508135">
                  <a:moveTo>
                    <a:pt x="0" y="0"/>
                  </a:moveTo>
                  <a:lnTo>
                    <a:pt x="3149472" y="0"/>
                  </a:lnTo>
                  <a:lnTo>
                    <a:pt x="3149472" y="508135"/>
                  </a:lnTo>
                  <a:lnTo>
                    <a:pt x="0" y="508135"/>
                  </a:lnTo>
                  <a:close/>
                </a:path>
              </a:pathLst>
            </a:custGeom>
            <a:solidFill>
              <a:srgbClr val="145DA0"/>
            </a:solidFill>
          </p:spPr>
        </p:sp>
        <p:sp>
          <p:nvSpPr>
            <p:cNvPr id="4" name="TextBox 4"/>
            <p:cNvSpPr txBox="1"/>
            <p:nvPr/>
          </p:nvSpPr>
          <p:spPr>
            <a:xfrm>
              <a:off x="0" y="-28575"/>
              <a:ext cx="3149472" cy="536710"/>
            </a:xfrm>
            <a:prstGeom prst="rect">
              <a:avLst/>
            </a:prstGeom>
          </p:spPr>
          <p:txBody>
            <a:bodyPr lIns="50800" tIns="50800" rIns="50800" bIns="50800" rtlCol="0" anchor="ctr"/>
            <a:lstStyle/>
            <a:p>
              <a:pPr algn="ctr">
                <a:lnSpc>
                  <a:spcPts val="2590"/>
                </a:lnSpc>
              </a:pPr>
              <a:endParaRPr/>
            </a:p>
          </p:txBody>
        </p:sp>
      </p:grpSp>
      <p:sp>
        <p:nvSpPr>
          <p:cNvPr id="5" name="Freeform 5"/>
          <p:cNvSpPr/>
          <p:nvPr/>
        </p:nvSpPr>
        <p:spPr>
          <a:xfrm>
            <a:off x="11208957" y="-1011147"/>
            <a:ext cx="2647750" cy="2647750"/>
          </a:xfrm>
          <a:custGeom>
            <a:avLst/>
            <a:gdLst/>
            <a:ahLst/>
            <a:cxnLst/>
            <a:rect l="l" t="t" r="r" b="b"/>
            <a:pathLst>
              <a:path w="2647750" h="2647750">
                <a:moveTo>
                  <a:pt x="0" y="0"/>
                </a:moveTo>
                <a:lnTo>
                  <a:pt x="2647750" y="0"/>
                </a:lnTo>
                <a:lnTo>
                  <a:pt x="2647750" y="2647750"/>
                </a:lnTo>
                <a:lnTo>
                  <a:pt x="0" y="264775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TextBox 8"/>
          <p:cNvSpPr txBox="1"/>
          <p:nvPr/>
        </p:nvSpPr>
        <p:spPr>
          <a:xfrm>
            <a:off x="8534400" y="8191500"/>
            <a:ext cx="7130469" cy="2385718"/>
          </a:xfrm>
          <a:prstGeom prst="rect">
            <a:avLst/>
          </a:prstGeom>
        </p:spPr>
        <p:txBody>
          <a:bodyPr wrap="square" lIns="0" tIns="0" rIns="0" bIns="0" numCol="1" rtlCol="0" anchor="t">
            <a:spAutoFit/>
          </a:bodyPr>
          <a:lstStyle/>
          <a:p>
            <a:pPr marL="0" lvl="0" indent="0" algn="ctr">
              <a:lnSpc>
                <a:spcPts val="3727"/>
              </a:lnSpc>
              <a:spcBef>
                <a:spcPct val="0"/>
              </a:spcBef>
            </a:pPr>
            <a:r>
              <a:rPr lang="en-US" sz="2800" b="1" dirty="0">
                <a:solidFill>
                  <a:schemeClr val="bg1"/>
                </a:solidFill>
                <a:latin typeface="DM Sans" pitchFamily="2" charset="0"/>
                <a:ea typeface="DM Sans Italics"/>
                <a:cs typeface="DM Sans Italics"/>
                <a:sym typeface="DM Sans Italics"/>
              </a:rPr>
              <a:t>SUBMITTED BY:</a:t>
            </a:r>
          </a:p>
          <a:p>
            <a:pPr marL="0" lvl="0" indent="0" algn="l">
              <a:lnSpc>
                <a:spcPts val="3727"/>
              </a:lnSpc>
              <a:spcBef>
                <a:spcPct val="0"/>
              </a:spcBef>
            </a:pPr>
            <a:endParaRPr lang="en-US" sz="2800" b="1" dirty="0">
              <a:solidFill>
                <a:schemeClr val="bg1"/>
              </a:solidFill>
              <a:latin typeface="DM Sans" pitchFamily="2" charset="0"/>
              <a:ea typeface="DM Sans Italics"/>
              <a:cs typeface="DM Sans Italics"/>
              <a:sym typeface="DM Sans Italics"/>
            </a:endParaRPr>
          </a:p>
          <a:p>
            <a:pPr>
              <a:lnSpc>
                <a:spcPts val="3727"/>
              </a:lnSpc>
              <a:spcBef>
                <a:spcPct val="0"/>
              </a:spcBef>
            </a:pPr>
            <a:r>
              <a:rPr lang="en-US" sz="3200" b="1" dirty="0">
                <a:solidFill>
                  <a:schemeClr val="bg1"/>
                </a:solidFill>
                <a:latin typeface="DM Sans" pitchFamily="2" charset="0"/>
                <a:ea typeface="DM Sans Italics"/>
                <a:cs typeface="DM Sans Italics"/>
                <a:sym typeface="DM Sans Italics"/>
              </a:rPr>
              <a:t>AVINANDAN PATEL        MAYANK RAJ</a:t>
            </a:r>
            <a:endParaRPr lang="en-US" sz="2800" b="1" dirty="0">
              <a:solidFill>
                <a:schemeClr val="bg1"/>
              </a:solidFill>
              <a:latin typeface="DM Sans" pitchFamily="2" charset="0"/>
              <a:ea typeface="DM Sans Italics"/>
              <a:cs typeface="DM Sans Italics"/>
              <a:sym typeface="DM Sans Italics"/>
            </a:endParaRPr>
          </a:p>
          <a:p>
            <a:pPr marL="0" lvl="0" indent="0" algn="l">
              <a:lnSpc>
                <a:spcPts val="3727"/>
              </a:lnSpc>
              <a:spcBef>
                <a:spcPct val="0"/>
              </a:spcBef>
            </a:pPr>
            <a:endParaRPr lang="en-US" sz="2000" b="1" dirty="0">
              <a:solidFill>
                <a:schemeClr val="bg1"/>
              </a:solidFill>
              <a:latin typeface="DM Sans" pitchFamily="2" charset="0"/>
              <a:ea typeface="DM Sans Italics"/>
              <a:cs typeface="DM Sans Italics"/>
              <a:sym typeface="DM Sans Italics"/>
            </a:endParaRPr>
          </a:p>
          <a:p>
            <a:pPr marL="0" lvl="0" indent="0" algn="l">
              <a:lnSpc>
                <a:spcPts val="3727"/>
              </a:lnSpc>
              <a:spcBef>
                <a:spcPct val="0"/>
              </a:spcBef>
            </a:pPr>
            <a:endParaRPr lang="en-US" sz="3600" b="1" dirty="0">
              <a:solidFill>
                <a:schemeClr val="bg1"/>
              </a:solidFill>
              <a:latin typeface="DM Sans" pitchFamily="2" charset="0"/>
              <a:ea typeface="DM Sans Italics"/>
              <a:cs typeface="DM Sans Italics"/>
              <a:sym typeface="DM Sans Italics"/>
            </a:endParaRPr>
          </a:p>
        </p:txBody>
      </p:sp>
      <p:sp>
        <p:nvSpPr>
          <p:cNvPr id="10" name="TextBox 10"/>
          <p:cNvSpPr txBox="1"/>
          <p:nvPr/>
        </p:nvSpPr>
        <p:spPr>
          <a:xfrm>
            <a:off x="2528431" y="1414234"/>
            <a:ext cx="5021378" cy="444737"/>
          </a:xfrm>
          <a:prstGeom prst="rect">
            <a:avLst/>
          </a:prstGeom>
        </p:spPr>
        <p:txBody>
          <a:bodyPr wrap="square" lIns="0" tIns="0" rIns="0" bIns="0" rtlCol="0" anchor="t">
            <a:spAutoFit/>
          </a:bodyPr>
          <a:lstStyle/>
          <a:p>
            <a:pPr algn="l">
              <a:lnSpc>
                <a:spcPts val="3131"/>
              </a:lnSpc>
            </a:pPr>
            <a:r>
              <a:rPr lang="en-US" sz="2800" b="1" spc="-50" dirty="0">
                <a:solidFill>
                  <a:schemeClr val="bg1"/>
                </a:solidFill>
                <a:latin typeface="DM Sans" pitchFamily="2" charset="0"/>
                <a:ea typeface="DM Sans Italics"/>
                <a:cs typeface="DM Sans Italics"/>
                <a:sym typeface="DM Sans Italics"/>
              </a:rPr>
              <a:t>TEAM NAME:  </a:t>
            </a:r>
            <a:r>
              <a:rPr lang="en-US" sz="4000" b="1" spc="-50" dirty="0">
                <a:solidFill>
                  <a:schemeClr val="bg1"/>
                </a:solidFill>
                <a:latin typeface="DM Sans" pitchFamily="2" charset="0"/>
                <a:ea typeface="DM Sans Italics"/>
                <a:cs typeface="DM Sans Italics"/>
                <a:sym typeface="DM Sans Italics"/>
              </a:rPr>
              <a:t>DIVINE</a:t>
            </a:r>
            <a:endParaRPr lang="en-US" sz="3200" b="1" spc="-50" dirty="0">
              <a:solidFill>
                <a:schemeClr val="bg1"/>
              </a:solidFill>
              <a:latin typeface="DM Sans" pitchFamily="2" charset="0"/>
              <a:ea typeface="DM Sans Italics"/>
              <a:cs typeface="DM Sans Italics"/>
              <a:sym typeface="DM Sans Italics"/>
            </a:endParaRPr>
          </a:p>
        </p:txBody>
      </p:sp>
      <p:sp>
        <p:nvSpPr>
          <p:cNvPr id="11" name="Freeform 11"/>
          <p:cNvSpPr/>
          <p:nvPr/>
        </p:nvSpPr>
        <p:spPr>
          <a:xfrm>
            <a:off x="1573748" y="1146060"/>
            <a:ext cx="846187" cy="981086"/>
          </a:xfrm>
          <a:custGeom>
            <a:avLst/>
            <a:gdLst/>
            <a:ahLst/>
            <a:cxnLst/>
            <a:rect l="l" t="t" r="r" b="b"/>
            <a:pathLst>
              <a:path w="846187" h="981086">
                <a:moveTo>
                  <a:pt x="0" y="0"/>
                </a:moveTo>
                <a:lnTo>
                  <a:pt x="846186" y="0"/>
                </a:lnTo>
                <a:lnTo>
                  <a:pt x="846186" y="981086"/>
                </a:lnTo>
                <a:lnTo>
                  <a:pt x="0" y="98108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2" name="Freeform 12"/>
          <p:cNvSpPr/>
          <p:nvPr/>
        </p:nvSpPr>
        <p:spPr>
          <a:xfrm>
            <a:off x="-295175" y="8630507"/>
            <a:ext cx="2647750" cy="2647750"/>
          </a:xfrm>
          <a:custGeom>
            <a:avLst/>
            <a:gdLst/>
            <a:ahLst/>
            <a:cxnLst/>
            <a:rect l="l" t="t" r="r" b="b"/>
            <a:pathLst>
              <a:path w="2647750" h="2647750">
                <a:moveTo>
                  <a:pt x="0" y="0"/>
                </a:moveTo>
                <a:lnTo>
                  <a:pt x="2647750" y="0"/>
                </a:lnTo>
                <a:lnTo>
                  <a:pt x="2647750" y="2647751"/>
                </a:lnTo>
                <a:lnTo>
                  <a:pt x="0" y="264775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7" name="TextBox 16">
            <a:extLst>
              <a:ext uri="{FF2B5EF4-FFF2-40B4-BE49-F238E27FC236}">
                <a16:creationId xmlns:a16="http://schemas.microsoft.com/office/drawing/2014/main" id="{E79BE60B-6DAA-173B-0832-825201D56921}"/>
              </a:ext>
            </a:extLst>
          </p:cNvPr>
          <p:cNvSpPr txBox="1"/>
          <p:nvPr/>
        </p:nvSpPr>
        <p:spPr>
          <a:xfrm>
            <a:off x="11506200" y="4229100"/>
            <a:ext cx="184731" cy="2113399"/>
          </a:xfrm>
          <a:prstGeom prst="rect">
            <a:avLst/>
          </a:prstGeom>
          <a:noFill/>
        </p:spPr>
        <p:txBody>
          <a:bodyPr wrap="none" rtlCol="0">
            <a:spAutoFit/>
          </a:bodyPr>
          <a:lstStyle/>
          <a:p>
            <a:pPr>
              <a:lnSpc>
                <a:spcPts val="13568"/>
              </a:lnSpc>
            </a:pPr>
            <a:endParaRPr lang="en-US" sz="4800" b="1" dirty="0">
              <a:solidFill>
                <a:srgbClr val="FFFBFB"/>
              </a:solidFill>
              <a:latin typeface="Now Bold"/>
              <a:ea typeface="Now Bold"/>
              <a:cs typeface="Now Bold"/>
              <a:sym typeface="Now Bold"/>
            </a:endParaRPr>
          </a:p>
          <a:p>
            <a:endParaRPr lang="en-IN" dirty="0"/>
          </a:p>
        </p:txBody>
      </p:sp>
      <p:sp>
        <p:nvSpPr>
          <p:cNvPr id="19" name="TextBox 18">
            <a:extLst>
              <a:ext uri="{FF2B5EF4-FFF2-40B4-BE49-F238E27FC236}">
                <a16:creationId xmlns:a16="http://schemas.microsoft.com/office/drawing/2014/main" id="{29518471-CA9B-AEF4-7E33-0435CB918FB1}"/>
              </a:ext>
            </a:extLst>
          </p:cNvPr>
          <p:cNvSpPr txBox="1"/>
          <p:nvPr/>
        </p:nvSpPr>
        <p:spPr>
          <a:xfrm>
            <a:off x="4572000" y="3707972"/>
            <a:ext cx="10124001" cy="2400657"/>
          </a:xfrm>
          <a:prstGeom prst="rect">
            <a:avLst/>
          </a:prstGeom>
          <a:noFill/>
        </p:spPr>
        <p:txBody>
          <a:bodyPr wrap="square" rtlCol="0">
            <a:spAutoFit/>
          </a:bodyPr>
          <a:lstStyle/>
          <a:p>
            <a:r>
              <a:rPr lang="en-IN" sz="4400" b="1" dirty="0">
                <a:solidFill>
                  <a:schemeClr val="bg1"/>
                </a:solidFill>
                <a:latin typeface="DM Sans" pitchFamily="2" charset="0"/>
              </a:rPr>
              <a:t>UNITED  AIRLINES</a:t>
            </a:r>
          </a:p>
          <a:p>
            <a:r>
              <a:rPr lang="en-IN" sz="8800" b="1" dirty="0">
                <a:solidFill>
                  <a:schemeClr val="bg1"/>
                </a:solidFill>
                <a:latin typeface="DM Sans" pitchFamily="2" charset="0"/>
              </a:rPr>
              <a:t>HACKATHON</a:t>
            </a:r>
          </a:p>
          <a:p>
            <a:endParaRPr lang="en-IN" dirty="0">
              <a:solidFill>
                <a:schemeClr val="bg1"/>
              </a:solidFill>
              <a:latin typeface="DM Sans" pitchFamily="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
          <a:extLst>
            <a:ext uri="{FF2B5EF4-FFF2-40B4-BE49-F238E27FC236}">
              <a16:creationId xmlns:a16="http://schemas.microsoft.com/office/drawing/2014/main" id="{514F7875-8305-07B0-AFDC-9B2F51CC78D0}"/>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55B57DF5-9738-0DD4-3E5D-2DC8DCD3D48C}"/>
              </a:ext>
            </a:extLst>
          </p:cNvPr>
          <p:cNvSpPr txBox="1"/>
          <p:nvPr/>
        </p:nvSpPr>
        <p:spPr>
          <a:xfrm>
            <a:off x="596318" y="202865"/>
            <a:ext cx="8399699" cy="2913362"/>
          </a:xfrm>
          <a:prstGeom prst="rect">
            <a:avLst/>
          </a:prstGeom>
        </p:spPr>
        <p:txBody>
          <a:bodyPr wrap="square" lIns="0" tIns="0" rIns="0" bIns="0" rtlCol="0" anchor="t">
            <a:spAutoFit/>
          </a:bodyPr>
          <a:lstStyle/>
          <a:p>
            <a:pPr marL="0" lvl="0" indent="0" algn="l">
              <a:lnSpc>
                <a:spcPts val="7711"/>
              </a:lnSpc>
              <a:spcBef>
                <a:spcPct val="0"/>
              </a:spcBef>
            </a:pPr>
            <a:r>
              <a:rPr lang="en-US" sz="5000" b="1" dirty="0">
                <a:solidFill>
                  <a:schemeClr val="bg1"/>
                </a:solidFill>
                <a:latin typeface="DM Sans" pitchFamily="2" charset="0"/>
                <a:ea typeface="Now Bold"/>
                <a:cs typeface="Now Bold"/>
                <a:sym typeface="Now Bold"/>
              </a:rPr>
              <a:t>CALL-REASON ANALYSIS</a:t>
            </a:r>
          </a:p>
          <a:p>
            <a:pPr>
              <a:lnSpc>
                <a:spcPts val="7711"/>
              </a:lnSpc>
              <a:spcBef>
                <a:spcPct val="0"/>
              </a:spcBef>
            </a:pPr>
            <a:r>
              <a:rPr lang="en-US" sz="5000" b="1" dirty="0">
                <a:solidFill>
                  <a:schemeClr val="bg1"/>
                </a:solidFill>
                <a:latin typeface="DM Sans" pitchFamily="2" charset="0"/>
                <a:ea typeface="Now Bold"/>
                <a:cs typeface="Now Bold"/>
                <a:sym typeface="Now Bold"/>
              </a:rPr>
              <a:t>(Average Speed Time)</a:t>
            </a:r>
          </a:p>
          <a:p>
            <a:pPr marL="0" lvl="0" indent="0" algn="l">
              <a:lnSpc>
                <a:spcPts val="7711"/>
              </a:lnSpc>
              <a:spcBef>
                <a:spcPct val="0"/>
              </a:spcBef>
            </a:pPr>
            <a:endParaRPr lang="en-US" sz="5000" b="1" dirty="0">
              <a:solidFill>
                <a:schemeClr val="bg1"/>
              </a:solidFill>
              <a:latin typeface="DM Sans" pitchFamily="2" charset="0"/>
              <a:ea typeface="Now Bold"/>
              <a:cs typeface="Now Bold"/>
              <a:sym typeface="Now Bold"/>
            </a:endParaRPr>
          </a:p>
        </p:txBody>
      </p:sp>
      <p:sp>
        <p:nvSpPr>
          <p:cNvPr id="3" name="Freeform 3">
            <a:extLst>
              <a:ext uri="{FF2B5EF4-FFF2-40B4-BE49-F238E27FC236}">
                <a16:creationId xmlns:a16="http://schemas.microsoft.com/office/drawing/2014/main" id="{FA2AA3F9-99A8-DC93-F37C-5A26F0FB3158}"/>
              </a:ext>
            </a:extLst>
          </p:cNvPr>
          <p:cNvSpPr/>
          <p:nvPr/>
        </p:nvSpPr>
        <p:spPr>
          <a:xfrm>
            <a:off x="6975317" y="-2198044"/>
            <a:ext cx="4337366" cy="4337366"/>
          </a:xfrm>
          <a:custGeom>
            <a:avLst/>
            <a:gdLst/>
            <a:ahLst/>
            <a:cxnLst/>
            <a:rect l="l" t="t" r="r" b="b"/>
            <a:pathLst>
              <a:path w="4337366" h="4337366">
                <a:moveTo>
                  <a:pt x="0" y="0"/>
                </a:moveTo>
                <a:lnTo>
                  <a:pt x="4337366" y="0"/>
                </a:lnTo>
                <a:lnTo>
                  <a:pt x="4337366" y="4337366"/>
                </a:lnTo>
                <a:lnTo>
                  <a:pt x="0" y="4337366"/>
                </a:lnTo>
                <a:lnTo>
                  <a:pt x="0" y="0"/>
                </a:lnTo>
                <a:close/>
              </a:path>
            </a:pathLst>
          </a:custGeom>
          <a:blipFill>
            <a:blip r:embed="rId2">
              <a:alphaModFix amt="29000"/>
              <a:extLst>
                <a:ext uri="{96DAC541-7B7A-43D3-8B79-37D633B846F1}">
                  <asvg:svgBlip xmlns:asvg="http://schemas.microsoft.com/office/drawing/2016/SVG/main" r:embed="rId3"/>
                </a:ext>
              </a:extLst>
            </a:blip>
            <a:stretch>
              <a:fillRect/>
            </a:stretch>
          </a:blipFill>
        </p:spPr>
      </p:sp>
      <p:sp>
        <p:nvSpPr>
          <p:cNvPr id="8" name="TextBox 8">
            <a:extLst>
              <a:ext uri="{FF2B5EF4-FFF2-40B4-BE49-F238E27FC236}">
                <a16:creationId xmlns:a16="http://schemas.microsoft.com/office/drawing/2014/main" id="{ADC4828F-8599-3739-587D-C2E054B7142F}"/>
              </a:ext>
            </a:extLst>
          </p:cNvPr>
          <p:cNvSpPr txBox="1"/>
          <p:nvPr/>
        </p:nvSpPr>
        <p:spPr>
          <a:xfrm>
            <a:off x="909485" y="2779072"/>
            <a:ext cx="6259121" cy="2351862"/>
          </a:xfrm>
          <a:prstGeom prst="rect">
            <a:avLst/>
          </a:prstGeom>
        </p:spPr>
        <p:txBody>
          <a:bodyPr lIns="0" tIns="0" rIns="0" bIns="0" rtlCol="0" anchor="t">
            <a:spAutoFit/>
          </a:bodyPr>
          <a:lstStyle/>
          <a:p>
            <a:pPr marL="362678" lvl="1" indent="-181339" algn="just">
              <a:lnSpc>
                <a:spcPts val="2318"/>
              </a:lnSpc>
              <a:buFont typeface="Arial"/>
              <a:buChar char="•"/>
            </a:pPr>
            <a:r>
              <a:rPr lang="en-US" dirty="0">
                <a:solidFill>
                  <a:srgbClr val="FFFFFF"/>
                </a:solidFill>
                <a:latin typeface="DM Sans"/>
                <a:ea typeface="DM Sans"/>
                <a:cs typeface="DM Sans"/>
                <a:sym typeface="DM Sans"/>
              </a:rPr>
              <a:t>Again, t</a:t>
            </a:r>
            <a:r>
              <a:rPr lang="en-US" u="none" strike="noStrike" dirty="0">
                <a:solidFill>
                  <a:srgbClr val="FFFFFF"/>
                </a:solidFill>
                <a:latin typeface="DM Sans"/>
                <a:ea typeface="DM Sans"/>
                <a:cs typeface="DM Sans"/>
                <a:sym typeface="DM Sans"/>
              </a:rPr>
              <a:t>o understand the major contributors in high Average Speed Time (AST) we use ABC Analysis based on Pareto Chart.</a:t>
            </a:r>
          </a:p>
          <a:p>
            <a:pPr marL="181339" lvl="1" algn="just">
              <a:lnSpc>
                <a:spcPts val="2318"/>
              </a:lnSpc>
            </a:pPr>
            <a:endParaRPr lang="en-US" u="none" strike="noStrike" dirty="0">
              <a:solidFill>
                <a:srgbClr val="FFFFFF"/>
              </a:solidFill>
              <a:latin typeface="DM Sans"/>
              <a:ea typeface="DM Sans"/>
              <a:cs typeface="DM Sans"/>
              <a:sym typeface="DM Sans"/>
            </a:endParaRPr>
          </a:p>
          <a:p>
            <a:pPr marL="362678" lvl="1" indent="-181339" algn="just">
              <a:lnSpc>
                <a:spcPts val="2318"/>
              </a:lnSpc>
              <a:buFont typeface="Arial"/>
              <a:buChar char="•"/>
            </a:pPr>
            <a:r>
              <a:rPr lang="en-US" dirty="0">
                <a:solidFill>
                  <a:srgbClr val="FFFFFF"/>
                </a:solidFill>
                <a:latin typeface="DM Sans"/>
                <a:ea typeface="DM Sans"/>
                <a:cs typeface="DM Sans"/>
                <a:sym typeface="DM Sans"/>
              </a:rPr>
              <a:t>After Applying ABC Analysis we divide the reasons into classes i.e., A, B &amp; C. Where Class A reasons consist of almost 70% </a:t>
            </a:r>
            <a:r>
              <a:rPr lang="en-US">
                <a:solidFill>
                  <a:srgbClr val="FFFFFF"/>
                </a:solidFill>
                <a:latin typeface="DM Sans"/>
                <a:ea typeface="DM Sans"/>
                <a:cs typeface="DM Sans"/>
                <a:sym typeface="DM Sans"/>
              </a:rPr>
              <a:t>of AST</a:t>
            </a:r>
            <a:r>
              <a:rPr lang="en-US" dirty="0">
                <a:solidFill>
                  <a:srgbClr val="FFFFFF"/>
                </a:solidFill>
                <a:latin typeface="DM Sans"/>
                <a:ea typeface="DM Sans"/>
                <a:cs typeface="DM Sans"/>
                <a:sym typeface="DM Sans"/>
              </a:rPr>
              <a:t>, Class B reasons contain 20% and Class C reasons contain 10%.</a:t>
            </a:r>
          </a:p>
        </p:txBody>
      </p:sp>
      <p:sp>
        <p:nvSpPr>
          <p:cNvPr id="9" name="Freeform 9">
            <a:extLst>
              <a:ext uri="{FF2B5EF4-FFF2-40B4-BE49-F238E27FC236}">
                <a16:creationId xmlns:a16="http://schemas.microsoft.com/office/drawing/2014/main" id="{535BCDA5-AEB5-EC0F-6C91-1C2F91F4002E}"/>
              </a:ext>
            </a:extLst>
          </p:cNvPr>
          <p:cNvSpPr/>
          <p:nvPr/>
        </p:nvSpPr>
        <p:spPr>
          <a:xfrm>
            <a:off x="-892467" y="8377832"/>
            <a:ext cx="4337366" cy="4337366"/>
          </a:xfrm>
          <a:custGeom>
            <a:avLst/>
            <a:gdLst/>
            <a:ahLst/>
            <a:cxnLst/>
            <a:rect l="l" t="t" r="r" b="b"/>
            <a:pathLst>
              <a:path w="4337366" h="4337366">
                <a:moveTo>
                  <a:pt x="0" y="0"/>
                </a:moveTo>
                <a:lnTo>
                  <a:pt x="4337366" y="0"/>
                </a:lnTo>
                <a:lnTo>
                  <a:pt x="4337366" y="4337366"/>
                </a:lnTo>
                <a:lnTo>
                  <a:pt x="0" y="4337366"/>
                </a:lnTo>
                <a:lnTo>
                  <a:pt x="0" y="0"/>
                </a:lnTo>
                <a:close/>
              </a:path>
            </a:pathLst>
          </a:custGeom>
          <a:blipFill>
            <a:blip r:embed="rId2">
              <a:alphaModFix amt="29000"/>
              <a:extLst>
                <a:ext uri="{96DAC541-7B7A-43D3-8B79-37D633B846F1}">
                  <asvg:svgBlip xmlns:asvg="http://schemas.microsoft.com/office/drawing/2016/SVG/main" r:embed="rId3"/>
                </a:ext>
              </a:extLst>
            </a:blip>
            <a:stretch>
              <a:fillRect/>
            </a:stretch>
          </a:blipFill>
        </p:spPr>
      </p:sp>
      <p:sp>
        <p:nvSpPr>
          <p:cNvPr id="14" name="Rectangle 13">
            <a:extLst>
              <a:ext uri="{FF2B5EF4-FFF2-40B4-BE49-F238E27FC236}">
                <a16:creationId xmlns:a16="http://schemas.microsoft.com/office/drawing/2014/main" id="{2EEF962D-561A-4CE6-47FA-9937C2E03F04}"/>
              </a:ext>
            </a:extLst>
          </p:cNvPr>
          <p:cNvSpPr/>
          <p:nvPr/>
        </p:nvSpPr>
        <p:spPr>
          <a:xfrm>
            <a:off x="636503" y="5554933"/>
            <a:ext cx="3417329" cy="1974900"/>
          </a:xfrm>
          <a:prstGeom prst="rect">
            <a:avLst/>
          </a:prstGeom>
          <a:solidFill>
            <a:schemeClr val="bg2">
              <a:lumMod val="9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solidFill>
                  <a:schemeClr val="tx1"/>
                </a:solidFill>
                <a:latin typeface="DM Sans"/>
                <a:ea typeface="DM Sans"/>
                <a:cs typeface="DM Sans"/>
                <a:sym typeface="DM Sans"/>
              </a:rPr>
              <a:t>Class</a:t>
            </a:r>
            <a:r>
              <a:rPr lang="en-US" sz="2400" u="none" strike="noStrike" dirty="0">
                <a:solidFill>
                  <a:schemeClr val="tx1"/>
                </a:solidFill>
                <a:latin typeface="DM Sans"/>
                <a:ea typeface="DM Sans"/>
                <a:cs typeface="DM Sans"/>
                <a:sym typeface="DM Sans"/>
              </a:rPr>
              <a:t> A Reasons </a:t>
            </a:r>
          </a:p>
          <a:p>
            <a:pPr algn="ctr"/>
            <a:r>
              <a:rPr lang="en-US" sz="1400" u="none" strike="noStrike" dirty="0">
                <a:solidFill>
                  <a:schemeClr val="tx1"/>
                </a:solidFill>
                <a:latin typeface="DM Sans"/>
                <a:ea typeface="DM Sans"/>
                <a:cs typeface="DM Sans"/>
                <a:sym typeface="DM Sans"/>
              </a:rPr>
              <a:t>Checkout, Travel Updates, Unaccompanied Minor, Seating, Post Flight, ETC, Baggage, Voluntary Change, Digital Support and Disability</a:t>
            </a:r>
            <a:endParaRPr lang="en-US" sz="1100" u="none" strike="noStrike" dirty="0">
              <a:solidFill>
                <a:srgbClr val="FFFFFF"/>
              </a:solidFill>
              <a:latin typeface="DM Sans"/>
              <a:ea typeface="DM Sans"/>
              <a:cs typeface="DM Sans"/>
              <a:sym typeface="DM Sans"/>
            </a:endParaRPr>
          </a:p>
        </p:txBody>
      </p:sp>
      <p:sp>
        <p:nvSpPr>
          <p:cNvPr id="15" name="Rectangle 14">
            <a:extLst>
              <a:ext uri="{FF2B5EF4-FFF2-40B4-BE49-F238E27FC236}">
                <a16:creationId xmlns:a16="http://schemas.microsoft.com/office/drawing/2014/main" id="{43CDE3A3-F432-94BB-EA63-BD9D67380B1C}"/>
              </a:ext>
            </a:extLst>
          </p:cNvPr>
          <p:cNvSpPr/>
          <p:nvPr/>
        </p:nvSpPr>
        <p:spPr>
          <a:xfrm>
            <a:off x="2330382" y="7825701"/>
            <a:ext cx="3417329" cy="1974900"/>
          </a:xfrm>
          <a:prstGeom prst="rect">
            <a:avLst/>
          </a:prstGeom>
          <a:solidFill>
            <a:schemeClr val="bg2">
              <a:lumMod val="9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solidFill>
                  <a:schemeClr val="tx1"/>
                </a:solidFill>
                <a:latin typeface="DM Sans"/>
                <a:ea typeface="DM Sans"/>
                <a:cs typeface="DM Sans"/>
                <a:sym typeface="DM Sans"/>
              </a:rPr>
              <a:t>Class</a:t>
            </a:r>
            <a:r>
              <a:rPr lang="en-US" sz="2400" u="none" strike="noStrike" dirty="0">
                <a:solidFill>
                  <a:schemeClr val="tx1"/>
                </a:solidFill>
                <a:latin typeface="DM Sans"/>
                <a:ea typeface="DM Sans"/>
                <a:cs typeface="DM Sans"/>
                <a:sym typeface="DM Sans"/>
              </a:rPr>
              <a:t> C </a:t>
            </a:r>
            <a:r>
              <a:rPr lang="en-US" sz="2400" dirty="0">
                <a:solidFill>
                  <a:schemeClr val="tx1"/>
                </a:solidFill>
                <a:latin typeface="DM Sans"/>
                <a:ea typeface="DM Sans"/>
                <a:cs typeface="DM Sans"/>
                <a:sym typeface="DM Sans"/>
              </a:rPr>
              <a:t>R</a:t>
            </a:r>
            <a:r>
              <a:rPr lang="en-US" sz="2400" u="none" strike="noStrike" dirty="0">
                <a:solidFill>
                  <a:schemeClr val="tx1"/>
                </a:solidFill>
                <a:latin typeface="DM Sans"/>
                <a:ea typeface="DM Sans"/>
                <a:cs typeface="DM Sans"/>
                <a:sym typeface="DM Sans"/>
              </a:rPr>
              <a:t>easons </a:t>
            </a:r>
          </a:p>
          <a:p>
            <a:pPr algn="ctr"/>
            <a:r>
              <a:rPr lang="en-US" sz="1400" u="none" strike="noStrike" dirty="0">
                <a:solidFill>
                  <a:schemeClr val="tx1"/>
                </a:solidFill>
                <a:latin typeface="DM Sans"/>
                <a:ea typeface="DM Sans"/>
                <a:cs typeface="DM Sans"/>
                <a:sym typeface="DM Sans"/>
              </a:rPr>
              <a:t>Schedule Change, Booking, Communication and Other Topics</a:t>
            </a:r>
            <a:endParaRPr lang="en-US" sz="1100" u="none" strike="noStrike" dirty="0">
              <a:solidFill>
                <a:srgbClr val="FFFFFF"/>
              </a:solidFill>
              <a:latin typeface="DM Sans"/>
              <a:ea typeface="DM Sans"/>
              <a:cs typeface="DM Sans"/>
              <a:sym typeface="DM Sans"/>
            </a:endParaRPr>
          </a:p>
        </p:txBody>
      </p:sp>
      <p:sp>
        <p:nvSpPr>
          <p:cNvPr id="16" name="Rectangle 15">
            <a:extLst>
              <a:ext uri="{FF2B5EF4-FFF2-40B4-BE49-F238E27FC236}">
                <a16:creationId xmlns:a16="http://schemas.microsoft.com/office/drawing/2014/main" id="{D30206CE-F1B6-FC7B-8B89-AB99A6B19CB9}"/>
              </a:ext>
            </a:extLst>
          </p:cNvPr>
          <p:cNvSpPr/>
          <p:nvPr/>
        </p:nvSpPr>
        <p:spPr>
          <a:xfrm>
            <a:off x="4495800" y="5554933"/>
            <a:ext cx="3417329" cy="1974900"/>
          </a:xfrm>
          <a:prstGeom prst="rect">
            <a:avLst/>
          </a:prstGeom>
          <a:solidFill>
            <a:schemeClr val="bg2">
              <a:lumMod val="9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solidFill>
                  <a:schemeClr val="tx1"/>
                </a:solidFill>
                <a:latin typeface="DM Sans"/>
                <a:ea typeface="DM Sans"/>
                <a:cs typeface="DM Sans"/>
                <a:sym typeface="DM Sans"/>
              </a:rPr>
              <a:t>Class</a:t>
            </a:r>
            <a:r>
              <a:rPr lang="en-US" sz="2400" u="none" strike="noStrike" dirty="0">
                <a:solidFill>
                  <a:schemeClr val="tx1"/>
                </a:solidFill>
                <a:latin typeface="DM Sans"/>
                <a:ea typeface="DM Sans"/>
                <a:cs typeface="DM Sans"/>
                <a:sym typeface="DM Sans"/>
              </a:rPr>
              <a:t> B </a:t>
            </a:r>
            <a:r>
              <a:rPr lang="en-US" sz="2400" dirty="0">
                <a:solidFill>
                  <a:schemeClr val="tx1"/>
                </a:solidFill>
                <a:latin typeface="DM Sans"/>
                <a:ea typeface="DM Sans"/>
                <a:cs typeface="DM Sans"/>
                <a:sym typeface="DM Sans"/>
              </a:rPr>
              <a:t>R</a:t>
            </a:r>
            <a:r>
              <a:rPr lang="en-US" sz="2400" u="none" strike="noStrike" dirty="0">
                <a:solidFill>
                  <a:schemeClr val="tx1"/>
                </a:solidFill>
                <a:latin typeface="DM Sans"/>
                <a:ea typeface="DM Sans"/>
                <a:cs typeface="DM Sans"/>
                <a:sym typeface="DM Sans"/>
              </a:rPr>
              <a:t>easons </a:t>
            </a:r>
          </a:p>
          <a:p>
            <a:pPr algn="ctr"/>
            <a:r>
              <a:rPr lang="en-US" sz="1400" u="none" strike="noStrike" dirty="0">
                <a:solidFill>
                  <a:schemeClr val="tx1"/>
                </a:solidFill>
                <a:latin typeface="DM Sans"/>
                <a:ea typeface="DM Sans"/>
                <a:cs typeface="DM Sans"/>
                <a:sym typeface="DM Sans"/>
              </a:rPr>
              <a:t>Mileage Plus, IRROPS, Check In, Product Services</a:t>
            </a:r>
            <a:r>
              <a:rPr lang="en-US" sz="1400" dirty="0">
                <a:solidFill>
                  <a:schemeClr val="tx1"/>
                </a:solidFill>
                <a:latin typeface="DM Sans"/>
                <a:ea typeface="DM Sans"/>
                <a:cs typeface="DM Sans"/>
                <a:sym typeface="DM Sans"/>
              </a:rPr>
              <a:t> and</a:t>
            </a:r>
            <a:r>
              <a:rPr lang="en-US" sz="1400" u="none" strike="noStrike" dirty="0">
                <a:solidFill>
                  <a:schemeClr val="tx1"/>
                </a:solidFill>
                <a:latin typeface="DM Sans"/>
                <a:ea typeface="DM Sans"/>
                <a:cs typeface="DM Sans"/>
                <a:sym typeface="DM Sans"/>
              </a:rPr>
              <a:t> Upgrades</a:t>
            </a:r>
          </a:p>
        </p:txBody>
      </p:sp>
      <p:pic>
        <p:nvPicPr>
          <p:cNvPr id="5" name="Picture 4">
            <a:extLst>
              <a:ext uri="{FF2B5EF4-FFF2-40B4-BE49-F238E27FC236}">
                <a16:creationId xmlns:a16="http://schemas.microsoft.com/office/drawing/2014/main" id="{AB90F6C0-9E81-4EE6-1D1D-ABE1AEB76D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6800" y="3218556"/>
            <a:ext cx="9267825" cy="5000625"/>
          </a:xfrm>
          <a:prstGeom prst="rect">
            <a:avLst/>
          </a:prstGeom>
        </p:spPr>
      </p:pic>
    </p:spTree>
    <p:extLst>
      <p:ext uri="{BB962C8B-B14F-4D97-AF65-F5344CB8AC3E}">
        <p14:creationId xmlns:p14="http://schemas.microsoft.com/office/powerpoint/2010/main" val="2566717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
          <a:extLst>
            <a:ext uri="{FF2B5EF4-FFF2-40B4-BE49-F238E27FC236}">
              <a16:creationId xmlns:a16="http://schemas.microsoft.com/office/drawing/2014/main" id="{B2E2F5FC-C8A4-38ED-0812-156A8CF11B57}"/>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0E214065-D7C2-1F39-5B7B-5E9021EBDABE}"/>
              </a:ext>
            </a:extLst>
          </p:cNvPr>
          <p:cNvSpPr txBox="1"/>
          <p:nvPr/>
        </p:nvSpPr>
        <p:spPr>
          <a:xfrm>
            <a:off x="636503" y="242001"/>
            <a:ext cx="8504004" cy="2898679"/>
          </a:xfrm>
          <a:prstGeom prst="rect">
            <a:avLst/>
          </a:prstGeom>
        </p:spPr>
        <p:txBody>
          <a:bodyPr wrap="square" lIns="0" tIns="0" rIns="0" bIns="0" rtlCol="0" anchor="t">
            <a:spAutoFit/>
          </a:bodyPr>
          <a:lstStyle/>
          <a:p>
            <a:pPr>
              <a:lnSpc>
                <a:spcPts val="7711"/>
              </a:lnSpc>
              <a:spcBef>
                <a:spcPct val="0"/>
              </a:spcBef>
            </a:pPr>
            <a:r>
              <a:rPr lang="en-US" sz="5000" b="1" dirty="0">
                <a:solidFill>
                  <a:schemeClr val="bg1"/>
                </a:solidFill>
                <a:latin typeface="DM Sans" pitchFamily="2" charset="0"/>
                <a:ea typeface="Now Bold"/>
                <a:cs typeface="Now Bold"/>
                <a:sym typeface="Now Bold"/>
              </a:rPr>
              <a:t>SENTIMENT ANALYSIS (Average Handling Time)</a:t>
            </a:r>
          </a:p>
          <a:p>
            <a:pPr marL="0" lvl="0" indent="0" algn="l">
              <a:lnSpc>
                <a:spcPts val="7711"/>
              </a:lnSpc>
              <a:spcBef>
                <a:spcPct val="0"/>
              </a:spcBef>
            </a:pPr>
            <a:endParaRPr lang="en-US" sz="5000" b="1" dirty="0">
              <a:solidFill>
                <a:schemeClr val="bg1"/>
              </a:solidFill>
              <a:latin typeface="DM Sans" pitchFamily="2" charset="0"/>
              <a:ea typeface="Now Bold"/>
              <a:cs typeface="Now Bold"/>
              <a:sym typeface="Now Bold"/>
            </a:endParaRPr>
          </a:p>
        </p:txBody>
      </p:sp>
      <p:sp>
        <p:nvSpPr>
          <p:cNvPr id="3" name="Freeform 3">
            <a:extLst>
              <a:ext uri="{FF2B5EF4-FFF2-40B4-BE49-F238E27FC236}">
                <a16:creationId xmlns:a16="http://schemas.microsoft.com/office/drawing/2014/main" id="{607AF33E-198D-6AC2-46DF-23F19B08EA01}"/>
              </a:ext>
            </a:extLst>
          </p:cNvPr>
          <p:cNvSpPr/>
          <p:nvPr/>
        </p:nvSpPr>
        <p:spPr>
          <a:xfrm>
            <a:off x="6975317" y="-2247900"/>
            <a:ext cx="4337366" cy="4337366"/>
          </a:xfrm>
          <a:custGeom>
            <a:avLst/>
            <a:gdLst/>
            <a:ahLst/>
            <a:cxnLst/>
            <a:rect l="l" t="t" r="r" b="b"/>
            <a:pathLst>
              <a:path w="4337366" h="4337366">
                <a:moveTo>
                  <a:pt x="0" y="0"/>
                </a:moveTo>
                <a:lnTo>
                  <a:pt x="4337366" y="0"/>
                </a:lnTo>
                <a:lnTo>
                  <a:pt x="4337366" y="4337366"/>
                </a:lnTo>
                <a:lnTo>
                  <a:pt x="0" y="4337366"/>
                </a:lnTo>
                <a:lnTo>
                  <a:pt x="0" y="0"/>
                </a:lnTo>
                <a:close/>
              </a:path>
            </a:pathLst>
          </a:custGeom>
          <a:blipFill>
            <a:blip r:embed="rId2">
              <a:alphaModFix amt="29000"/>
              <a:extLst>
                <a:ext uri="{96DAC541-7B7A-43D3-8B79-37D633B846F1}">
                  <asvg:svgBlip xmlns:asvg="http://schemas.microsoft.com/office/drawing/2016/SVG/main" r:embed="rId3"/>
                </a:ext>
              </a:extLst>
            </a:blip>
            <a:stretch>
              <a:fillRect/>
            </a:stretch>
          </a:blipFill>
        </p:spPr>
      </p:sp>
      <p:sp>
        <p:nvSpPr>
          <p:cNvPr id="8" name="TextBox 8">
            <a:extLst>
              <a:ext uri="{FF2B5EF4-FFF2-40B4-BE49-F238E27FC236}">
                <a16:creationId xmlns:a16="http://schemas.microsoft.com/office/drawing/2014/main" id="{116C2384-3397-F0F7-0595-ACD7ADD191AD}"/>
              </a:ext>
            </a:extLst>
          </p:cNvPr>
          <p:cNvSpPr txBox="1"/>
          <p:nvPr/>
        </p:nvSpPr>
        <p:spPr>
          <a:xfrm>
            <a:off x="1066800" y="2910088"/>
            <a:ext cx="6259121" cy="4416530"/>
          </a:xfrm>
          <a:prstGeom prst="rect">
            <a:avLst/>
          </a:prstGeom>
        </p:spPr>
        <p:txBody>
          <a:bodyPr lIns="0" tIns="0" rIns="0" bIns="0" rtlCol="0" anchor="t">
            <a:spAutoFit/>
          </a:bodyPr>
          <a:lstStyle/>
          <a:p>
            <a:pPr marL="362678" lvl="1" indent="-181339" algn="just">
              <a:lnSpc>
                <a:spcPts val="2318"/>
              </a:lnSpc>
              <a:buFont typeface="Arial"/>
              <a:buChar char="•"/>
            </a:pPr>
            <a:endParaRPr lang="en-US" u="none" strike="noStrike" dirty="0">
              <a:solidFill>
                <a:srgbClr val="FFFFFF"/>
              </a:solidFill>
              <a:latin typeface="DM Sans"/>
              <a:ea typeface="DM Sans"/>
              <a:cs typeface="DM Sans"/>
              <a:sym typeface="DM Sans"/>
            </a:endParaRPr>
          </a:p>
          <a:p>
            <a:pPr marL="362678" lvl="1" indent="-181339" algn="just">
              <a:lnSpc>
                <a:spcPts val="2318"/>
              </a:lnSpc>
              <a:buFont typeface="Arial"/>
              <a:buChar char="•"/>
            </a:pPr>
            <a:r>
              <a:rPr lang="en-US" dirty="0">
                <a:solidFill>
                  <a:srgbClr val="FFFFFF"/>
                </a:solidFill>
                <a:latin typeface="DM Sans"/>
                <a:ea typeface="DM Sans"/>
                <a:cs typeface="DM Sans"/>
                <a:sym typeface="DM Sans"/>
              </a:rPr>
              <a:t>From the data we can infer that the agent’s tone derives the handling time of the respective customer’s tone.</a:t>
            </a:r>
          </a:p>
          <a:p>
            <a:pPr marL="362678" lvl="1" indent="-181339" algn="just">
              <a:lnSpc>
                <a:spcPts val="2318"/>
              </a:lnSpc>
              <a:buFont typeface="Arial"/>
              <a:buChar char="•"/>
            </a:pPr>
            <a:endParaRPr lang="en-US" dirty="0">
              <a:solidFill>
                <a:srgbClr val="FFFFFF"/>
              </a:solidFill>
              <a:latin typeface="DM Sans"/>
              <a:ea typeface="DM Sans"/>
              <a:cs typeface="DM Sans"/>
              <a:sym typeface="DM Sans"/>
            </a:endParaRPr>
          </a:p>
          <a:p>
            <a:pPr marL="362678" lvl="1" indent="-181339" algn="just">
              <a:lnSpc>
                <a:spcPts val="2318"/>
              </a:lnSpc>
              <a:buFont typeface="Arial"/>
              <a:buChar char="•"/>
            </a:pPr>
            <a:r>
              <a:rPr lang="en-US" dirty="0">
                <a:solidFill>
                  <a:srgbClr val="FFFFFF"/>
                </a:solidFill>
                <a:latin typeface="DM Sans"/>
                <a:ea typeface="DM Sans"/>
                <a:cs typeface="DM Sans"/>
                <a:sym typeface="DM Sans"/>
              </a:rPr>
              <a:t>In graph, it’s clearly depicted that</a:t>
            </a:r>
            <a:r>
              <a:rPr lang="en-US" b="1" u="sng" dirty="0">
                <a:solidFill>
                  <a:srgbClr val="FFFFFF"/>
                </a:solidFill>
                <a:latin typeface="DM Sans"/>
                <a:ea typeface="DM Sans"/>
                <a:cs typeface="DM Sans"/>
                <a:sym typeface="DM Sans"/>
              </a:rPr>
              <a:t> neutral, frustrated and calm tone</a:t>
            </a:r>
            <a:r>
              <a:rPr lang="en-US" dirty="0">
                <a:solidFill>
                  <a:srgbClr val="FFFFFF"/>
                </a:solidFill>
                <a:latin typeface="DM Sans"/>
                <a:ea typeface="DM Sans"/>
                <a:cs typeface="DM Sans"/>
                <a:sym typeface="DM Sans"/>
              </a:rPr>
              <a:t> of the agent leads to higher handling time that is </a:t>
            </a:r>
            <a:r>
              <a:rPr lang="en-US" b="1" u="sng" dirty="0">
                <a:solidFill>
                  <a:srgbClr val="FFFFFF"/>
                </a:solidFill>
                <a:latin typeface="DM Sans"/>
                <a:ea typeface="DM Sans"/>
                <a:cs typeface="DM Sans"/>
                <a:sym typeface="DM Sans"/>
              </a:rPr>
              <a:t>12.5 mins, 10.33 mins and 10.45 mins </a:t>
            </a:r>
            <a:r>
              <a:rPr lang="en-US" dirty="0">
                <a:solidFill>
                  <a:srgbClr val="FFFFFF"/>
                </a:solidFill>
                <a:latin typeface="DM Sans"/>
                <a:ea typeface="DM Sans"/>
                <a:cs typeface="DM Sans"/>
                <a:sym typeface="DM Sans"/>
              </a:rPr>
              <a:t>respectively. </a:t>
            </a:r>
          </a:p>
          <a:p>
            <a:pPr marL="362678" lvl="1" indent="-181339" algn="just">
              <a:lnSpc>
                <a:spcPts val="2318"/>
              </a:lnSpc>
              <a:buFont typeface="Arial"/>
              <a:buChar char="•"/>
            </a:pPr>
            <a:endParaRPr lang="en-US" dirty="0">
              <a:solidFill>
                <a:srgbClr val="FFFFFF"/>
              </a:solidFill>
              <a:latin typeface="DM Sans"/>
              <a:ea typeface="DM Sans"/>
              <a:cs typeface="DM Sans"/>
              <a:sym typeface="DM Sans"/>
            </a:endParaRPr>
          </a:p>
          <a:p>
            <a:pPr marL="362678" lvl="1" indent="-181339" algn="just">
              <a:lnSpc>
                <a:spcPts val="2318"/>
              </a:lnSpc>
              <a:buFont typeface="Arial"/>
              <a:buChar char="•"/>
            </a:pPr>
            <a:r>
              <a:rPr lang="en-US" b="1" u="sng" dirty="0">
                <a:solidFill>
                  <a:srgbClr val="FFFFFF"/>
                </a:solidFill>
                <a:latin typeface="DM Sans"/>
                <a:ea typeface="DM Sans"/>
                <a:cs typeface="DM Sans"/>
                <a:sym typeface="DM Sans"/>
              </a:rPr>
              <a:t>Polite tone </a:t>
            </a:r>
            <a:r>
              <a:rPr lang="en-US" dirty="0">
                <a:solidFill>
                  <a:srgbClr val="FFFFFF"/>
                </a:solidFill>
                <a:latin typeface="DM Sans"/>
                <a:ea typeface="DM Sans"/>
                <a:cs typeface="DM Sans"/>
                <a:sym typeface="DM Sans"/>
              </a:rPr>
              <a:t>shown by the agent lead to lesser handling time. As in this behavior, </a:t>
            </a:r>
            <a:r>
              <a:rPr lang="en-US" b="1" u="sng" dirty="0">
                <a:solidFill>
                  <a:srgbClr val="FFFFFF"/>
                </a:solidFill>
                <a:latin typeface="DM Sans"/>
                <a:ea typeface="DM Sans"/>
                <a:cs typeface="DM Sans"/>
                <a:sym typeface="DM Sans"/>
              </a:rPr>
              <a:t>the handling time is minimum that is 3.7 mins. </a:t>
            </a:r>
          </a:p>
          <a:p>
            <a:pPr marL="181339" lvl="1" algn="just">
              <a:lnSpc>
                <a:spcPts val="2318"/>
              </a:lnSpc>
            </a:pPr>
            <a:endParaRPr lang="en-US" dirty="0">
              <a:solidFill>
                <a:srgbClr val="FFFFFF"/>
              </a:solidFill>
              <a:latin typeface="DM Sans"/>
              <a:ea typeface="DM Sans"/>
              <a:cs typeface="DM Sans"/>
              <a:sym typeface="DM Sans"/>
            </a:endParaRPr>
          </a:p>
          <a:p>
            <a:pPr marL="362678" lvl="1" indent="-181339" algn="just">
              <a:lnSpc>
                <a:spcPts val="2318"/>
              </a:lnSpc>
              <a:buFont typeface="Arial"/>
              <a:buChar char="•"/>
            </a:pPr>
            <a:endParaRPr lang="en-US" dirty="0">
              <a:solidFill>
                <a:srgbClr val="FFFFFF"/>
              </a:solidFill>
              <a:latin typeface="DM Sans"/>
              <a:ea typeface="DM Sans"/>
              <a:cs typeface="DM Sans"/>
              <a:sym typeface="DM Sans"/>
            </a:endParaRPr>
          </a:p>
        </p:txBody>
      </p:sp>
      <p:sp>
        <p:nvSpPr>
          <p:cNvPr id="9" name="Freeform 9">
            <a:extLst>
              <a:ext uri="{FF2B5EF4-FFF2-40B4-BE49-F238E27FC236}">
                <a16:creationId xmlns:a16="http://schemas.microsoft.com/office/drawing/2014/main" id="{2C9A6167-3BBE-D3CC-2DB5-AF1EC7FC7779}"/>
              </a:ext>
            </a:extLst>
          </p:cNvPr>
          <p:cNvSpPr/>
          <p:nvPr/>
        </p:nvSpPr>
        <p:spPr>
          <a:xfrm>
            <a:off x="-892467" y="8377832"/>
            <a:ext cx="4337366" cy="4337366"/>
          </a:xfrm>
          <a:custGeom>
            <a:avLst/>
            <a:gdLst/>
            <a:ahLst/>
            <a:cxnLst/>
            <a:rect l="l" t="t" r="r" b="b"/>
            <a:pathLst>
              <a:path w="4337366" h="4337366">
                <a:moveTo>
                  <a:pt x="0" y="0"/>
                </a:moveTo>
                <a:lnTo>
                  <a:pt x="4337366" y="0"/>
                </a:lnTo>
                <a:lnTo>
                  <a:pt x="4337366" y="4337366"/>
                </a:lnTo>
                <a:lnTo>
                  <a:pt x="0" y="4337366"/>
                </a:lnTo>
                <a:lnTo>
                  <a:pt x="0" y="0"/>
                </a:lnTo>
                <a:close/>
              </a:path>
            </a:pathLst>
          </a:custGeom>
          <a:blipFill>
            <a:blip r:embed="rId2">
              <a:alphaModFix amt="29000"/>
              <a:extLst>
                <a:ext uri="{96DAC541-7B7A-43D3-8B79-37D633B846F1}">
                  <asvg:svgBlip xmlns:asvg="http://schemas.microsoft.com/office/drawing/2016/SVG/main" r:embed="rId3"/>
                </a:ext>
              </a:extLst>
            </a:blip>
            <a:stretch>
              <a:fillRect/>
            </a:stretch>
          </a:blipFill>
        </p:spPr>
      </p:sp>
      <p:pic>
        <p:nvPicPr>
          <p:cNvPr id="5" name="Picture 4">
            <a:extLst>
              <a:ext uri="{FF2B5EF4-FFF2-40B4-BE49-F238E27FC236}">
                <a16:creationId xmlns:a16="http://schemas.microsoft.com/office/drawing/2014/main" id="{495429DB-125C-C251-882C-6B2431A10B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85789" y="3145650"/>
            <a:ext cx="8753475" cy="4953000"/>
          </a:xfrm>
          <a:prstGeom prst="rect">
            <a:avLst/>
          </a:prstGeom>
        </p:spPr>
      </p:pic>
      <p:pic>
        <p:nvPicPr>
          <p:cNvPr id="7" name="Picture 6">
            <a:extLst>
              <a:ext uri="{FF2B5EF4-FFF2-40B4-BE49-F238E27FC236}">
                <a16:creationId xmlns:a16="http://schemas.microsoft.com/office/drawing/2014/main" id="{C854B735-D5A4-3D93-CB1E-0D194DEAB68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10107" y="7364718"/>
            <a:ext cx="5155442" cy="2286000"/>
          </a:xfrm>
          <a:prstGeom prst="rect">
            <a:avLst/>
          </a:prstGeom>
        </p:spPr>
      </p:pic>
    </p:spTree>
    <p:extLst>
      <p:ext uri="{BB962C8B-B14F-4D97-AF65-F5344CB8AC3E}">
        <p14:creationId xmlns:p14="http://schemas.microsoft.com/office/powerpoint/2010/main" val="3042521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
          <a:extLst>
            <a:ext uri="{FF2B5EF4-FFF2-40B4-BE49-F238E27FC236}">
              <a16:creationId xmlns:a16="http://schemas.microsoft.com/office/drawing/2014/main" id="{2D5A7764-4CF8-1A45-0B70-997BC3DFDEF4}"/>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A2CC1D3F-4C03-F8A9-8306-5389057D3655}"/>
              </a:ext>
            </a:extLst>
          </p:cNvPr>
          <p:cNvSpPr txBox="1"/>
          <p:nvPr/>
        </p:nvSpPr>
        <p:spPr>
          <a:xfrm>
            <a:off x="381000" y="234237"/>
            <a:ext cx="10550683" cy="2913362"/>
          </a:xfrm>
          <a:prstGeom prst="rect">
            <a:avLst/>
          </a:prstGeom>
        </p:spPr>
        <p:txBody>
          <a:bodyPr wrap="square" lIns="0" tIns="0" rIns="0" bIns="0" rtlCol="0" anchor="t">
            <a:spAutoFit/>
          </a:bodyPr>
          <a:lstStyle/>
          <a:p>
            <a:pPr marL="0" lvl="0" indent="0" algn="l">
              <a:lnSpc>
                <a:spcPts val="7711"/>
              </a:lnSpc>
              <a:spcBef>
                <a:spcPct val="0"/>
              </a:spcBef>
            </a:pPr>
            <a:r>
              <a:rPr lang="en-US" sz="5000" b="1" dirty="0">
                <a:solidFill>
                  <a:schemeClr val="bg1"/>
                </a:solidFill>
                <a:latin typeface="DM Sans" pitchFamily="2" charset="0"/>
                <a:ea typeface="Now Bold"/>
                <a:cs typeface="Now Bold"/>
                <a:sym typeface="Now Bold"/>
              </a:rPr>
              <a:t>SILENCE-SENTIMENT ANALYSIS</a:t>
            </a:r>
          </a:p>
          <a:p>
            <a:pPr>
              <a:lnSpc>
                <a:spcPts val="7711"/>
              </a:lnSpc>
              <a:spcBef>
                <a:spcPct val="0"/>
              </a:spcBef>
            </a:pPr>
            <a:r>
              <a:rPr lang="en-US" sz="5000" b="1" dirty="0">
                <a:solidFill>
                  <a:schemeClr val="bg1"/>
                </a:solidFill>
                <a:latin typeface="DM Sans" pitchFamily="2" charset="0"/>
                <a:ea typeface="Now Bold"/>
                <a:cs typeface="Now Bold"/>
                <a:sym typeface="Now Bold"/>
              </a:rPr>
              <a:t>(Average Handling Time)</a:t>
            </a:r>
          </a:p>
          <a:p>
            <a:pPr marL="0" lvl="0" indent="0" algn="l">
              <a:lnSpc>
                <a:spcPts val="7711"/>
              </a:lnSpc>
              <a:spcBef>
                <a:spcPct val="0"/>
              </a:spcBef>
            </a:pPr>
            <a:endParaRPr lang="en-US" sz="5000" b="1" dirty="0">
              <a:solidFill>
                <a:schemeClr val="bg1"/>
              </a:solidFill>
              <a:latin typeface="DM Sans" pitchFamily="2" charset="0"/>
              <a:ea typeface="Now Bold"/>
              <a:cs typeface="Now Bold"/>
              <a:sym typeface="Now Bold"/>
            </a:endParaRPr>
          </a:p>
        </p:txBody>
      </p:sp>
      <p:sp>
        <p:nvSpPr>
          <p:cNvPr id="3" name="Freeform 3">
            <a:extLst>
              <a:ext uri="{FF2B5EF4-FFF2-40B4-BE49-F238E27FC236}">
                <a16:creationId xmlns:a16="http://schemas.microsoft.com/office/drawing/2014/main" id="{A3A172FA-190F-57E8-9E32-13D5A8B5A749}"/>
              </a:ext>
            </a:extLst>
          </p:cNvPr>
          <p:cNvSpPr/>
          <p:nvPr/>
        </p:nvSpPr>
        <p:spPr>
          <a:xfrm>
            <a:off x="6975317" y="-2247900"/>
            <a:ext cx="4337366" cy="4337366"/>
          </a:xfrm>
          <a:custGeom>
            <a:avLst/>
            <a:gdLst/>
            <a:ahLst/>
            <a:cxnLst/>
            <a:rect l="l" t="t" r="r" b="b"/>
            <a:pathLst>
              <a:path w="4337366" h="4337366">
                <a:moveTo>
                  <a:pt x="0" y="0"/>
                </a:moveTo>
                <a:lnTo>
                  <a:pt x="4337366" y="0"/>
                </a:lnTo>
                <a:lnTo>
                  <a:pt x="4337366" y="4337366"/>
                </a:lnTo>
                <a:lnTo>
                  <a:pt x="0" y="4337366"/>
                </a:lnTo>
                <a:lnTo>
                  <a:pt x="0" y="0"/>
                </a:lnTo>
                <a:close/>
              </a:path>
            </a:pathLst>
          </a:custGeom>
          <a:blipFill>
            <a:blip r:embed="rId2">
              <a:alphaModFix amt="29000"/>
              <a:extLst>
                <a:ext uri="{96DAC541-7B7A-43D3-8B79-37D633B846F1}">
                  <asvg:svgBlip xmlns:asvg="http://schemas.microsoft.com/office/drawing/2016/SVG/main" r:embed="rId3"/>
                </a:ext>
              </a:extLst>
            </a:blip>
            <a:stretch>
              <a:fillRect/>
            </a:stretch>
          </a:blipFill>
        </p:spPr>
      </p:sp>
      <p:sp>
        <p:nvSpPr>
          <p:cNvPr id="8" name="TextBox 8">
            <a:extLst>
              <a:ext uri="{FF2B5EF4-FFF2-40B4-BE49-F238E27FC236}">
                <a16:creationId xmlns:a16="http://schemas.microsoft.com/office/drawing/2014/main" id="{26756D44-628B-F8DB-7AC4-1EFC1FE7F38A}"/>
              </a:ext>
            </a:extLst>
          </p:cNvPr>
          <p:cNvSpPr txBox="1"/>
          <p:nvPr/>
        </p:nvSpPr>
        <p:spPr>
          <a:xfrm>
            <a:off x="936171" y="3672616"/>
            <a:ext cx="6781800" cy="2941767"/>
          </a:xfrm>
          <a:prstGeom prst="rect">
            <a:avLst/>
          </a:prstGeom>
        </p:spPr>
        <p:txBody>
          <a:bodyPr wrap="square" lIns="0" tIns="0" rIns="0" bIns="0" rtlCol="0" anchor="t">
            <a:spAutoFit/>
          </a:bodyPr>
          <a:lstStyle/>
          <a:p>
            <a:pPr marL="362678" lvl="1" indent="-181339" algn="just">
              <a:lnSpc>
                <a:spcPts val="2318"/>
              </a:lnSpc>
              <a:buFont typeface="Arial"/>
              <a:buChar char="•"/>
            </a:pPr>
            <a:endParaRPr lang="en-US" u="none" strike="noStrike" dirty="0">
              <a:solidFill>
                <a:srgbClr val="FFFFFF"/>
              </a:solidFill>
              <a:latin typeface="DM Sans"/>
              <a:ea typeface="DM Sans"/>
              <a:cs typeface="DM Sans"/>
              <a:sym typeface="DM Sans"/>
            </a:endParaRPr>
          </a:p>
          <a:p>
            <a:pPr marL="362678" lvl="1" indent="-181339" algn="just">
              <a:lnSpc>
                <a:spcPts val="2318"/>
              </a:lnSpc>
              <a:buFont typeface="Arial"/>
              <a:buChar char="•"/>
            </a:pPr>
            <a:r>
              <a:rPr lang="en-US" dirty="0">
                <a:solidFill>
                  <a:srgbClr val="FFFFFF"/>
                </a:solidFill>
                <a:latin typeface="DM Sans"/>
                <a:ea typeface="DM Sans"/>
                <a:cs typeface="DM Sans"/>
                <a:sym typeface="DM Sans"/>
              </a:rPr>
              <a:t>From the Correlation ‘</a:t>
            </a:r>
            <a:r>
              <a:rPr lang="en-US" b="1" i="1" u="sng" dirty="0">
                <a:solidFill>
                  <a:srgbClr val="FFFFFF"/>
                </a:solidFill>
                <a:latin typeface="DM Sans"/>
                <a:ea typeface="DM Sans"/>
                <a:cs typeface="DM Sans"/>
                <a:sym typeface="DM Sans"/>
              </a:rPr>
              <a:t>Heatmap</a:t>
            </a:r>
            <a:r>
              <a:rPr lang="en-US" dirty="0">
                <a:solidFill>
                  <a:srgbClr val="FFFFFF"/>
                </a:solidFill>
                <a:latin typeface="DM Sans"/>
                <a:ea typeface="DM Sans"/>
                <a:cs typeface="DM Sans"/>
                <a:sym typeface="DM Sans"/>
              </a:rPr>
              <a:t>’, we infer that average silence percentage is moderately correlated with ‘Handle Time’. </a:t>
            </a:r>
            <a:r>
              <a:rPr lang="en-US" b="1" u="sng" dirty="0">
                <a:solidFill>
                  <a:srgbClr val="FFFFFF"/>
                </a:solidFill>
                <a:latin typeface="DM Sans"/>
                <a:ea typeface="DM Sans"/>
                <a:cs typeface="DM Sans"/>
                <a:sym typeface="DM Sans"/>
              </a:rPr>
              <a:t>Correlation of these two variables is 0.41.</a:t>
            </a:r>
          </a:p>
          <a:p>
            <a:pPr marL="362678" lvl="1" indent="-181339" algn="just">
              <a:lnSpc>
                <a:spcPts val="2318"/>
              </a:lnSpc>
              <a:buFont typeface="Arial"/>
              <a:buChar char="•"/>
            </a:pPr>
            <a:endParaRPr lang="en-US" dirty="0">
              <a:solidFill>
                <a:srgbClr val="FFFFFF"/>
              </a:solidFill>
              <a:latin typeface="DM Sans"/>
              <a:ea typeface="DM Sans"/>
              <a:cs typeface="DM Sans"/>
              <a:sym typeface="DM Sans"/>
            </a:endParaRPr>
          </a:p>
          <a:p>
            <a:pPr marL="362678" lvl="1" indent="-181339" algn="just">
              <a:lnSpc>
                <a:spcPts val="2318"/>
              </a:lnSpc>
              <a:buFont typeface="Arial"/>
              <a:buChar char="•"/>
            </a:pPr>
            <a:r>
              <a:rPr lang="en-US" dirty="0">
                <a:solidFill>
                  <a:srgbClr val="FFFFFF"/>
                </a:solidFill>
                <a:latin typeface="DM Sans"/>
                <a:ea typeface="DM Sans"/>
                <a:cs typeface="DM Sans"/>
                <a:sym typeface="DM Sans"/>
              </a:rPr>
              <a:t>Fig. 1 , depict that Average silent percentage is higher for calm, neutral tone of agent.</a:t>
            </a:r>
          </a:p>
          <a:p>
            <a:pPr marL="362678" lvl="1" indent="-181339" algn="just">
              <a:lnSpc>
                <a:spcPts val="2318"/>
              </a:lnSpc>
              <a:buFont typeface="Arial"/>
              <a:buChar char="•"/>
            </a:pPr>
            <a:endParaRPr lang="en-US" dirty="0">
              <a:solidFill>
                <a:srgbClr val="FFFFFF"/>
              </a:solidFill>
              <a:latin typeface="DM Sans"/>
              <a:ea typeface="DM Sans"/>
              <a:cs typeface="DM Sans"/>
              <a:sym typeface="DM Sans"/>
            </a:endParaRPr>
          </a:p>
          <a:p>
            <a:pPr marL="362678" lvl="1" indent="-181339" algn="just">
              <a:lnSpc>
                <a:spcPts val="2318"/>
              </a:lnSpc>
              <a:buFont typeface="Arial"/>
              <a:buChar char="•"/>
            </a:pPr>
            <a:r>
              <a:rPr lang="en-US" dirty="0">
                <a:solidFill>
                  <a:srgbClr val="FFFFFF"/>
                </a:solidFill>
                <a:latin typeface="DM Sans"/>
                <a:ea typeface="DM Sans"/>
                <a:cs typeface="DM Sans"/>
                <a:sym typeface="DM Sans"/>
              </a:rPr>
              <a:t>There is </a:t>
            </a:r>
            <a:r>
              <a:rPr lang="en-US" b="1" u="sng" dirty="0">
                <a:solidFill>
                  <a:srgbClr val="FFFFFF"/>
                </a:solidFill>
                <a:latin typeface="DM Sans"/>
                <a:ea typeface="DM Sans"/>
                <a:cs typeface="DM Sans"/>
                <a:sym typeface="DM Sans"/>
              </a:rPr>
              <a:t>no relation </a:t>
            </a:r>
            <a:r>
              <a:rPr lang="en-US" b="1" dirty="0">
                <a:solidFill>
                  <a:srgbClr val="FFFFFF"/>
                </a:solidFill>
                <a:latin typeface="DM Sans"/>
                <a:ea typeface="DM Sans"/>
                <a:cs typeface="DM Sans"/>
                <a:sym typeface="DM Sans"/>
              </a:rPr>
              <a:t>found between ‘Handling Time’ and ‘Average Sentiment Score</a:t>
            </a:r>
            <a:r>
              <a:rPr lang="en-US" dirty="0">
                <a:solidFill>
                  <a:srgbClr val="FFFFFF"/>
                </a:solidFill>
                <a:latin typeface="DM Sans"/>
                <a:ea typeface="DM Sans"/>
                <a:cs typeface="DM Sans"/>
                <a:sym typeface="DM Sans"/>
              </a:rPr>
              <a:t>’.</a:t>
            </a:r>
          </a:p>
        </p:txBody>
      </p:sp>
      <p:sp>
        <p:nvSpPr>
          <p:cNvPr id="9" name="Freeform 9">
            <a:extLst>
              <a:ext uri="{FF2B5EF4-FFF2-40B4-BE49-F238E27FC236}">
                <a16:creationId xmlns:a16="http://schemas.microsoft.com/office/drawing/2014/main" id="{49439AED-2CC7-7970-D514-832550136F85}"/>
              </a:ext>
            </a:extLst>
          </p:cNvPr>
          <p:cNvSpPr/>
          <p:nvPr/>
        </p:nvSpPr>
        <p:spPr>
          <a:xfrm>
            <a:off x="-892467" y="8377832"/>
            <a:ext cx="4337366" cy="4337366"/>
          </a:xfrm>
          <a:custGeom>
            <a:avLst/>
            <a:gdLst/>
            <a:ahLst/>
            <a:cxnLst/>
            <a:rect l="l" t="t" r="r" b="b"/>
            <a:pathLst>
              <a:path w="4337366" h="4337366">
                <a:moveTo>
                  <a:pt x="0" y="0"/>
                </a:moveTo>
                <a:lnTo>
                  <a:pt x="4337366" y="0"/>
                </a:lnTo>
                <a:lnTo>
                  <a:pt x="4337366" y="4337366"/>
                </a:lnTo>
                <a:lnTo>
                  <a:pt x="0" y="4337366"/>
                </a:lnTo>
                <a:lnTo>
                  <a:pt x="0" y="0"/>
                </a:lnTo>
                <a:close/>
              </a:path>
            </a:pathLst>
          </a:custGeom>
          <a:blipFill>
            <a:blip r:embed="rId2">
              <a:alphaModFix amt="29000"/>
              <a:extLst>
                <a:ext uri="{96DAC541-7B7A-43D3-8B79-37D633B846F1}">
                  <asvg:svgBlip xmlns:asvg="http://schemas.microsoft.com/office/drawing/2016/SVG/main" r:embed="rId3"/>
                </a:ext>
              </a:extLst>
            </a:blip>
            <a:stretch>
              <a:fillRect/>
            </a:stretch>
          </a:blipFill>
        </p:spPr>
      </p:sp>
      <p:pic>
        <p:nvPicPr>
          <p:cNvPr id="6" name="Picture 5">
            <a:extLst>
              <a:ext uri="{FF2B5EF4-FFF2-40B4-BE49-F238E27FC236}">
                <a16:creationId xmlns:a16="http://schemas.microsoft.com/office/drawing/2014/main" id="{EBC29AD0-3061-5A72-A5ED-938A17A0AA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96400" y="5701887"/>
            <a:ext cx="8121201" cy="4337366"/>
          </a:xfrm>
          <a:prstGeom prst="rect">
            <a:avLst/>
          </a:prstGeom>
        </p:spPr>
      </p:pic>
      <p:pic>
        <p:nvPicPr>
          <p:cNvPr id="15" name="Picture 14">
            <a:extLst>
              <a:ext uri="{FF2B5EF4-FFF2-40B4-BE49-F238E27FC236}">
                <a16:creationId xmlns:a16="http://schemas.microsoft.com/office/drawing/2014/main" id="{0FCDFC2E-B758-CD88-B5B6-2BC4DD7F291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85027" y="1182609"/>
            <a:ext cx="8088573" cy="4319940"/>
          </a:xfrm>
          <a:prstGeom prst="rect">
            <a:avLst/>
          </a:prstGeom>
        </p:spPr>
      </p:pic>
    </p:spTree>
    <p:extLst>
      <p:ext uri="{BB962C8B-B14F-4D97-AF65-F5344CB8AC3E}">
        <p14:creationId xmlns:p14="http://schemas.microsoft.com/office/powerpoint/2010/main" val="3098706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
          <a:extLst>
            <a:ext uri="{FF2B5EF4-FFF2-40B4-BE49-F238E27FC236}">
              <a16:creationId xmlns:a16="http://schemas.microsoft.com/office/drawing/2014/main" id="{C7D115F2-6154-9CB7-CBB0-F78ABAB020C9}"/>
            </a:ext>
          </a:extLst>
        </p:cNvPr>
        <p:cNvGrpSpPr/>
        <p:nvPr/>
      </p:nvGrpSpPr>
      <p:grpSpPr>
        <a:xfrm>
          <a:off x="0" y="0"/>
          <a:ext cx="0" cy="0"/>
          <a:chOff x="0" y="0"/>
          <a:chExt cx="0" cy="0"/>
        </a:xfrm>
      </p:grpSpPr>
      <p:sp>
        <p:nvSpPr>
          <p:cNvPr id="5" name="TextBox 5">
            <a:extLst>
              <a:ext uri="{FF2B5EF4-FFF2-40B4-BE49-F238E27FC236}">
                <a16:creationId xmlns:a16="http://schemas.microsoft.com/office/drawing/2014/main" id="{FD30B692-0080-1CE3-D231-CCA873425999}"/>
              </a:ext>
            </a:extLst>
          </p:cNvPr>
          <p:cNvSpPr txBox="1"/>
          <p:nvPr/>
        </p:nvSpPr>
        <p:spPr>
          <a:xfrm>
            <a:off x="2552700" y="4117702"/>
            <a:ext cx="13182600" cy="1013098"/>
          </a:xfrm>
          <a:prstGeom prst="rect">
            <a:avLst/>
          </a:prstGeom>
        </p:spPr>
        <p:txBody>
          <a:bodyPr wrap="square" lIns="0" tIns="0" rIns="0" bIns="0" rtlCol="0" anchor="t">
            <a:spAutoFit/>
          </a:bodyPr>
          <a:lstStyle/>
          <a:p>
            <a:pPr marL="0" lvl="0" indent="0" algn="ctr">
              <a:lnSpc>
                <a:spcPts val="7884"/>
              </a:lnSpc>
              <a:spcBef>
                <a:spcPct val="0"/>
              </a:spcBef>
            </a:pPr>
            <a:r>
              <a:rPr lang="en-US" sz="6600" b="1" dirty="0">
                <a:solidFill>
                  <a:srgbClr val="FFFFFF"/>
                </a:solidFill>
                <a:latin typeface="DM Sans" pitchFamily="2" charset="0"/>
                <a:ea typeface="Now Bold"/>
                <a:cs typeface="Now Bold"/>
                <a:sym typeface="Now Bold"/>
              </a:rPr>
              <a:t>RECOMMENDATIONS</a:t>
            </a:r>
          </a:p>
        </p:txBody>
      </p:sp>
      <p:sp>
        <p:nvSpPr>
          <p:cNvPr id="7" name="Freeform 7">
            <a:extLst>
              <a:ext uri="{FF2B5EF4-FFF2-40B4-BE49-F238E27FC236}">
                <a16:creationId xmlns:a16="http://schemas.microsoft.com/office/drawing/2014/main" id="{73512A5B-92FB-4BA9-FF0D-D8C38EF1241A}"/>
              </a:ext>
            </a:extLst>
          </p:cNvPr>
          <p:cNvSpPr/>
          <p:nvPr/>
        </p:nvSpPr>
        <p:spPr>
          <a:xfrm>
            <a:off x="-2622339" y="7919689"/>
            <a:ext cx="6452848" cy="5596379"/>
          </a:xfrm>
          <a:custGeom>
            <a:avLst/>
            <a:gdLst/>
            <a:ahLst/>
            <a:cxnLst/>
            <a:rect l="l" t="t" r="r" b="b"/>
            <a:pathLst>
              <a:path w="6452848" h="5596379">
                <a:moveTo>
                  <a:pt x="0" y="0"/>
                </a:moveTo>
                <a:lnTo>
                  <a:pt x="6452849" y="0"/>
                </a:lnTo>
                <a:lnTo>
                  <a:pt x="6452849" y="5596379"/>
                </a:lnTo>
                <a:lnTo>
                  <a:pt x="0" y="559637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a:extLst>
              <a:ext uri="{FF2B5EF4-FFF2-40B4-BE49-F238E27FC236}">
                <a16:creationId xmlns:a16="http://schemas.microsoft.com/office/drawing/2014/main" id="{926D0C49-2AC6-F5FD-DC47-BC6EE6B7BB50}"/>
              </a:ext>
            </a:extLst>
          </p:cNvPr>
          <p:cNvSpPr/>
          <p:nvPr/>
        </p:nvSpPr>
        <p:spPr>
          <a:xfrm rot="-10800000">
            <a:off x="13367400" y="-2798190"/>
            <a:ext cx="6452848" cy="5596379"/>
          </a:xfrm>
          <a:custGeom>
            <a:avLst/>
            <a:gdLst/>
            <a:ahLst/>
            <a:cxnLst/>
            <a:rect l="l" t="t" r="r" b="b"/>
            <a:pathLst>
              <a:path w="6452848" h="5596379">
                <a:moveTo>
                  <a:pt x="0" y="0"/>
                </a:moveTo>
                <a:lnTo>
                  <a:pt x="6452849" y="0"/>
                </a:lnTo>
                <a:lnTo>
                  <a:pt x="6452849" y="5596380"/>
                </a:lnTo>
                <a:lnTo>
                  <a:pt x="0" y="559638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extLst>
      <p:ext uri="{BB962C8B-B14F-4D97-AF65-F5344CB8AC3E}">
        <p14:creationId xmlns:p14="http://schemas.microsoft.com/office/powerpoint/2010/main" val="37578242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
          <a:extLst>
            <a:ext uri="{FF2B5EF4-FFF2-40B4-BE49-F238E27FC236}">
              <a16:creationId xmlns:a16="http://schemas.microsoft.com/office/drawing/2014/main" id="{90C530E6-B93A-7618-6CBE-F03CFE8E189F}"/>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B4F6DF6D-C206-3FBA-1B13-AB953B827AF0}"/>
              </a:ext>
            </a:extLst>
          </p:cNvPr>
          <p:cNvSpPr txBox="1"/>
          <p:nvPr/>
        </p:nvSpPr>
        <p:spPr>
          <a:xfrm>
            <a:off x="914400" y="519408"/>
            <a:ext cx="16383000" cy="960456"/>
          </a:xfrm>
          <a:prstGeom prst="rect">
            <a:avLst/>
          </a:prstGeom>
        </p:spPr>
        <p:txBody>
          <a:bodyPr wrap="square" lIns="0" tIns="0" rIns="0" bIns="0" rtlCol="0" anchor="t">
            <a:spAutoFit/>
          </a:bodyPr>
          <a:lstStyle/>
          <a:p>
            <a:pPr marL="0" lvl="0" indent="0" algn="l">
              <a:lnSpc>
                <a:spcPts val="7711"/>
              </a:lnSpc>
              <a:spcBef>
                <a:spcPct val="0"/>
              </a:spcBef>
            </a:pPr>
            <a:r>
              <a:rPr lang="en-US" sz="5000" b="1" dirty="0">
                <a:solidFill>
                  <a:srgbClr val="FFFFFF"/>
                </a:solidFill>
                <a:latin typeface="DM Sans" pitchFamily="2" charset="0"/>
                <a:ea typeface="Now Bold"/>
                <a:cs typeface="Now Bold"/>
                <a:sym typeface="Now Bold"/>
              </a:rPr>
              <a:t>RECOMMENDATIONS </a:t>
            </a:r>
            <a:r>
              <a:rPr lang="en-US" sz="5000" b="1" dirty="0">
                <a:solidFill>
                  <a:schemeClr val="bg1"/>
                </a:solidFill>
                <a:latin typeface="DM Sans" pitchFamily="2" charset="0"/>
                <a:ea typeface="Now Bold"/>
                <a:cs typeface="Now Bold"/>
                <a:sym typeface="Now Bold"/>
              </a:rPr>
              <a:t>FOR CALL-REASON</a:t>
            </a:r>
          </a:p>
        </p:txBody>
      </p:sp>
      <p:sp>
        <p:nvSpPr>
          <p:cNvPr id="3" name="Freeform 3">
            <a:extLst>
              <a:ext uri="{FF2B5EF4-FFF2-40B4-BE49-F238E27FC236}">
                <a16:creationId xmlns:a16="http://schemas.microsoft.com/office/drawing/2014/main" id="{BCED29EA-C8AF-B63C-6A6E-14E9C48D2B72}"/>
              </a:ext>
            </a:extLst>
          </p:cNvPr>
          <p:cNvSpPr/>
          <p:nvPr/>
        </p:nvSpPr>
        <p:spPr>
          <a:xfrm>
            <a:off x="6975317" y="-2198044"/>
            <a:ext cx="4337366" cy="4337366"/>
          </a:xfrm>
          <a:custGeom>
            <a:avLst/>
            <a:gdLst/>
            <a:ahLst/>
            <a:cxnLst/>
            <a:rect l="l" t="t" r="r" b="b"/>
            <a:pathLst>
              <a:path w="4337366" h="4337366">
                <a:moveTo>
                  <a:pt x="0" y="0"/>
                </a:moveTo>
                <a:lnTo>
                  <a:pt x="4337366" y="0"/>
                </a:lnTo>
                <a:lnTo>
                  <a:pt x="4337366" y="4337366"/>
                </a:lnTo>
                <a:lnTo>
                  <a:pt x="0" y="4337366"/>
                </a:lnTo>
                <a:lnTo>
                  <a:pt x="0" y="0"/>
                </a:lnTo>
                <a:close/>
              </a:path>
            </a:pathLst>
          </a:custGeom>
          <a:blipFill>
            <a:blip r:embed="rId2">
              <a:alphaModFix amt="29000"/>
              <a:extLst>
                <a:ext uri="{96DAC541-7B7A-43D3-8B79-37D633B846F1}">
                  <asvg:svgBlip xmlns:asvg="http://schemas.microsoft.com/office/drawing/2016/SVG/main" r:embed="rId3"/>
                </a:ext>
              </a:extLst>
            </a:blip>
            <a:stretch>
              <a:fillRect/>
            </a:stretch>
          </a:blipFill>
        </p:spPr>
      </p:sp>
      <p:sp>
        <p:nvSpPr>
          <p:cNvPr id="8" name="TextBox 8">
            <a:extLst>
              <a:ext uri="{FF2B5EF4-FFF2-40B4-BE49-F238E27FC236}">
                <a16:creationId xmlns:a16="http://schemas.microsoft.com/office/drawing/2014/main" id="{F914C865-EB78-49B4-F900-8BEDC56847E0}"/>
              </a:ext>
            </a:extLst>
          </p:cNvPr>
          <p:cNvSpPr txBox="1"/>
          <p:nvPr/>
        </p:nvSpPr>
        <p:spPr>
          <a:xfrm>
            <a:off x="1005799" y="1748843"/>
            <a:ext cx="7687738" cy="3826625"/>
          </a:xfrm>
          <a:prstGeom prst="rect">
            <a:avLst/>
          </a:prstGeom>
        </p:spPr>
        <p:style>
          <a:lnRef idx="0">
            <a:schemeClr val="accent1"/>
          </a:lnRef>
          <a:fillRef idx="3">
            <a:schemeClr val="accent1"/>
          </a:fillRef>
          <a:effectRef idx="3">
            <a:schemeClr val="accent1"/>
          </a:effectRef>
          <a:fontRef idx="minor">
            <a:schemeClr val="lt1"/>
          </a:fontRef>
        </p:style>
        <p:txBody>
          <a:bodyPr wrap="square" lIns="0" tIns="0" rIns="0" bIns="0" rtlCol="0" anchor="t">
            <a:spAutoFit/>
          </a:bodyPr>
          <a:lstStyle/>
          <a:p>
            <a:pPr marL="362678" lvl="1" indent="-181339" algn="just">
              <a:lnSpc>
                <a:spcPts val="2318"/>
              </a:lnSpc>
              <a:buFont typeface="Arial"/>
              <a:buChar char="•"/>
            </a:pPr>
            <a:endParaRPr lang="en-US" dirty="0">
              <a:solidFill>
                <a:srgbClr val="FFFFFF"/>
              </a:solidFill>
              <a:latin typeface="DM Sans"/>
              <a:ea typeface="DM Sans"/>
              <a:cs typeface="DM Sans"/>
              <a:sym typeface="DM Sans"/>
            </a:endParaRPr>
          </a:p>
          <a:p>
            <a:pPr marL="362678" lvl="1" indent="-181339" algn="just">
              <a:lnSpc>
                <a:spcPts val="2318"/>
              </a:lnSpc>
              <a:buFont typeface="Arial"/>
              <a:buChar char="•"/>
            </a:pPr>
            <a:r>
              <a:rPr lang="en-US" dirty="0">
                <a:solidFill>
                  <a:srgbClr val="FFFFFF"/>
                </a:solidFill>
                <a:latin typeface="DM Sans"/>
                <a:ea typeface="DM Sans"/>
                <a:cs typeface="DM Sans"/>
                <a:sym typeface="DM Sans"/>
              </a:rPr>
              <a:t>Under Class A, IRROPS, Voluntary Change and Mileage Plus, Post Flight comprise of </a:t>
            </a:r>
            <a:r>
              <a:rPr lang="en-US" b="1" u="sng" dirty="0">
                <a:solidFill>
                  <a:srgbClr val="FFFFFF"/>
                </a:solidFill>
                <a:latin typeface="DM Sans"/>
                <a:ea typeface="DM Sans"/>
                <a:cs typeface="DM Sans"/>
                <a:sym typeface="DM Sans"/>
              </a:rPr>
              <a:t>almost 55% </a:t>
            </a:r>
            <a:r>
              <a:rPr lang="en-US" dirty="0">
                <a:solidFill>
                  <a:srgbClr val="FFFFFF"/>
                </a:solidFill>
                <a:latin typeface="DM Sans"/>
                <a:ea typeface="DM Sans"/>
                <a:cs typeface="DM Sans"/>
                <a:sym typeface="DM Sans"/>
              </a:rPr>
              <a:t>of calls made by the customers. So Company should prioritize such reasons.</a:t>
            </a:r>
          </a:p>
          <a:p>
            <a:pPr marL="181339" lvl="1" algn="just">
              <a:lnSpc>
                <a:spcPts val="2318"/>
              </a:lnSpc>
            </a:pPr>
            <a:endParaRPr lang="en-US" dirty="0">
              <a:solidFill>
                <a:srgbClr val="FFFFFF"/>
              </a:solidFill>
              <a:latin typeface="DM Sans"/>
              <a:ea typeface="DM Sans"/>
              <a:cs typeface="DM Sans"/>
              <a:sym typeface="DM Sans"/>
            </a:endParaRPr>
          </a:p>
          <a:p>
            <a:pPr marL="362678" lvl="1" indent="-181339" algn="just">
              <a:lnSpc>
                <a:spcPts val="2318"/>
              </a:lnSpc>
              <a:buFont typeface="Arial"/>
              <a:buChar char="•"/>
            </a:pPr>
            <a:r>
              <a:rPr lang="en-US" dirty="0">
                <a:solidFill>
                  <a:srgbClr val="FFFFFF"/>
                </a:solidFill>
                <a:latin typeface="DM Sans"/>
                <a:ea typeface="DM Sans"/>
                <a:cs typeface="DM Sans"/>
                <a:sym typeface="DM Sans"/>
              </a:rPr>
              <a:t>Seating &amp; Booking come under Class B but In terms of </a:t>
            </a:r>
            <a:r>
              <a:rPr lang="en-US" b="1" dirty="0">
                <a:solidFill>
                  <a:srgbClr val="FFFFFF"/>
                </a:solidFill>
                <a:latin typeface="DM Sans"/>
                <a:ea typeface="DM Sans"/>
                <a:cs typeface="DM Sans"/>
                <a:sym typeface="DM Sans"/>
              </a:rPr>
              <a:t>Issues reported by total number of customers </a:t>
            </a:r>
            <a:r>
              <a:rPr lang="en-US" dirty="0">
                <a:solidFill>
                  <a:srgbClr val="FFFFFF"/>
                </a:solidFill>
                <a:latin typeface="DM Sans"/>
                <a:ea typeface="DM Sans"/>
                <a:cs typeface="DM Sans"/>
                <a:sym typeface="DM Sans"/>
              </a:rPr>
              <a:t>it </a:t>
            </a:r>
            <a:r>
              <a:rPr lang="en-US" u="sng" dirty="0">
                <a:solidFill>
                  <a:srgbClr val="FFFFFF"/>
                </a:solidFill>
                <a:latin typeface="DM Sans"/>
                <a:ea typeface="DM Sans"/>
                <a:cs typeface="DM Sans"/>
                <a:sym typeface="DM Sans"/>
              </a:rPr>
              <a:t>cover substantial amount of 13%. </a:t>
            </a:r>
            <a:r>
              <a:rPr lang="en-US" dirty="0">
                <a:solidFill>
                  <a:srgbClr val="FFFFFF"/>
                </a:solidFill>
                <a:latin typeface="DM Sans"/>
                <a:ea typeface="DM Sans"/>
                <a:cs typeface="DM Sans"/>
                <a:sym typeface="DM Sans"/>
              </a:rPr>
              <a:t>So If Company can tackle these issues in IVR we can reduce our AHT.</a:t>
            </a:r>
          </a:p>
          <a:p>
            <a:pPr marL="362678" lvl="1" indent="-181339" algn="just">
              <a:lnSpc>
                <a:spcPts val="2318"/>
              </a:lnSpc>
              <a:buFont typeface="Arial"/>
              <a:buChar char="•"/>
            </a:pPr>
            <a:endParaRPr lang="en-US" dirty="0">
              <a:solidFill>
                <a:srgbClr val="FFFFFF"/>
              </a:solidFill>
              <a:latin typeface="DM Sans"/>
              <a:ea typeface="DM Sans"/>
              <a:cs typeface="DM Sans"/>
              <a:sym typeface="DM Sans"/>
            </a:endParaRPr>
          </a:p>
          <a:p>
            <a:pPr marL="362678" lvl="1" indent="-181339" algn="just">
              <a:lnSpc>
                <a:spcPts val="2318"/>
              </a:lnSpc>
              <a:buFont typeface="Arial"/>
              <a:buChar char="•"/>
            </a:pPr>
            <a:r>
              <a:rPr lang="en-US" dirty="0">
                <a:solidFill>
                  <a:srgbClr val="FFFFFF"/>
                </a:solidFill>
                <a:latin typeface="DM Sans"/>
                <a:ea typeface="DM Sans"/>
                <a:cs typeface="DM Sans"/>
                <a:sym typeface="DM Sans"/>
              </a:rPr>
              <a:t>For Class C reasons, Company may build pre-defined </a:t>
            </a:r>
            <a:r>
              <a:rPr lang="en-US" b="1" dirty="0">
                <a:solidFill>
                  <a:srgbClr val="FFFFFF"/>
                </a:solidFill>
                <a:latin typeface="DM Sans"/>
                <a:ea typeface="DM Sans"/>
                <a:cs typeface="DM Sans"/>
                <a:sym typeface="DM Sans"/>
              </a:rPr>
              <a:t>FAQ or Guidelines </a:t>
            </a:r>
            <a:r>
              <a:rPr lang="en-US" dirty="0">
                <a:solidFill>
                  <a:srgbClr val="FFFFFF"/>
                </a:solidFill>
                <a:latin typeface="DM Sans"/>
                <a:ea typeface="DM Sans"/>
                <a:cs typeface="DM Sans"/>
                <a:sym typeface="DM Sans"/>
              </a:rPr>
              <a:t>through websites or solve in IVR.</a:t>
            </a:r>
          </a:p>
          <a:p>
            <a:pPr marL="181339" lvl="1" algn="just">
              <a:lnSpc>
                <a:spcPts val="2318"/>
              </a:lnSpc>
            </a:pPr>
            <a:endParaRPr lang="en-US" dirty="0">
              <a:solidFill>
                <a:srgbClr val="FFFFFF"/>
              </a:solidFill>
              <a:latin typeface="DM Sans"/>
              <a:ea typeface="DM Sans"/>
              <a:cs typeface="DM Sans"/>
              <a:sym typeface="DM Sans"/>
            </a:endParaRPr>
          </a:p>
        </p:txBody>
      </p:sp>
      <p:sp>
        <p:nvSpPr>
          <p:cNvPr id="9" name="Freeform 9">
            <a:extLst>
              <a:ext uri="{FF2B5EF4-FFF2-40B4-BE49-F238E27FC236}">
                <a16:creationId xmlns:a16="http://schemas.microsoft.com/office/drawing/2014/main" id="{3A99043E-DDDC-4192-754B-0E9E3EBE2225}"/>
              </a:ext>
            </a:extLst>
          </p:cNvPr>
          <p:cNvSpPr/>
          <p:nvPr/>
        </p:nvSpPr>
        <p:spPr>
          <a:xfrm>
            <a:off x="-892467" y="8377832"/>
            <a:ext cx="4337366" cy="4337366"/>
          </a:xfrm>
          <a:custGeom>
            <a:avLst/>
            <a:gdLst/>
            <a:ahLst/>
            <a:cxnLst/>
            <a:rect l="l" t="t" r="r" b="b"/>
            <a:pathLst>
              <a:path w="4337366" h="4337366">
                <a:moveTo>
                  <a:pt x="0" y="0"/>
                </a:moveTo>
                <a:lnTo>
                  <a:pt x="4337366" y="0"/>
                </a:lnTo>
                <a:lnTo>
                  <a:pt x="4337366" y="4337366"/>
                </a:lnTo>
                <a:lnTo>
                  <a:pt x="0" y="4337366"/>
                </a:lnTo>
                <a:lnTo>
                  <a:pt x="0" y="0"/>
                </a:lnTo>
                <a:close/>
              </a:path>
            </a:pathLst>
          </a:custGeom>
          <a:blipFill>
            <a:blip r:embed="rId2">
              <a:alphaModFix amt="29000"/>
              <a:extLst>
                <a:ext uri="{96DAC541-7B7A-43D3-8B79-37D633B846F1}">
                  <asvg:svgBlip xmlns:asvg="http://schemas.microsoft.com/office/drawing/2016/SVG/main" r:embed="rId3"/>
                </a:ext>
              </a:extLst>
            </a:blip>
            <a:stretch>
              <a:fillRect/>
            </a:stretch>
          </a:blipFill>
        </p:spPr>
      </p:sp>
      <p:pic>
        <p:nvPicPr>
          <p:cNvPr id="7" name="Picture 6">
            <a:extLst>
              <a:ext uri="{FF2B5EF4-FFF2-40B4-BE49-F238E27FC236}">
                <a16:creationId xmlns:a16="http://schemas.microsoft.com/office/drawing/2014/main" id="{36D44BBC-D1D4-09E8-3353-816ABB1776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71766" y="5600700"/>
            <a:ext cx="8235234" cy="4452291"/>
          </a:xfrm>
          <a:prstGeom prst="rect">
            <a:avLst/>
          </a:prstGeom>
        </p:spPr>
      </p:pic>
      <p:pic>
        <p:nvPicPr>
          <p:cNvPr id="11" name="Picture 10">
            <a:extLst>
              <a:ext uri="{FF2B5EF4-FFF2-40B4-BE49-F238E27FC236}">
                <a16:creationId xmlns:a16="http://schemas.microsoft.com/office/drawing/2014/main" id="{43E29DAC-24A2-9672-1DFC-F809643C402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71766" y="1504858"/>
            <a:ext cx="8235234" cy="4019642"/>
          </a:xfrm>
          <a:prstGeom prst="rect">
            <a:avLst/>
          </a:prstGeom>
        </p:spPr>
      </p:pic>
      <p:sp>
        <p:nvSpPr>
          <p:cNvPr id="14" name="Arrow: Left 13">
            <a:extLst>
              <a:ext uri="{FF2B5EF4-FFF2-40B4-BE49-F238E27FC236}">
                <a16:creationId xmlns:a16="http://schemas.microsoft.com/office/drawing/2014/main" id="{E31C3709-14ED-72AD-5A56-C6A53B6960EF}"/>
              </a:ext>
            </a:extLst>
          </p:cNvPr>
          <p:cNvSpPr/>
          <p:nvPr/>
        </p:nvSpPr>
        <p:spPr>
          <a:xfrm rot="10800000">
            <a:off x="8835911" y="3146109"/>
            <a:ext cx="678281" cy="685801"/>
          </a:xfrm>
          <a:prstGeom prst="lef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a:p>
        </p:txBody>
      </p:sp>
      <p:sp>
        <p:nvSpPr>
          <p:cNvPr id="16" name="Arrow: Left 15">
            <a:extLst>
              <a:ext uri="{FF2B5EF4-FFF2-40B4-BE49-F238E27FC236}">
                <a16:creationId xmlns:a16="http://schemas.microsoft.com/office/drawing/2014/main" id="{044D2682-B618-761B-C14D-A58D4D95E122}"/>
              </a:ext>
            </a:extLst>
          </p:cNvPr>
          <p:cNvSpPr/>
          <p:nvPr/>
        </p:nvSpPr>
        <p:spPr>
          <a:xfrm rot="10800000">
            <a:off x="8822662" y="7505700"/>
            <a:ext cx="678278" cy="685800"/>
          </a:xfrm>
          <a:prstGeom prst="lef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a:p>
        </p:txBody>
      </p:sp>
      <p:sp>
        <p:nvSpPr>
          <p:cNvPr id="17" name="TextBox 8">
            <a:extLst>
              <a:ext uri="{FF2B5EF4-FFF2-40B4-BE49-F238E27FC236}">
                <a16:creationId xmlns:a16="http://schemas.microsoft.com/office/drawing/2014/main" id="{F6084534-2E2C-19E6-9ED8-C28B2FBCA3AF}"/>
              </a:ext>
            </a:extLst>
          </p:cNvPr>
          <p:cNvSpPr txBox="1"/>
          <p:nvPr/>
        </p:nvSpPr>
        <p:spPr>
          <a:xfrm>
            <a:off x="1005799" y="6471835"/>
            <a:ext cx="7687738" cy="3236720"/>
          </a:xfrm>
          <a:prstGeom prst="rect">
            <a:avLst/>
          </a:prstGeom>
        </p:spPr>
        <p:style>
          <a:lnRef idx="0">
            <a:schemeClr val="accent1"/>
          </a:lnRef>
          <a:fillRef idx="3">
            <a:schemeClr val="accent1"/>
          </a:fillRef>
          <a:effectRef idx="3">
            <a:schemeClr val="accent1"/>
          </a:effectRef>
          <a:fontRef idx="minor">
            <a:schemeClr val="lt1"/>
          </a:fontRef>
        </p:style>
        <p:txBody>
          <a:bodyPr wrap="square" lIns="0" tIns="0" rIns="0" bIns="0" rtlCol="0" anchor="t">
            <a:spAutoFit/>
          </a:bodyPr>
          <a:lstStyle/>
          <a:p>
            <a:pPr marL="362678" lvl="1" indent="-181339" algn="just">
              <a:lnSpc>
                <a:spcPts val="2318"/>
              </a:lnSpc>
              <a:buFont typeface="Arial"/>
              <a:buChar char="•"/>
            </a:pPr>
            <a:endParaRPr lang="en-US" dirty="0">
              <a:solidFill>
                <a:srgbClr val="FFFFFF"/>
              </a:solidFill>
              <a:latin typeface="DM Sans"/>
              <a:ea typeface="DM Sans"/>
              <a:cs typeface="DM Sans"/>
              <a:sym typeface="DM Sans"/>
            </a:endParaRPr>
          </a:p>
          <a:p>
            <a:pPr marL="362678" lvl="1" indent="-181339" algn="just">
              <a:lnSpc>
                <a:spcPts val="2318"/>
              </a:lnSpc>
              <a:buFont typeface="Arial"/>
              <a:buChar char="•"/>
            </a:pPr>
            <a:r>
              <a:rPr lang="en-US" dirty="0">
                <a:solidFill>
                  <a:srgbClr val="FFFFFF"/>
                </a:solidFill>
                <a:latin typeface="DM Sans"/>
                <a:ea typeface="DM Sans"/>
                <a:cs typeface="DM Sans"/>
                <a:sym typeface="DM Sans"/>
              </a:rPr>
              <a:t>Although </a:t>
            </a:r>
            <a:r>
              <a:rPr lang="en-US" b="1" u="sng" dirty="0">
                <a:solidFill>
                  <a:srgbClr val="FFFFFF"/>
                </a:solidFill>
                <a:latin typeface="DM Sans"/>
                <a:ea typeface="DM Sans"/>
                <a:cs typeface="DM Sans"/>
                <a:sym typeface="DM Sans"/>
              </a:rPr>
              <a:t>Unaccompanied Minor</a:t>
            </a:r>
            <a:r>
              <a:rPr lang="en-US" dirty="0">
                <a:solidFill>
                  <a:srgbClr val="FFFFFF"/>
                </a:solidFill>
                <a:latin typeface="DM Sans"/>
                <a:ea typeface="DM Sans"/>
                <a:cs typeface="DM Sans"/>
                <a:sym typeface="DM Sans"/>
              </a:rPr>
              <a:t> and </a:t>
            </a:r>
            <a:r>
              <a:rPr lang="en-US" b="1" u="sng" dirty="0">
                <a:solidFill>
                  <a:srgbClr val="FFFFFF"/>
                </a:solidFill>
                <a:latin typeface="DM Sans"/>
                <a:ea typeface="DM Sans"/>
                <a:cs typeface="DM Sans"/>
                <a:sym typeface="DM Sans"/>
              </a:rPr>
              <a:t>Disability</a:t>
            </a:r>
            <a:r>
              <a:rPr lang="en-US" dirty="0">
                <a:solidFill>
                  <a:srgbClr val="FFFFFF"/>
                </a:solidFill>
                <a:latin typeface="DM Sans"/>
                <a:ea typeface="DM Sans"/>
                <a:cs typeface="DM Sans"/>
                <a:sym typeface="DM Sans"/>
              </a:rPr>
              <a:t> are on Class A but the call reported is </a:t>
            </a:r>
            <a:r>
              <a:rPr lang="en-US" b="1" u="sng" dirty="0">
                <a:solidFill>
                  <a:srgbClr val="FFFFFF"/>
                </a:solidFill>
                <a:latin typeface="DM Sans"/>
                <a:ea typeface="DM Sans"/>
                <a:cs typeface="DM Sans"/>
                <a:sym typeface="DM Sans"/>
              </a:rPr>
              <a:t>less than 1 %</a:t>
            </a:r>
            <a:r>
              <a:rPr lang="en-US" dirty="0">
                <a:solidFill>
                  <a:srgbClr val="FFFFFF"/>
                </a:solidFill>
                <a:latin typeface="DM Sans"/>
                <a:ea typeface="DM Sans"/>
                <a:cs typeface="DM Sans"/>
                <a:sym typeface="DM Sans"/>
              </a:rPr>
              <a:t>,</a:t>
            </a:r>
            <a:r>
              <a:rPr lang="en-US" b="1" dirty="0">
                <a:solidFill>
                  <a:srgbClr val="FFFFFF"/>
                </a:solidFill>
                <a:latin typeface="DM Sans"/>
                <a:ea typeface="DM Sans"/>
                <a:cs typeface="DM Sans"/>
                <a:sym typeface="DM Sans"/>
              </a:rPr>
              <a:t> </a:t>
            </a:r>
            <a:r>
              <a:rPr lang="en-US" dirty="0">
                <a:solidFill>
                  <a:srgbClr val="FFFFFF"/>
                </a:solidFill>
                <a:latin typeface="DM Sans"/>
                <a:ea typeface="DM Sans"/>
                <a:cs typeface="DM Sans"/>
                <a:sym typeface="DM Sans"/>
              </a:rPr>
              <a:t>while </a:t>
            </a:r>
            <a:r>
              <a:rPr lang="en-US" b="1" u="sng" dirty="0">
                <a:solidFill>
                  <a:srgbClr val="FFFFFF"/>
                </a:solidFill>
                <a:latin typeface="DM Sans"/>
                <a:ea typeface="DM Sans"/>
                <a:cs typeface="DM Sans"/>
                <a:sym typeface="DM Sans"/>
              </a:rPr>
              <a:t>IRROPS</a:t>
            </a:r>
            <a:r>
              <a:rPr lang="en-US" dirty="0">
                <a:solidFill>
                  <a:srgbClr val="FFFFFF"/>
                </a:solidFill>
                <a:latin typeface="DM Sans"/>
                <a:ea typeface="DM Sans"/>
                <a:cs typeface="DM Sans"/>
                <a:sym typeface="DM Sans"/>
              </a:rPr>
              <a:t> and </a:t>
            </a:r>
            <a:r>
              <a:rPr lang="en-US" b="1" u="sng" dirty="0">
                <a:solidFill>
                  <a:srgbClr val="FFFFFF"/>
                </a:solidFill>
                <a:latin typeface="DM Sans"/>
                <a:ea typeface="DM Sans"/>
                <a:cs typeface="DM Sans"/>
                <a:sym typeface="DM Sans"/>
              </a:rPr>
              <a:t>Mileage Plus </a:t>
            </a:r>
            <a:r>
              <a:rPr lang="en-US" dirty="0">
                <a:solidFill>
                  <a:srgbClr val="FFFFFF"/>
                </a:solidFill>
                <a:latin typeface="DM Sans"/>
                <a:ea typeface="DM Sans"/>
                <a:cs typeface="DM Sans"/>
                <a:sym typeface="DM Sans"/>
              </a:rPr>
              <a:t>are in Class B but it comprises of </a:t>
            </a:r>
            <a:r>
              <a:rPr lang="en-US" b="1" u="sng" dirty="0">
                <a:solidFill>
                  <a:srgbClr val="FFFFFF"/>
                </a:solidFill>
                <a:latin typeface="DM Sans"/>
                <a:ea typeface="DM Sans"/>
                <a:cs typeface="DM Sans"/>
                <a:sym typeface="DM Sans"/>
              </a:rPr>
              <a:t>almost 30% </a:t>
            </a:r>
            <a:r>
              <a:rPr lang="en-US" dirty="0">
                <a:solidFill>
                  <a:srgbClr val="FFFFFF"/>
                </a:solidFill>
                <a:latin typeface="DM Sans"/>
                <a:ea typeface="DM Sans"/>
                <a:cs typeface="DM Sans"/>
                <a:sym typeface="DM Sans"/>
              </a:rPr>
              <a:t>of calls made by the customers. So, company need to use IVR for Class A and prioritize Class B.</a:t>
            </a:r>
          </a:p>
          <a:p>
            <a:pPr marL="362678" lvl="1" indent="-181339" algn="just">
              <a:lnSpc>
                <a:spcPts val="2318"/>
              </a:lnSpc>
              <a:buFont typeface="Arial"/>
              <a:buChar char="•"/>
            </a:pPr>
            <a:endParaRPr lang="en-US" dirty="0">
              <a:solidFill>
                <a:srgbClr val="FFFFFF"/>
              </a:solidFill>
              <a:latin typeface="DM Sans"/>
              <a:ea typeface="DM Sans"/>
              <a:cs typeface="DM Sans"/>
              <a:sym typeface="DM Sans"/>
            </a:endParaRPr>
          </a:p>
          <a:p>
            <a:pPr marL="362678" lvl="1" indent="-181339" algn="just">
              <a:lnSpc>
                <a:spcPts val="2318"/>
              </a:lnSpc>
              <a:buFont typeface="Arial"/>
              <a:buChar char="•"/>
            </a:pPr>
            <a:r>
              <a:rPr lang="en-US" b="1" dirty="0">
                <a:solidFill>
                  <a:srgbClr val="FFFFFF"/>
                </a:solidFill>
                <a:latin typeface="DM Sans"/>
                <a:ea typeface="DM Sans"/>
                <a:cs typeface="DM Sans"/>
                <a:sym typeface="DM Sans"/>
              </a:rPr>
              <a:t>AI and Chatbot</a:t>
            </a:r>
            <a:r>
              <a:rPr lang="en-US" dirty="0">
                <a:solidFill>
                  <a:srgbClr val="FFFFFF"/>
                </a:solidFill>
                <a:latin typeface="DM Sans"/>
                <a:ea typeface="DM Sans"/>
                <a:cs typeface="DM Sans"/>
                <a:sym typeface="DM Sans"/>
              </a:rPr>
              <a:t>s could be used initially to reduce the speed time to minimize lesser important class of reasons.</a:t>
            </a:r>
          </a:p>
          <a:p>
            <a:pPr marL="362678" lvl="1" indent="-181339" algn="just">
              <a:lnSpc>
                <a:spcPts val="2318"/>
              </a:lnSpc>
              <a:buFont typeface="Arial"/>
              <a:buChar char="•"/>
            </a:pPr>
            <a:endParaRPr lang="en-US" dirty="0">
              <a:solidFill>
                <a:srgbClr val="FFFFFF"/>
              </a:solidFill>
              <a:latin typeface="DM Sans"/>
              <a:ea typeface="DM Sans"/>
              <a:cs typeface="DM Sans"/>
              <a:sym typeface="DM Sans"/>
            </a:endParaRPr>
          </a:p>
          <a:p>
            <a:pPr marL="362678" lvl="1" indent="-181339" algn="just">
              <a:lnSpc>
                <a:spcPts val="2318"/>
              </a:lnSpc>
              <a:buFont typeface="Arial"/>
              <a:buChar char="•"/>
            </a:pPr>
            <a:endParaRPr lang="en-US" dirty="0">
              <a:solidFill>
                <a:srgbClr val="FFFFFF"/>
              </a:solidFill>
              <a:latin typeface="DM Sans"/>
              <a:ea typeface="DM Sans"/>
              <a:cs typeface="DM Sans"/>
              <a:sym typeface="DM Sans"/>
            </a:endParaRPr>
          </a:p>
        </p:txBody>
      </p:sp>
    </p:spTree>
    <p:extLst>
      <p:ext uri="{BB962C8B-B14F-4D97-AF65-F5344CB8AC3E}">
        <p14:creationId xmlns:p14="http://schemas.microsoft.com/office/powerpoint/2010/main" val="29061622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
          <a:extLst>
            <a:ext uri="{FF2B5EF4-FFF2-40B4-BE49-F238E27FC236}">
              <a16:creationId xmlns:a16="http://schemas.microsoft.com/office/drawing/2014/main" id="{58C331F2-318C-6A7E-D0D4-CCF08627D69D}"/>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64847145-ADEF-061A-779B-8C820742A18D}"/>
              </a:ext>
            </a:extLst>
          </p:cNvPr>
          <p:cNvSpPr txBox="1"/>
          <p:nvPr/>
        </p:nvSpPr>
        <p:spPr>
          <a:xfrm>
            <a:off x="914400" y="519408"/>
            <a:ext cx="16383000" cy="938462"/>
          </a:xfrm>
          <a:prstGeom prst="rect">
            <a:avLst/>
          </a:prstGeom>
        </p:spPr>
        <p:txBody>
          <a:bodyPr wrap="square" lIns="0" tIns="0" rIns="0" bIns="0" rtlCol="0" anchor="t">
            <a:spAutoFit/>
          </a:bodyPr>
          <a:lstStyle/>
          <a:p>
            <a:pPr marL="0" lvl="0" indent="0" algn="l">
              <a:lnSpc>
                <a:spcPts val="7711"/>
              </a:lnSpc>
              <a:spcBef>
                <a:spcPct val="0"/>
              </a:spcBef>
            </a:pPr>
            <a:r>
              <a:rPr lang="en-US" sz="5000" b="1" dirty="0">
                <a:solidFill>
                  <a:srgbClr val="FFFFFF"/>
                </a:solidFill>
                <a:latin typeface="DM Sans" pitchFamily="2" charset="0"/>
                <a:ea typeface="Now Bold"/>
                <a:cs typeface="Now Bold"/>
                <a:sym typeface="Now Bold"/>
              </a:rPr>
              <a:t>RECOMMENDATIONS </a:t>
            </a:r>
            <a:r>
              <a:rPr lang="en-US" sz="5000" b="1" dirty="0">
                <a:solidFill>
                  <a:schemeClr val="bg1"/>
                </a:solidFill>
                <a:latin typeface="DM Sans" pitchFamily="2" charset="0"/>
                <a:ea typeface="Now Bold"/>
                <a:cs typeface="Now Bold"/>
                <a:sym typeface="Now Bold"/>
              </a:rPr>
              <a:t>FOR SENTIMENT</a:t>
            </a:r>
          </a:p>
        </p:txBody>
      </p:sp>
      <p:sp>
        <p:nvSpPr>
          <p:cNvPr id="3" name="Freeform 3">
            <a:extLst>
              <a:ext uri="{FF2B5EF4-FFF2-40B4-BE49-F238E27FC236}">
                <a16:creationId xmlns:a16="http://schemas.microsoft.com/office/drawing/2014/main" id="{B086DBCF-7B02-2513-1C69-29C8380D8978}"/>
              </a:ext>
            </a:extLst>
          </p:cNvPr>
          <p:cNvSpPr/>
          <p:nvPr/>
        </p:nvSpPr>
        <p:spPr>
          <a:xfrm>
            <a:off x="6975317" y="-2198044"/>
            <a:ext cx="4337366" cy="4337366"/>
          </a:xfrm>
          <a:custGeom>
            <a:avLst/>
            <a:gdLst/>
            <a:ahLst/>
            <a:cxnLst/>
            <a:rect l="l" t="t" r="r" b="b"/>
            <a:pathLst>
              <a:path w="4337366" h="4337366">
                <a:moveTo>
                  <a:pt x="0" y="0"/>
                </a:moveTo>
                <a:lnTo>
                  <a:pt x="4337366" y="0"/>
                </a:lnTo>
                <a:lnTo>
                  <a:pt x="4337366" y="4337366"/>
                </a:lnTo>
                <a:lnTo>
                  <a:pt x="0" y="4337366"/>
                </a:lnTo>
                <a:lnTo>
                  <a:pt x="0" y="0"/>
                </a:lnTo>
                <a:close/>
              </a:path>
            </a:pathLst>
          </a:custGeom>
          <a:blipFill>
            <a:blip r:embed="rId2">
              <a:alphaModFix amt="29000"/>
              <a:extLst>
                <a:ext uri="{96DAC541-7B7A-43D3-8B79-37D633B846F1}">
                  <asvg:svgBlip xmlns:asvg="http://schemas.microsoft.com/office/drawing/2016/SVG/main" r:embed="rId3"/>
                </a:ext>
              </a:extLst>
            </a:blip>
            <a:stretch>
              <a:fillRect/>
            </a:stretch>
          </a:blipFill>
        </p:spPr>
      </p:sp>
      <p:sp>
        <p:nvSpPr>
          <p:cNvPr id="8" name="TextBox 8">
            <a:extLst>
              <a:ext uri="{FF2B5EF4-FFF2-40B4-BE49-F238E27FC236}">
                <a16:creationId xmlns:a16="http://schemas.microsoft.com/office/drawing/2014/main" id="{9DFA687E-63F4-BD8C-57C0-27670D2D51DD}"/>
              </a:ext>
            </a:extLst>
          </p:cNvPr>
          <p:cNvSpPr txBox="1"/>
          <p:nvPr/>
        </p:nvSpPr>
        <p:spPr>
          <a:xfrm>
            <a:off x="914400" y="1881251"/>
            <a:ext cx="7437204" cy="7366055"/>
          </a:xfrm>
          <a:prstGeom prst="rect">
            <a:avLst/>
          </a:prstGeom>
        </p:spPr>
        <p:txBody>
          <a:bodyPr wrap="square" lIns="0" tIns="0" rIns="0" bIns="0" rtlCol="0" anchor="t">
            <a:spAutoFit/>
          </a:bodyPr>
          <a:lstStyle/>
          <a:p>
            <a:pPr marL="362678" lvl="1" indent="-181339" algn="l">
              <a:lnSpc>
                <a:spcPts val="2318"/>
              </a:lnSpc>
              <a:buFont typeface="Arial"/>
              <a:buChar char="•"/>
            </a:pPr>
            <a:r>
              <a:rPr lang="en-US" b="0" i="0" dirty="0">
                <a:solidFill>
                  <a:schemeClr val="bg1"/>
                </a:solidFill>
                <a:effectLst/>
                <a:latin typeface="DM Sans" pitchFamily="2" charset="0"/>
              </a:rPr>
              <a:t>Sentiments are </a:t>
            </a:r>
            <a:r>
              <a:rPr lang="en-US" b="1" i="0" u="sng" dirty="0">
                <a:solidFill>
                  <a:schemeClr val="bg1"/>
                </a:solidFill>
                <a:effectLst/>
                <a:latin typeface="DM Sans" pitchFamily="2" charset="0"/>
              </a:rPr>
              <a:t>correlated to the AHT </a:t>
            </a:r>
            <a:r>
              <a:rPr lang="en-US" b="0" i="0" dirty="0">
                <a:solidFill>
                  <a:schemeClr val="bg1"/>
                </a:solidFill>
                <a:effectLst/>
                <a:latin typeface="DM Sans" pitchFamily="2" charset="0"/>
              </a:rPr>
              <a:t>and found </a:t>
            </a:r>
            <a:r>
              <a:rPr lang="en-US" b="1" i="0" u="sng" dirty="0">
                <a:solidFill>
                  <a:schemeClr val="bg1"/>
                </a:solidFill>
                <a:effectLst/>
                <a:latin typeface="DM Sans" pitchFamily="2" charset="0"/>
              </a:rPr>
              <a:t>no correlation with AST</a:t>
            </a:r>
            <a:r>
              <a:rPr lang="en-US" b="0" i="0" dirty="0">
                <a:solidFill>
                  <a:schemeClr val="bg1"/>
                </a:solidFill>
                <a:effectLst/>
                <a:latin typeface="DM Sans" pitchFamily="2" charset="0"/>
              </a:rPr>
              <a:t>.</a:t>
            </a:r>
          </a:p>
          <a:p>
            <a:pPr marL="362678" lvl="1" indent="-181339" algn="l">
              <a:lnSpc>
                <a:spcPts val="2318"/>
              </a:lnSpc>
              <a:buFont typeface="Arial"/>
              <a:buChar char="•"/>
            </a:pPr>
            <a:endParaRPr lang="en-US" b="0" i="0" dirty="0">
              <a:solidFill>
                <a:schemeClr val="bg1"/>
              </a:solidFill>
              <a:effectLst/>
              <a:latin typeface="DM Sans" pitchFamily="2" charset="0"/>
            </a:endParaRPr>
          </a:p>
          <a:p>
            <a:pPr marL="362678" lvl="1" indent="-181339" algn="l">
              <a:lnSpc>
                <a:spcPts val="2318"/>
              </a:lnSpc>
              <a:buFont typeface="Arial"/>
              <a:buChar char="•"/>
            </a:pPr>
            <a:r>
              <a:rPr lang="en-US" b="0" i="0" dirty="0">
                <a:solidFill>
                  <a:schemeClr val="bg1"/>
                </a:solidFill>
                <a:effectLst/>
                <a:latin typeface="DM Sans" pitchFamily="2" charset="0"/>
              </a:rPr>
              <a:t>Agents need to be </a:t>
            </a:r>
            <a:r>
              <a:rPr lang="en-US" b="1" i="0" u="sng" dirty="0">
                <a:solidFill>
                  <a:schemeClr val="bg1"/>
                </a:solidFill>
                <a:effectLst/>
                <a:latin typeface="DM Sans" pitchFamily="2" charset="0"/>
              </a:rPr>
              <a:t>trained</a:t>
            </a:r>
            <a:r>
              <a:rPr lang="en-US" b="0" i="0" dirty="0">
                <a:solidFill>
                  <a:schemeClr val="bg1"/>
                </a:solidFill>
                <a:effectLst/>
                <a:latin typeface="DM Sans" pitchFamily="2" charset="0"/>
              </a:rPr>
              <a:t> to recognize and manage customer emotions more effectively. Providing agents with this kind of training will help them deal tense situations, keeping calls shorter and more focused on resolving the issue rather than emotional escalation. For ex: in neutral, cal</a:t>
            </a:r>
            <a:r>
              <a:rPr lang="en-US" dirty="0">
                <a:solidFill>
                  <a:schemeClr val="bg1"/>
                </a:solidFill>
                <a:latin typeface="DM Sans" pitchFamily="2" charset="0"/>
              </a:rPr>
              <a:t>m and frustrating case the AHT is greater than 10 mins which is more than normal time.</a:t>
            </a:r>
            <a:endParaRPr lang="en-US" b="0" i="0" dirty="0">
              <a:solidFill>
                <a:schemeClr val="bg1"/>
              </a:solidFill>
              <a:effectLst/>
              <a:latin typeface="DM Sans" pitchFamily="2" charset="0"/>
            </a:endParaRPr>
          </a:p>
          <a:p>
            <a:pPr marL="362678" lvl="1" indent="-181339" algn="l">
              <a:lnSpc>
                <a:spcPts val="2318"/>
              </a:lnSpc>
              <a:buFont typeface="Arial"/>
              <a:buChar char="•"/>
            </a:pPr>
            <a:endParaRPr lang="en-US" dirty="0">
              <a:solidFill>
                <a:schemeClr val="bg1"/>
              </a:solidFill>
              <a:latin typeface="DM Sans" pitchFamily="2" charset="0"/>
              <a:ea typeface="DM Sans"/>
              <a:cs typeface="DM Sans"/>
              <a:sym typeface="DM Sans"/>
            </a:endParaRPr>
          </a:p>
          <a:p>
            <a:pPr marL="362678" lvl="1" indent="-181339" algn="l">
              <a:lnSpc>
                <a:spcPts val="2318"/>
              </a:lnSpc>
              <a:buFont typeface="Arial"/>
              <a:buChar char="•"/>
            </a:pPr>
            <a:r>
              <a:rPr lang="en-US" b="1" i="0" u="sng" dirty="0">
                <a:solidFill>
                  <a:schemeClr val="bg1"/>
                </a:solidFill>
                <a:effectLst/>
                <a:latin typeface="DM Sans" pitchFamily="2" charset="0"/>
              </a:rPr>
              <a:t>Active Listening</a:t>
            </a:r>
            <a:r>
              <a:rPr lang="en-US" b="0" i="0" dirty="0">
                <a:solidFill>
                  <a:schemeClr val="bg1"/>
                </a:solidFill>
                <a:effectLst/>
                <a:latin typeface="DM Sans" pitchFamily="2" charset="0"/>
              </a:rPr>
              <a:t>, Tone Modulation and proactive questioning helps the </a:t>
            </a:r>
            <a:r>
              <a:rPr lang="en-US" dirty="0">
                <a:solidFill>
                  <a:schemeClr val="bg1"/>
                </a:solidFill>
                <a:latin typeface="DM Sans" pitchFamily="2" charset="0"/>
              </a:rPr>
              <a:t>a</a:t>
            </a:r>
            <a:r>
              <a:rPr lang="en-US" b="0" i="0" dirty="0">
                <a:solidFill>
                  <a:schemeClr val="bg1"/>
                </a:solidFill>
                <a:effectLst/>
                <a:latin typeface="DM Sans" pitchFamily="2" charset="0"/>
              </a:rPr>
              <a:t>gents ask direct, </a:t>
            </a:r>
            <a:r>
              <a:rPr lang="en-US" b="1" i="0" u="sng" dirty="0">
                <a:solidFill>
                  <a:schemeClr val="bg1"/>
                </a:solidFill>
                <a:effectLst/>
                <a:latin typeface="DM Sans" pitchFamily="2" charset="0"/>
              </a:rPr>
              <a:t>solution-oriented questions </a:t>
            </a:r>
            <a:r>
              <a:rPr lang="en-US" b="0" i="0" dirty="0">
                <a:solidFill>
                  <a:schemeClr val="bg1"/>
                </a:solidFill>
                <a:effectLst/>
                <a:latin typeface="DM Sans" pitchFamily="2" charset="0"/>
              </a:rPr>
              <a:t>early, toward resolution. </a:t>
            </a:r>
            <a:r>
              <a:rPr lang="en-US" dirty="0">
                <a:solidFill>
                  <a:schemeClr val="bg1"/>
                </a:solidFill>
                <a:latin typeface="DM Sans" pitchFamily="2" charset="0"/>
              </a:rPr>
              <a:t>Hence, </a:t>
            </a:r>
            <a:r>
              <a:rPr lang="en-US" b="0" i="0" dirty="0">
                <a:solidFill>
                  <a:schemeClr val="bg1"/>
                </a:solidFill>
                <a:effectLst/>
                <a:latin typeface="DM Sans" pitchFamily="2" charset="0"/>
              </a:rPr>
              <a:t>reducing the AHT which often gets extended.</a:t>
            </a:r>
          </a:p>
          <a:p>
            <a:pPr marL="362678" lvl="1" indent="-181339" algn="l">
              <a:lnSpc>
                <a:spcPts val="2318"/>
              </a:lnSpc>
              <a:buFont typeface="Arial"/>
              <a:buChar char="•"/>
            </a:pPr>
            <a:endParaRPr lang="en-US" dirty="0">
              <a:solidFill>
                <a:schemeClr val="bg1"/>
              </a:solidFill>
              <a:latin typeface="DM Sans" pitchFamily="2" charset="0"/>
            </a:endParaRPr>
          </a:p>
          <a:p>
            <a:pPr marL="362678" lvl="1" indent="-181339" algn="l">
              <a:lnSpc>
                <a:spcPts val="2318"/>
              </a:lnSpc>
              <a:buFont typeface="Arial"/>
              <a:buChar char="•"/>
            </a:pPr>
            <a:r>
              <a:rPr lang="en-US" b="0" i="0" dirty="0">
                <a:solidFill>
                  <a:schemeClr val="bg1"/>
                </a:solidFill>
                <a:effectLst/>
                <a:latin typeface="DM Sans" pitchFamily="2" charset="0"/>
              </a:rPr>
              <a:t>Sentiment-Based Call Routing: Use sentiment analysis from previous calls or historical data to route calls based on agent performance. For instance, </a:t>
            </a:r>
            <a:r>
              <a:rPr lang="en-US" b="1" i="0" u="sng" dirty="0">
                <a:solidFill>
                  <a:schemeClr val="bg1"/>
                </a:solidFill>
                <a:effectLst/>
                <a:latin typeface="DM Sans" pitchFamily="2" charset="0"/>
              </a:rPr>
              <a:t>highly skilled agents who AHT &lt; 11.63 </a:t>
            </a:r>
            <a:r>
              <a:rPr lang="en-US" b="0" i="0" dirty="0">
                <a:solidFill>
                  <a:schemeClr val="bg1"/>
                </a:solidFill>
                <a:effectLst/>
                <a:latin typeface="DM Sans" pitchFamily="2" charset="0"/>
              </a:rPr>
              <a:t>mins(mean Handling Time) with a track record of handling </a:t>
            </a:r>
            <a:r>
              <a:rPr lang="en-US" b="1" i="0" u="sng" dirty="0">
                <a:solidFill>
                  <a:schemeClr val="bg1"/>
                </a:solidFill>
                <a:effectLst/>
                <a:latin typeface="DM Sans" pitchFamily="2" charset="0"/>
              </a:rPr>
              <a:t>frustrated customers efficiently with  greater AHT</a:t>
            </a:r>
            <a:r>
              <a:rPr lang="en-US" b="0" i="0" dirty="0">
                <a:solidFill>
                  <a:schemeClr val="bg1"/>
                </a:solidFill>
                <a:effectLst/>
                <a:latin typeface="DM Sans" pitchFamily="2" charset="0"/>
              </a:rPr>
              <a:t> than the mean handling time, can be assigned to calls for customer with negative sentiment. Hence, optimizing the AHT.</a:t>
            </a:r>
          </a:p>
          <a:p>
            <a:pPr marL="362678" lvl="1" indent="-181339" algn="l">
              <a:lnSpc>
                <a:spcPts val="2318"/>
              </a:lnSpc>
              <a:buFont typeface="Arial"/>
              <a:buChar char="•"/>
            </a:pPr>
            <a:endParaRPr lang="en-US" dirty="0">
              <a:solidFill>
                <a:schemeClr val="bg1"/>
              </a:solidFill>
              <a:latin typeface="DM Sans" pitchFamily="2" charset="0"/>
              <a:ea typeface="DM Sans"/>
              <a:cs typeface="DM Sans"/>
              <a:sym typeface="DM Sans"/>
            </a:endParaRPr>
          </a:p>
          <a:p>
            <a:pPr marL="362678" lvl="1" indent="-181339" algn="l">
              <a:lnSpc>
                <a:spcPts val="2318"/>
              </a:lnSpc>
              <a:buFont typeface="Arial"/>
              <a:buChar char="•"/>
            </a:pPr>
            <a:r>
              <a:rPr lang="en-US" dirty="0">
                <a:solidFill>
                  <a:schemeClr val="bg1"/>
                </a:solidFill>
                <a:latin typeface="DM Sans" pitchFamily="2" charset="0"/>
                <a:ea typeface="DM Sans"/>
                <a:cs typeface="DM Sans"/>
                <a:sym typeface="DM Sans"/>
              </a:rPr>
              <a:t>Also to </a:t>
            </a:r>
            <a:r>
              <a:rPr lang="en-US" b="1" u="sng" dirty="0">
                <a:solidFill>
                  <a:schemeClr val="bg1"/>
                </a:solidFill>
                <a:latin typeface="DM Sans" pitchFamily="2" charset="0"/>
                <a:ea typeface="DM Sans"/>
                <a:cs typeface="DM Sans"/>
                <a:sym typeface="DM Sans"/>
              </a:rPr>
              <a:t>minimize the sentiment of the premium customers and maintain their loyalty </a:t>
            </a:r>
            <a:r>
              <a:rPr lang="en-US" dirty="0">
                <a:solidFill>
                  <a:schemeClr val="bg1"/>
                </a:solidFill>
                <a:latin typeface="DM Sans" pitchFamily="2" charset="0"/>
                <a:ea typeface="DM Sans"/>
                <a:cs typeface="DM Sans"/>
                <a:sym typeface="DM Sans"/>
              </a:rPr>
              <a:t>by allocating the efficient agents to them. </a:t>
            </a:r>
          </a:p>
        </p:txBody>
      </p:sp>
      <p:sp>
        <p:nvSpPr>
          <p:cNvPr id="9" name="Freeform 9">
            <a:extLst>
              <a:ext uri="{FF2B5EF4-FFF2-40B4-BE49-F238E27FC236}">
                <a16:creationId xmlns:a16="http://schemas.microsoft.com/office/drawing/2014/main" id="{5220B829-C0B3-2006-2EE9-8065C4E382BE}"/>
              </a:ext>
            </a:extLst>
          </p:cNvPr>
          <p:cNvSpPr/>
          <p:nvPr/>
        </p:nvSpPr>
        <p:spPr>
          <a:xfrm>
            <a:off x="-838200" y="8343900"/>
            <a:ext cx="4337366" cy="4337366"/>
          </a:xfrm>
          <a:custGeom>
            <a:avLst/>
            <a:gdLst/>
            <a:ahLst/>
            <a:cxnLst/>
            <a:rect l="l" t="t" r="r" b="b"/>
            <a:pathLst>
              <a:path w="4337366" h="4337366">
                <a:moveTo>
                  <a:pt x="0" y="0"/>
                </a:moveTo>
                <a:lnTo>
                  <a:pt x="4337366" y="0"/>
                </a:lnTo>
                <a:lnTo>
                  <a:pt x="4337366" y="4337366"/>
                </a:lnTo>
                <a:lnTo>
                  <a:pt x="0" y="4337366"/>
                </a:lnTo>
                <a:lnTo>
                  <a:pt x="0" y="0"/>
                </a:lnTo>
                <a:close/>
              </a:path>
            </a:pathLst>
          </a:custGeom>
          <a:blipFill>
            <a:blip r:embed="rId2">
              <a:alphaModFix amt="29000"/>
              <a:extLst>
                <a:ext uri="{96DAC541-7B7A-43D3-8B79-37D633B846F1}">
                  <asvg:svgBlip xmlns:asvg="http://schemas.microsoft.com/office/drawing/2016/SVG/main" r:embed="rId3"/>
                </a:ext>
              </a:extLst>
            </a:blip>
            <a:stretch>
              <a:fillRect/>
            </a:stretch>
          </a:blipFill>
        </p:spPr>
      </p:sp>
      <p:pic>
        <p:nvPicPr>
          <p:cNvPr id="5" name="Picture 4">
            <a:extLst>
              <a:ext uri="{FF2B5EF4-FFF2-40B4-BE49-F238E27FC236}">
                <a16:creationId xmlns:a16="http://schemas.microsoft.com/office/drawing/2014/main" id="{A55CF9FC-64D4-77AA-2D35-34159567DF86}"/>
              </a:ext>
            </a:extLst>
          </p:cNvPr>
          <p:cNvPicPr>
            <a:picLocks noChangeAspect="1"/>
          </p:cNvPicPr>
          <p:nvPr/>
        </p:nvPicPr>
        <p:blipFill>
          <a:blip r:embed="rId4"/>
          <a:stretch>
            <a:fillRect/>
          </a:stretch>
        </p:blipFill>
        <p:spPr>
          <a:xfrm>
            <a:off x="10104204" y="3027974"/>
            <a:ext cx="7756187" cy="3657600"/>
          </a:xfrm>
          <a:prstGeom prst="rect">
            <a:avLst/>
          </a:prstGeom>
        </p:spPr>
      </p:pic>
    </p:spTree>
    <p:extLst>
      <p:ext uri="{BB962C8B-B14F-4D97-AF65-F5344CB8AC3E}">
        <p14:creationId xmlns:p14="http://schemas.microsoft.com/office/powerpoint/2010/main" val="18130762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
          <a:extLst>
            <a:ext uri="{FF2B5EF4-FFF2-40B4-BE49-F238E27FC236}">
              <a16:creationId xmlns:a16="http://schemas.microsoft.com/office/drawing/2014/main" id="{BF1A2C58-BE0C-01A1-FEFF-48E0486C615F}"/>
            </a:ext>
          </a:extLst>
        </p:cNvPr>
        <p:cNvGrpSpPr/>
        <p:nvPr/>
      </p:nvGrpSpPr>
      <p:grpSpPr>
        <a:xfrm>
          <a:off x="0" y="0"/>
          <a:ext cx="0" cy="0"/>
          <a:chOff x="0" y="0"/>
          <a:chExt cx="0" cy="0"/>
        </a:xfrm>
      </p:grpSpPr>
      <p:sp>
        <p:nvSpPr>
          <p:cNvPr id="5" name="TextBox 5">
            <a:extLst>
              <a:ext uri="{FF2B5EF4-FFF2-40B4-BE49-F238E27FC236}">
                <a16:creationId xmlns:a16="http://schemas.microsoft.com/office/drawing/2014/main" id="{02CA0DAC-BA23-349D-CAF6-D47437DFFF93}"/>
              </a:ext>
            </a:extLst>
          </p:cNvPr>
          <p:cNvSpPr txBox="1"/>
          <p:nvPr/>
        </p:nvSpPr>
        <p:spPr>
          <a:xfrm>
            <a:off x="2552700" y="4533900"/>
            <a:ext cx="13182600" cy="1023614"/>
          </a:xfrm>
          <a:prstGeom prst="rect">
            <a:avLst/>
          </a:prstGeom>
        </p:spPr>
        <p:txBody>
          <a:bodyPr wrap="square" lIns="0" tIns="0" rIns="0" bIns="0" rtlCol="0" anchor="t">
            <a:spAutoFit/>
          </a:bodyPr>
          <a:lstStyle/>
          <a:p>
            <a:pPr marL="0" lvl="0" indent="0" algn="ctr">
              <a:lnSpc>
                <a:spcPts val="7884"/>
              </a:lnSpc>
              <a:spcBef>
                <a:spcPct val="0"/>
              </a:spcBef>
            </a:pPr>
            <a:r>
              <a:rPr lang="en-US" sz="6600" b="1" dirty="0">
                <a:solidFill>
                  <a:srgbClr val="FFFFFF"/>
                </a:solidFill>
                <a:latin typeface="DM Sans" pitchFamily="2" charset="0"/>
                <a:ea typeface="Now Bold"/>
                <a:cs typeface="Now Bold"/>
                <a:sym typeface="Now Bold"/>
              </a:rPr>
              <a:t>MODELLING</a:t>
            </a:r>
          </a:p>
        </p:txBody>
      </p:sp>
      <p:sp>
        <p:nvSpPr>
          <p:cNvPr id="7" name="Freeform 7">
            <a:extLst>
              <a:ext uri="{FF2B5EF4-FFF2-40B4-BE49-F238E27FC236}">
                <a16:creationId xmlns:a16="http://schemas.microsoft.com/office/drawing/2014/main" id="{B87FF15E-7CB8-BE62-DAC5-0D1E320E5C63}"/>
              </a:ext>
            </a:extLst>
          </p:cNvPr>
          <p:cNvSpPr/>
          <p:nvPr/>
        </p:nvSpPr>
        <p:spPr>
          <a:xfrm>
            <a:off x="-2622339" y="7919689"/>
            <a:ext cx="6452848" cy="5596379"/>
          </a:xfrm>
          <a:custGeom>
            <a:avLst/>
            <a:gdLst/>
            <a:ahLst/>
            <a:cxnLst/>
            <a:rect l="l" t="t" r="r" b="b"/>
            <a:pathLst>
              <a:path w="6452848" h="5596379">
                <a:moveTo>
                  <a:pt x="0" y="0"/>
                </a:moveTo>
                <a:lnTo>
                  <a:pt x="6452849" y="0"/>
                </a:lnTo>
                <a:lnTo>
                  <a:pt x="6452849" y="5596379"/>
                </a:lnTo>
                <a:lnTo>
                  <a:pt x="0" y="559637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a:extLst>
              <a:ext uri="{FF2B5EF4-FFF2-40B4-BE49-F238E27FC236}">
                <a16:creationId xmlns:a16="http://schemas.microsoft.com/office/drawing/2014/main" id="{51F3ECB4-5459-3B0B-3EE3-F707E9E73EAF}"/>
              </a:ext>
            </a:extLst>
          </p:cNvPr>
          <p:cNvSpPr/>
          <p:nvPr/>
        </p:nvSpPr>
        <p:spPr>
          <a:xfrm rot="-10800000">
            <a:off x="13367400" y="-2798190"/>
            <a:ext cx="6452848" cy="5596379"/>
          </a:xfrm>
          <a:custGeom>
            <a:avLst/>
            <a:gdLst/>
            <a:ahLst/>
            <a:cxnLst/>
            <a:rect l="l" t="t" r="r" b="b"/>
            <a:pathLst>
              <a:path w="6452848" h="5596379">
                <a:moveTo>
                  <a:pt x="0" y="0"/>
                </a:moveTo>
                <a:lnTo>
                  <a:pt x="6452849" y="0"/>
                </a:lnTo>
                <a:lnTo>
                  <a:pt x="6452849" y="5596380"/>
                </a:lnTo>
                <a:lnTo>
                  <a:pt x="0" y="559638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extLst>
      <p:ext uri="{BB962C8B-B14F-4D97-AF65-F5344CB8AC3E}">
        <p14:creationId xmlns:p14="http://schemas.microsoft.com/office/powerpoint/2010/main" val="15500060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
          <a:extLst>
            <a:ext uri="{FF2B5EF4-FFF2-40B4-BE49-F238E27FC236}">
              <a16:creationId xmlns:a16="http://schemas.microsoft.com/office/drawing/2014/main" id="{16313DA5-182D-DE6E-CFE5-047005F4FEB9}"/>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9EDE41E8-024F-FEAE-E5E2-99D3E5EF7D85}"/>
              </a:ext>
            </a:extLst>
          </p:cNvPr>
          <p:cNvSpPr txBox="1"/>
          <p:nvPr/>
        </p:nvSpPr>
        <p:spPr>
          <a:xfrm>
            <a:off x="1143000" y="419100"/>
            <a:ext cx="16383000" cy="938462"/>
          </a:xfrm>
          <a:prstGeom prst="rect">
            <a:avLst/>
          </a:prstGeom>
        </p:spPr>
        <p:txBody>
          <a:bodyPr wrap="square" lIns="0" tIns="0" rIns="0" bIns="0" rtlCol="0" anchor="t">
            <a:spAutoFit/>
          </a:bodyPr>
          <a:lstStyle/>
          <a:p>
            <a:pPr marL="0" lvl="0" indent="0" algn="l">
              <a:lnSpc>
                <a:spcPts val="7711"/>
              </a:lnSpc>
              <a:spcBef>
                <a:spcPct val="0"/>
              </a:spcBef>
            </a:pPr>
            <a:r>
              <a:rPr lang="en-US" sz="5000" b="1" dirty="0">
                <a:solidFill>
                  <a:srgbClr val="FFFFFF"/>
                </a:solidFill>
                <a:latin typeface="DM Sans" pitchFamily="2" charset="0"/>
                <a:ea typeface="Now Bold"/>
                <a:cs typeface="Now Bold"/>
                <a:sym typeface="Now Bold"/>
              </a:rPr>
              <a:t>MODELLING</a:t>
            </a:r>
            <a:endParaRPr lang="en-US" sz="5000" b="1" dirty="0">
              <a:solidFill>
                <a:schemeClr val="bg1"/>
              </a:solidFill>
              <a:latin typeface="DM Sans" pitchFamily="2" charset="0"/>
              <a:ea typeface="Now Bold"/>
              <a:cs typeface="Now Bold"/>
              <a:sym typeface="Now Bold"/>
            </a:endParaRPr>
          </a:p>
        </p:txBody>
      </p:sp>
      <p:sp>
        <p:nvSpPr>
          <p:cNvPr id="3" name="Freeform 3">
            <a:extLst>
              <a:ext uri="{FF2B5EF4-FFF2-40B4-BE49-F238E27FC236}">
                <a16:creationId xmlns:a16="http://schemas.microsoft.com/office/drawing/2014/main" id="{CCCE6879-BFF3-17F2-EB3E-4625ECA9040B}"/>
              </a:ext>
            </a:extLst>
          </p:cNvPr>
          <p:cNvSpPr/>
          <p:nvPr/>
        </p:nvSpPr>
        <p:spPr>
          <a:xfrm>
            <a:off x="6975317" y="-2198044"/>
            <a:ext cx="4337366" cy="4337366"/>
          </a:xfrm>
          <a:custGeom>
            <a:avLst/>
            <a:gdLst/>
            <a:ahLst/>
            <a:cxnLst/>
            <a:rect l="l" t="t" r="r" b="b"/>
            <a:pathLst>
              <a:path w="4337366" h="4337366">
                <a:moveTo>
                  <a:pt x="0" y="0"/>
                </a:moveTo>
                <a:lnTo>
                  <a:pt x="4337366" y="0"/>
                </a:lnTo>
                <a:lnTo>
                  <a:pt x="4337366" y="4337366"/>
                </a:lnTo>
                <a:lnTo>
                  <a:pt x="0" y="4337366"/>
                </a:lnTo>
                <a:lnTo>
                  <a:pt x="0" y="0"/>
                </a:lnTo>
                <a:close/>
              </a:path>
            </a:pathLst>
          </a:custGeom>
          <a:blipFill>
            <a:blip r:embed="rId2">
              <a:alphaModFix amt="29000"/>
              <a:extLst>
                <a:ext uri="{96DAC541-7B7A-43D3-8B79-37D633B846F1}">
                  <asvg:svgBlip xmlns:asvg="http://schemas.microsoft.com/office/drawing/2016/SVG/main" r:embed="rId3"/>
                </a:ext>
              </a:extLst>
            </a:blip>
            <a:stretch>
              <a:fillRect/>
            </a:stretch>
          </a:blipFill>
        </p:spPr>
      </p:sp>
      <p:sp>
        <p:nvSpPr>
          <p:cNvPr id="8" name="TextBox 8">
            <a:extLst>
              <a:ext uri="{FF2B5EF4-FFF2-40B4-BE49-F238E27FC236}">
                <a16:creationId xmlns:a16="http://schemas.microsoft.com/office/drawing/2014/main" id="{1529B587-F62C-2E8E-3C6D-6EB8C7863553}"/>
              </a:ext>
            </a:extLst>
          </p:cNvPr>
          <p:cNvSpPr txBox="1"/>
          <p:nvPr/>
        </p:nvSpPr>
        <p:spPr>
          <a:xfrm>
            <a:off x="891209" y="2278340"/>
            <a:ext cx="7437204" cy="4711483"/>
          </a:xfrm>
          <a:prstGeom prst="rect">
            <a:avLst/>
          </a:prstGeom>
        </p:spPr>
        <p:txBody>
          <a:bodyPr wrap="square" lIns="0" tIns="0" rIns="0" bIns="0" rtlCol="0" anchor="t">
            <a:spAutoFit/>
          </a:bodyPr>
          <a:lstStyle/>
          <a:p>
            <a:pPr marL="362678" lvl="1" indent="-181339" algn="just">
              <a:lnSpc>
                <a:spcPts val="2318"/>
              </a:lnSpc>
              <a:buFont typeface="Arial"/>
              <a:buChar char="•"/>
            </a:pPr>
            <a:r>
              <a:rPr lang="en-US" dirty="0">
                <a:solidFill>
                  <a:schemeClr val="bg1"/>
                </a:solidFill>
                <a:latin typeface="DM Sans" pitchFamily="2" charset="0"/>
                <a:ea typeface="DM Sans"/>
                <a:cs typeface="DM Sans"/>
                <a:sym typeface="DM Sans"/>
              </a:rPr>
              <a:t>Using TFIDF </a:t>
            </a:r>
            <a:r>
              <a:rPr lang="en-IN" dirty="0">
                <a:solidFill>
                  <a:schemeClr val="bg1"/>
                </a:solidFill>
                <a:latin typeface="DM Sans" pitchFamily="2" charset="0"/>
              </a:rPr>
              <a:t>(Term Frequency-Inverse Document Frequency), the given transcript was converted to numerical data based on its frequency and made it as features to predict Call-reasons.</a:t>
            </a:r>
          </a:p>
          <a:p>
            <a:pPr marL="362678" lvl="1" indent="-181339" algn="just">
              <a:lnSpc>
                <a:spcPts val="2318"/>
              </a:lnSpc>
              <a:buFont typeface="Arial"/>
              <a:buChar char="•"/>
            </a:pPr>
            <a:endParaRPr lang="en-IN" dirty="0">
              <a:solidFill>
                <a:schemeClr val="bg1"/>
              </a:solidFill>
              <a:latin typeface="DM Sans" pitchFamily="2" charset="0"/>
            </a:endParaRPr>
          </a:p>
          <a:p>
            <a:pPr marL="362678" lvl="1" indent="-181339" algn="just">
              <a:lnSpc>
                <a:spcPts val="2318"/>
              </a:lnSpc>
              <a:buFont typeface="Arial"/>
              <a:buChar char="•"/>
            </a:pPr>
            <a:r>
              <a:rPr lang="en-IN" dirty="0">
                <a:solidFill>
                  <a:schemeClr val="bg1"/>
                </a:solidFill>
                <a:latin typeface="DM Sans" pitchFamily="2" charset="0"/>
              </a:rPr>
              <a:t>Features other than call-transcript are: AHT,AST, Call Duration (AHT+AST), Average Sentiment and Silent percentage average</a:t>
            </a:r>
          </a:p>
          <a:p>
            <a:pPr marL="362678" lvl="1" indent="-181339" algn="just">
              <a:lnSpc>
                <a:spcPts val="2318"/>
              </a:lnSpc>
              <a:buFont typeface="Arial"/>
              <a:buChar char="•"/>
            </a:pPr>
            <a:endParaRPr lang="en-IN" dirty="0">
              <a:solidFill>
                <a:schemeClr val="bg1"/>
              </a:solidFill>
              <a:latin typeface="DM Sans" pitchFamily="2" charset="0"/>
            </a:endParaRPr>
          </a:p>
          <a:p>
            <a:pPr marL="362678" lvl="1" indent="-181339" algn="just">
              <a:lnSpc>
                <a:spcPts val="2318"/>
              </a:lnSpc>
              <a:buFont typeface="Arial"/>
              <a:buChar char="•"/>
            </a:pPr>
            <a:r>
              <a:rPr lang="en-IN" dirty="0">
                <a:solidFill>
                  <a:schemeClr val="bg1"/>
                </a:solidFill>
                <a:latin typeface="DM Sans" pitchFamily="2" charset="0"/>
              </a:rPr>
              <a:t>For modelling, </a:t>
            </a:r>
            <a:r>
              <a:rPr lang="en-IN" b="1" u="sng" dirty="0">
                <a:solidFill>
                  <a:schemeClr val="bg1"/>
                </a:solidFill>
                <a:latin typeface="DM Sans" pitchFamily="2" charset="0"/>
              </a:rPr>
              <a:t>Logistic regression</a:t>
            </a:r>
            <a:r>
              <a:rPr lang="en-IN" dirty="0">
                <a:solidFill>
                  <a:schemeClr val="bg1"/>
                </a:solidFill>
                <a:latin typeface="DM Sans" pitchFamily="2" charset="0"/>
              </a:rPr>
              <a:t> and </a:t>
            </a:r>
            <a:r>
              <a:rPr lang="en-IN" b="1" u="sng" dirty="0">
                <a:solidFill>
                  <a:schemeClr val="bg1"/>
                </a:solidFill>
                <a:latin typeface="DM Sans" pitchFamily="2" charset="0"/>
              </a:rPr>
              <a:t>Random Forest</a:t>
            </a:r>
            <a:r>
              <a:rPr lang="en-IN" dirty="0">
                <a:solidFill>
                  <a:schemeClr val="bg1"/>
                </a:solidFill>
                <a:latin typeface="DM Sans" pitchFamily="2" charset="0"/>
              </a:rPr>
              <a:t> were applied. To decide the important feature we chose Random Forest, and threshold of 1%. As a result, 21 important features were found important as shown in Fig. 1 . </a:t>
            </a:r>
          </a:p>
          <a:p>
            <a:pPr marL="362678" lvl="1" indent="-181339" algn="just">
              <a:lnSpc>
                <a:spcPts val="2318"/>
              </a:lnSpc>
              <a:buFont typeface="Arial"/>
              <a:buChar char="•"/>
            </a:pPr>
            <a:endParaRPr lang="en-IN" dirty="0">
              <a:solidFill>
                <a:schemeClr val="bg1"/>
              </a:solidFill>
              <a:latin typeface="DM Sans" pitchFamily="2" charset="0"/>
            </a:endParaRPr>
          </a:p>
          <a:p>
            <a:pPr marL="362678" lvl="1" indent="-181339" algn="just">
              <a:lnSpc>
                <a:spcPts val="2318"/>
              </a:lnSpc>
              <a:buFont typeface="Arial"/>
              <a:buChar char="•"/>
            </a:pPr>
            <a:r>
              <a:rPr lang="en-IN" dirty="0">
                <a:solidFill>
                  <a:schemeClr val="bg1"/>
                </a:solidFill>
                <a:latin typeface="DM Sans" pitchFamily="2" charset="0"/>
              </a:rPr>
              <a:t>These 21 features were again applied in the modelling. It was found that there is an increase in </a:t>
            </a:r>
            <a:r>
              <a:rPr lang="en-IN" b="1" u="sng" dirty="0">
                <a:solidFill>
                  <a:schemeClr val="bg1"/>
                </a:solidFill>
                <a:latin typeface="DM Sans" pitchFamily="2" charset="0"/>
              </a:rPr>
              <a:t>our accuracy by 3% that is in random forest from 37% to 40%</a:t>
            </a:r>
            <a:endParaRPr lang="en-IN" b="1" u="sng" dirty="0">
              <a:solidFill>
                <a:schemeClr val="bg1"/>
              </a:solidFill>
              <a:latin typeface="DM Sans" pitchFamily="2" charset="0"/>
              <a:ea typeface="DM Sans"/>
              <a:cs typeface="DM Sans"/>
              <a:sym typeface="DM Sans"/>
            </a:endParaRPr>
          </a:p>
          <a:p>
            <a:pPr marL="362678" lvl="1" indent="-181339" algn="just">
              <a:lnSpc>
                <a:spcPts val="2318"/>
              </a:lnSpc>
              <a:buFont typeface="Arial"/>
              <a:buChar char="•"/>
            </a:pPr>
            <a:endParaRPr lang="en-US" dirty="0">
              <a:solidFill>
                <a:schemeClr val="bg1"/>
              </a:solidFill>
              <a:latin typeface="DM Sans" pitchFamily="2" charset="0"/>
              <a:ea typeface="DM Sans"/>
              <a:cs typeface="DM Sans"/>
              <a:sym typeface="DM Sans"/>
            </a:endParaRPr>
          </a:p>
        </p:txBody>
      </p:sp>
      <p:sp>
        <p:nvSpPr>
          <p:cNvPr id="9" name="Freeform 9">
            <a:extLst>
              <a:ext uri="{FF2B5EF4-FFF2-40B4-BE49-F238E27FC236}">
                <a16:creationId xmlns:a16="http://schemas.microsoft.com/office/drawing/2014/main" id="{1D1F8F0B-3B24-435D-CFF5-E91EE1A0E3FB}"/>
              </a:ext>
            </a:extLst>
          </p:cNvPr>
          <p:cNvSpPr/>
          <p:nvPr/>
        </p:nvSpPr>
        <p:spPr>
          <a:xfrm>
            <a:off x="-838200" y="8343900"/>
            <a:ext cx="4337366" cy="4337366"/>
          </a:xfrm>
          <a:custGeom>
            <a:avLst/>
            <a:gdLst/>
            <a:ahLst/>
            <a:cxnLst/>
            <a:rect l="l" t="t" r="r" b="b"/>
            <a:pathLst>
              <a:path w="4337366" h="4337366">
                <a:moveTo>
                  <a:pt x="0" y="0"/>
                </a:moveTo>
                <a:lnTo>
                  <a:pt x="4337366" y="0"/>
                </a:lnTo>
                <a:lnTo>
                  <a:pt x="4337366" y="4337366"/>
                </a:lnTo>
                <a:lnTo>
                  <a:pt x="0" y="4337366"/>
                </a:lnTo>
                <a:lnTo>
                  <a:pt x="0" y="0"/>
                </a:lnTo>
                <a:close/>
              </a:path>
            </a:pathLst>
          </a:custGeom>
          <a:blipFill>
            <a:blip r:embed="rId2">
              <a:alphaModFix amt="29000"/>
              <a:extLst>
                <a:ext uri="{96DAC541-7B7A-43D3-8B79-37D633B846F1}">
                  <asvg:svgBlip xmlns:asvg="http://schemas.microsoft.com/office/drawing/2016/SVG/main" r:embed="rId3"/>
                </a:ext>
              </a:extLst>
            </a:blip>
            <a:stretch>
              <a:fillRect/>
            </a:stretch>
          </a:blipFill>
        </p:spPr>
      </p:sp>
      <p:sp>
        <p:nvSpPr>
          <p:cNvPr id="7" name="TextBox 6">
            <a:extLst>
              <a:ext uri="{FF2B5EF4-FFF2-40B4-BE49-F238E27FC236}">
                <a16:creationId xmlns:a16="http://schemas.microsoft.com/office/drawing/2014/main" id="{C7BA9514-D726-BEED-A463-295BC0458026}"/>
              </a:ext>
            </a:extLst>
          </p:cNvPr>
          <p:cNvSpPr txBox="1"/>
          <p:nvPr/>
        </p:nvSpPr>
        <p:spPr>
          <a:xfrm>
            <a:off x="891210" y="7728705"/>
            <a:ext cx="7437204" cy="969433"/>
          </a:xfrm>
          <a:prstGeom prst="rect">
            <a:avLst/>
          </a:prstGeom>
          <a:noFill/>
        </p:spPr>
        <p:txBody>
          <a:bodyPr wrap="square">
            <a:spAutoFit/>
          </a:bodyPr>
          <a:lstStyle/>
          <a:p>
            <a:pPr marL="181339" lvl="1" algn="just">
              <a:lnSpc>
                <a:spcPts val="2318"/>
              </a:lnSpc>
            </a:pPr>
            <a:r>
              <a:rPr lang="en-IN" b="1" u="sng" dirty="0">
                <a:solidFill>
                  <a:srgbClr val="FFC000"/>
                </a:solidFill>
                <a:latin typeface="DM Sans" pitchFamily="2" charset="0"/>
              </a:rPr>
              <a:t>IMPORTANT INSIGHT</a:t>
            </a:r>
            <a:r>
              <a:rPr lang="en-IN" dirty="0">
                <a:solidFill>
                  <a:srgbClr val="FFC000"/>
                </a:solidFill>
                <a:latin typeface="DM Sans" pitchFamily="2" charset="0"/>
              </a:rPr>
              <a:t>: Out of 21 features, the average speed time (AST) is the most important feature to predict reason of the call.</a:t>
            </a:r>
          </a:p>
          <a:p>
            <a:pPr marL="362678" lvl="1" indent="-181339" algn="just">
              <a:lnSpc>
                <a:spcPts val="2318"/>
              </a:lnSpc>
              <a:buFont typeface="Arial"/>
              <a:buChar char="•"/>
            </a:pPr>
            <a:endParaRPr lang="en-IN" dirty="0">
              <a:solidFill>
                <a:srgbClr val="FFC000"/>
              </a:solidFill>
              <a:latin typeface="DM Sans" pitchFamily="2" charset="0"/>
            </a:endParaRPr>
          </a:p>
        </p:txBody>
      </p:sp>
      <p:pic>
        <p:nvPicPr>
          <p:cNvPr id="11" name="Picture 10">
            <a:extLst>
              <a:ext uri="{FF2B5EF4-FFF2-40B4-BE49-F238E27FC236}">
                <a16:creationId xmlns:a16="http://schemas.microsoft.com/office/drawing/2014/main" id="{F282C2CE-B846-EED3-2AE6-D340556FF1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01200" y="1581450"/>
            <a:ext cx="8080182" cy="5487834"/>
          </a:xfrm>
          <a:prstGeom prst="rect">
            <a:avLst/>
          </a:prstGeom>
        </p:spPr>
      </p:pic>
    </p:spTree>
    <p:extLst>
      <p:ext uri="{BB962C8B-B14F-4D97-AF65-F5344CB8AC3E}">
        <p14:creationId xmlns:p14="http://schemas.microsoft.com/office/powerpoint/2010/main" val="39024030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
          <a:extLst>
            <a:ext uri="{FF2B5EF4-FFF2-40B4-BE49-F238E27FC236}">
              <a16:creationId xmlns:a16="http://schemas.microsoft.com/office/drawing/2014/main" id="{9F416798-09EB-070E-E845-AD463EFEB04C}"/>
            </a:ext>
          </a:extLst>
        </p:cNvPr>
        <p:cNvGrpSpPr/>
        <p:nvPr/>
      </p:nvGrpSpPr>
      <p:grpSpPr>
        <a:xfrm>
          <a:off x="0" y="0"/>
          <a:ext cx="0" cy="0"/>
          <a:chOff x="0" y="0"/>
          <a:chExt cx="0" cy="0"/>
        </a:xfrm>
      </p:grpSpPr>
      <p:sp>
        <p:nvSpPr>
          <p:cNvPr id="5" name="TextBox 5">
            <a:extLst>
              <a:ext uri="{FF2B5EF4-FFF2-40B4-BE49-F238E27FC236}">
                <a16:creationId xmlns:a16="http://schemas.microsoft.com/office/drawing/2014/main" id="{10C01830-04A9-DA86-B8A9-CB0223773BDB}"/>
              </a:ext>
            </a:extLst>
          </p:cNvPr>
          <p:cNvSpPr txBox="1"/>
          <p:nvPr/>
        </p:nvSpPr>
        <p:spPr>
          <a:xfrm>
            <a:off x="2552700" y="4533900"/>
            <a:ext cx="13182600" cy="1023614"/>
          </a:xfrm>
          <a:prstGeom prst="rect">
            <a:avLst/>
          </a:prstGeom>
        </p:spPr>
        <p:txBody>
          <a:bodyPr wrap="square" lIns="0" tIns="0" rIns="0" bIns="0" rtlCol="0" anchor="t">
            <a:spAutoFit/>
          </a:bodyPr>
          <a:lstStyle/>
          <a:p>
            <a:pPr marL="0" lvl="0" indent="0" algn="ctr">
              <a:lnSpc>
                <a:spcPts val="7884"/>
              </a:lnSpc>
              <a:spcBef>
                <a:spcPct val="0"/>
              </a:spcBef>
            </a:pPr>
            <a:r>
              <a:rPr lang="en-US" sz="6600" b="1" dirty="0">
                <a:solidFill>
                  <a:srgbClr val="FFFFFF"/>
                </a:solidFill>
                <a:latin typeface="DM Sans" pitchFamily="2" charset="0"/>
                <a:ea typeface="Now Bold"/>
                <a:cs typeface="Now Bold"/>
                <a:sym typeface="Now Bold"/>
              </a:rPr>
              <a:t>CONCLUSION</a:t>
            </a:r>
          </a:p>
        </p:txBody>
      </p:sp>
      <p:sp>
        <p:nvSpPr>
          <p:cNvPr id="7" name="Freeform 7">
            <a:extLst>
              <a:ext uri="{FF2B5EF4-FFF2-40B4-BE49-F238E27FC236}">
                <a16:creationId xmlns:a16="http://schemas.microsoft.com/office/drawing/2014/main" id="{5FDDED20-D908-57C8-468D-01E6FA67D970}"/>
              </a:ext>
            </a:extLst>
          </p:cNvPr>
          <p:cNvSpPr/>
          <p:nvPr/>
        </p:nvSpPr>
        <p:spPr>
          <a:xfrm>
            <a:off x="-2622339" y="7919689"/>
            <a:ext cx="6452848" cy="5596379"/>
          </a:xfrm>
          <a:custGeom>
            <a:avLst/>
            <a:gdLst/>
            <a:ahLst/>
            <a:cxnLst/>
            <a:rect l="l" t="t" r="r" b="b"/>
            <a:pathLst>
              <a:path w="6452848" h="5596379">
                <a:moveTo>
                  <a:pt x="0" y="0"/>
                </a:moveTo>
                <a:lnTo>
                  <a:pt x="6452849" y="0"/>
                </a:lnTo>
                <a:lnTo>
                  <a:pt x="6452849" y="5596379"/>
                </a:lnTo>
                <a:lnTo>
                  <a:pt x="0" y="559637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a:extLst>
              <a:ext uri="{FF2B5EF4-FFF2-40B4-BE49-F238E27FC236}">
                <a16:creationId xmlns:a16="http://schemas.microsoft.com/office/drawing/2014/main" id="{114D4D0C-D911-B781-7955-5C79A11F8542}"/>
              </a:ext>
            </a:extLst>
          </p:cNvPr>
          <p:cNvSpPr/>
          <p:nvPr/>
        </p:nvSpPr>
        <p:spPr>
          <a:xfrm rot="-10800000">
            <a:off x="13367400" y="-2798190"/>
            <a:ext cx="6452848" cy="5596379"/>
          </a:xfrm>
          <a:custGeom>
            <a:avLst/>
            <a:gdLst/>
            <a:ahLst/>
            <a:cxnLst/>
            <a:rect l="l" t="t" r="r" b="b"/>
            <a:pathLst>
              <a:path w="6452848" h="5596379">
                <a:moveTo>
                  <a:pt x="0" y="0"/>
                </a:moveTo>
                <a:lnTo>
                  <a:pt x="6452849" y="0"/>
                </a:lnTo>
                <a:lnTo>
                  <a:pt x="6452849" y="5596380"/>
                </a:lnTo>
                <a:lnTo>
                  <a:pt x="0" y="559638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extLst>
      <p:ext uri="{BB962C8B-B14F-4D97-AF65-F5344CB8AC3E}">
        <p14:creationId xmlns:p14="http://schemas.microsoft.com/office/powerpoint/2010/main" val="2893161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
          <a:extLst>
            <a:ext uri="{FF2B5EF4-FFF2-40B4-BE49-F238E27FC236}">
              <a16:creationId xmlns:a16="http://schemas.microsoft.com/office/drawing/2014/main" id="{F534A00B-8449-70AA-4FBA-D5D34B485D75}"/>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F7E38F35-627A-283F-859D-9942A9BA59A6}"/>
              </a:ext>
            </a:extLst>
          </p:cNvPr>
          <p:cNvSpPr txBox="1"/>
          <p:nvPr/>
        </p:nvSpPr>
        <p:spPr>
          <a:xfrm>
            <a:off x="6975317" y="501206"/>
            <a:ext cx="5410200" cy="938462"/>
          </a:xfrm>
          <a:prstGeom prst="rect">
            <a:avLst/>
          </a:prstGeom>
        </p:spPr>
        <p:txBody>
          <a:bodyPr wrap="square" lIns="0" tIns="0" rIns="0" bIns="0" rtlCol="0" anchor="t">
            <a:spAutoFit/>
          </a:bodyPr>
          <a:lstStyle/>
          <a:p>
            <a:pPr marL="0" lvl="0" indent="0" algn="l">
              <a:lnSpc>
                <a:spcPts val="7711"/>
              </a:lnSpc>
              <a:spcBef>
                <a:spcPct val="0"/>
              </a:spcBef>
            </a:pPr>
            <a:r>
              <a:rPr lang="en-US" sz="5000" b="1" dirty="0">
                <a:solidFill>
                  <a:srgbClr val="FFFFFF"/>
                </a:solidFill>
                <a:latin typeface="DM Sans" pitchFamily="2" charset="0"/>
                <a:ea typeface="Now Bold"/>
                <a:cs typeface="Now Bold"/>
                <a:sym typeface="Now Bold"/>
              </a:rPr>
              <a:t>CONCLUSION</a:t>
            </a:r>
            <a:endParaRPr lang="en-US" sz="5000" b="1" dirty="0">
              <a:solidFill>
                <a:schemeClr val="bg1"/>
              </a:solidFill>
              <a:latin typeface="DM Sans" pitchFamily="2" charset="0"/>
              <a:ea typeface="Now Bold"/>
              <a:cs typeface="Now Bold"/>
              <a:sym typeface="Now Bold"/>
            </a:endParaRPr>
          </a:p>
        </p:txBody>
      </p:sp>
      <p:sp>
        <p:nvSpPr>
          <p:cNvPr id="3" name="Freeform 3">
            <a:extLst>
              <a:ext uri="{FF2B5EF4-FFF2-40B4-BE49-F238E27FC236}">
                <a16:creationId xmlns:a16="http://schemas.microsoft.com/office/drawing/2014/main" id="{7D8E3534-4419-BF8F-6C96-01F7372A1B24}"/>
              </a:ext>
            </a:extLst>
          </p:cNvPr>
          <p:cNvSpPr/>
          <p:nvPr/>
        </p:nvSpPr>
        <p:spPr>
          <a:xfrm>
            <a:off x="6975317" y="-2198044"/>
            <a:ext cx="4337366" cy="4337366"/>
          </a:xfrm>
          <a:custGeom>
            <a:avLst/>
            <a:gdLst/>
            <a:ahLst/>
            <a:cxnLst/>
            <a:rect l="l" t="t" r="r" b="b"/>
            <a:pathLst>
              <a:path w="4337366" h="4337366">
                <a:moveTo>
                  <a:pt x="0" y="0"/>
                </a:moveTo>
                <a:lnTo>
                  <a:pt x="4337366" y="0"/>
                </a:lnTo>
                <a:lnTo>
                  <a:pt x="4337366" y="4337366"/>
                </a:lnTo>
                <a:lnTo>
                  <a:pt x="0" y="4337366"/>
                </a:lnTo>
                <a:lnTo>
                  <a:pt x="0" y="0"/>
                </a:lnTo>
                <a:close/>
              </a:path>
            </a:pathLst>
          </a:custGeom>
          <a:blipFill>
            <a:blip r:embed="rId2">
              <a:alphaModFix amt="29000"/>
              <a:extLst>
                <a:ext uri="{96DAC541-7B7A-43D3-8B79-37D633B846F1}">
                  <asvg:svgBlip xmlns:asvg="http://schemas.microsoft.com/office/drawing/2016/SVG/main" r:embed="rId3"/>
                </a:ext>
              </a:extLst>
            </a:blip>
            <a:stretch>
              <a:fillRect/>
            </a:stretch>
          </a:blipFill>
        </p:spPr>
      </p:sp>
      <p:sp>
        <p:nvSpPr>
          <p:cNvPr id="9" name="Freeform 9">
            <a:extLst>
              <a:ext uri="{FF2B5EF4-FFF2-40B4-BE49-F238E27FC236}">
                <a16:creationId xmlns:a16="http://schemas.microsoft.com/office/drawing/2014/main" id="{FC74E913-A0CB-2371-4F5B-7186751603D0}"/>
              </a:ext>
            </a:extLst>
          </p:cNvPr>
          <p:cNvSpPr/>
          <p:nvPr/>
        </p:nvSpPr>
        <p:spPr>
          <a:xfrm>
            <a:off x="-838200" y="8343900"/>
            <a:ext cx="4337366" cy="4337366"/>
          </a:xfrm>
          <a:custGeom>
            <a:avLst/>
            <a:gdLst/>
            <a:ahLst/>
            <a:cxnLst/>
            <a:rect l="l" t="t" r="r" b="b"/>
            <a:pathLst>
              <a:path w="4337366" h="4337366">
                <a:moveTo>
                  <a:pt x="0" y="0"/>
                </a:moveTo>
                <a:lnTo>
                  <a:pt x="4337366" y="0"/>
                </a:lnTo>
                <a:lnTo>
                  <a:pt x="4337366" y="4337366"/>
                </a:lnTo>
                <a:lnTo>
                  <a:pt x="0" y="4337366"/>
                </a:lnTo>
                <a:lnTo>
                  <a:pt x="0" y="0"/>
                </a:lnTo>
                <a:close/>
              </a:path>
            </a:pathLst>
          </a:custGeom>
          <a:blipFill>
            <a:blip r:embed="rId2">
              <a:alphaModFix amt="29000"/>
              <a:extLst>
                <a:ext uri="{96DAC541-7B7A-43D3-8B79-37D633B846F1}">
                  <asvg:svgBlip xmlns:asvg="http://schemas.microsoft.com/office/drawing/2016/SVG/main" r:embed="rId3"/>
                </a:ext>
              </a:extLst>
            </a:blip>
            <a:stretch>
              <a:fillRect/>
            </a:stretch>
          </a:blipFill>
        </p:spPr>
      </p:sp>
      <p:sp>
        <p:nvSpPr>
          <p:cNvPr id="5" name="TextBox 4">
            <a:extLst>
              <a:ext uri="{FF2B5EF4-FFF2-40B4-BE49-F238E27FC236}">
                <a16:creationId xmlns:a16="http://schemas.microsoft.com/office/drawing/2014/main" id="{10D5D7CF-AA95-F959-7DE1-59B937663D3C}"/>
              </a:ext>
            </a:extLst>
          </p:cNvPr>
          <p:cNvSpPr txBox="1"/>
          <p:nvPr/>
        </p:nvSpPr>
        <p:spPr>
          <a:xfrm>
            <a:off x="1389141" y="1714500"/>
            <a:ext cx="15509717" cy="8402300"/>
          </a:xfrm>
          <a:prstGeom prst="rect">
            <a:avLst/>
          </a:prstGeom>
          <a:noFill/>
        </p:spPr>
        <p:txBody>
          <a:bodyPr wrap="square">
            <a:spAutoFit/>
          </a:bodyPr>
          <a:lstStyle/>
          <a:p>
            <a:pPr algn="just"/>
            <a:r>
              <a:rPr lang="en-US" dirty="0">
                <a:solidFill>
                  <a:schemeClr val="bg1"/>
                </a:solidFill>
                <a:latin typeface="DM Sans" pitchFamily="2" charset="0"/>
              </a:rPr>
              <a:t>The Data Analysis and Modelling based on the real-time data of United Airlines' call handling performance shows some crucial areas for improvement. Hence, there is a need to enhance both operational efficiency and customer experience. The following insights and recommendations will be useful:</a:t>
            </a:r>
          </a:p>
          <a:p>
            <a:pPr algn="just"/>
            <a:endParaRPr lang="en-US" dirty="0">
              <a:solidFill>
                <a:schemeClr val="bg1"/>
              </a:solidFill>
              <a:latin typeface="DM Sans" pitchFamily="2" charset="0"/>
            </a:endParaRPr>
          </a:p>
          <a:p>
            <a:pPr marL="285750" indent="-285750" algn="just">
              <a:buFont typeface="Arial" panose="020B0604020202020204" pitchFamily="34" charset="0"/>
              <a:buChar char="•"/>
            </a:pPr>
            <a:r>
              <a:rPr lang="en-US" b="1" u="sng" dirty="0">
                <a:solidFill>
                  <a:schemeClr val="bg1"/>
                </a:solidFill>
                <a:latin typeface="DM Sans" pitchFamily="2" charset="0"/>
              </a:rPr>
              <a:t>Average Handle Time (AHT)</a:t>
            </a:r>
            <a:r>
              <a:rPr lang="en-US" dirty="0">
                <a:solidFill>
                  <a:schemeClr val="bg1"/>
                </a:solidFill>
                <a:latin typeface="DM Sans" pitchFamily="2" charset="0"/>
              </a:rPr>
              <a:t>: </a:t>
            </a:r>
            <a:r>
              <a:rPr lang="en-US" b="1" u="sng" dirty="0">
                <a:solidFill>
                  <a:schemeClr val="bg1"/>
                </a:solidFill>
                <a:latin typeface="DM Sans" pitchFamily="2" charset="0"/>
              </a:rPr>
              <a:t>IRROPS</a:t>
            </a:r>
            <a:r>
              <a:rPr lang="en-US" dirty="0">
                <a:solidFill>
                  <a:schemeClr val="bg1"/>
                </a:solidFill>
                <a:latin typeface="DM Sans" pitchFamily="2" charset="0"/>
              </a:rPr>
              <a:t> and </a:t>
            </a:r>
            <a:r>
              <a:rPr lang="en-US" b="1" u="sng" dirty="0">
                <a:solidFill>
                  <a:schemeClr val="bg1"/>
                </a:solidFill>
                <a:latin typeface="DM Sans" pitchFamily="2" charset="0"/>
              </a:rPr>
              <a:t>Voluntary Changes </a:t>
            </a:r>
            <a:r>
              <a:rPr lang="en-US" dirty="0">
                <a:solidFill>
                  <a:schemeClr val="bg1"/>
                </a:solidFill>
                <a:latin typeface="DM Sans" pitchFamily="2" charset="0"/>
              </a:rPr>
              <a:t>are the leading contributors to escalated AHT, i.e. </a:t>
            </a:r>
            <a:r>
              <a:rPr lang="en-US" dirty="0">
                <a:solidFill>
                  <a:srgbClr val="FFC000"/>
                </a:solidFill>
                <a:latin typeface="DM Sans" pitchFamily="2" charset="0"/>
              </a:rPr>
              <a:t>55% of total calls and consistently exceeding the mean handle time of 11.63 minutes</a:t>
            </a:r>
            <a:r>
              <a:rPr lang="en-US" dirty="0">
                <a:solidFill>
                  <a:schemeClr val="bg1"/>
                </a:solidFill>
                <a:latin typeface="DM Sans" pitchFamily="2" charset="0"/>
              </a:rPr>
              <a:t>. </a:t>
            </a:r>
            <a:r>
              <a:rPr lang="en-US" b="1" u="sng" dirty="0">
                <a:solidFill>
                  <a:schemeClr val="bg1"/>
                </a:solidFill>
                <a:latin typeface="DM Sans" pitchFamily="2" charset="0"/>
              </a:rPr>
              <a:t>Mileage Plus</a:t>
            </a:r>
            <a:r>
              <a:rPr lang="en-US" dirty="0">
                <a:solidFill>
                  <a:schemeClr val="bg1"/>
                </a:solidFill>
                <a:latin typeface="DM Sans" pitchFamily="2" charset="0"/>
              </a:rPr>
              <a:t> and </a:t>
            </a:r>
            <a:r>
              <a:rPr lang="en-US" b="1" u="sng" dirty="0">
                <a:solidFill>
                  <a:schemeClr val="bg1"/>
                </a:solidFill>
                <a:latin typeface="DM Sans" pitchFamily="2" charset="0"/>
              </a:rPr>
              <a:t>ETC queries</a:t>
            </a:r>
            <a:r>
              <a:rPr lang="en-US" dirty="0">
                <a:solidFill>
                  <a:schemeClr val="bg1"/>
                </a:solidFill>
                <a:latin typeface="DM Sans" pitchFamily="2" charset="0"/>
              </a:rPr>
              <a:t> have some of the highest AHT, despite fewer reported cases, indicating inefficiencies in addressing these issues. Percentage </a:t>
            </a:r>
            <a:r>
              <a:rPr lang="en-US" dirty="0">
                <a:solidFill>
                  <a:srgbClr val="FFC000"/>
                </a:solidFill>
                <a:latin typeface="DM Sans" pitchFamily="2" charset="0"/>
              </a:rPr>
              <a:t>difference between the most frequent and less frequent call reasons of AHT is 51.5% </a:t>
            </a:r>
            <a:r>
              <a:rPr lang="en-US" dirty="0">
                <a:solidFill>
                  <a:schemeClr val="bg1"/>
                </a:solidFill>
                <a:latin typeface="DM Sans" pitchFamily="2" charset="0"/>
              </a:rPr>
              <a:t>which can be optimized.</a:t>
            </a:r>
          </a:p>
          <a:p>
            <a:pPr marL="285750" indent="-285750" algn="just">
              <a:buFont typeface="Arial" panose="020B0604020202020204" pitchFamily="34" charset="0"/>
              <a:buChar char="•"/>
            </a:pPr>
            <a:endParaRPr lang="en-US" dirty="0">
              <a:solidFill>
                <a:schemeClr val="bg1"/>
              </a:solidFill>
              <a:latin typeface="DM Sans" pitchFamily="2" charset="0"/>
            </a:endParaRPr>
          </a:p>
          <a:p>
            <a:pPr marL="285750" indent="-285750" algn="just">
              <a:buFont typeface="Arial" panose="020B0604020202020204" pitchFamily="34" charset="0"/>
              <a:buChar char="•"/>
            </a:pPr>
            <a:r>
              <a:rPr lang="en-US" b="1" u="sng" dirty="0">
                <a:solidFill>
                  <a:schemeClr val="bg1"/>
                </a:solidFill>
                <a:latin typeface="DM Sans" pitchFamily="2" charset="0"/>
              </a:rPr>
              <a:t>Sentiment Impact </a:t>
            </a:r>
            <a:r>
              <a:rPr lang="en-US" dirty="0">
                <a:solidFill>
                  <a:schemeClr val="bg1"/>
                </a:solidFill>
                <a:latin typeface="DM Sans" pitchFamily="2" charset="0"/>
              </a:rPr>
              <a:t>calls where customers shows negative sentiments (e.g., frustration) result in an AHT exceeding 10 minutes on average, compared to 3.7 minutes for calls handled with a polite agent tone. </a:t>
            </a:r>
            <a:r>
              <a:rPr lang="en-US" b="1" u="sng" dirty="0">
                <a:solidFill>
                  <a:schemeClr val="bg1"/>
                </a:solidFill>
                <a:latin typeface="DM Sans" pitchFamily="2" charset="0"/>
              </a:rPr>
              <a:t>Sentiment based call routing </a:t>
            </a:r>
            <a:r>
              <a:rPr lang="en-US" dirty="0">
                <a:solidFill>
                  <a:schemeClr val="bg1"/>
                </a:solidFill>
                <a:latin typeface="DM Sans" pitchFamily="2" charset="0"/>
              </a:rPr>
              <a:t>for agents who excel at handling frustrated customers, optimizing both response time and satisfaction. This could lead to </a:t>
            </a:r>
            <a:r>
              <a:rPr lang="en-US" dirty="0">
                <a:solidFill>
                  <a:srgbClr val="FFC000"/>
                </a:solidFill>
                <a:latin typeface="DM Sans" pitchFamily="2" charset="0"/>
              </a:rPr>
              <a:t>an estimated 20% reduction in AHT</a:t>
            </a:r>
            <a:r>
              <a:rPr lang="en-US" dirty="0">
                <a:solidFill>
                  <a:schemeClr val="bg1"/>
                </a:solidFill>
                <a:latin typeface="DM Sans" pitchFamily="2" charset="0"/>
              </a:rPr>
              <a:t>.</a:t>
            </a:r>
          </a:p>
          <a:p>
            <a:pPr marL="285750" indent="-285750" algn="just">
              <a:buFont typeface="Arial" panose="020B0604020202020204" pitchFamily="34" charset="0"/>
              <a:buChar char="•"/>
            </a:pPr>
            <a:endParaRPr lang="en-US" dirty="0">
              <a:solidFill>
                <a:schemeClr val="bg1"/>
              </a:solidFill>
              <a:latin typeface="DM Sans" pitchFamily="2" charset="0"/>
            </a:endParaRPr>
          </a:p>
          <a:p>
            <a:pPr marL="285750" indent="-285750" algn="just">
              <a:buFont typeface="Arial" panose="020B0604020202020204" pitchFamily="34" charset="0"/>
              <a:buChar char="•"/>
            </a:pPr>
            <a:r>
              <a:rPr lang="en-US" b="1" u="sng" dirty="0">
                <a:solidFill>
                  <a:schemeClr val="bg1"/>
                </a:solidFill>
                <a:latin typeface="DM Sans" pitchFamily="2" charset="0"/>
              </a:rPr>
              <a:t>Silence in Calls</a:t>
            </a:r>
            <a:r>
              <a:rPr lang="en-US" dirty="0">
                <a:solidFill>
                  <a:schemeClr val="bg1"/>
                </a:solidFill>
                <a:latin typeface="DM Sans" pitchFamily="2" charset="0"/>
              </a:rPr>
              <a:t>: Average silence percentage is moderately </a:t>
            </a:r>
            <a:r>
              <a:rPr lang="en-US" dirty="0">
                <a:solidFill>
                  <a:srgbClr val="FFC000"/>
                </a:solidFill>
                <a:latin typeface="DM Sans" pitchFamily="2" charset="0"/>
              </a:rPr>
              <a:t>correlated with longer AHT (correlation coefficient of 0.41), </a:t>
            </a:r>
            <a:r>
              <a:rPr lang="en-US" dirty="0">
                <a:solidFill>
                  <a:schemeClr val="bg1"/>
                </a:solidFill>
                <a:latin typeface="DM Sans" pitchFamily="2" charset="0"/>
              </a:rPr>
              <a:t>indicating that increased silent periods.</a:t>
            </a:r>
          </a:p>
          <a:p>
            <a:pPr marL="285750" indent="-285750" algn="just">
              <a:buFont typeface="Arial" panose="020B0604020202020204" pitchFamily="34" charset="0"/>
              <a:buChar char="•"/>
            </a:pPr>
            <a:endParaRPr lang="en-US" dirty="0">
              <a:solidFill>
                <a:schemeClr val="bg1"/>
              </a:solidFill>
              <a:latin typeface="DM Sans" pitchFamily="2" charset="0"/>
            </a:endParaRPr>
          </a:p>
          <a:p>
            <a:pPr marL="285750" indent="-285750" algn="just">
              <a:buFont typeface="Arial" panose="020B0604020202020204" pitchFamily="34" charset="0"/>
              <a:buChar char="•"/>
            </a:pPr>
            <a:r>
              <a:rPr lang="en-US" b="1" u="sng" dirty="0">
                <a:solidFill>
                  <a:schemeClr val="bg1"/>
                </a:solidFill>
                <a:latin typeface="DM Sans" pitchFamily="2" charset="0"/>
              </a:rPr>
              <a:t>Average Speed to Answer (AST)</a:t>
            </a:r>
            <a:r>
              <a:rPr lang="en-US" dirty="0">
                <a:solidFill>
                  <a:schemeClr val="bg1"/>
                </a:solidFill>
                <a:latin typeface="DM Sans" pitchFamily="2" charset="0"/>
              </a:rPr>
              <a:t>: </a:t>
            </a:r>
            <a:r>
              <a:rPr lang="en-US" b="1" u="sng" dirty="0">
                <a:solidFill>
                  <a:schemeClr val="bg1"/>
                </a:solidFill>
                <a:latin typeface="DM Sans" pitchFamily="2" charset="0"/>
              </a:rPr>
              <a:t>Unaccompanied Minor</a:t>
            </a:r>
            <a:r>
              <a:rPr lang="en-US" dirty="0">
                <a:solidFill>
                  <a:schemeClr val="bg1"/>
                </a:solidFill>
                <a:latin typeface="DM Sans" pitchFamily="2" charset="0"/>
              </a:rPr>
              <a:t> and </a:t>
            </a:r>
            <a:r>
              <a:rPr lang="en-US" b="1" u="sng" dirty="0">
                <a:solidFill>
                  <a:schemeClr val="bg1"/>
                </a:solidFill>
                <a:latin typeface="DM Sans" pitchFamily="2" charset="0"/>
              </a:rPr>
              <a:t>Travel Updates</a:t>
            </a:r>
            <a:r>
              <a:rPr lang="en-US" dirty="0">
                <a:solidFill>
                  <a:schemeClr val="bg1"/>
                </a:solidFill>
                <a:latin typeface="DM Sans" pitchFamily="2" charset="0"/>
              </a:rPr>
              <a:t> calls have high AST, despite having low-frequency. Hence, there is </a:t>
            </a:r>
            <a:r>
              <a:rPr lang="en-US" dirty="0">
                <a:solidFill>
                  <a:srgbClr val="FFC000"/>
                </a:solidFill>
                <a:latin typeface="DM Sans" pitchFamily="2" charset="0"/>
              </a:rPr>
              <a:t>scope of improvement in automated handling</a:t>
            </a:r>
            <a:r>
              <a:rPr lang="en-US" dirty="0">
                <a:solidFill>
                  <a:schemeClr val="bg1"/>
                </a:solidFill>
                <a:latin typeface="DM Sans" pitchFamily="2" charset="0"/>
              </a:rPr>
              <a:t>. Prioritize top call types which accounts for the bulk of calls and cause the highest AHT.</a:t>
            </a:r>
          </a:p>
          <a:p>
            <a:pPr marL="285750" indent="-285750" algn="just">
              <a:buFont typeface="Arial" panose="020B0604020202020204" pitchFamily="34" charset="0"/>
              <a:buChar char="•"/>
            </a:pPr>
            <a:endParaRPr lang="en-US" dirty="0">
              <a:solidFill>
                <a:schemeClr val="bg1"/>
              </a:solidFill>
              <a:latin typeface="DM Sans" pitchFamily="2" charset="0"/>
            </a:endParaRPr>
          </a:p>
          <a:p>
            <a:pPr marL="285750" indent="-285750" algn="just">
              <a:buFont typeface="Arial" panose="020B0604020202020204" pitchFamily="34" charset="0"/>
              <a:buChar char="•"/>
            </a:pPr>
            <a:r>
              <a:rPr lang="en-US" b="1" u="sng" dirty="0">
                <a:solidFill>
                  <a:schemeClr val="bg1"/>
                </a:solidFill>
                <a:latin typeface="DM Sans" pitchFamily="2" charset="0"/>
              </a:rPr>
              <a:t>Optimize the IVR System</a:t>
            </a:r>
            <a:r>
              <a:rPr lang="en-US" dirty="0">
                <a:solidFill>
                  <a:schemeClr val="bg1"/>
                </a:solidFill>
                <a:latin typeface="DM Sans" pitchFamily="2" charset="0"/>
              </a:rPr>
              <a:t>: AST can be reduced by </a:t>
            </a:r>
            <a:r>
              <a:rPr lang="en-US" dirty="0">
                <a:solidFill>
                  <a:srgbClr val="FFC000"/>
                </a:solidFill>
                <a:latin typeface="DM Sans" pitchFamily="2" charset="0"/>
              </a:rPr>
              <a:t>15% by automating handling of low-frequency</a:t>
            </a:r>
            <a:r>
              <a:rPr lang="en-US" dirty="0">
                <a:solidFill>
                  <a:schemeClr val="bg1"/>
                </a:solidFill>
                <a:latin typeface="DM Sans" pitchFamily="2" charset="0"/>
              </a:rPr>
              <a:t>, high-AST issues like Unaccompanied Minor and Travel Updates through AI driven approach.</a:t>
            </a:r>
          </a:p>
          <a:p>
            <a:pPr marL="285750" indent="-285750" algn="just">
              <a:buFont typeface="Arial" panose="020B0604020202020204" pitchFamily="34" charset="0"/>
              <a:buChar char="•"/>
            </a:pPr>
            <a:endParaRPr lang="en-US" dirty="0">
              <a:solidFill>
                <a:schemeClr val="bg1"/>
              </a:solidFill>
              <a:latin typeface="DM Sans" pitchFamily="2" charset="0"/>
            </a:endParaRPr>
          </a:p>
          <a:p>
            <a:pPr marL="285750" indent="-285750" algn="just">
              <a:buFont typeface="Arial" panose="020B0604020202020204" pitchFamily="34" charset="0"/>
              <a:buChar char="•"/>
            </a:pPr>
            <a:r>
              <a:rPr lang="en-IN" dirty="0">
                <a:solidFill>
                  <a:schemeClr val="bg1"/>
                </a:solidFill>
                <a:latin typeface="DM Sans" pitchFamily="2" charset="0"/>
              </a:rPr>
              <a:t>Out of 21 features obtained by testing, </a:t>
            </a:r>
            <a:r>
              <a:rPr lang="en-IN" dirty="0">
                <a:solidFill>
                  <a:srgbClr val="FFC000"/>
                </a:solidFill>
                <a:latin typeface="DM Sans" pitchFamily="2" charset="0"/>
              </a:rPr>
              <a:t>the average speed time (AST) is the most important feature to predict reason of the call</a:t>
            </a:r>
            <a:r>
              <a:rPr lang="en-IN" b="1" u="sng" dirty="0">
                <a:solidFill>
                  <a:schemeClr val="bg1"/>
                </a:solidFill>
                <a:latin typeface="DM Sans" pitchFamily="2" charset="0"/>
              </a:rPr>
              <a:t>.</a:t>
            </a:r>
          </a:p>
          <a:p>
            <a:pPr marL="285750" indent="-285750" algn="just">
              <a:buFont typeface="Arial" panose="020B0604020202020204" pitchFamily="34" charset="0"/>
              <a:buChar char="•"/>
            </a:pPr>
            <a:endParaRPr lang="en-IN" b="1" u="sng" dirty="0">
              <a:solidFill>
                <a:schemeClr val="bg1"/>
              </a:solidFill>
              <a:latin typeface="DM Sans" pitchFamily="2" charset="0"/>
            </a:endParaRPr>
          </a:p>
          <a:p>
            <a:pPr marL="285750" indent="-285750" algn="just">
              <a:buFont typeface="Arial" panose="020B0604020202020204" pitchFamily="34" charset="0"/>
              <a:buChar char="•"/>
            </a:pPr>
            <a:r>
              <a:rPr lang="en-IN" dirty="0">
                <a:solidFill>
                  <a:schemeClr val="bg1"/>
                </a:solidFill>
                <a:latin typeface="DM Sans" pitchFamily="2" charset="0"/>
              </a:rPr>
              <a:t>After model implementation on test data, an increase in </a:t>
            </a:r>
            <a:r>
              <a:rPr lang="en-IN" b="1" u="sng" dirty="0">
                <a:solidFill>
                  <a:srgbClr val="FFC000"/>
                </a:solidFill>
                <a:latin typeface="DM Sans" pitchFamily="2" charset="0"/>
              </a:rPr>
              <a:t>our accuracy by 3% that is in random forest from 37% to 40%</a:t>
            </a:r>
            <a:r>
              <a:rPr lang="en-IN" i="1" dirty="0">
                <a:solidFill>
                  <a:schemeClr val="bg1"/>
                </a:solidFill>
                <a:latin typeface="DM Sans" pitchFamily="2" charset="0"/>
              </a:rPr>
              <a:t> </a:t>
            </a:r>
            <a:r>
              <a:rPr lang="en-IN" dirty="0">
                <a:solidFill>
                  <a:schemeClr val="bg1"/>
                </a:solidFill>
                <a:latin typeface="DM Sans" pitchFamily="2" charset="0"/>
              </a:rPr>
              <a:t>was found.</a:t>
            </a:r>
            <a:endParaRPr lang="en-IN" b="1" u="sng" dirty="0">
              <a:solidFill>
                <a:schemeClr val="bg1"/>
              </a:solidFill>
              <a:latin typeface="DM Sans" pitchFamily="2" charset="0"/>
            </a:endParaRPr>
          </a:p>
          <a:p>
            <a:pPr marL="285750" indent="-285750" algn="just">
              <a:buFont typeface="Arial" panose="020B0604020202020204" pitchFamily="34" charset="0"/>
              <a:buChar char="•"/>
            </a:pPr>
            <a:endParaRPr lang="en-IN" b="1" u="sng" dirty="0">
              <a:solidFill>
                <a:schemeClr val="bg1"/>
              </a:solidFill>
              <a:latin typeface="DM Sans" pitchFamily="2" charset="0"/>
            </a:endParaRPr>
          </a:p>
          <a:p>
            <a:pPr algn="just"/>
            <a:endParaRPr lang="en-US" dirty="0">
              <a:solidFill>
                <a:schemeClr val="bg1"/>
              </a:solidFill>
              <a:latin typeface="DM Sans" pitchFamily="2" charset="0"/>
            </a:endParaRPr>
          </a:p>
          <a:p>
            <a:pPr algn="just"/>
            <a:r>
              <a:rPr lang="en-US" dirty="0">
                <a:solidFill>
                  <a:schemeClr val="bg1"/>
                </a:solidFill>
                <a:latin typeface="DM Sans" pitchFamily="2" charset="0"/>
              </a:rPr>
              <a:t>This enriched conclusion combines actionable insights derived from the data with measurable improvements, offering a clear path to optimizing United Airlines' call center operations.</a:t>
            </a:r>
            <a:endParaRPr lang="en-IN" dirty="0">
              <a:solidFill>
                <a:schemeClr val="bg1"/>
              </a:solidFill>
              <a:latin typeface="DM Sans" pitchFamily="2" charset="0"/>
            </a:endParaRPr>
          </a:p>
        </p:txBody>
      </p:sp>
    </p:spTree>
    <p:extLst>
      <p:ext uri="{BB962C8B-B14F-4D97-AF65-F5344CB8AC3E}">
        <p14:creationId xmlns:p14="http://schemas.microsoft.com/office/powerpoint/2010/main" val="2582555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
        <p:cNvGrpSpPr/>
        <p:nvPr/>
      </p:nvGrpSpPr>
      <p:grpSpPr>
        <a:xfrm>
          <a:off x="0" y="0"/>
          <a:ext cx="0" cy="0"/>
          <a:chOff x="0" y="0"/>
          <a:chExt cx="0" cy="0"/>
        </a:xfrm>
      </p:grpSpPr>
      <p:sp>
        <p:nvSpPr>
          <p:cNvPr id="30" name="Freeform 30"/>
          <p:cNvSpPr/>
          <p:nvPr/>
        </p:nvSpPr>
        <p:spPr>
          <a:xfrm>
            <a:off x="-7631327" y="597505"/>
            <a:ext cx="9077445" cy="9077445"/>
          </a:xfrm>
          <a:custGeom>
            <a:avLst/>
            <a:gdLst/>
            <a:ahLst/>
            <a:cxnLst/>
            <a:rect l="l" t="t" r="r" b="b"/>
            <a:pathLst>
              <a:path w="9077445" h="9077445">
                <a:moveTo>
                  <a:pt x="0" y="0"/>
                </a:moveTo>
                <a:lnTo>
                  <a:pt x="9077444" y="0"/>
                </a:lnTo>
                <a:lnTo>
                  <a:pt x="9077444" y="9077445"/>
                </a:lnTo>
                <a:lnTo>
                  <a:pt x="0" y="90774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1" name="TextBox 31"/>
          <p:cNvSpPr txBox="1"/>
          <p:nvPr/>
        </p:nvSpPr>
        <p:spPr>
          <a:xfrm>
            <a:off x="2057400" y="608711"/>
            <a:ext cx="10378603" cy="960456"/>
          </a:xfrm>
          <a:prstGeom prst="rect">
            <a:avLst/>
          </a:prstGeom>
        </p:spPr>
        <p:txBody>
          <a:bodyPr wrap="square" lIns="0" tIns="0" rIns="0" bIns="0" rtlCol="0" anchor="t">
            <a:spAutoFit/>
          </a:bodyPr>
          <a:lstStyle/>
          <a:p>
            <a:pPr marL="0" lvl="0" indent="0" algn="l">
              <a:lnSpc>
                <a:spcPts val="7711"/>
              </a:lnSpc>
              <a:spcBef>
                <a:spcPct val="0"/>
              </a:spcBef>
            </a:pPr>
            <a:r>
              <a:rPr lang="en-US" sz="5000" b="1" dirty="0">
                <a:solidFill>
                  <a:schemeClr val="bg1"/>
                </a:solidFill>
                <a:latin typeface="DM Sans" pitchFamily="2" charset="0"/>
                <a:ea typeface="Now Bold"/>
                <a:cs typeface="Now Bold"/>
                <a:sym typeface="Now Bold"/>
              </a:rPr>
              <a:t>TABLE OF CONTENTS</a:t>
            </a:r>
          </a:p>
        </p:txBody>
      </p:sp>
      <p:sp>
        <p:nvSpPr>
          <p:cNvPr id="45" name="TextBox 44">
            <a:extLst>
              <a:ext uri="{FF2B5EF4-FFF2-40B4-BE49-F238E27FC236}">
                <a16:creationId xmlns:a16="http://schemas.microsoft.com/office/drawing/2014/main" id="{53656F7A-C653-4ADD-6F33-D2D507DE718B}"/>
              </a:ext>
            </a:extLst>
          </p:cNvPr>
          <p:cNvSpPr txBox="1"/>
          <p:nvPr/>
        </p:nvSpPr>
        <p:spPr>
          <a:xfrm>
            <a:off x="4267200" y="2574019"/>
            <a:ext cx="8626003" cy="5124416"/>
          </a:xfrm>
          <a:prstGeom prst="rect">
            <a:avLst/>
          </a:prstGeom>
          <a:noFill/>
        </p:spPr>
        <p:txBody>
          <a:bodyPr wrap="square">
            <a:spAutoFit/>
          </a:bodyPr>
          <a:lstStyle/>
          <a:p>
            <a:pPr marL="695689" lvl="1" indent="-514350">
              <a:lnSpc>
                <a:spcPts val="2318"/>
              </a:lnSpc>
              <a:buFont typeface="Wingdings" panose="05000000000000000000" pitchFamily="2" charset="2"/>
              <a:buChar char="ü"/>
            </a:pPr>
            <a:endParaRPr lang="en-US" sz="2500" dirty="0">
              <a:solidFill>
                <a:srgbClr val="FFFFFF"/>
              </a:solidFill>
              <a:latin typeface="DM Sans"/>
              <a:ea typeface="DM Sans"/>
              <a:cs typeface="DM Sans"/>
              <a:sym typeface="DM Sans"/>
            </a:endParaRPr>
          </a:p>
          <a:p>
            <a:pPr marL="695689" lvl="1" indent="-514350">
              <a:lnSpc>
                <a:spcPts val="2318"/>
              </a:lnSpc>
              <a:buFont typeface="Wingdings" panose="05000000000000000000" pitchFamily="2" charset="2"/>
              <a:buChar char="q"/>
            </a:pPr>
            <a:r>
              <a:rPr lang="en-US" sz="2500" dirty="0">
                <a:solidFill>
                  <a:srgbClr val="FFFFFF"/>
                </a:solidFill>
                <a:latin typeface="DM Sans"/>
                <a:ea typeface="DM Sans"/>
                <a:cs typeface="DM Sans"/>
                <a:sym typeface="DM Sans"/>
              </a:rPr>
              <a:t>EXECUTIVE SUMMARY</a:t>
            </a:r>
          </a:p>
          <a:p>
            <a:pPr marL="695689" lvl="1" indent="-514350">
              <a:lnSpc>
                <a:spcPts val="2318"/>
              </a:lnSpc>
              <a:buFont typeface="Wingdings" panose="05000000000000000000" pitchFamily="2" charset="2"/>
              <a:buChar char="q"/>
            </a:pPr>
            <a:endParaRPr lang="en-US" sz="2500" dirty="0">
              <a:solidFill>
                <a:srgbClr val="FFFFFF"/>
              </a:solidFill>
              <a:latin typeface="DM Sans"/>
              <a:ea typeface="DM Sans"/>
              <a:cs typeface="DM Sans"/>
              <a:sym typeface="DM Sans"/>
            </a:endParaRPr>
          </a:p>
          <a:p>
            <a:pPr marL="695689" lvl="1" indent="-514350">
              <a:lnSpc>
                <a:spcPts val="2318"/>
              </a:lnSpc>
              <a:buFont typeface="Wingdings" panose="05000000000000000000" pitchFamily="2" charset="2"/>
              <a:buChar char="q"/>
            </a:pPr>
            <a:endParaRPr lang="en-US" sz="2500" dirty="0">
              <a:solidFill>
                <a:srgbClr val="FFFFFF"/>
              </a:solidFill>
              <a:latin typeface="DM Sans"/>
              <a:ea typeface="DM Sans"/>
              <a:cs typeface="DM Sans"/>
              <a:sym typeface="DM Sans"/>
            </a:endParaRPr>
          </a:p>
          <a:p>
            <a:pPr marL="695689" lvl="1" indent="-514350">
              <a:lnSpc>
                <a:spcPts val="2318"/>
              </a:lnSpc>
              <a:buFont typeface="Wingdings" panose="05000000000000000000" pitchFamily="2" charset="2"/>
              <a:buChar char="q"/>
            </a:pPr>
            <a:r>
              <a:rPr lang="en-US" sz="2500" dirty="0">
                <a:solidFill>
                  <a:srgbClr val="FFFFFF"/>
                </a:solidFill>
                <a:latin typeface="DM Sans"/>
                <a:ea typeface="DM Sans"/>
                <a:cs typeface="DM Sans"/>
                <a:sym typeface="DM Sans"/>
              </a:rPr>
              <a:t>INSIGHTS</a:t>
            </a:r>
          </a:p>
          <a:p>
            <a:pPr marL="695689" lvl="1" indent="-514350">
              <a:lnSpc>
                <a:spcPts val="2318"/>
              </a:lnSpc>
              <a:buFont typeface="Wingdings" panose="05000000000000000000" pitchFamily="2" charset="2"/>
              <a:buChar char="q"/>
            </a:pPr>
            <a:endParaRPr lang="en-US" sz="2500" dirty="0">
              <a:solidFill>
                <a:srgbClr val="FFFFFF"/>
              </a:solidFill>
              <a:latin typeface="DM Sans"/>
              <a:ea typeface="DM Sans"/>
              <a:cs typeface="DM Sans"/>
              <a:sym typeface="DM Sans"/>
            </a:endParaRPr>
          </a:p>
          <a:p>
            <a:pPr marL="695689" lvl="1" indent="-514350">
              <a:lnSpc>
                <a:spcPts val="2318"/>
              </a:lnSpc>
              <a:buFont typeface="Wingdings" panose="05000000000000000000" pitchFamily="2" charset="2"/>
              <a:buChar char="q"/>
            </a:pPr>
            <a:endParaRPr lang="en-US" sz="2500" dirty="0">
              <a:solidFill>
                <a:srgbClr val="FFFFFF"/>
              </a:solidFill>
              <a:latin typeface="DM Sans"/>
              <a:ea typeface="DM Sans"/>
              <a:cs typeface="DM Sans"/>
              <a:sym typeface="DM Sans"/>
            </a:endParaRPr>
          </a:p>
          <a:p>
            <a:pPr marL="695689" lvl="1" indent="-514350">
              <a:lnSpc>
                <a:spcPts val="2318"/>
              </a:lnSpc>
              <a:buFont typeface="Wingdings" panose="05000000000000000000" pitchFamily="2" charset="2"/>
              <a:buChar char="q"/>
            </a:pPr>
            <a:r>
              <a:rPr lang="en-US" sz="2500" dirty="0">
                <a:solidFill>
                  <a:srgbClr val="FFFFFF"/>
                </a:solidFill>
                <a:latin typeface="DM Sans"/>
                <a:ea typeface="DM Sans"/>
                <a:cs typeface="DM Sans"/>
                <a:sym typeface="DM Sans"/>
              </a:rPr>
              <a:t>ANALYSIS</a:t>
            </a:r>
          </a:p>
          <a:p>
            <a:pPr marL="695689" lvl="1" indent="-514350">
              <a:lnSpc>
                <a:spcPts val="2318"/>
              </a:lnSpc>
              <a:buFont typeface="Wingdings" panose="05000000000000000000" pitchFamily="2" charset="2"/>
              <a:buChar char="q"/>
            </a:pPr>
            <a:endParaRPr lang="en-US" sz="2500" dirty="0">
              <a:solidFill>
                <a:srgbClr val="FFFFFF"/>
              </a:solidFill>
              <a:latin typeface="DM Sans"/>
              <a:ea typeface="DM Sans"/>
              <a:cs typeface="DM Sans"/>
              <a:sym typeface="DM Sans"/>
            </a:endParaRPr>
          </a:p>
          <a:p>
            <a:pPr marL="695689" lvl="1" indent="-514350">
              <a:lnSpc>
                <a:spcPts val="2318"/>
              </a:lnSpc>
              <a:buFont typeface="Wingdings" panose="05000000000000000000" pitchFamily="2" charset="2"/>
              <a:buChar char="q"/>
            </a:pPr>
            <a:endParaRPr lang="en-US" sz="2500" dirty="0">
              <a:solidFill>
                <a:srgbClr val="FFFFFF"/>
              </a:solidFill>
              <a:latin typeface="DM Sans"/>
              <a:ea typeface="DM Sans"/>
              <a:cs typeface="DM Sans"/>
              <a:sym typeface="DM Sans"/>
            </a:endParaRPr>
          </a:p>
          <a:p>
            <a:pPr marL="695689" lvl="1" indent="-514350">
              <a:lnSpc>
                <a:spcPts val="2318"/>
              </a:lnSpc>
              <a:buFont typeface="Wingdings" panose="05000000000000000000" pitchFamily="2" charset="2"/>
              <a:buChar char="q"/>
            </a:pPr>
            <a:r>
              <a:rPr lang="en-US" sz="2500" dirty="0">
                <a:solidFill>
                  <a:srgbClr val="FFFFFF"/>
                </a:solidFill>
                <a:latin typeface="DM Sans"/>
                <a:ea typeface="DM Sans"/>
                <a:cs typeface="DM Sans"/>
                <a:sym typeface="DM Sans"/>
              </a:rPr>
              <a:t>RECOMMENDATIONS</a:t>
            </a:r>
          </a:p>
          <a:p>
            <a:pPr marL="695689" lvl="1" indent="-514350">
              <a:lnSpc>
                <a:spcPts val="2318"/>
              </a:lnSpc>
              <a:buFont typeface="Wingdings" panose="05000000000000000000" pitchFamily="2" charset="2"/>
              <a:buChar char="q"/>
            </a:pPr>
            <a:endParaRPr lang="en-US" sz="2500" dirty="0">
              <a:solidFill>
                <a:srgbClr val="FFFFFF"/>
              </a:solidFill>
              <a:latin typeface="DM Sans"/>
              <a:ea typeface="DM Sans"/>
              <a:cs typeface="DM Sans"/>
              <a:sym typeface="DM Sans"/>
            </a:endParaRPr>
          </a:p>
          <a:p>
            <a:pPr marL="695689" lvl="1" indent="-514350">
              <a:lnSpc>
                <a:spcPts val="2318"/>
              </a:lnSpc>
              <a:buFont typeface="Wingdings" panose="05000000000000000000" pitchFamily="2" charset="2"/>
              <a:buChar char="q"/>
            </a:pPr>
            <a:endParaRPr lang="en-US" sz="2500" dirty="0">
              <a:solidFill>
                <a:srgbClr val="FFFFFF"/>
              </a:solidFill>
              <a:latin typeface="DM Sans"/>
              <a:ea typeface="DM Sans"/>
              <a:cs typeface="DM Sans"/>
              <a:sym typeface="DM Sans"/>
            </a:endParaRPr>
          </a:p>
          <a:p>
            <a:pPr marL="695689" lvl="1" indent="-514350">
              <a:lnSpc>
                <a:spcPts val="2318"/>
              </a:lnSpc>
              <a:buFont typeface="Wingdings" panose="05000000000000000000" pitchFamily="2" charset="2"/>
              <a:buChar char="q"/>
            </a:pPr>
            <a:r>
              <a:rPr lang="en-US" sz="2500" dirty="0">
                <a:solidFill>
                  <a:srgbClr val="FFFFFF"/>
                </a:solidFill>
                <a:latin typeface="DM Sans"/>
                <a:ea typeface="DM Sans"/>
                <a:cs typeface="DM Sans"/>
                <a:sym typeface="DM Sans"/>
              </a:rPr>
              <a:t>MODELLING</a:t>
            </a:r>
          </a:p>
          <a:p>
            <a:pPr marL="695689" lvl="1" indent="-514350">
              <a:lnSpc>
                <a:spcPts val="2318"/>
              </a:lnSpc>
              <a:buFont typeface="Wingdings" panose="05000000000000000000" pitchFamily="2" charset="2"/>
              <a:buChar char="q"/>
            </a:pPr>
            <a:endParaRPr lang="en-US" sz="2500" dirty="0">
              <a:solidFill>
                <a:srgbClr val="FFFFFF"/>
              </a:solidFill>
              <a:latin typeface="DM Sans"/>
              <a:ea typeface="DM Sans"/>
              <a:cs typeface="DM Sans"/>
              <a:sym typeface="DM Sans"/>
            </a:endParaRPr>
          </a:p>
          <a:p>
            <a:pPr marL="695689" lvl="1" indent="-514350">
              <a:lnSpc>
                <a:spcPts val="2318"/>
              </a:lnSpc>
              <a:buFont typeface="Wingdings" panose="05000000000000000000" pitchFamily="2" charset="2"/>
              <a:buChar char="q"/>
            </a:pPr>
            <a:endParaRPr lang="en-US" sz="2500" dirty="0">
              <a:solidFill>
                <a:srgbClr val="FFFFFF"/>
              </a:solidFill>
              <a:latin typeface="DM Sans"/>
              <a:ea typeface="DM Sans"/>
              <a:cs typeface="DM Sans"/>
              <a:sym typeface="DM Sans"/>
            </a:endParaRPr>
          </a:p>
          <a:p>
            <a:pPr marL="695689" lvl="1" indent="-514350">
              <a:lnSpc>
                <a:spcPts val="2318"/>
              </a:lnSpc>
              <a:buFont typeface="Wingdings" panose="05000000000000000000" pitchFamily="2" charset="2"/>
              <a:buChar char="q"/>
            </a:pPr>
            <a:r>
              <a:rPr lang="en-US" sz="2500" dirty="0">
                <a:solidFill>
                  <a:srgbClr val="FFFFFF"/>
                </a:solidFill>
                <a:latin typeface="DM Sans"/>
                <a:ea typeface="DM Sans"/>
                <a:cs typeface="DM Sans"/>
                <a:sym typeface="DM Sans"/>
              </a:rPr>
              <a:t>CONCLUSIONS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
        <p:cNvGrpSpPr/>
        <p:nvPr/>
      </p:nvGrpSpPr>
      <p:grpSpPr>
        <a:xfrm>
          <a:off x="0" y="0"/>
          <a:ext cx="0" cy="0"/>
          <a:chOff x="0" y="0"/>
          <a:chExt cx="0" cy="0"/>
        </a:xfrm>
      </p:grpSpPr>
      <p:sp>
        <p:nvSpPr>
          <p:cNvPr id="2" name="Freeform 2"/>
          <p:cNvSpPr/>
          <p:nvPr/>
        </p:nvSpPr>
        <p:spPr>
          <a:xfrm>
            <a:off x="16683520" y="1590911"/>
            <a:ext cx="2651835" cy="2651835"/>
          </a:xfrm>
          <a:custGeom>
            <a:avLst/>
            <a:gdLst/>
            <a:ahLst/>
            <a:cxnLst/>
            <a:rect l="l" t="t" r="r" b="b"/>
            <a:pathLst>
              <a:path w="2651835" h="2651835">
                <a:moveTo>
                  <a:pt x="0" y="0"/>
                </a:moveTo>
                <a:lnTo>
                  <a:pt x="2651835" y="0"/>
                </a:lnTo>
                <a:lnTo>
                  <a:pt x="2651835" y="2651835"/>
                </a:lnTo>
                <a:lnTo>
                  <a:pt x="0" y="2651835"/>
                </a:lnTo>
                <a:lnTo>
                  <a:pt x="0" y="0"/>
                </a:lnTo>
                <a:close/>
              </a:path>
            </a:pathLst>
          </a:custGeom>
          <a:blipFill>
            <a:blip r:embed="rId2">
              <a:alphaModFix amt="20999"/>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6553200" y="4106108"/>
            <a:ext cx="10434893" cy="1299587"/>
          </a:xfrm>
          <a:prstGeom prst="rect">
            <a:avLst/>
          </a:prstGeom>
        </p:spPr>
        <p:txBody>
          <a:bodyPr lIns="0" tIns="0" rIns="0" bIns="0" rtlCol="0" anchor="t">
            <a:spAutoFit/>
          </a:bodyPr>
          <a:lstStyle/>
          <a:p>
            <a:pPr marL="0" lvl="0" indent="0" algn="l">
              <a:lnSpc>
                <a:spcPts val="10543"/>
              </a:lnSpc>
            </a:pPr>
            <a:r>
              <a:rPr lang="en-US" sz="7530" b="1" spc="459" dirty="0">
                <a:solidFill>
                  <a:srgbClr val="FFFFFF"/>
                </a:solidFill>
                <a:latin typeface="Now Bold"/>
                <a:ea typeface="Now Bold"/>
                <a:cs typeface="Now Bold"/>
                <a:sym typeface="Now Bold"/>
              </a:rPr>
              <a:t>Thank You</a:t>
            </a:r>
          </a:p>
        </p:txBody>
      </p:sp>
      <p:sp>
        <p:nvSpPr>
          <p:cNvPr id="8" name="Freeform 8"/>
          <p:cNvSpPr/>
          <p:nvPr/>
        </p:nvSpPr>
        <p:spPr>
          <a:xfrm>
            <a:off x="5410200" y="4338214"/>
            <a:ext cx="720510" cy="835374"/>
          </a:xfrm>
          <a:custGeom>
            <a:avLst/>
            <a:gdLst/>
            <a:ahLst/>
            <a:cxnLst/>
            <a:rect l="l" t="t" r="r" b="b"/>
            <a:pathLst>
              <a:path w="720510" h="835374">
                <a:moveTo>
                  <a:pt x="0" y="0"/>
                </a:moveTo>
                <a:lnTo>
                  <a:pt x="720511" y="0"/>
                </a:lnTo>
                <a:lnTo>
                  <a:pt x="720511" y="835374"/>
                </a:lnTo>
                <a:lnTo>
                  <a:pt x="0" y="83537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Freeform 13"/>
          <p:cNvSpPr/>
          <p:nvPr/>
        </p:nvSpPr>
        <p:spPr>
          <a:xfrm>
            <a:off x="-789475" y="-570381"/>
            <a:ext cx="2651835" cy="2651835"/>
          </a:xfrm>
          <a:custGeom>
            <a:avLst/>
            <a:gdLst/>
            <a:ahLst/>
            <a:cxnLst/>
            <a:rect l="l" t="t" r="r" b="b"/>
            <a:pathLst>
              <a:path w="2651835" h="2651835">
                <a:moveTo>
                  <a:pt x="0" y="0"/>
                </a:moveTo>
                <a:lnTo>
                  <a:pt x="2651836" y="0"/>
                </a:lnTo>
                <a:lnTo>
                  <a:pt x="2651836" y="2651835"/>
                </a:lnTo>
                <a:lnTo>
                  <a:pt x="0" y="2651835"/>
                </a:lnTo>
                <a:lnTo>
                  <a:pt x="0" y="0"/>
                </a:lnTo>
                <a:close/>
              </a:path>
            </a:pathLst>
          </a:custGeom>
          <a:blipFill>
            <a:blip r:embed="rId2">
              <a:alphaModFix amt="20999"/>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
          <a:extLst>
            <a:ext uri="{FF2B5EF4-FFF2-40B4-BE49-F238E27FC236}">
              <a16:creationId xmlns:a16="http://schemas.microsoft.com/office/drawing/2014/main" id="{2C816D7C-E6DA-7B7A-9612-0ED895EABE8C}"/>
            </a:ext>
          </a:extLst>
        </p:cNvPr>
        <p:cNvGrpSpPr/>
        <p:nvPr/>
      </p:nvGrpSpPr>
      <p:grpSpPr>
        <a:xfrm>
          <a:off x="0" y="0"/>
          <a:ext cx="0" cy="0"/>
          <a:chOff x="0" y="0"/>
          <a:chExt cx="0" cy="0"/>
        </a:xfrm>
      </p:grpSpPr>
      <p:sp>
        <p:nvSpPr>
          <p:cNvPr id="30" name="Freeform 30">
            <a:extLst>
              <a:ext uri="{FF2B5EF4-FFF2-40B4-BE49-F238E27FC236}">
                <a16:creationId xmlns:a16="http://schemas.microsoft.com/office/drawing/2014/main" id="{6FB5A134-C0EA-C6C7-58A0-8DDBA1BAF655}"/>
              </a:ext>
            </a:extLst>
          </p:cNvPr>
          <p:cNvSpPr/>
          <p:nvPr/>
        </p:nvSpPr>
        <p:spPr>
          <a:xfrm>
            <a:off x="-7631327" y="597505"/>
            <a:ext cx="9077445" cy="9077445"/>
          </a:xfrm>
          <a:custGeom>
            <a:avLst/>
            <a:gdLst/>
            <a:ahLst/>
            <a:cxnLst/>
            <a:rect l="l" t="t" r="r" b="b"/>
            <a:pathLst>
              <a:path w="9077445" h="9077445">
                <a:moveTo>
                  <a:pt x="0" y="0"/>
                </a:moveTo>
                <a:lnTo>
                  <a:pt x="9077444" y="0"/>
                </a:lnTo>
                <a:lnTo>
                  <a:pt x="9077444" y="9077445"/>
                </a:lnTo>
                <a:lnTo>
                  <a:pt x="0" y="90774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 name="TextBox 20">
            <a:extLst>
              <a:ext uri="{FF2B5EF4-FFF2-40B4-BE49-F238E27FC236}">
                <a16:creationId xmlns:a16="http://schemas.microsoft.com/office/drawing/2014/main" id="{B2416805-EC44-D311-CEE4-2F8303748D2E}"/>
              </a:ext>
            </a:extLst>
          </p:cNvPr>
          <p:cNvSpPr txBox="1"/>
          <p:nvPr/>
        </p:nvSpPr>
        <p:spPr>
          <a:xfrm>
            <a:off x="2000656" y="495300"/>
            <a:ext cx="8972144" cy="938462"/>
          </a:xfrm>
          <a:prstGeom prst="rect">
            <a:avLst/>
          </a:prstGeom>
        </p:spPr>
        <p:txBody>
          <a:bodyPr wrap="square" lIns="0" tIns="0" rIns="0" bIns="0" rtlCol="0" anchor="t">
            <a:spAutoFit/>
          </a:bodyPr>
          <a:lstStyle/>
          <a:p>
            <a:pPr marL="0" lvl="0" indent="0" algn="l">
              <a:lnSpc>
                <a:spcPts val="7711"/>
              </a:lnSpc>
              <a:spcBef>
                <a:spcPct val="0"/>
              </a:spcBef>
            </a:pPr>
            <a:r>
              <a:rPr lang="en-US" sz="5000" b="1" dirty="0">
                <a:solidFill>
                  <a:schemeClr val="bg1"/>
                </a:solidFill>
                <a:latin typeface="DM Sans" pitchFamily="2" charset="0"/>
                <a:ea typeface="Now Bold"/>
                <a:cs typeface="Now Bold"/>
                <a:sym typeface="Now Bold"/>
              </a:rPr>
              <a:t>EXECUTIVE SUMMARY</a:t>
            </a:r>
          </a:p>
        </p:txBody>
      </p:sp>
      <p:sp>
        <p:nvSpPr>
          <p:cNvPr id="3" name="TextBox 2">
            <a:extLst>
              <a:ext uri="{FF2B5EF4-FFF2-40B4-BE49-F238E27FC236}">
                <a16:creationId xmlns:a16="http://schemas.microsoft.com/office/drawing/2014/main" id="{941A2093-FBD9-B17F-3881-0C71D18933E3}"/>
              </a:ext>
            </a:extLst>
          </p:cNvPr>
          <p:cNvSpPr txBox="1"/>
          <p:nvPr/>
        </p:nvSpPr>
        <p:spPr>
          <a:xfrm>
            <a:off x="1866900" y="3009900"/>
            <a:ext cx="12992100" cy="4708981"/>
          </a:xfrm>
          <a:prstGeom prst="rect">
            <a:avLst/>
          </a:prstGeom>
          <a:noFill/>
        </p:spPr>
        <p:txBody>
          <a:bodyPr wrap="square">
            <a:spAutoFit/>
          </a:bodyPr>
          <a:lstStyle/>
          <a:p>
            <a:pPr marL="457200" indent="-457200" algn="just">
              <a:buFont typeface="Arial" panose="020B0604020202020204" pitchFamily="34" charset="0"/>
              <a:buChar char="•"/>
            </a:pPr>
            <a:r>
              <a:rPr lang="en-US" sz="2000" dirty="0">
                <a:solidFill>
                  <a:schemeClr val="bg1"/>
                </a:solidFill>
                <a:latin typeface="DM Sans" pitchFamily="2" charset="0"/>
              </a:rPr>
              <a:t>United Airlines is focused on optimizing </a:t>
            </a:r>
            <a:r>
              <a:rPr lang="en-US" sz="2000" b="1" dirty="0">
                <a:solidFill>
                  <a:srgbClr val="FFC000"/>
                </a:solidFill>
                <a:latin typeface="DM Sans" pitchFamily="2" charset="0"/>
              </a:rPr>
              <a:t>Average Handle Time (AHT)</a:t>
            </a:r>
            <a:r>
              <a:rPr lang="en-US" sz="2000" dirty="0">
                <a:solidFill>
                  <a:srgbClr val="FFC000"/>
                </a:solidFill>
                <a:latin typeface="DM Sans" pitchFamily="2" charset="0"/>
              </a:rPr>
              <a:t> </a:t>
            </a:r>
            <a:r>
              <a:rPr lang="en-US" sz="2000" dirty="0">
                <a:solidFill>
                  <a:schemeClr val="bg1"/>
                </a:solidFill>
                <a:latin typeface="DM Sans" pitchFamily="2" charset="0"/>
              </a:rPr>
              <a:t>and </a:t>
            </a:r>
            <a:r>
              <a:rPr lang="en-US" sz="2000" b="1" dirty="0">
                <a:solidFill>
                  <a:srgbClr val="FFC000"/>
                </a:solidFill>
                <a:latin typeface="DM Sans" pitchFamily="2" charset="0"/>
              </a:rPr>
              <a:t>Average Speed to Answer (AST)</a:t>
            </a:r>
            <a:r>
              <a:rPr lang="en-US" sz="2000" dirty="0">
                <a:solidFill>
                  <a:srgbClr val="FFC000"/>
                </a:solidFill>
                <a:latin typeface="DM Sans" pitchFamily="2" charset="0"/>
              </a:rPr>
              <a:t> </a:t>
            </a:r>
            <a:r>
              <a:rPr lang="en-US" sz="2000" dirty="0">
                <a:solidFill>
                  <a:schemeClr val="bg1"/>
                </a:solidFill>
                <a:latin typeface="DM Sans" pitchFamily="2" charset="0"/>
              </a:rPr>
              <a:t>to improve operational efficiency and customer satisfaction. High AHT leads to longer calls and increased costs, while high AST causes customer frustration and call abandonment. Through analysis of call data, agent performance, customer sentiment, and transcripts, we identified key factors driving long AHT and AST, including agent behavior, complex call types, negative sentiment, and inefficiencies in the </a:t>
            </a:r>
            <a:r>
              <a:rPr lang="en-US" sz="2000" b="1" dirty="0">
                <a:solidFill>
                  <a:srgbClr val="FFC000"/>
                </a:solidFill>
                <a:latin typeface="DM Sans" pitchFamily="2" charset="0"/>
              </a:rPr>
              <a:t>IVR system</a:t>
            </a:r>
            <a:r>
              <a:rPr lang="en-US" sz="2000" dirty="0">
                <a:solidFill>
                  <a:schemeClr val="bg1"/>
                </a:solidFill>
                <a:latin typeface="DM Sans" pitchFamily="2" charset="0"/>
              </a:rPr>
              <a:t>.</a:t>
            </a:r>
          </a:p>
          <a:p>
            <a:pPr algn="just"/>
            <a:endParaRPr lang="en-US" sz="2000" dirty="0">
              <a:solidFill>
                <a:schemeClr val="bg1"/>
              </a:solidFill>
              <a:latin typeface="DM Sans" pitchFamily="2" charset="0"/>
            </a:endParaRPr>
          </a:p>
          <a:p>
            <a:pPr algn="just"/>
            <a:endParaRPr lang="en-US" sz="2000" dirty="0">
              <a:solidFill>
                <a:schemeClr val="bg1"/>
              </a:solidFill>
              <a:latin typeface="DM Sans" pitchFamily="2" charset="0"/>
            </a:endParaRPr>
          </a:p>
          <a:p>
            <a:pPr marL="457200" indent="-457200" algn="just">
              <a:buFont typeface="Arial" panose="020B0604020202020204" pitchFamily="34" charset="0"/>
              <a:buChar char="•"/>
            </a:pPr>
            <a:r>
              <a:rPr lang="en-US" sz="2000" dirty="0">
                <a:solidFill>
                  <a:schemeClr val="bg1"/>
                </a:solidFill>
                <a:latin typeface="DM Sans" pitchFamily="2" charset="0"/>
              </a:rPr>
              <a:t>Key findings revealed that complex issues and escalations contribute heavily to long AHT, while sentiment impacts call durations significantly. Inefficient IVR processes also unnecessarily escalate simple issues to human agents, worsening AHT and AST. To address these issues, we recommend targeted improvements such as enhanced agent training, optimizing the IVR system to handle complex queries, and implementing real-time monitoring of sentiment and call types. These strategies will streamline operations, reduce call durations, improve response times, and enhance customer satisfaction, helping United Airlines maintain a competitive edge.</a:t>
            </a:r>
          </a:p>
        </p:txBody>
      </p:sp>
    </p:spTree>
    <p:extLst>
      <p:ext uri="{BB962C8B-B14F-4D97-AF65-F5344CB8AC3E}">
        <p14:creationId xmlns:p14="http://schemas.microsoft.com/office/powerpoint/2010/main" val="1420759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
        <p:cNvGrpSpPr/>
        <p:nvPr/>
      </p:nvGrpSpPr>
      <p:grpSpPr>
        <a:xfrm>
          <a:off x="0" y="0"/>
          <a:ext cx="0" cy="0"/>
          <a:chOff x="0" y="0"/>
          <a:chExt cx="0" cy="0"/>
        </a:xfrm>
      </p:grpSpPr>
      <p:sp>
        <p:nvSpPr>
          <p:cNvPr id="5" name="TextBox 5"/>
          <p:cNvSpPr txBox="1"/>
          <p:nvPr/>
        </p:nvSpPr>
        <p:spPr>
          <a:xfrm>
            <a:off x="3429000" y="4142970"/>
            <a:ext cx="10591800" cy="1000530"/>
          </a:xfrm>
          <a:prstGeom prst="rect">
            <a:avLst/>
          </a:prstGeom>
        </p:spPr>
        <p:txBody>
          <a:bodyPr wrap="square" lIns="0" tIns="0" rIns="0" bIns="0" rtlCol="0" anchor="t">
            <a:spAutoFit/>
          </a:bodyPr>
          <a:lstStyle/>
          <a:p>
            <a:pPr marL="0" lvl="0" indent="0" algn="ctr">
              <a:lnSpc>
                <a:spcPts val="7884"/>
              </a:lnSpc>
              <a:spcBef>
                <a:spcPct val="0"/>
              </a:spcBef>
            </a:pPr>
            <a:r>
              <a:rPr lang="en-US" sz="6570" b="1" dirty="0">
                <a:solidFill>
                  <a:srgbClr val="FFFFFF"/>
                </a:solidFill>
                <a:latin typeface="DM Sans" pitchFamily="2" charset="0"/>
                <a:ea typeface="Now Bold"/>
                <a:cs typeface="Now Bold"/>
                <a:sym typeface="Now Bold"/>
              </a:rPr>
              <a:t>INSIGHTS</a:t>
            </a:r>
          </a:p>
        </p:txBody>
      </p:sp>
      <p:sp>
        <p:nvSpPr>
          <p:cNvPr id="7" name="Freeform 7"/>
          <p:cNvSpPr/>
          <p:nvPr/>
        </p:nvSpPr>
        <p:spPr>
          <a:xfrm>
            <a:off x="-2622339" y="7919689"/>
            <a:ext cx="6452848" cy="5596379"/>
          </a:xfrm>
          <a:custGeom>
            <a:avLst/>
            <a:gdLst/>
            <a:ahLst/>
            <a:cxnLst/>
            <a:rect l="l" t="t" r="r" b="b"/>
            <a:pathLst>
              <a:path w="6452848" h="5596379">
                <a:moveTo>
                  <a:pt x="0" y="0"/>
                </a:moveTo>
                <a:lnTo>
                  <a:pt x="6452849" y="0"/>
                </a:lnTo>
                <a:lnTo>
                  <a:pt x="6452849" y="5596379"/>
                </a:lnTo>
                <a:lnTo>
                  <a:pt x="0" y="559637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p:cNvSpPr/>
          <p:nvPr/>
        </p:nvSpPr>
        <p:spPr>
          <a:xfrm rot="-10800000">
            <a:off x="13367400" y="-2798190"/>
            <a:ext cx="6452848" cy="5596379"/>
          </a:xfrm>
          <a:custGeom>
            <a:avLst/>
            <a:gdLst/>
            <a:ahLst/>
            <a:cxnLst/>
            <a:rect l="l" t="t" r="r" b="b"/>
            <a:pathLst>
              <a:path w="6452848" h="5596379">
                <a:moveTo>
                  <a:pt x="0" y="0"/>
                </a:moveTo>
                <a:lnTo>
                  <a:pt x="6452849" y="0"/>
                </a:lnTo>
                <a:lnTo>
                  <a:pt x="6452849" y="5596380"/>
                </a:lnTo>
                <a:lnTo>
                  <a:pt x="0" y="559638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
          <a:extLst>
            <a:ext uri="{FF2B5EF4-FFF2-40B4-BE49-F238E27FC236}">
              <a16:creationId xmlns:a16="http://schemas.microsoft.com/office/drawing/2014/main" id="{08D88636-08D1-81BC-689B-0216BF4EBDA5}"/>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9A75C193-BEF1-2BA9-E509-C2DE1DEC8ADE}"/>
              </a:ext>
            </a:extLst>
          </p:cNvPr>
          <p:cNvSpPr txBox="1"/>
          <p:nvPr/>
        </p:nvSpPr>
        <p:spPr>
          <a:xfrm>
            <a:off x="6934200" y="660420"/>
            <a:ext cx="7716458" cy="938462"/>
          </a:xfrm>
          <a:prstGeom prst="rect">
            <a:avLst/>
          </a:prstGeom>
        </p:spPr>
        <p:txBody>
          <a:bodyPr wrap="square" lIns="0" tIns="0" rIns="0" bIns="0" rtlCol="0" anchor="t">
            <a:spAutoFit/>
          </a:bodyPr>
          <a:lstStyle/>
          <a:p>
            <a:pPr marL="0" lvl="0" indent="0" algn="l">
              <a:lnSpc>
                <a:spcPts val="7711"/>
              </a:lnSpc>
              <a:spcBef>
                <a:spcPct val="0"/>
              </a:spcBef>
            </a:pPr>
            <a:r>
              <a:rPr lang="en-US" sz="5000" b="1" dirty="0">
                <a:solidFill>
                  <a:schemeClr val="bg1"/>
                </a:solidFill>
                <a:latin typeface="DM Sans" pitchFamily="2" charset="0"/>
                <a:ea typeface="Now Bold"/>
                <a:cs typeface="Now Bold"/>
                <a:sym typeface="Now Bold"/>
              </a:rPr>
              <a:t>INSIGHTS</a:t>
            </a:r>
          </a:p>
        </p:txBody>
      </p:sp>
      <p:sp>
        <p:nvSpPr>
          <p:cNvPr id="3" name="Freeform 3">
            <a:extLst>
              <a:ext uri="{FF2B5EF4-FFF2-40B4-BE49-F238E27FC236}">
                <a16:creationId xmlns:a16="http://schemas.microsoft.com/office/drawing/2014/main" id="{A9C733CB-3F7E-C54B-F88F-9329B26ABB43}"/>
              </a:ext>
            </a:extLst>
          </p:cNvPr>
          <p:cNvSpPr/>
          <p:nvPr/>
        </p:nvSpPr>
        <p:spPr>
          <a:xfrm>
            <a:off x="13106400" y="-1790700"/>
            <a:ext cx="4337366" cy="4337366"/>
          </a:xfrm>
          <a:custGeom>
            <a:avLst/>
            <a:gdLst/>
            <a:ahLst/>
            <a:cxnLst/>
            <a:rect l="l" t="t" r="r" b="b"/>
            <a:pathLst>
              <a:path w="4337366" h="4337366">
                <a:moveTo>
                  <a:pt x="0" y="0"/>
                </a:moveTo>
                <a:lnTo>
                  <a:pt x="4337366" y="0"/>
                </a:lnTo>
                <a:lnTo>
                  <a:pt x="4337366" y="4337366"/>
                </a:lnTo>
                <a:lnTo>
                  <a:pt x="0" y="4337366"/>
                </a:lnTo>
                <a:lnTo>
                  <a:pt x="0" y="0"/>
                </a:lnTo>
                <a:close/>
              </a:path>
            </a:pathLst>
          </a:custGeom>
          <a:blipFill>
            <a:blip r:embed="rId2">
              <a:alphaModFix amt="29000"/>
              <a:extLst>
                <a:ext uri="{96DAC541-7B7A-43D3-8B79-37D633B846F1}">
                  <asvg:svgBlip xmlns:asvg="http://schemas.microsoft.com/office/drawing/2016/SVG/main" r:embed="rId3"/>
                </a:ext>
              </a:extLst>
            </a:blip>
            <a:stretch>
              <a:fillRect/>
            </a:stretch>
          </a:blipFill>
        </p:spPr>
      </p:sp>
      <p:sp>
        <p:nvSpPr>
          <p:cNvPr id="9" name="Freeform 9">
            <a:extLst>
              <a:ext uri="{FF2B5EF4-FFF2-40B4-BE49-F238E27FC236}">
                <a16:creationId xmlns:a16="http://schemas.microsoft.com/office/drawing/2014/main" id="{1D17C0E3-5A87-2591-1140-DD40FD47794E}"/>
              </a:ext>
            </a:extLst>
          </p:cNvPr>
          <p:cNvSpPr/>
          <p:nvPr/>
        </p:nvSpPr>
        <p:spPr>
          <a:xfrm>
            <a:off x="-892467" y="8377832"/>
            <a:ext cx="4337366" cy="4337366"/>
          </a:xfrm>
          <a:custGeom>
            <a:avLst/>
            <a:gdLst/>
            <a:ahLst/>
            <a:cxnLst/>
            <a:rect l="l" t="t" r="r" b="b"/>
            <a:pathLst>
              <a:path w="4337366" h="4337366">
                <a:moveTo>
                  <a:pt x="0" y="0"/>
                </a:moveTo>
                <a:lnTo>
                  <a:pt x="4337366" y="0"/>
                </a:lnTo>
                <a:lnTo>
                  <a:pt x="4337366" y="4337366"/>
                </a:lnTo>
                <a:lnTo>
                  <a:pt x="0" y="4337366"/>
                </a:lnTo>
                <a:lnTo>
                  <a:pt x="0" y="0"/>
                </a:lnTo>
                <a:close/>
              </a:path>
            </a:pathLst>
          </a:custGeom>
          <a:blipFill>
            <a:blip r:embed="rId2">
              <a:alphaModFix amt="29000"/>
              <a:extLst>
                <a:ext uri="{96DAC541-7B7A-43D3-8B79-37D633B846F1}">
                  <asvg:svgBlip xmlns:asvg="http://schemas.microsoft.com/office/drawing/2016/SVG/main" r:embed="rId3"/>
                </a:ext>
              </a:extLst>
            </a:blip>
            <a:stretch>
              <a:fillRect/>
            </a:stretch>
          </a:blipFill>
        </p:spPr>
      </p:sp>
      <p:sp>
        <p:nvSpPr>
          <p:cNvPr id="21" name="TextBox 6"/>
          <p:cNvSpPr txBox="1"/>
          <p:nvPr/>
        </p:nvSpPr>
        <p:spPr>
          <a:xfrm>
            <a:off x="4060990" y="1958918"/>
            <a:ext cx="3959483" cy="1394613"/>
          </a:xfrm>
          <a:prstGeom prst="rect">
            <a:avLst/>
          </a:prstGeom>
        </p:spPr>
        <p:txBody>
          <a:bodyPr wrap="square" lIns="0" tIns="0" rIns="0" bIns="0" rtlCol="0" anchor="t">
            <a:spAutoFit/>
          </a:bodyPr>
          <a:lstStyle/>
          <a:p>
            <a:pPr marL="0" lvl="0" indent="0" algn="ctr">
              <a:lnSpc>
                <a:spcPts val="12506"/>
              </a:lnSpc>
              <a:spcBef>
                <a:spcPct val="0"/>
              </a:spcBef>
            </a:pPr>
            <a:r>
              <a:rPr lang="en-US" sz="5000" b="1" u="none" strike="noStrike" dirty="0">
                <a:solidFill>
                  <a:srgbClr val="FFFFFF"/>
                </a:solidFill>
                <a:latin typeface="Now Bold"/>
                <a:ea typeface="Now Bold"/>
                <a:cs typeface="Now Bold"/>
                <a:sym typeface="Now Bold"/>
              </a:rPr>
              <a:t>182/ </a:t>
            </a:r>
            <a:r>
              <a:rPr lang="en-US" sz="3000" b="1" u="none" strike="noStrike" dirty="0">
                <a:solidFill>
                  <a:srgbClr val="FFFFFF"/>
                </a:solidFill>
                <a:latin typeface="Now Bold"/>
                <a:ea typeface="Now Bold"/>
                <a:cs typeface="Now Bold"/>
                <a:sym typeface="Now Bold"/>
              </a:rPr>
              <a:t>383</a:t>
            </a:r>
          </a:p>
        </p:txBody>
      </p:sp>
      <p:pic>
        <p:nvPicPr>
          <p:cNvPr id="22" name="Picture 7"/>
          <p:cNvPicPr>
            <a:picLocks noChangeAspect="1"/>
          </p:cNvPicPr>
          <p:nvPr/>
        </p:nvPicPr>
        <p:blipFill>
          <a:blip r:embed="rId4"/>
          <a:stretch>
            <a:fillRect/>
          </a:stretch>
        </p:blipFill>
        <p:spPr>
          <a:xfrm>
            <a:off x="3733800" y="3356241"/>
            <a:ext cx="4613865" cy="1423078"/>
          </a:xfrm>
          <a:prstGeom prst="rect">
            <a:avLst/>
          </a:prstGeom>
        </p:spPr>
      </p:pic>
      <p:sp>
        <p:nvSpPr>
          <p:cNvPr id="23" name="TextBox 8"/>
          <p:cNvSpPr txBox="1"/>
          <p:nvPr/>
        </p:nvSpPr>
        <p:spPr>
          <a:xfrm>
            <a:off x="3869613" y="4952126"/>
            <a:ext cx="4150860" cy="1394613"/>
          </a:xfrm>
          <a:prstGeom prst="rect">
            <a:avLst/>
          </a:prstGeom>
        </p:spPr>
        <p:txBody>
          <a:bodyPr wrap="square" lIns="0" tIns="0" rIns="0" bIns="0" rtlCol="0" anchor="t">
            <a:spAutoFit/>
          </a:bodyPr>
          <a:lstStyle/>
          <a:p>
            <a:pPr marL="0" lvl="0" indent="0" algn="ctr">
              <a:lnSpc>
                <a:spcPts val="12506"/>
              </a:lnSpc>
              <a:spcBef>
                <a:spcPct val="0"/>
              </a:spcBef>
            </a:pPr>
            <a:r>
              <a:rPr lang="en-US" sz="5000" b="1" u="none" strike="noStrike" dirty="0">
                <a:solidFill>
                  <a:srgbClr val="FFFFFF"/>
                </a:solidFill>
                <a:latin typeface="Now Bold"/>
                <a:ea typeface="Now Bold"/>
                <a:cs typeface="Now Bold"/>
                <a:sym typeface="Now Bold"/>
              </a:rPr>
              <a:t>8532</a:t>
            </a:r>
            <a:r>
              <a:rPr lang="en-US" sz="4500" b="1" u="none" strike="noStrike" dirty="0">
                <a:solidFill>
                  <a:srgbClr val="FFFFFF"/>
                </a:solidFill>
                <a:latin typeface="Now Bold"/>
                <a:ea typeface="Now Bold"/>
                <a:cs typeface="Now Bold"/>
                <a:sym typeface="Now Bold"/>
              </a:rPr>
              <a:t>/ </a:t>
            </a:r>
            <a:r>
              <a:rPr lang="en-US" sz="3000" b="1" u="none" strike="noStrike" dirty="0">
                <a:solidFill>
                  <a:srgbClr val="FFFFFF"/>
                </a:solidFill>
                <a:latin typeface="Now Bold"/>
                <a:ea typeface="Now Bold"/>
                <a:cs typeface="Now Bold"/>
                <a:sym typeface="Now Bold"/>
              </a:rPr>
              <a:t>66653</a:t>
            </a:r>
          </a:p>
        </p:txBody>
      </p:sp>
      <p:pic>
        <p:nvPicPr>
          <p:cNvPr id="24" name="Picture 9"/>
          <p:cNvPicPr>
            <a:picLocks noChangeAspect="1"/>
          </p:cNvPicPr>
          <p:nvPr/>
        </p:nvPicPr>
        <p:blipFill>
          <a:blip r:embed="rId5"/>
          <a:stretch>
            <a:fillRect/>
          </a:stretch>
        </p:blipFill>
        <p:spPr>
          <a:xfrm>
            <a:off x="3767693" y="6235022"/>
            <a:ext cx="4613865" cy="1423078"/>
          </a:xfrm>
          <a:prstGeom prst="rect">
            <a:avLst/>
          </a:prstGeom>
        </p:spPr>
      </p:pic>
      <p:sp>
        <p:nvSpPr>
          <p:cNvPr id="25" name="TextBox 14"/>
          <p:cNvSpPr txBox="1"/>
          <p:nvPr/>
        </p:nvSpPr>
        <p:spPr>
          <a:xfrm>
            <a:off x="8742643" y="2706080"/>
            <a:ext cx="4596378" cy="1088696"/>
          </a:xfrm>
          <a:prstGeom prst="rect">
            <a:avLst/>
          </a:prstGeom>
        </p:spPr>
        <p:txBody>
          <a:bodyPr wrap="square" lIns="0" tIns="0" rIns="0" bIns="0" rtlCol="0" anchor="t">
            <a:spAutoFit/>
          </a:bodyPr>
          <a:lstStyle/>
          <a:p>
            <a:pPr marL="0" lvl="0" indent="0" algn="just">
              <a:lnSpc>
                <a:spcPts val="2855"/>
              </a:lnSpc>
              <a:spcBef>
                <a:spcPct val="0"/>
              </a:spcBef>
            </a:pPr>
            <a:r>
              <a:rPr lang="en-US" sz="2069" u="none" strike="noStrike" dirty="0">
                <a:solidFill>
                  <a:srgbClr val="FFFFFF"/>
                </a:solidFill>
                <a:latin typeface="DM Sans"/>
                <a:ea typeface="DM Sans"/>
                <a:cs typeface="DM Sans"/>
                <a:sym typeface="DM Sans"/>
              </a:rPr>
              <a:t>EFFICIENT AGENTS </a:t>
            </a:r>
          </a:p>
          <a:p>
            <a:pPr marL="342900" lvl="0" indent="-342900" algn="just">
              <a:lnSpc>
                <a:spcPts val="2855"/>
              </a:lnSpc>
              <a:spcBef>
                <a:spcPct val="0"/>
              </a:spcBef>
              <a:buFont typeface="Arial" panose="020B0604020202020204" pitchFamily="34" charset="0"/>
              <a:buChar char="•"/>
            </a:pPr>
            <a:r>
              <a:rPr lang="en-US" dirty="0">
                <a:solidFill>
                  <a:srgbClr val="FFFFFF"/>
                </a:solidFill>
                <a:latin typeface="DM Sans"/>
                <a:ea typeface="DM Sans"/>
                <a:cs typeface="DM Sans"/>
                <a:sym typeface="DM Sans"/>
              </a:rPr>
              <a:t>The agent whose AHT&lt; 11.63mins, that is the mean handling time.</a:t>
            </a:r>
            <a:endParaRPr lang="en-US" u="none" strike="noStrike" dirty="0">
              <a:solidFill>
                <a:srgbClr val="FFFFFF"/>
              </a:solidFill>
              <a:latin typeface="DM Sans"/>
              <a:ea typeface="DM Sans"/>
              <a:cs typeface="DM Sans"/>
              <a:sym typeface="DM Sans"/>
            </a:endParaRPr>
          </a:p>
        </p:txBody>
      </p:sp>
      <p:sp>
        <p:nvSpPr>
          <p:cNvPr id="26" name="TextBox 15"/>
          <p:cNvSpPr txBox="1"/>
          <p:nvPr/>
        </p:nvSpPr>
        <p:spPr>
          <a:xfrm>
            <a:off x="8775266" y="5649432"/>
            <a:ext cx="4337366" cy="1470467"/>
          </a:xfrm>
          <a:prstGeom prst="rect">
            <a:avLst/>
          </a:prstGeom>
        </p:spPr>
        <p:txBody>
          <a:bodyPr wrap="square" lIns="0" tIns="0" rIns="0" bIns="0" rtlCol="0" anchor="t">
            <a:spAutoFit/>
          </a:bodyPr>
          <a:lstStyle/>
          <a:p>
            <a:pPr marL="0" lvl="0" indent="0" algn="just">
              <a:lnSpc>
                <a:spcPts val="2855"/>
              </a:lnSpc>
              <a:spcBef>
                <a:spcPct val="0"/>
              </a:spcBef>
            </a:pPr>
            <a:r>
              <a:rPr lang="en-US" sz="2069" dirty="0">
                <a:solidFill>
                  <a:srgbClr val="FFFFFF"/>
                </a:solidFill>
                <a:latin typeface="DM Sans"/>
                <a:ea typeface="DM Sans"/>
                <a:cs typeface="DM Sans"/>
                <a:sym typeface="DM Sans"/>
              </a:rPr>
              <a:t>ELITE CUSTOMERS</a:t>
            </a:r>
          </a:p>
          <a:p>
            <a:pPr marL="342900" lvl="0" indent="-342900" algn="just">
              <a:lnSpc>
                <a:spcPts val="2855"/>
              </a:lnSpc>
              <a:spcBef>
                <a:spcPct val="0"/>
              </a:spcBef>
              <a:buFont typeface="Arial" panose="020B0604020202020204" pitchFamily="34" charset="0"/>
              <a:buChar char="•"/>
            </a:pPr>
            <a:r>
              <a:rPr lang="en-US" dirty="0">
                <a:solidFill>
                  <a:srgbClr val="FFFFFF"/>
                </a:solidFill>
                <a:latin typeface="DM Sans"/>
                <a:ea typeface="DM Sans"/>
                <a:cs typeface="DM Sans"/>
                <a:sym typeface="DM Sans"/>
              </a:rPr>
              <a:t>The customer who are loyal with the company having elite score &gt; 3.</a:t>
            </a:r>
          </a:p>
          <a:p>
            <a:pPr marL="342900" lvl="0" indent="-342900" algn="just">
              <a:lnSpc>
                <a:spcPts val="2855"/>
              </a:lnSpc>
              <a:spcBef>
                <a:spcPct val="0"/>
              </a:spcBef>
              <a:buFont typeface="Arial" panose="020B0604020202020204" pitchFamily="34" charset="0"/>
              <a:buChar char="•"/>
            </a:pPr>
            <a:endParaRPr lang="en-US" sz="2069" u="none" strike="noStrike" dirty="0">
              <a:solidFill>
                <a:srgbClr val="FFFFFF"/>
              </a:solidFill>
              <a:latin typeface="DM Sans"/>
              <a:ea typeface="DM Sans"/>
              <a:cs typeface="DM Sans"/>
              <a:sym typeface="DM Sans"/>
            </a:endParaRPr>
          </a:p>
        </p:txBody>
      </p:sp>
      <p:sp>
        <p:nvSpPr>
          <p:cNvPr id="27" name="TextBox 8">
            <a:extLst>
              <a:ext uri="{FF2B5EF4-FFF2-40B4-BE49-F238E27FC236}">
                <a16:creationId xmlns:a16="http://schemas.microsoft.com/office/drawing/2014/main" id="{DA539806-42C3-29BC-A3D3-4D487A6D1BD6}"/>
              </a:ext>
            </a:extLst>
          </p:cNvPr>
          <p:cNvSpPr txBox="1"/>
          <p:nvPr/>
        </p:nvSpPr>
        <p:spPr>
          <a:xfrm>
            <a:off x="4057578" y="8552287"/>
            <a:ext cx="9506022" cy="582147"/>
          </a:xfrm>
          <a:prstGeom prst="rect">
            <a:avLst/>
          </a:prstGeom>
        </p:spPr>
        <p:txBody>
          <a:bodyPr wrap="square" lIns="0" tIns="0" rIns="0" bIns="0" rtlCol="0" anchor="t">
            <a:spAutoFit/>
          </a:bodyPr>
          <a:lstStyle/>
          <a:p>
            <a:pPr marL="362678" lvl="1" indent="-181339" algn="just">
              <a:lnSpc>
                <a:spcPts val="2318"/>
              </a:lnSpc>
              <a:buFont typeface="Arial"/>
              <a:buChar char="•"/>
            </a:pPr>
            <a:r>
              <a:rPr lang="en-US" u="none" strike="noStrike" dirty="0">
                <a:solidFill>
                  <a:srgbClr val="FFFFFF"/>
                </a:solidFill>
                <a:latin typeface="DM Sans"/>
                <a:ea typeface="DM Sans"/>
                <a:cs typeface="DM Sans"/>
                <a:sym typeface="DM Sans"/>
              </a:rPr>
              <a:t>Company can give the reward of loyalty without compromising the resources and the quality of service, by allocating the efficient agents to the elite or loyal customers.</a:t>
            </a:r>
          </a:p>
        </p:txBody>
      </p:sp>
    </p:spTree>
    <p:extLst>
      <p:ext uri="{BB962C8B-B14F-4D97-AF65-F5344CB8AC3E}">
        <p14:creationId xmlns:p14="http://schemas.microsoft.com/office/powerpoint/2010/main" val="4146424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
          <a:extLst>
            <a:ext uri="{FF2B5EF4-FFF2-40B4-BE49-F238E27FC236}">
              <a16:creationId xmlns:a16="http://schemas.microsoft.com/office/drawing/2014/main" id="{A8482301-2C98-79EF-DD98-0FBF43CE3247}"/>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37721361-8636-AE91-9713-D42F6DC00A50}"/>
              </a:ext>
            </a:extLst>
          </p:cNvPr>
          <p:cNvSpPr txBox="1"/>
          <p:nvPr/>
        </p:nvSpPr>
        <p:spPr>
          <a:xfrm>
            <a:off x="772068" y="213410"/>
            <a:ext cx="8111744" cy="1925912"/>
          </a:xfrm>
          <a:prstGeom prst="rect">
            <a:avLst/>
          </a:prstGeom>
        </p:spPr>
        <p:txBody>
          <a:bodyPr wrap="square" lIns="0" tIns="0" rIns="0" bIns="0" rtlCol="0" anchor="t">
            <a:spAutoFit/>
          </a:bodyPr>
          <a:lstStyle/>
          <a:p>
            <a:pPr marL="0" lvl="0" indent="0" algn="l">
              <a:lnSpc>
                <a:spcPts val="7711"/>
              </a:lnSpc>
              <a:spcBef>
                <a:spcPct val="0"/>
              </a:spcBef>
            </a:pPr>
            <a:r>
              <a:rPr lang="en-US" sz="5000" b="1" dirty="0">
                <a:solidFill>
                  <a:schemeClr val="bg1"/>
                </a:solidFill>
                <a:latin typeface="DM Sans" pitchFamily="2" charset="0"/>
                <a:ea typeface="Now Bold"/>
                <a:cs typeface="Now Bold"/>
                <a:sym typeface="Now Bold"/>
              </a:rPr>
              <a:t>CALL-REASON INSIGHTS</a:t>
            </a:r>
          </a:p>
          <a:p>
            <a:pPr marL="0" lvl="0" indent="0" algn="l">
              <a:lnSpc>
                <a:spcPts val="7711"/>
              </a:lnSpc>
              <a:spcBef>
                <a:spcPct val="0"/>
              </a:spcBef>
            </a:pPr>
            <a:r>
              <a:rPr lang="en-US" sz="5000" b="1" dirty="0">
                <a:solidFill>
                  <a:schemeClr val="bg1"/>
                </a:solidFill>
                <a:latin typeface="DM Sans" pitchFamily="2" charset="0"/>
                <a:ea typeface="Now Bold"/>
                <a:cs typeface="Now Bold"/>
                <a:sym typeface="Now Bold"/>
              </a:rPr>
              <a:t>(Average Handling Time)</a:t>
            </a:r>
          </a:p>
        </p:txBody>
      </p:sp>
      <p:sp>
        <p:nvSpPr>
          <p:cNvPr id="3" name="Freeform 3">
            <a:extLst>
              <a:ext uri="{FF2B5EF4-FFF2-40B4-BE49-F238E27FC236}">
                <a16:creationId xmlns:a16="http://schemas.microsoft.com/office/drawing/2014/main" id="{A2E70DB5-6657-96C8-61E5-DD4950AE6B09}"/>
              </a:ext>
            </a:extLst>
          </p:cNvPr>
          <p:cNvSpPr/>
          <p:nvPr/>
        </p:nvSpPr>
        <p:spPr>
          <a:xfrm>
            <a:off x="6975317" y="-2198044"/>
            <a:ext cx="4337366" cy="4337366"/>
          </a:xfrm>
          <a:custGeom>
            <a:avLst/>
            <a:gdLst/>
            <a:ahLst/>
            <a:cxnLst/>
            <a:rect l="l" t="t" r="r" b="b"/>
            <a:pathLst>
              <a:path w="4337366" h="4337366">
                <a:moveTo>
                  <a:pt x="0" y="0"/>
                </a:moveTo>
                <a:lnTo>
                  <a:pt x="4337366" y="0"/>
                </a:lnTo>
                <a:lnTo>
                  <a:pt x="4337366" y="4337366"/>
                </a:lnTo>
                <a:lnTo>
                  <a:pt x="0" y="4337366"/>
                </a:lnTo>
                <a:lnTo>
                  <a:pt x="0" y="0"/>
                </a:lnTo>
                <a:close/>
              </a:path>
            </a:pathLst>
          </a:custGeom>
          <a:blipFill>
            <a:blip r:embed="rId2">
              <a:alphaModFix amt="29000"/>
              <a:extLst>
                <a:ext uri="{96DAC541-7B7A-43D3-8B79-37D633B846F1}">
                  <asvg:svgBlip xmlns:asvg="http://schemas.microsoft.com/office/drawing/2016/SVG/main" r:embed="rId3"/>
                </a:ext>
              </a:extLst>
            </a:blip>
            <a:stretch>
              <a:fillRect/>
            </a:stretch>
          </a:blipFill>
        </p:spPr>
      </p:sp>
      <p:sp>
        <p:nvSpPr>
          <p:cNvPr id="8" name="TextBox 8">
            <a:extLst>
              <a:ext uri="{FF2B5EF4-FFF2-40B4-BE49-F238E27FC236}">
                <a16:creationId xmlns:a16="http://schemas.microsoft.com/office/drawing/2014/main" id="{15F89914-0FDA-0DC3-90E6-6B77203B9567}"/>
              </a:ext>
            </a:extLst>
          </p:cNvPr>
          <p:cNvSpPr txBox="1"/>
          <p:nvPr/>
        </p:nvSpPr>
        <p:spPr>
          <a:xfrm>
            <a:off x="1143000" y="3230187"/>
            <a:ext cx="6259121" cy="3826625"/>
          </a:xfrm>
          <a:prstGeom prst="rect">
            <a:avLst/>
          </a:prstGeom>
        </p:spPr>
        <p:txBody>
          <a:bodyPr lIns="0" tIns="0" rIns="0" bIns="0" rtlCol="0" anchor="t">
            <a:spAutoFit/>
          </a:bodyPr>
          <a:lstStyle/>
          <a:p>
            <a:pPr marL="362678" lvl="1" indent="-181339" algn="just">
              <a:lnSpc>
                <a:spcPts val="2318"/>
              </a:lnSpc>
              <a:buFont typeface="Arial"/>
              <a:buChar char="•"/>
            </a:pPr>
            <a:r>
              <a:rPr lang="en-US" b="1" u="sng" strike="noStrike" dirty="0">
                <a:solidFill>
                  <a:srgbClr val="FFFFFF"/>
                </a:solidFill>
                <a:latin typeface="DM Sans"/>
                <a:ea typeface="DM Sans"/>
                <a:cs typeface="DM Sans"/>
                <a:sym typeface="DM Sans"/>
              </a:rPr>
              <a:t>IRROPS</a:t>
            </a:r>
            <a:r>
              <a:rPr lang="en-US" u="none" strike="noStrike" dirty="0">
                <a:solidFill>
                  <a:srgbClr val="FFFFFF"/>
                </a:solidFill>
                <a:latin typeface="DM Sans"/>
                <a:ea typeface="DM Sans"/>
                <a:cs typeface="DM Sans"/>
                <a:sym typeface="DM Sans"/>
              </a:rPr>
              <a:t> and </a:t>
            </a:r>
            <a:r>
              <a:rPr lang="en-US" b="1" u="sng" strike="noStrike" dirty="0">
                <a:solidFill>
                  <a:srgbClr val="FFFFFF"/>
                </a:solidFill>
                <a:latin typeface="DM Sans"/>
                <a:ea typeface="DM Sans"/>
                <a:cs typeface="DM Sans"/>
                <a:sym typeface="DM Sans"/>
              </a:rPr>
              <a:t>Voluntary Change </a:t>
            </a:r>
            <a:r>
              <a:rPr lang="en-US" u="none" strike="noStrike" dirty="0">
                <a:solidFill>
                  <a:srgbClr val="FFFFFF"/>
                </a:solidFill>
                <a:latin typeface="DM Sans"/>
                <a:ea typeface="DM Sans"/>
                <a:cs typeface="DM Sans"/>
                <a:sym typeface="DM Sans"/>
              </a:rPr>
              <a:t>are the two major issues reported by the customers while </a:t>
            </a:r>
            <a:r>
              <a:rPr lang="en-US" b="1" u="sng" dirty="0">
                <a:solidFill>
                  <a:srgbClr val="FFFFFF"/>
                </a:solidFill>
                <a:latin typeface="DM Sans"/>
                <a:ea typeface="DM Sans"/>
                <a:cs typeface="DM Sans"/>
                <a:sym typeface="DM Sans"/>
              </a:rPr>
              <a:t>Dis</a:t>
            </a:r>
            <a:r>
              <a:rPr lang="en-US" b="1" u="sng" strike="noStrike" dirty="0">
                <a:solidFill>
                  <a:srgbClr val="FFFFFF"/>
                </a:solidFill>
                <a:latin typeface="DM Sans"/>
                <a:ea typeface="DM Sans"/>
                <a:cs typeface="DM Sans"/>
                <a:sym typeface="DM Sans"/>
              </a:rPr>
              <a:t>ability</a:t>
            </a:r>
            <a:r>
              <a:rPr lang="en-US" u="none" strike="noStrike" dirty="0">
                <a:solidFill>
                  <a:srgbClr val="FFFFFF"/>
                </a:solidFill>
                <a:latin typeface="DM Sans"/>
                <a:ea typeface="DM Sans"/>
                <a:cs typeface="DM Sans"/>
                <a:sym typeface="DM Sans"/>
              </a:rPr>
              <a:t> and </a:t>
            </a:r>
            <a:r>
              <a:rPr lang="en-US" b="1" u="sng" strike="noStrike" dirty="0">
                <a:solidFill>
                  <a:srgbClr val="FFFFFF"/>
                </a:solidFill>
                <a:latin typeface="DM Sans"/>
                <a:ea typeface="DM Sans"/>
                <a:cs typeface="DM Sans"/>
                <a:sym typeface="DM Sans"/>
              </a:rPr>
              <a:t>Unaccompanied Minor </a:t>
            </a:r>
            <a:r>
              <a:rPr lang="en-US" u="none" strike="noStrike" dirty="0">
                <a:solidFill>
                  <a:srgbClr val="FFFFFF"/>
                </a:solidFill>
                <a:latin typeface="DM Sans"/>
                <a:ea typeface="DM Sans"/>
                <a:cs typeface="DM Sans"/>
                <a:sym typeface="DM Sans"/>
              </a:rPr>
              <a:t>being the minor (</a:t>
            </a:r>
            <a:r>
              <a:rPr lang="en-US" u="sng" strike="noStrike" dirty="0">
                <a:solidFill>
                  <a:srgbClr val="FFFFFF"/>
                </a:solidFill>
                <a:latin typeface="DM Sans"/>
                <a:ea typeface="DM Sans"/>
                <a:cs typeface="DM Sans"/>
                <a:sym typeface="DM Sans"/>
              </a:rPr>
              <a:t>Fig. 2 </a:t>
            </a:r>
            <a:r>
              <a:rPr lang="en-US" u="none" strike="noStrike" dirty="0">
                <a:solidFill>
                  <a:srgbClr val="FFFFFF"/>
                </a:solidFill>
                <a:latin typeface="DM Sans"/>
                <a:ea typeface="DM Sans"/>
                <a:cs typeface="DM Sans"/>
                <a:sym typeface="DM Sans"/>
              </a:rPr>
              <a:t>).</a:t>
            </a:r>
          </a:p>
          <a:p>
            <a:pPr marL="362678" lvl="1" indent="-181339" algn="just">
              <a:lnSpc>
                <a:spcPts val="2318"/>
              </a:lnSpc>
              <a:buFont typeface="Arial"/>
              <a:buChar char="•"/>
            </a:pPr>
            <a:endParaRPr lang="en-US" dirty="0">
              <a:solidFill>
                <a:srgbClr val="FFFFFF"/>
              </a:solidFill>
              <a:latin typeface="DM Sans"/>
              <a:ea typeface="DM Sans"/>
              <a:cs typeface="DM Sans"/>
              <a:sym typeface="DM Sans"/>
            </a:endParaRPr>
          </a:p>
          <a:p>
            <a:pPr marL="362678" lvl="1" indent="-181339" algn="just">
              <a:lnSpc>
                <a:spcPts val="2318"/>
              </a:lnSpc>
              <a:buFont typeface="Arial"/>
              <a:buChar char="•"/>
            </a:pPr>
            <a:r>
              <a:rPr lang="en-US" dirty="0">
                <a:solidFill>
                  <a:srgbClr val="FFFFFF"/>
                </a:solidFill>
                <a:latin typeface="DM Sans"/>
                <a:ea typeface="DM Sans"/>
                <a:cs typeface="DM Sans"/>
                <a:sym typeface="DM Sans"/>
              </a:rPr>
              <a:t>(Fig. 1) depicts </a:t>
            </a:r>
            <a:r>
              <a:rPr lang="en-US" b="1" u="sng" dirty="0">
                <a:solidFill>
                  <a:srgbClr val="FFFFFF"/>
                </a:solidFill>
                <a:latin typeface="DM Sans"/>
                <a:ea typeface="DM Sans"/>
                <a:cs typeface="DM Sans"/>
                <a:sym typeface="DM Sans"/>
              </a:rPr>
              <a:t>Check out</a:t>
            </a:r>
            <a:r>
              <a:rPr lang="en-US" dirty="0">
                <a:solidFill>
                  <a:srgbClr val="FFFFFF"/>
                </a:solidFill>
                <a:latin typeface="DM Sans"/>
                <a:ea typeface="DM Sans"/>
                <a:cs typeface="DM Sans"/>
                <a:sym typeface="DM Sans"/>
              </a:rPr>
              <a:t>, </a:t>
            </a:r>
            <a:r>
              <a:rPr lang="en-US" b="1" u="sng" dirty="0">
                <a:solidFill>
                  <a:srgbClr val="FFFFFF"/>
                </a:solidFill>
                <a:latin typeface="DM Sans"/>
                <a:ea typeface="DM Sans"/>
                <a:cs typeface="DM Sans"/>
                <a:sym typeface="DM Sans"/>
              </a:rPr>
              <a:t>Mileage Plus</a:t>
            </a:r>
            <a:r>
              <a:rPr lang="en-US" b="1" dirty="0">
                <a:solidFill>
                  <a:srgbClr val="FFFFFF"/>
                </a:solidFill>
                <a:latin typeface="DM Sans"/>
                <a:ea typeface="DM Sans"/>
                <a:cs typeface="DM Sans"/>
                <a:sym typeface="DM Sans"/>
              </a:rPr>
              <a:t> </a:t>
            </a:r>
            <a:r>
              <a:rPr lang="en-US" dirty="0">
                <a:solidFill>
                  <a:srgbClr val="FFFFFF"/>
                </a:solidFill>
                <a:latin typeface="DM Sans"/>
                <a:ea typeface="DM Sans"/>
                <a:cs typeface="DM Sans"/>
                <a:sym typeface="DM Sans"/>
              </a:rPr>
              <a:t>and </a:t>
            </a:r>
            <a:r>
              <a:rPr lang="en-US" b="1" u="sng" dirty="0">
                <a:solidFill>
                  <a:srgbClr val="FFFFFF"/>
                </a:solidFill>
                <a:latin typeface="DM Sans"/>
                <a:ea typeface="DM Sans"/>
                <a:cs typeface="DM Sans"/>
                <a:sym typeface="DM Sans"/>
              </a:rPr>
              <a:t>ETC</a:t>
            </a:r>
            <a:r>
              <a:rPr lang="en-US" dirty="0">
                <a:solidFill>
                  <a:srgbClr val="FFFFFF"/>
                </a:solidFill>
                <a:latin typeface="DM Sans"/>
                <a:ea typeface="DM Sans"/>
                <a:cs typeface="DM Sans"/>
                <a:sym typeface="DM Sans"/>
              </a:rPr>
              <a:t> being such issues with maximum handling time. So, we need to optimize by enhancing the agents training.</a:t>
            </a:r>
          </a:p>
          <a:p>
            <a:pPr marL="362678" lvl="1" indent="-181339" algn="just">
              <a:lnSpc>
                <a:spcPts val="2318"/>
              </a:lnSpc>
              <a:buFont typeface="Arial"/>
              <a:buChar char="•"/>
            </a:pPr>
            <a:endParaRPr lang="en-US" u="none" strike="noStrike" dirty="0">
              <a:solidFill>
                <a:srgbClr val="FFFFFF"/>
              </a:solidFill>
              <a:latin typeface="DM Sans"/>
              <a:ea typeface="DM Sans"/>
              <a:cs typeface="DM Sans"/>
              <a:sym typeface="DM Sans"/>
            </a:endParaRPr>
          </a:p>
          <a:p>
            <a:pPr marL="362678" lvl="1" indent="-181339" algn="just">
              <a:lnSpc>
                <a:spcPts val="2318"/>
              </a:lnSpc>
              <a:buFont typeface="Arial"/>
              <a:buChar char="•"/>
            </a:pPr>
            <a:r>
              <a:rPr lang="en-US" dirty="0">
                <a:solidFill>
                  <a:srgbClr val="FFFFFF"/>
                </a:solidFill>
                <a:latin typeface="DM Sans"/>
                <a:ea typeface="DM Sans"/>
                <a:cs typeface="DM Sans"/>
                <a:sym typeface="DM Sans"/>
              </a:rPr>
              <a:t>So from (Fig. 1) and (Fig. 2) average handle time for </a:t>
            </a:r>
            <a:r>
              <a:rPr lang="en-US" b="1" u="sng" dirty="0">
                <a:solidFill>
                  <a:srgbClr val="FFFFFF"/>
                </a:solidFill>
                <a:latin typeface="DM Sans"/>
                <a:ea typeface="DM Sans"/>
                <a:cs typeface="DM Sans"/>
                <a:sym typeface="DM Sans"/>
              </a:rPr>
              <a:t>Check out</a:t>
            </a:r>
            <a:r>
              <a:rPr lang="en-US" b="1" dirty="0">
                <a:solidFill>
                  <a:srgbClr val="FFFFFF"/>
                </a:solidFill>
                <a:latin typeface="DM Sans"/>
                <a:ea typeface="DM Sans"/>
                <a:cs typeface="DM Sans"/>
                <a:sym typeface="DM Sans"/>
              </a:rPr>
              <a:t> </a:t>
            </a:r>
            <a:r>
              <a:rPr lang="en-US" dirty="0">
                <a:solidFill>
                  <a:srgbClr val="FFFFFF"/>
                </a:solidFill>
                <a:latin typeface="DM Sans"/>
                <a:ea typeface="DM Sans"/>
                <a:cs typeface="DM Sans"/>
                <a:sym typeface="DM Sans"/>
              </a:rPr>
              <a:t>is maximum but, the number reported issues compared to the handle time does not shows the same trend.</a:t>
            </a:r>
            <a:endParaRPr lang="en-US" u="none" strike="noStrike" dirty="0">
              <a:solidFill>
                <a:srgbClr val="FFFFFF"/>
              </a:solidFill>
              <a:latin typeface="DM Sans"/>
              <a:ea typeface="DM Sans"/>
              <a:cs typeface="DM Sans"/>
              <a:sym typeface="DM Sans"/>
            </a:endParaRPr>
          </a:p>
          <a:p>
            <a:pPr marL="181339" lvl="1" algn="just">
              <a:lnSpc>
                <a:spcPts val="2318"/>
              </a:lnSpc>
            </a:pPr>
            <a:endParaRPr lang="en-US" u="none" strike="noStrike" dirty="0">
              <a:solidFill>
                <a:srgbClr val="FFFFFF"/>
              </a:solidFill>
              <a:latin typeface="DM Sans"/>
              <a:ea typeface="DM Sans"/>
              <a:cs typeface="DM Sans"/>
              <a:sym typeface="DM Sans"/>
            </a:endParaRPr>
          </a:p>
        </p:txBody>
      </p:sp>
      <p:sp>
        <p:nvSpPr>
          <p:cNvPr id="9" name="Freeform 9">
            <a:extLst>
              <a:ext uri="{FF2B5EF4-FFF2-40B4-BE49-F238E27FC236}">
                <a16:creationId xmlns:a16="http://schemas.microsoft.com/office/drawing/2014/main" id="{C898D5F7-AF92-2F63-2A1E-A32DA0572048}"/>
              </a:ext>
            </a:extLst>
          </p:cNvPr>
          <p:cNvSpPr/>
          <p:nvPr/>
        </p:nvSpPr>
        <p:spPr>
          <a:xfrm>
            <a:off x="-892467" y="8377832"/>
            <a:ext cx="4337366" cy="4337366"/>
          </a:xfrm>
          <a:custGeom>
            <a:avLst/>
            <a:gdLst/>
            <a:ahLst/>
            <a:cxnLst/>
            <a:rect l="l" t="t" r="r" b="b"/>
            <a:pathLst>
              <a:path w="4337366" h="4337366">
                <a:moveTo>
                  <a:pt x="0" y="0"/>
                </a:moveTo>
                <a:lnTo>
                  <a:pt x="4337366" y="0"/>
                </a:lnTo>
                <a:lnTo>
                  <a:pt x="4337366" y="4337366"/>
                </a:lnTo>
                <a:lnTo>
                  <a:pt x="0" y="4337366"/>
                </a:lnTo>
                <a:lnTo>
                  <a:pt x="0" y="0"/>
                </a:lnTo>
                <a:close/>
              </a:path>
            </a:pathLst>
          </a:custGeom>
          <a:blipFill>
            <a:blip r:embed="rId2">
              <a:alphaModFix amt="29000"/>
              <a:extLst>
                <a:ext uri="{96DAC541-7B7A-43D3-8B79-37D633B846F1}">
                  <asvg:svgBlip xmlns:asvg="http://schemas.microsoft.com/office/drawing/2016/SVG/main" r:embed="rId3"/>
                </a:ext>
              </a:extLst>
            </a:blip>
            <a:stretch>
              <a:fillRect/>
            </a:stretch>
          </a:blipFill>
        </p:spPr>
      </p:sp>
      <p:pic>
        <p:nvPicPr>
          <p:cNvPr id="7" name="Picture 6">
            <a:extLst>
              <a:ext uri="{FF2B5EF4-FFF2-40B4-BE49-F238E27FC236}">
                <a16:creationId xmlns:a16="http://schemas.microsoft.com/office/drawing/2014/main" id="{6E54B518-BBC9-6349-12A9-495A20C492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45712" y="4995266"/>
            <a:ext cx="8973506" cy="5137863"/>
          </a:xfrm>
          <a:prstGeom prst="rect">
            <a:avLst/>
          </a:prstGeom>
        </p:spPr>
      </p:pic>
      <p:pic>
        <p:nvPicPr>
          <p:cNvPr id="18" name="Picture 17">
            <a:extLst>
              <a:ext uri="{FF2B5EF4-FFF2-40B4-BE49-F238E27FC236}">
                <a16:creationId xmlns:a16="http://schemas.microsoft.com/office/drawing/2014/main" id="{2A330C10-AAF4-A29A-A6E1-9C9C407B6EE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45712" y="145454"/>
            <a:ext cx="8973507" cy="4667706"/>
          </a:xfrm>
          <a:prstGeom prst="rect">
            <a:avLst/>
          </a:prstGeom>
        </p:spPr>
      </p:pic>
    </p:spTree>
    <p:extLst>
      <p:ext uri="{BB962C8B-B14F-4D97-AF65-F5344CB8AC3E}">
        <p14:creationId xmlns:p14="http://schemas.microsoft.com/office/powerpoint/2010/main" val="242726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
          <a:extLst>
            <a:ext uri="{FF2B5EF4-FFF2-40B4-BE49-F238E27FC236}">
              <a16:creationId xmlns:a16="http://schemas.microsoft.com/office/drawing/2014/main" id="{DF1722E0-69B3-2827-9BEB-F9C4A853FA23}"/>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F428ECBB-CA92-00F0-376F-CA17FF90983A}"/>
              </a:ext>
            </a:extLst>
          </p:cNvPr>
          <p:cNvSpPr txBox="1"/>
          <p:nvPr/>
        </p:nvSpPr>
        <p:spPr>
          <a:xfrm>
            <a:off x="772068" y="213410"/>
            <a:ext cx="8111744" cy="1925912"/>
          </a:xfrm>
          <a:prstGeom prst="rect">
            <a:avLst/>
          </a:prstGeom>
        </p:spPr>
        <p:txBody>
          <a:bodyPr wrap="square" lIns="0" tIns="0" rIns="0" bIns="0" rtlCol="0" anchor="t">
            <a:spAutoFit/>
          </a:bodyPr>
          <a:lstStyle/>
          <a:p>
            <a:pPr marL="0" lvl="0" indent="0" algn="l">
              <a:lnSpc>
                <a:spcPts val="7711"/>
              </a:lnSpc>
              <a:spcBef>
                <a:spcPct val="0"/>
              </a:spcBef>
            </a:pPr>
            <a:r>
              <a:rPr lang="en-US" sz="5000" b="1" dirty="0">
                <a:solidFill>
                  <a:schemeClr val="bg1"/>
                </a:solidFill>
                <a:latin typeface="DM Sans" pitchFamily="2" charset="0"/>
                <a:ea typeface="Now Bold"/>
                <a:cs typeface="Now Bold"/>
                <a:sym typeface="Now Bold"/>
              </a:rPr>
              <a:t>CALL-REASON INSIGHTS</a:t>
            </a:r>
          </a:p>
          <a:p>
            <a:pPr marL="0" lvl="0" indent="0" algn="l">
              <a:lnSpc>
                <a:spcPts val="7711"/>
              </a:lnSpc>
              <a:spcBef>
                <a:spcPct val="0"/>
              </a:spcBef>
            </a:pPr>
            <a:r>
              <a:rPr lang="en-US" sz="5000" b="1" dirty="0">
                <a:solidFill>
                  <a:schemeClr val="bg1"/>
                </a:solidFill>
                <a:latin typeface="DM Sans" pitchFamily="2" charset="0"/>
                <a:ea typeface="Now Bold"/>
                <a:cs typeface="Now Bold"/>
                <a:sym typeface="Now Bold"/>
              </a:rPr>
              <a:t>(Average Speed Time)</a:t>
            </a:r>
          </a:p>
        </p:txBody>
      </p:sp>
      <p:sp>
        <p:nvSpPr>
          <p:cNvPr id="3" name="Freeform 3">
            <a:extLst>
              <a:ext uri="{FF2B5EF4-FFF2-40B4-BE49-F238E27FC236}">
                <a16:creationId xmlns:a16="http://schemas.microsoft.com/office/drawing/2014/main" id="{79C3E9D3-42C8-6637-EBB2-E44A0A17923A}"/>
              </a:ext>
            </a:extLst>
          </p:cNvPr>
          <p:cNvSpPr/>
          <p:nvPr/>
        </p:nvSpPr>
        <p:spPr>
          <a:xfrm>
            <a:off x="6975317" y="-2198044"/>
            <a:ext cx="4337366" cy="4337366"/>
          </a:xfrm>
          <a:custGeom>
            <a:avLst/>
            <a:gdLst/>
            <a:ahLst/>
            <a:cxnLst/>
            <a:rect l="l" t="t" r="r" b="b"/>
            <a:pathLst>
              <a:path w="4337366" h="4337366">
                <a:moveTo>
                  <a:pt x="0" y="0"/>
                </a:moveTo>
                <a:lnTo>
                  <a:pt x="4337366" y="0"/>
                </a:lnTo>
                <a:lnTo>
                  <a:pt x="4337366" y="4337366"/>
                </a:lnTo>
                <a:lnTo>
                  <a:pt x="0" y="4337366"/>
                </a:lnTo>
                <a:lnTo>
                  <a:pt x="0" y="0"/>
                </a:lnTo>
                <a:close/>
              </a:path>
            </a:pathLst>
          </a:custGeom>
          <a:blipFill>
            <a:blip r:embed="rId2">
              <a:alphaModFix amt="29000"/>
              <a:extLst>
                <a:ext uri="{96DAC541-7B7A-43D3-8B79-37D633B846F1}">
                  <asvg:svgBlip xmlns:asvg="http://schemas.microsoft.com/office/drawing/2016/SVG/main" r:embed="rId3"/>
                </a:ext>
              </a:extLst>
            </a:blip>
            <a:stretch>
              <a:fillRect/>
            </a:stretch>
          </a:blipFill>
        </p:spPr>
      </p:sp>
      <p:sp>
        <p:nvSpPr>
          <p:cNvPr id="8" name="TextBox 8">
            <a:extLst>
              <a:ext uri="{FF2B5EF4-FFF2-40B4-BE49-F238E27FC236}">
                <a16:creationId xmlns:a16="http://schemas.microsoft.com/office/drawing/2014/main" id="{63801343-DDF3-2CBE-01A7-3B9FD177AB56}"/>
              </a:ext>
            </a:extLst>
          </p:cNvPr>
          <p:cNvSpPr txBox="1"/>
          <p:nvPr/>
        </p:nvSpPr>
        <p:spPr>
          <a:xfrm>
            <a:off x="1143000" y="2628900"/>
            <a:ext cx="6259121" cy="6481198"/>
          </a:xfrm>
          <a:prstGeom prst="rect">
            <a:avLst/>
          </a:prstGeom>
        </p:spPr>
        <p:txBody>
          <a:bodyPr lIns="0" tIns="0" rIns="0" bIns="0" rtlCol="0" anchor="t">
            <a:spAutoFit/>
          </a:bodyPr>
          <a:lstStyle/>
          <a:p>
            <a:pPr marL="362678" lvl="1" indent="-181339" algn="just">
              <a:lnSpc>
                <a:spcPts val="2318"/>
              </a:lnSpc>
              <a:buFont typeface="Arial"/>
              <a:buChar char="•"/>
            </a:pPr>
            <a:r>
              <a:rPr lang="en-US" b="1" u="sng" strike="noStrike" dirty="0">
                <a:solidFill>
                  <a:srgbClr val="FFFFFF"/>
                </a:solidFill>
                <a:latin typeface="DM Sans"/>
                <a:ea typeface="DM Sans"/>
                <a:cs typeface="DM Sans"/>
                <a:sym typeface="DM Sans"/>
              </a:rPr>
              <a:t>IRROPS</a:t>
            </a:r>
            <a:r>
              <a:rPr lang="en-US" u="none" strike="noStrike" dirty="0">
                <a:solidFill>
                  <a:srgbClr val="FFFFFF"/>
                </a:solidFill>
                <a:latin typeface="DM Sans"/>
                <a:ea typeface="DM Sans"/>
                <a:cs typeface="DM Sans"/>
                <a:sym typeface="DM Sans"/>
              </a:rPr>
              <a:t> and </a:t>
            </a:r>
            <a:r>
              <a:rPr lang="en-US" b="1" u="sng" strike="noStrike" dirty="0">
                <a:solidFill>
                  <a:srgbClr val="FFFFFF"/>
                </a:solidFill>
                <a:latin typeface="DM Sans"/>
                <a:ea typeface="DM Sans"/>
                <a:cs typeface="DM Sans"/>
                <a:sym typeface="DM Sans"/>
              </a:rPr>
              <a:t>Voluntary Change</a:t>
            </a:r>
            <a:r>
              <a:rPr lang="en-US" u="none" strike="noStrike" dirty="0">
                <a:solidFill>
                  <a:srgbClr val="FFFFFF"/>
                </a:solidFill>
                <a:latin typeface="DM Sans"/>
                <a:ea typeface="DM Sans"/>
                <a:cs typeface="DM Sans"/>
                <a:sym typeface="DM Sans"/>
              </a:rPr>
              <a:t> are the two major issues reported by the customers while </a:t>
            </a:r>
            <a:r>
              <a:rPr lang="en-US" b="1" u="sng" dirty="0">
                <a:solidFill>
                  <a:srgbClr val="FFFFFF"/>
                </a:solidFill>
                <a:latin typeface="DM Sans"/>
                <a:ea typeface="DM Sans"/>
                <a:cs typeface="DM Sans"/>
                <a:sym typeface="DM Sans"/>
              </a:rPr>
              <a:t>Dis</a:t>
            </a:r>
            <a:r>
              <a:rPr lang="en-US" b="1" u="sng" strike="noStrike" dirty="0">
                <a:solidFill>
                  <a:srgbClr val="FFFFFF"/>
                </a:solidFill>
                <a:latin typeface="DM Sans"/>
                <a:ea typeface="DM Sans"/>
                <a:cs typeface="DM Sans"/>
                <a:sym typeface="DM Sans"/>
              </a:rPr>
              <a:t>ability</a:t>
            </a:r>
            <a:r>
              <a:rPr lang="en-US" u="none" strike="noStrike" dirty="0">
                <a:solidFill>
                  <a:srgbClr val="FFFFFF"/>
                </a:solidFill>
                <a:latin typeface="DM Sans"/>
                <a:ea typeface="DM Sans"/>
                <a:cs typeface="DM Sans"/>
                <a:sym typeface="DM Sans"/>
              </a:rPr>
              <a:t> and </a:t>
            </a:r>
            <a:r>
              <a:rPr lang="en-US" b="1" u="sng" strike="noStrike" dirty="0">
                <a:solidFill>
                  <a:srgbClr val="FFFFFF"/>
                </a:solidFill>
                <a:latin typeface="DM Sans"/>
                <a:ea typeface="DM Sans"/>
                <a:cs typeface="DM Sans"/>
                <a:sym typeface="DM Sans"/>
              </a:rPr>
              <a:t>Unaccompanied Minor </a:t>
            </a:r>
            <a:r>
              <a:rPr lang="en-US" u="none" strike="noStrike" dirty="0">
                <a:solidFill>
                  <a:srgbClr val="FFFFFF"/>
                </a:solidFill>
                <a:latin typeface="DM Sans"/>
                <a:ea typeface="DM Sans"/>
                <a:cs typeface="DM Sans"/>
                <a:sym typeface="DM Sans"/>
              </a:rPr>
              <a:t>being the minimum (</a:t>
            </a:r>
            <a:r>
              <a:rPr lang="en-US" u="sng" strike="noStrike" dirty="0">
                <a:solidFill>
                  <a:srgbClr val="FFFFFF"/>
                </a:solidFill>
                <a:latin typeface="DM Sans"/>
                <a:ea typeface="DM Sans"/>
                <a:cs typeface="DM Sans"/>
                <a:sym typeface="DM Sans"/>
              </a:rPr>
              <a:t>Fig. 2 </a:t>
            </a:r>
            <a:r>
              <a:rPr lang="en-US" u="none" strike="noStrike" dirty="0">
                <a:solidFill>
                  <a:srgbClr val="FFFFFF"/>
                </a:solidFill>
                <a:latin typeface="DM Sans"/>
                <a:ea typeface="DM Sans"/>
                <a:cs typeface="DM Sans"/>
                <a:sym typeface="DM Sans"/>
              </a:rPr>
              <a:t>).</a:t>
            </a:r>
          </a:p>
          <a:p>
            <a:pPr marL="362678" lvl="1" indent="-181339" algn="just">
              <a:lnSpc>
                <a:spcPts val="2318"/>
              </a:lnSpc>
              <a:buFont typeface="Arial"/>
              <a:buChar char="•"/>
            </a:pPr>
            <a:endParaRPr lang="en-US" dirty="0">
              <a:solidFill>
                <a:srgbClr val="FFFFFF"/>
              </a:solidFill>
              <a:latin typeface="DM Sans"/>
              <a:ea typeface="DM Sans"/>
              <a:cs typeface="DM Sans"/>
              <a:sym typeface="DM Sans"/>
            </a:endParaRPr>
          </a:p>
          <a:p>
            <a:pPr marL="362678" lvl="1" indent="-181339" algn="just">
              <a:lnSpc>
                <a:spcPts val="2318"/>
              </a:lnSpc>
              <a:buFont typeface="Arial"/>
              <a:buChar char="•"/>
            </a:pPr>
            <a:r>
              <a:rPr lang="en-US" dirty="0">
                <a:solidFill>
                  <a:srgbClr val="FFFFFF"/>
                </a:solidFill>
                <a:latin typeface="DM Sans"/>
                <a:ea typeface="DM Sans"/>
                <a:cs typeface="DM Sans"/>
                <a:sym typeface="DM Sans"/>
              </a:rPr>
              <a:t>(Fig. 1) depicts </a:t>
            </a:r>
            <a:r>
              <a:rPr lang="en-US" b="1" u="sng" dirty="0">
                <a:solidFill>
                  <a:srgbClr val="FFFFFF"/>
                </a:solidFill>
                <a:latin typeface="DM Sans"/>
                <a:ea typeface="DM Sans"/>
                <a:cs typeface="DM Sans"/>
                <a:sym typeface="DM Sans"/>
              </a:rPr>
              <a:t>Check out</a:t>
            </a:r>
            <a:r>
              <a:rPr lang="en-US" dirty="0">
                <a:solidFill>
                  <a:srgbClr val="FFFFFF"/>
                </a:solidFill>
                <a:latin typeface="DM Sans"/>
                <a:ea typeface="DM Sans"/>
                <a:cs typeface="DM Sans"/>
                <a:sym typeface="DM Sans"/>
              </a:rPr>
              <a:t>, </a:t>
            </a:r>
            <a:r>
              <a:rPr lang="en-US" b="1" u="sng" dirty="0">
                <a:solidFill>
                  <a:srgbClr val="FFFFFF"/>
                </a:solidFill>
                <a:latin typeface="DM Sans"/>
                <a:ea typeface="DM Sans"/>
                <a:cs typeface="DM Sans"/>
                <a:sym typeface="DM Sans"/>
              </a:rPr>
              <a:t>Unaccompanied Minor</a:t>
            </a:r>
            <a:r>
              <a:rPr lang="en-US" b="1" dirty="0">
                <a:solidFill>
                  <a:srgbClr val="FFFFFF"/>
                </a:solidFill>
                <a:latin typeface="DM Sans"/>
                <a:ea typeface="DM Sans"/>
                <a:cs typeface="DM Sans"/>
                <a:sym typeface="DM Sans"/>
              </a:rPr>
              <a:t> </a:t>
            </a:r>
            <a:r>
              <a:rPr lang="en-US" dirty="0">
                <a:solidFill>
                  <a:srgbClr val="FFFFFF"/>
                </a:solidFill>
                <a:latin typeface="DM Sans"/>
                <a:ea typeface="DM Sans"/>
                <a:cs typeface="DM Sans"/>
                <a:sym typeface="DM Sans"/>
              </a:rPr>
              <a:t>and </a:t>
            </a:r>
            <a:r>
              <a:rPr lang="en-US" b="1" u="sng" dirty="0">
                <a:solidFill>
                  <a:srgbClr val="FFFFFF"/>
                </a:solidFill>
                <a:latin typeface="DM Sans"/>
                <a:ea typeface="DM Sans"/>
                <a:cs typeface="DM Sans"/>
                <a:sym typeface="DM Sans"/>
              </a:rPr>
              <a:t>Travel Updates</a:t>
            </a:r>
            <a:r>
              <a:rPr lang="en-US" dirty="0">
                <a:solidFill>
                  <a:srgbClr val="FFFFFF"/>
                </a:solidFill>
                <a:latin typeface="DM Sans"/>
                <a:ea typeface="DM Sans"/>
                <a:cs typeface="DM Sans"/>
                <a:sym typeface="DM Sans"/>
              </a:rPr>
              <a:t> being such issues with maximum speed time. So, we need to optimize by enhancing the </a:t>
            </a:r>
            <a:r>
              <a:rPr lang="en-US" b="1" u="sng" dirty="0">
                <a:solidFill>
                  <a:srgbClr val="FFFFFF"/>
                </a:solidFill>
                <a:latin typeface="DM Sans"/>
                <a:ea typeface="DM Sans"/>
                <a:cs typeface="DM Sans"/>
                <a:sym typeface="DM Sans"/>
              </a:rPr>
              <a:t>IVR, AI or through messages and notifications or WhatsApp's chatbots.</a:t>
            </a:r>
          </a:p>
          <a:p>
            <a:pPr marL="362678" lvl="1" indent="-181339" algn="just">
              <a:lnSpc>
                <a:spcPts val="2318"/>
              </a:lnSpc>
              <a:buFont typeface="Arial"/>
              <a:buChar char="•"/>
            </a:pPr>
            <a:endParaRPr lang="en-US" u="none" strike="noStrike" dirty="0">
              <a:solidFill>
                <a:srgbClr val="FFFFFF"/>
              </a:solidFill>
              <a:latin typeface="DM Sans"/>
              <a:ea typeface="DM Sans"/>
              <a:cs typeface="DM Sans"/>
              <a:sym typeface="DM Sans"/>
            </a:endParaRPr>
          </a:p>
          <a:p>
            <a:pPr marL="362678" lvl="1" indent="-181339" algn="just">
              <a:lnSpc>
                <a:spcPts val="2318"/>
              </a:lnSpc>
              <a:buFont typeface="Arial"/>
              <a:buChar char="•"/>
            </a:pPr>
            <a:r>
              <a:rPr lang="en-US" dirty="0">
                <a:solidFill>
                  <a:srgbClr val="FFFFFF"/>
                </a:solidFill>
                <a:latin typeface="DM Sans"/>
                <a:ea typeface="DM Sans"/>
                <a:cs typeface="DM Sans"/>
                <a:sym typeface="DM Sans"/>
              </a:rPr>
              <a:t>So from (Fig. 1) and (Fig. 2) average speed time for </a:t>
            </a:r>
            <a:r>
              <a:rPr lang="en-US" b="1" u="sng" dirty="0">
                <a:solidFill>
                  <a:srgbClr val="FFFFFF"/>
                </a:solidFill>
                <a:latin typeface="DM Sans"/>
                <a:ea typeface="DM Sans"/>
                <a:cs typeface="DM Sans"/>
                <a:sym typeface="DM Sans"/>
              </a:rPr>
              <a:t>Check out</a:t>
            </a:r>
            <a:r>
              <a:rPr lang="en-US" b="1" dirty="0">
                <a:solidFill>
                  <a:srgbClr val="FFFFFF"/>
                </a:solidFill>
                <a:latin typeface="DM Sans"/>
                <a:ea typeface="DM Sans"/>
                <a:cs typeface="DM Sans"/>
                <a:sym typeface="DM Sans"/>
              </a:rPr>
              <a:t> </a:t>
            </a:r>
            <a:r>
              <a:rPr lang="en-US" dirty="0">
                <a:solidFill>
                  <a:srgbClr val="FFFFFF"/>
                </a:solidFill>
                <a:latin typeface="DM Sans"/>
                <a:ea typeface="DM Sans"/>
                <a:cs typeface="DM Sans"/>
                <a:sym typeface="DM Sans"/>
              </a:rPr>
              <a:t>is maximum but, the number of reported issues compared to the speed time does not shows the same trend.</a:t>
            </a:r>
          </a:p>
          <a:p>
            <a:pPr marL="362678" lvl="1" indent="-181339" algn="just">
              <a:lnSpc>
                <a:spcPts val="2318"/>
              </a:lnSpc>
              <a:buFont typeface="Arial"/>
              <a:buChar char="•"/>
            </a:pPr>
            <a:endParaRPr lang="en-US" u="none" strike="noStrike" dirty="0">
              <a:solidFill>
                <a:srgbClr val="FFFFFF"/>
              </a:solidFill>
              <a:latin typeface="DM Sans"/>
              <a:ea typeface="DM Sans"/>
              <a:cs typeface="DM Sans"/>
              <a:sym typeface="DM Sans"/>
            </a:endParaRPr>
          </a:p>
          <a:p>
            <a:pPr marL="362678" lvl="1" indent="-181339" algn="just">
              <a:lnSpc>
                <a:spcPts val="2318"/>
              </a:lnSpc>
              <a:buFont typeface="Arial"/>
              <a:buChar char="•"/>
            </a:pPr>
            <a:r>
              <a:rPr lang="en-US" dirty="0">
                <a:solidFill>
                  <a:srgbClr val="FFFFFF"/>
                </a:solidFill>
                <a:latin typeface="DM Sans"/>
                <a:ea typeface="DM Sans"/>
                <a:cs typeface="DM Sans"/>
                <a:sym typeface="DM Sans"/>
              </a:rPr>
              <a:t>(Fig. 1) and (Fig. 2)  depicts average speed time for </a:t>
            </a:r>
            <a:r>
              <a:rPr lang="en-US" b="1" u="sng" dirty="0">
                <a:solidFill>
                  <a:srgbClr val="FFFFFF"/>
                </a:solidFill>
                <a:latin typeface="DM Sans"/>
                <a:ea typeface="DM Sans"/>
                <a:cs typeface="DM Sans"/>
                <a:sym typeface="DM Sans"/>
              </a:rPr>
              <a:t>Unaccompanied Minor</a:t>
            </a:r>
            <a:r>
              <a:rPr lang="en-US" b="1" dirty="0">
                <a:solidFill>
                  <a:srgbClr val="FFFFFF"/>
                </a:solidFill>
                <a:latin typeface="DM Sans"/>
                <a:ea typeface="DM Sans"/>
                <a:cs typeface="DM Sans"/>
                <a:sym typeface="DM Sans"/>
              </a:rPr>
              <a:t> </a:t>
            </a:r>
            <a:r>
              <a:rPr lang="en-US" dirty="0">
                <a:solidFill>
                  <a:srgbClr val="FFFFFF"/>
                </a:solidFill>
                <a:latin typeface="DM Sans"/>
                <a:ea typeface="DM Sans"/>
                <a:cs typeface="DM Sans"/>
                <a:sym typeface="DM Sans"/>
              </a:rPr>
              <a:t>is the </a:t>
            </a:r>
            <a:r>
              <a:rPr lang="en-US" u="sng" dirty="0">
                <a:solidFill>
                  <a:srgbClr val="FFFFFF"/>
                </a:solidFill>
                <a:latin typeface="DM Sans"/>
                <a:ea typeface="DM Sans"/>
                <a:cs typeface="DM Sans"/>
                <a:sym typeface="DM Sans"/>
              </a:rPr>
              <a:t>second maximum </a:t>
            </a:r>
            <a:r>
              <a:rPr lang="en-US" dirty="0">
                <a:solidFill>
                  <a:srgbClr val="FFFFFF"/>
                </a:solidFill>
                <a:latin typeface="DM Sans"/>
                <a:ea typeface="DM Sans"/>
                <a:cs typeface="DM Sans"/>
                <a:sym typeface="DM Sans"/>
              </a:rPr>
              <a:t>but, the </a:t>
            </a:r>
            <a:r>
              <a:rPr lang="en-US" u="sng" dirty="0">
                <a:solidFill>
                  <a:srgbClr val="FFFFFF"/>
                </a:solidFill>
                <a:latin typeface="DM Sans"/>
                <a:ea typeface="DM Sans"/>
                <a:cs typeface="DM Sans"/>
                <a:sym typeface="DM Sans"/>
              </a:rPr>
              <a:t>number of reported issues </a:t>
            </a:r>
            <a:r>
              <a:rPr lang="en-US" dirty="0">
                <a:solidFill>
                  <a:srgbClr val="FFFFFF"/>
                </a:solidFill>
                <a:latin typeface="DM Sans"/>
                <a:ea typeface="DM Sans"/>
                <a:cs typeface="DM Sans"/>
                <a:sym typeface="DM Sans"/>
              </a:rPr>
              <a:t>shows opposite trend as it’s </a:t>
            </a:r>
            <a:r>
              <a:rPr lang="en-US" b="1" u="sng" dirty="0">
                <a:solidFill>
                  <a:srgbClr val="FFFFFF"/>
                </a:solidFill>
                <a:latin typeface="DM Sans"/>
                <a:ea typeface="DM Sans"/>
                <a:cs typeface="DM Sans"/>
                <a:sym typeface="DM Sans"/>
              </a:rPr>
              <a:t>least frequent reason</a:t>
            </a:r>
            <a:r>
              <a:rPr lang="en-US" dirty="0">
                <a:solidFill>
                  <a:srgbClr val="FFFFFF"/>
                </a:solidFill>
                <a:latin typeface="DM Sans"/>
                <a:ea typeface="DM Sans"/>
                <a:cs typeface="DM Sans"/>
                <a:sym typeface="DM Sans"/>
              </a:rPr>
              <a:t>. Hence, we can solve this problem with IVR leading to optimized AST.</a:t>
            </a:r>
          </a:p>
          <a:p>
            <a:pPr marL="362678" lvl="1" indent="-181339" algn="just">
              <a:lnSpc>
                <a:spcPts val="2318"/>
              </a:lnSpc>
              <a:buFont typeface="Arial"/>
              <a:buChar char="•"/>
            </a:pPr>
            <a:endParaRPr lang="en-US" u="none" strike="noStrike" dirty="0">
              <a:solidFill>
                <a:srgbClr val="FFFFFF"/>
              </a:solidFill>
              <a:latin typeface="DM Sans"/>
              <a:ea typeface="DM Sans"/>
              <a:cs typeface="DM Sans"/>
              <a:sym typeface="DM Sans"/>
            </a:endParaRPr>
          </a:p>
          <a:p>
            <a:pPr marL="181339" lvl="1" algn="just">
              <a:lnSpc>
                <a:spcPts val="2318"/>
              </a:lnSpc>
            </a:pPr>
            <a:endParaRPr lang="en-US" u="none" strike="noStrike" dirty="0">
              <a:solidFill>
                <a:srgbClr val="FFFFFF"/>
              </a:solidFill>
              <a:latin typeface="DM Sans"/>
              <a:ea typeface="DM Sans"/>
              <a:cs typeface="DM Sans"/>
              <a:sym typeface="DM Sans"/>
            </a:endParaRPr>
          </a:p>
        </p:txBody>
      </p:sp>
      <p:sp>
        <p:nvSpPr>
          <p:cNvPr id="9" name="Freeform 9">
            <a:extLst>
              <a:ext uri="{FF2B5EF4-FFF2-40B4-BE49-F238E27FC236}">
                <a16:creationId xmlns:a16="http://schemas.microsoft.com/office/drawing/2014/main" id="{CC0AB3CF-6631-28B6-E516-12B20F9508B9}"/>
              </a:ext>
            </a:extLst>
          </p:cNvPr>
          <p:cNvSpPr/>
          <p:nvPr/>
        </p:nvSpPr>
        <p:spPr>
          <a:xfrm>
            <a:off x="-1396615" y="8953500"/>
            <a:ext cx="4337366" cy="4337366"/>
          </a:xfrm>
          <a:custGeom>
            <a:avLst/>
            <a:gdLst/>
            <a:ahLst/>
            <a:cxnLst/>
            <a:rect l="l" t="t" r="r" b="b"/>
            <a:pathLst>
              <a:path w="4337366" h="4337366">
                <a:moveTo>
                  <a:pt x="0" y="0"/>
                </a:moveTo>
                <a:lnTo>
                  <a:pt x="4337366" y="0"/>
                </a:lnTo>
                <a:lnTo>
                  <a:pt x="4337366" y="4337366"/>
                </a:lnTo>
                <a:lnTo>
                  <a:pt x="0" y="4337366"/>
                </a:lnTo>
                <a:lnTo>
                  <a:pt x="0" y="0"/>
                </a:lnTo>
                <a:close/>
              </a:path>
            </a:pathLst>
          </a:custGeom>
          <a:blipFill>
            <a:blip r:embed="rId2">
              <a:alphaModFix amt="29000"/>
              <a:extLst>
                <a:ext uri="{96DAC541-7B7A-43D3-8B79-37D633B846F1}">
                  <asvg:svgBlip xmlns:asvg="http://schemas.microsoft.com/office/drawing/2016/SVG/main" r:embed="rId3"/>
                </a:ext>
              </a:extLst>
            </a:blip>
            <a:stretch>
              <a:fillRect/>
            </a:stretch>
          </a:blipFill>
        </p:spPr>
      </p:sp>
      <p:pic>
        <p:nvPicPr>
          <p:cNvPr id="7" name="Picture 6">
            <a:extLst>
              <a:ext uri="{FF2B5EF4-FFF2-40B4-BE49-F238E27FC236}">
                <a16:creationId xmlns:a16="http://schemas.microsoft.com/office/drawing/2014/main" id="{5E90BAD0-9269-F76B-8051-BD6D188CA1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53746" y="5148063"/>
            <a:ext cx="8602652" cy="4925527"/>
          </a:xfrm>
          <a:prstGeom prst="rect">
            <a:avLst/>
          </a:prstGeom>
        </p:spPr>
      </p:pic>
      <p:pic>
        <p:nvPicPr>
          <p:cNvPr id="5" name="Picture 4">
            <a:extLst>
              <a:ext uri="{FF2B5EF4-FFF2-40B4-BE49-F238E27FC236}">
                <a16:creationId xmlns:a16="http://schemas.microsoft.com/office/drawing/2014/main" id="{0B0DCAC4-0006-D29F-BF58-B5EB3391FF7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53745" y="213410"/>
            <a:ext cx="8562187" cy="4619885"/>
          </a:xfrm>
          <a:prstGeom prst="rect">
            <a:avLst/>
          </a:prstGeom>
        </p:spPr>
      </p:pic>
    </p:spTree>
    <p:extLst>
      <p:ext uri="{BB962C8B-B14F-4D97-AF65-F5344CB8AC3E}">
        <p14:creationId xmlns:p14="http://schemas.microsoft.com/office/powerpoint/2010/main" val="1382570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
          <a:extLst>
            <a:ext uri="{FF2B5EF4-FFF2-40B4-BE49-F238E27FC236}">
              <a16:creationId xmlns:a16="http://schemas.microsoft.com/office/drawing/2014/main" id="{5B4390F0-0ABA-E5FF-D1C7-872001E16D33}"/>
            </a:ext>
          </a:extLst>
        </p:cNvPr>
        <p:cNvGrpSpPr/>
        <p:nvPr/>
      </p:nvGrpSpPr>
      <p:grpSpPr>
        <a:xfrm>
          <a:off x="0" y="0"/>
          <a:ext cx="0" cy="0"/>
          <a:chOff x="0" y="0"/>
          <a:chExt cx="0" cy="0"/>
        </a:xfrm>
      </p:grpSpPr>
      <p:sp>
        <p:nvSpPr>
          <p:cNvPr id="5" name="TextBox 5">
            <a:extLst>
              <a:ext uri="{FF2B5EF4-FFF2-40B4-BE49-F238E27FC236}">
                <a16:creationId xmlns:a16="http://schemas.microsoft.com/office/drawing/2014/main" id="{98A8A3BA-12FB-CE78-114C-F585A67AD450}"/>
              </a:ext>
            </a:extLst>
          </p:cNvPr>
          <p:cNvSpPr txBox="1"/>
          <p:nvPr/>
        </p:nvSpPr>
        <p:spPr>
          <a:xfrm>
            <a:off x="3505200" y="4533900"/>
            <a:ext cx="10591800" cy="1013098"/>
          </a:xfrm>
          <a:prstGeom prst="rect">
            <a:avLst/>
          </a:prstGeom>
        </p:spPr>
        <p:txBody>
          <a:bodyPr wrap="square" lIns="0" tIns="0" rIns="0" bIns="0" rtlCol="0" anchor="t">
            <a:spAutoFit/>
          </a:bodyPr>
          <a:lstStyle/>
          <a:p>
            <a:pPr marL="0" lvl="0" indent="0" algn="ctr">
              <a:lnSpc>
                <a:spcPts val="7884"/>
              </a:lnSpc>
              <a:spcBef>
                <a:spcPct val="0"/>
              </a:spcBef>
            </a:pPr>
            <a:r>
              <a:rPr lang="en-US" sz="6600" b="1" dirty="0">
                <a:solidFill>
                  <a:srgbClr val="FFFFFF"/>
                </a:solidFill>
                <a:latin typeface="DM Sans" pitchFamily="2" charset="0"/>
                <a:ea typeface="Now Bold"/>
                <a:cs typeface="Now Bold"/>
                <a:sym typeface="Now Bold"/>
              </a:rPr>
              <a:t>ANALYSIS</a:t>
            </a:r>
          </a:p>
        </p:txBody>
      </p:sp>
      <p:sp>
        <p:nvSpPr>
          <p:cNvPr id="7" name="Freeform 7">
            <a:extLst>
              <a:ext uri="{FF2B5EF4-FFF2-40B4-BE49-F238E27FC236}">
                <a16:creationId xmlns:a16="http://schemas.microsoft.com/office/drawing/2014/main" id="{B3D34FA1-A0A8-C034-9A3F-9DB9130F5E84}"/>
              </a:ext>
            </a:extLst>
          </p:cNvPr>
          <p:cNvSpPr/>
          <p:nvPr/>
        </p:nvSpPr>
        <p:spPr>
          <a:xfrm>
            <a:off x="-2622339" y="7919689"/>
            <a:ext cx="6452848" cy="5596379"/>
          </a:xfrm>
          <a:custGeom>
            <a:avLst/>
            <a:gdLst/>
            <a:ahLst/>
            <a:cxnLst/>
            <a:rect l="l" t="t" r="r" b="b"/>
            <a:pathLst>
              <a:path w="6452848" h="5596379">
                <a:moveTo>
                  <a:pt x="0" y="0"/>
                </a:moveTo>
                <a:lnTo>
                  <a:pt x="6452849" y="0"/>
                </a:lnTo>
                <a:lnTo>
                  <a:pt x="6452849" y="5596379"/>
                </a:lnTo>
                <a:lnTo>
                  <a:pt x="0" y="559637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a:extLst>
              <a:ext uri="{FF2B5EF4-FFF2-40B4-BE49-F238E27FC236}">
                <a16:creationId xmlns:a16="http://schemas.microsoft.com/office/drawing/2014/main" id="{18D8967A-3B75-8F94-7A18-E99E92A7651E}"/>
              </a:ext>
            </a:extLst>
          </p:cNvPr>
          <p:cNvSpPr/>
          <p:nvPr/>
        </p:nvSpPr>
        <p:spPr>
          <a:xfrm rot="-10800000">
            <a:off x="13367400" y="-2798190"/>
            <a:ext cx="6452848" cy="5596379"/>
          </a:xfrm>
          <a:custGeom>
            <a:avLst/>
            <a:gdLst/>
            <a:ahLst/>
            <a:cxnLst/>
            <a:rect l="l" t="t" r="r" b="b"/>
            <a:pathLst>
              <a:path w="6452848" h="5596379">
                <a:moveTo>
                  <a:pt x="0" y="0"/>
                </a:moveTo>
                <a:lnTo>
                  <a:pt x="6452849" y="0"/>
                </a:lnTo>
                <a:lnTo>
                  <a:pt x="6452849" y="5596380"/>
                </a:lnTo>
                <a:lnTo>
                  <a:pt x="0" y="559638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extLst>
      <p:ext uri="{BB962C8B-B14F-4D97-AF65-F5344CB8AC3E}">
        <p14:creationId xmlns:p14="http://schemas.microsoft.com/office/powerpoint/2010/main" val="2291192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
          <a:extLst>
            <a:ext uri="{FF2B5EF4-FFF2-40B4-BE49-F238E27FC236}">
              <a16:creationId xmlns:a16="http://schemas.microsoft.com/office/drawing/2014/main" id="{BC8494F3-32F8-FA68-5CEA-11B4A9ED5A5E}"/>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8A6FF752-6A93-95F1-38E7-FC5769F25C2D}"/>
              </a:ext>
            </a:extLst>
          </p:cNvPr>
          <p:cNvSpPr txBox="1"/>
          <p:nvPr/>
        </p:nvSpPr>
        <p:spPr>
          <a:xfrm>
            <a:off x="596318" y="202865"/>
            <a:ext cx="8399699" cy="2913362"/>
          </a:xfrm>
          <a:prstGeom prst="rect">
            <a:avLst/>
          </a:prstGeom>
        </p:spPr>
        <p:txBody>
          <a:bodyPr wrap="square" lIns="0" tIns="0" rIns="0" bIns="0" rtlCol="0" anchor="t">
            <a:spAutoFit/>
          </a:bodyPr>
          <a:lstStyle/>
          <a:p>
            <a:pPr marL="0" lvl="0" indent="0" algn="l">
              <a:lnSpc>
                <a:spcPts val="7711"/>
              </a:lnSpc>
              <a:spcBef>
                <a:spcPct val="0"/>
              </a:spcBef>
            </a:pPr>
            <a:r>
              <a:rPr lang="en-US" sz="5000" b="1" dirty="0">
                <a:solidFill>
                  <a:schemeClr val="bg1"/>
                </a:solidFill>
                <a:latin typeface="DM Sans" pitchFamily="2" charset="0"/>
                <a:ea typeface="Now Bold"/>
                <a:cs typeface="Now Bold"/>
                <a:sym typeface="Now Bold"/>
              </a:rPr>
              <a:t>CALL-REASON ANALYSIS</a:t>
            </a:r>
          </a:p>
          <a:p>
            <a:pPr>
              <a:lnSpc>
                <a:spcPts val="7711"/>
              </a:lnSpc>
              <a:spcBef>
                <a:spcPct val="0"/>
              </a:spcBef>
            </a:pPr>
            <a:r>
              <a:rPr lang="en-US" sz="5000" b="1" dirty="0">
                <a:solidFill>
                  <a:schemeClr val="bg1"/>
                </a:solidFill>
                <a:latin typeface="DM Sans" pitchFamily="2" charset="0"/>
                <a:ea typeface="Now Bold"/>
                <a:cs typeface="Now Bold"/>
                <a:sym typeface="Now Bold"/>
              </a:rPr>
              <a:t>(Average Handling Time)</a:t>
            </a:r>
          </a:p>
          <a:p>
            <a:pPr marL="0" lvl="0" indent="0" algn="l">
              <a:lnSpc>
                <a:spcPts val="7711"/>
              </a:lnSpc>
              <a:spcBef>
                <a:spcPct val="0"/>
              </a:spcBef>
            </a:pPr>
            <a:endParaRPr lang="en-US" sz="5000" b="1" dirty="0">
              <a:solidFill>
                <a:schemeClr val="bg1"/>
              </a:solidFill>
              <a:latin typeface="DM Sans" pitchFamily="2" charset="0"/>
              <a:ea typeface="Now Bold"/>
              <a:cs typeface="Now Bold"/>
              <a:sym typeface="Now Bold"/>
            </a:endParaRPr>
          </a:p>
        </p:txBody>
      </p:sp>
      <p:sp>
        <p:nvSpPr>
          <p:cNvPr id="3" name="Freeform 3">
            <a:extLst>
              <a:ext uri="{FF2B5EF4-FFF2-40B4-BE49-F238E27FC236}">
                <a16:creationId xmlns:a16="http://schemas.microsoft.com/office/drawing/2014/main" id="{2ABD2E54-7754-25D4-D37B-CEFB6F68C44B}"/>
              </a:ext>
            </a:extLst>
          </p:cNvPr>
          <p:cNvSpPr/>
          <p:nvPr/>
        </p:nvSpPr>
        <p:spPr>
          <a:xfrm>
            <a:off x="6975317" y="-2198044"/>
            <a:ext cx="4337366" cy="4337366"/>
          </a:xfrm>
          <a:custGeom>
            <a:avLst/>
            <a:gdLst/>
            <a:ahLst/>
            <a:cxnLst/>
            <a:rect l="l" t="t" r="r" b="b"/>
            <a:pathLst>
              <a:path w="4337366" h="4337366">
                <a:moveTo>
                  <a:pt x="0" y="0"/>
                </a:moveTo>
                <a:lnTo>
                  <a:pt x="4337366" y="0"/>
                </a:lnTo>
                <a:lnTo>
                  <a:pt x="4337366" y="4337366"/>
                </a:lnTo>
                <a:lnTo>
                  <a:pt x="0" y="4337366"/>
                </a:lnTo>
                <a:lnTo>
                  <a:pt x="0" y="0"/>
                </a:lnTo>
                <a:close/>
              </a:path>
            </a:pathLst>
          </a:custGeom>
          <a:blipFill>
            <a:blip r:embed="rId2">
              <a:alphaModFix amt="29000"/>
              <a:extLst>
                <a:ext uri="{96DAC541-7B7A-43D3-8B79-37D633B846F1}">
                  <asvg:svgBlip xmlns:asvg="http://schemas.microsoft.com/office/drawing/2016/SVG/main" r:embed="rId3"/>
                </a:ext>
              </a:extLst>
            </a:blip>
            <a:stretch>
              <a:fillRect/>
            </a:stretch>
          </a:blipFill>
        </p:spPr>
      </p:sp>
      <p:sp>
        <p:nvSpPr>
          <p:cNvPr id="8" name="TextBox 8">
            <a:extLst>
              <a:ext uri="{FF2B5EF4-FFF2-40B4-BE49-F238E27FC236}">
                <a16:creationId xmlns:a16="http://schemas.microsoft.com/office/drawing/2014/main" id="{D10ACA61-97B7-1588-FF5F-A4020E806311}"/>
              </a:ext>
            </a:extLst>
          </p:cNvPr>
          <p:cNvSpPr txBox="1"/>
          <p:nvPr/>
        </p:nvSpPr>
        <p:spPr>
          <a:xfrm>
            <a:off x="909485" y="2779072"/>
            <a:ext cx="6259121" cy="2351862"/>
          </a:xfrm>
          <a:prstGeom prst="rect">
            <a:avLst/>
          </a:prstGeom>
        </p:spPr>
        <p:txBody>
          <a:bodyPr lIns="0" tIns="0" rIns="0" bIns="0" rtlCol="0" anchor="t">
            <a:spAutoFit/>
          </a:bodyPr>
          <a:lstStyle/>
          <a:p>
            <a:pPr marL="362678" lvl="1" indent="-181339" algn="just">
              <a:lnSpc>
                <a:spcPts val="2318"/>
              </a:lnSpc>
              <a:buFont typeface="Arial"/>
              <a:buChar char="•"/>
            </a:pPr>
            <a:r>
              <a:rPr lang="en-US" u="none" strike="noStrike" dirty="0">
                <a:solidFill>
                  <a:srgbClr val="FFFFFF"/>
                </a:solidFill>
                <a:latin typeface="DM Sans"/>
                <a:ea typeface="DM Sans"/>
                <a:cs typeface="DM Sans"/>
                <a:sym typeface="DM Sans"/>
              </a:rPr>
              <a:t>To understand the major contributors in high Average Handling Time (AHT) we use ABC Analysis based on Pareto Chart.</a:t>
            </a:r>
          </a:p>
          <a:p>
            <a:pPr marL="181339" lvl="1" algn="just">
              <a:lnSpc>
                <a:spcPts val="2318"/>
              </a:lnSpc>
            </a:pPr>
            <a:endParaRPr lang="en-US" u="none" strike="noStrike" dirty="0">
              <a:solidFill>
                <a:srgbClr val="FFFFFF"/>
              </a:solidFill>
              <a:latin typeface="DM Sans"/>
              <a:ea typeface="DM Sans"/>
              <a:cs typeface="DM Sans"/>
              <a:sym typeface="DM Sans"/>
            </a:endParaRPr>
          </a:p>
          <a:p>
            <a:pPr marL="362678" lvl="1" indent="-181339" algn="just">
              <a:lnSpc>
                <a:spcPts val="2318"/>
              </a:lnSpc>
              <a:buFont typeface="Arial"/>
              <a:buChar char="•"/>
            </a:pPr>
            <a:r>
              <a:rPr lang="en-US" dirty="0">
                <a:solidFill>
                  <a:srgbClr val="FFFFFF"/>
                </a:solidFill>
                <a:latin typeface="DM Sans"/>
                <a:ea typeface="DM Sans"/>
                <a:cs typeface="DM Sans"/>
                <a:sym typeface="DM Sans"/>
              </a:rPr>
              <a:t>After Applying ABC Analysis we divide the reasons into classes i.e., A, B &amp; C. Where Class A reasons consist of almost 70% of AHT, Class B reasons contain 20% and Class C reasons contain 10%.</a:t>
            </a:r>
          </a:p>
        </p:txBody>
      </p:sp>
      <p:sp>
        <p:nvSpPr>
          <p:cNvPr id="9" name="Freeform 9">
            <a:extLst>
              <a:ext uri="{FF2B5EF4-FFF2-40B4-BE49-F238E27FC236}">
                <a16:creationId xmlns:a16="http://schemas.microsoft.com/office/drawing/2014/main" id="{9870904A-11C5-76E7-17E8-294F7A5B6E27}"/>
              </a:ext>
            </a:extLst>
          </p:cNvPr>
          <p:cNvSpPr/>
          <p:nvPr/>
        </p:nvSpPr>
        <p:spPr>
          <a:xfrm>
            <a:off x="-892467" y="8377832"/>
            <a:ext cx="4337366" cy="4337366"/>
          </a:xfrm>
          <a:custGeom>
            <a:avLst/>
            <a:gdLst/>
            <a:ahLst/>
            <a:cxnLst/>
            <a:rect l="l" t="t" r="r" b="b"/>
            <a:pathLst>
              <a:path w="4337366" h="4337366">
                <a:moveTo>
                  <a:pt x="0" y="0"/>
                </a:moveTo>
                <a:lnTo>
                  <a:pt x="4337366" y="0"/>
                </a:lnTo>
                <a:lnTo>
                  <a:pt x="4337366" y="4337366"/>
                </a:lnTo>
                <a:lnTo>
                  <a:pt x="0" y="4337366"/>
                </a:lnTo>
                <a:lnTo>
                  <a:pt x="0" y="0"/>
                </a:lnTo>
                <a:close/>
              </a:path>
            </a:pathLst>
          </a:custGeom>
          <a:blipFill>
            <a:blip r:embed="rId2">
              <a:alphaModFix amt="29000"/>
              <a:extLst>
                <a:ext uri="{96DAC541-7B7A-43D3-8B79-37D633B846F1}">
                  <asvg:svgBlip xmlns:asvg="http://schemas.microsoft.com/office/drawing/2016/SVG/main" r:embed="rId3"/>
                </a:ext>
              </a:extLst>
            </a:blip>
            <a:stretch>
              <a:fillRect/>
            </a:stretch>
          </a:blipFill>
        </p:spPr>
      </p:sp>
      <p:sp>
        <p:nvSpPr>
          <p:cNvPr id="14" name="Rectangle 13">
            <a:extLst>
              <a:ext uri="{FF2B5EF4-FFF2-40B4-BE49-F238E27FC236}">
                <a16:creationId xmlns:a16="http://schemas.microsoft.com/office/drawing/2014/main" id="{C494BBC1-C6C6-C4CE-F308-46ADCC9BC3CC}"/>
              </a:ext>
            </a:extLst>
          </p:cNvPr>
          <p:cNvSpPr/>
          <p:nvPr/>
        </p:nvSpPr>
        <p:spPr>
          <a:xfrm>
            <a:off x="636503" y="5554933"/>
            <a:ext cx="3417329" cy="1974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solidFill>
                  <a:schemeClr val="tx1"/>
                </a:solidFill>
                <a:latin typeface="DM Sans"/>
                <a:ea typeface="DM Sans"/>
                <a:cs typeface="DM Sans"/>
                <a:sym typeface="DM Sans"/>
              </a:rPr>
              <a:t>Class</a:t>
            </a:r>
            <a:r>
              <a:rPr lang="en-US" sz="2400" u="none" strike="noStrike" dirty="0">
                <a:solidFill>
                  <a:schemeClr val="tx1"/>
                </a:solidFill>
                <a:latin typeface="DM Sans"/>
                <a:ea typeface="DM Sans"/>
                <a:cs typeface="DM Sans"/>
                <a:sym typeface="DM Sans"/>
              </a:rPr>
              <a:t> A Reasons </a:t>
            </a:r>
          </a:p>
          <a:p>
            <a:pPr algn="ctr"/>
            <a:r>
              <a:rPr lang="en-US" sz="1400" u="none" strike="noStrike" dirty="0">
                <a:solidFill>
                  <a:schemeClr val="tx1"/>
                </a:solidFill>
                <a:latin typeface="DM Sans"/>
                <a:ea typeface="DM Sans"/>
                <a:cs typeface="DM Sans"/>
                <a:sym typeface="DM Sans"/>
              </a:rPr>
              <a:t>Checkout, Mileage Plus, ETC, Post Flight, Communications, IRROPS, Products and Services, Voluntary Cancel, Voluntary Change, </a:t>
            </a:r>
          </a:p>
          <a:p>
            <a:pPr algn="ctr"/>
            <a:r>
              <a:rPr lang="en-US" sz="1400" u="none" strike="noStrike" dirty="0">
                <a:solidFill>
                  <a:schemeClr val="tx1"/>
                </a:solidFill>
                <a:latin typeface="DM Sans"/>
                <a:ea typeface="DM Sans"/>
                <a:cs typeface="DM Sans"/>
                <a:sym typeface="DM Sans"/>
              </a:rPr>
              <a:t>Upgrade, Check In</a:t>
            </a:r>
            <a:endParaRPr lang="en-US" sz="1100" u="none" strike="noStrike" dirty="0">
              <a:solidFill>
                <a:srgbClr val="FFFFFF"/>
              </a:solidFill>
              <a:latin typeface="DM Sans"/>
              <a:ea typeface="DM Sans"/>
              <a:cs typeface="DM Sans"/>
              <a:sym typeface="DM Sans"/>
            </a:endParaRPr>
          </a:p>
        </p:txBody>
      </p:sp>
      <p:sp>
        <p:nvSpPr>
          <p:cNvPr id="15" name="Rectangle 14">
            <a:extLst>
              <a:ext uri="{FF2B5EF4-FFF2-40B4-BE49-F238E27FC236}">
                <a16:creationId xmlns:a16="http://schemas.microsoft.com/office/drawing/2014/main" id="{49B6333A-D296-ACB1-BC56-D2B5DC11368E}"/>
              </a:ext>
            </a:extLst>
          </p:cNvPr>
          <p:cNvSpPr/>
          <p:nvPr/>
        </p:nvSpPr>
        <p:spPr>
          <a:xfrm>
            <a:off x="2330382" y="7825701"/>
            <a:ext cx="3417329" cy="1974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solidFill>
                  <a:schemeClr val="tx1"/>
                </a:solidFill>
                <a:latin typeface="DM Sans"/>
                <a:ea typeface="DM Sans"/>
                <a:cs typeface="DM Sans"/>
                <a:sym typeface="DM Sans"/>
              </a:rPr>
              <a:t>Class</a:t>
            </a:r>
            <a:r>
              <a:rPr lang="en-US" sz="2400" u="none" strike="noStrike" dirty="0">
                <a:solidFill>
                  <a:schemeClr val="tx1"/>
                </a:solidFill>
                <a:latin typeface="DM Sans"/>
                <a:ea typeface="DM Sans"/>
                <a:cs typeface="DM Sans"/>
                <a:sym typeface="DM Sans"/>
              </a:rPr>
              <a:t> C </a:t>
            </a:r>
            <a:r>
              <a:rPr lang="en-US" sz="2400" dirty="0">
                <a:solidFill>
                  <a:schemeClr val="tx1"/>
                </a:solidFill>
                <a:latin typeface="DM Sans"/>
                <a:ea typeface="DM Sans"/>
                <a:cs typeface="DM Sans"/>
                <a:sym typeface="DM Sans"/>
              </a:rPr>
              <a:t>R</a:t>
            </a:r>
            <a:r>
              <a:rPr lang="en-US" sz="2400" u="none" strike="noStrike" dirty="0">
                <a:solidFill>
                  <a:schemeClr val="tx1"/>
                </a:solidFill>
                <a:latin typeface="DM Sans"/>
                <a:ea typeface="DM Sans"/>
                <a:cs typeface="DM Sans"/>
                <a:sym typeface="DM Sans"/>
              </a:rPr>
              <a:t>easons </a:t>
            </a:r>
          </a:p>
          <a:p>
            <a:pPr algn="ctr"/>
            <a:r>
              <a:rPr lang="en-US" sz="1400" u="none" strike="noStrike" dirty="0">
                <a:solidFill>
                  <a:schemeClr val="tx1"/>
                </a:solidFill>
                <a:latin typeface="DM Sans"/>
                <a:ea typeface="DM Sans"/>
                <a:cs typeface="DM Sans"/>
                <a:sym typeface="DM Sans"/>
              </a:rPr>
              <a:t>Digital Support, Baggage, Disability, Other Topics</a:t>
            </a:r>
            <a:endParaRPr lang="en-US" sz="1100" u="none" strike="noStrike" dirty="0">
              <a:solidFill>
                <a:srgbClr val="FFFFFF"/>
              </a:solidFill>
              <a:latin typeface="DM Sans"/>
              <a:ea typeface="DM Sans"/>
              <a:cs typeface="DM Sans"/>
              <a:sym typeface="DM Sans"/>
            </a:endParaRPr>
          </a:p>
        </p:txBody>
      </p:sp>
      <p:sp>
        <p:nvSpPr>
          <p:cNvPr id="16" name="Rectangle 15">
            <a:extLst>
              <a:ext uri="{FF2B5EF4-FFF2-40B4-BE49-F238E27FC236}">
                <a16:creationId xmlns:a16="http://schemas.microsoft.com/office/drawing/2014/main" id="{E04B6DAB-148E-D07C-71CC-7B1F350E5290}"/>
              </a:ext>
            </a:extLst>
          </p:cNvPr>
          <p:cNvSpPr/>
          <p:nvPr/>
        </p:nvSpPr>
        <p:spPr>
          <a:xfrm>
            <a:off x="4495800" y="5554933"/>
            <a:ext cx="3417329" cy="1974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solidFill>
                  <a:schemeClr val="tx1"/>
                </a:solidFill>
                <a:latin typeface="DM Sans"/>
                <a:ea typeface="DM Sans"/>
                <a:cs typeface="DM Sans"/>
                <a:sym typeface="DM Sans"/>
              </a:rPr>
              <a:t>Class</a:t>
            </a:r>
            <a:r>
              <a:rPr lang="en-US" sz="2400" u="none" strike="noStrike" dirty="0">
                <a:solidFill>
                  <a:schemeClr val="tx1"/>
                </a:solidFill>
                <a:latin typeface="DM Sans"/>
                <a:ea typeface="DM Sans"/>
                <a:cs typeface="DM Sans"/>
                <a:sym typeface="DM Sans"/>
              </a:rPr>
              <a:t> B </a:t>
            </a:r>
            <a:r>
              <a:rPr lang="en-US" sz="2400" dirty="0">
                <a:solidFill>
                  <a:schemeClr val="tx1"/>
                </a:solidFill>
                <a:latin typeface="DM Sans"/>
                <a:ea typeface="DM Sans"/>
                <a:cs typeface="DM Sans"/>
                <a:sym typeface="DM Sans"/>
              </a:rPr>
              <a:t>R</a:t>
            </a:r>
            <a:r>
              <a:rPr lang="en-US" sz="2400" u="none" strike="noStrike" dirty="0">
                <a:solidFill>
                  <a:schemeClr val="tx1"/>
                </a:solidFill>
                <a:latin typeface="DM Sans"/>
                <a:ea typeface="DM Sans"/>
                <a:cs typeface="DM Sans"/>
                <a:sym typeface="DM Sans"/>
              </a:rPr>
              <a:t>easons </a:t>
            </a:r>
          </a:p>
          <a:p>
            <a:pPr algn="ctr"/>
            <a:r>
              <a:rPr lang="en-US" sz="1400" u="none" strike="noStrike" dirty="0">
                <a:solidFill>
                  <a:schemeClr val="tx1"/>
                </a:solidFill>
                <a:latin typeface="DM Sans"/>
                <a:ea typeface="DM Sans"/>
                <a:cs typeface="DM Sans"/>
                <a:sym typeface="DM Sans"/>
              </a:rPr>
              <a:t>Unaccompanied Minor, Schedule Change, Seating, Booking, </a:t>
            </a:r>
          </a:p>
          <a:p>
            <a:pPr algn="ctr"/>
            <a:r>
              <a:rPr lang="en-US" sz="1400" u="none" strike="noStrike" dirty="0">
                <a:solidFill>
                  <a:schemeClr val="tx1"/>
                </a:solidFill>
                <a:latin typeface="DM Sans"/>
                <a:ea typeface="DM Sans"/>
                <a:cs typeface="DM Sans"/>
                <a:sym typeface="DM Sans"/>
              </a:rPr>
              <a:t>Traveler Updates</a:t>
            </a:r>
            <a:endParaRPr lang="en-US" sz="1100" u="none" strike="noStrike" dirty="0">
              <a:solidFill>
                <a:srgbClr val="FFFFFF"/>
              </a:solidFill>
              <a:latin typeface="DM Sans"/>
              <a:ea typeface="DM Sans"/>
              <a:cs typeface="DM Sans"/>
              <a:sym typeface="DM Sans"/>
            </a:endParaRPr>
          </a:p>
        </p:txBody>
      </p:sp>
      <p:pic>
        <p:nvPicPr>
          <p:cNvPr id="22" name="Picture 21">
            <a:extLst>
              <a:ext uri="{FF2B5EF4-FFF2-40B4-BE49-F238E27FC236}">
                <a16:creationId xmlns:a16="http://schemas.microsoft.com/office/drawing/2014/main" id="{C3B3E402-9204-75DF-64AF-5D6F8E4169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63000" y="2883904"/>
            <a:ext cx="9314689" cy="5726252"/>
          </a:xfrm>
          <a:prstGeom prst="rect">
            <a:avLst/>
          </a:prstGeom>
        </p:spPr>
      </p:pic>
    </p:spTree>
    <p:extLst>
      <p:ext uri="{BB962C8B-B14F-4D97-AF65-F5344CB8AC3E}">
        <p14:creationId xmlns:p14="http://schemas.microsoft.com/office/powerpoint/2010/main" val="4458661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1473</TotalTime>
  <Words>1909</Words>
  <Application>Microsoft Office PowerPoint</Application>
  <PresentationFormat>Custom</PresentationFormat>
  <Paragraphs>147</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DM Sans</vt:lpstr>
      <vt:lpstr>Calibri</vt:lpstr>
      <vt:lpstr>Now Bold</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Dark Professional Geometric Business Project Presentation</dc:title>
  <dc:creator>Avinandan Patel</dc:creator>
  <cp:lastModifiedBy>Avinandan Patel</cp:lastModifiedBy>
  <cp:revision>14</cp:revision>
  <dcterms:created xsi:type="dcterms:W3CDTF">2006-08-16T00:00:00Z</dcterms:created>
  <dcterms:modified xsi:type="dcterms:W3CDTF">2024-10-10T19:06:24Z</dcterms:modified>
  <dc:identifier>DAGS_V2gBmQ</dc:identifier>
</cp:coreProperties>
</file>