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ECA5E45B-B88D-476E-81FB-79D9766D66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 txBox="1">
            <a:spLocks noGrp="1"/>
          </p:cNvSpPr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8" name="Google Shape;288;p2"/>
          <p:cNvSpPr txBox="1">
            <a:spLocks noGrp="1"/>
          </p:cNvSpPr>
          <p:nvPr>
            <p:ph type="subTitle" idx="1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2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1"/>
          <p:cNvSpPr txBox="1">
            <a:spLocks noGrp="1"/>
          </p:cNvSpPr>
          <p:nvPr>
            <p:ph type="body" idx="1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1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"/>
          <p:cNvSpPr txBox="1">
            <a:spLocks noGrp="1"/>
          </p:cNvSpPr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3" name="Google Shape;293;p3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7" name="Google Shape;297;p4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6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8" name="Google Shape;308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9" name="Google Shape;309;p7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8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6" name="Google Shape;316;p9"/>
          <p:cNvSpPr txBox="1">
            <a:spLocks noGrp="1"/>
          </p:cNvSpPr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17" name="Google Shape;317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322" name="Google Shape;322;p10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3" name="Google Shape;283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4" name="Google Shape;284;p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ext-message-note-39418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 txBox="1">
            <a:spLocks noGrp="1"/>
          </p:cNvSpPr>
          <p:nvPr>
            <p:ph type="subTitle" idx="1"/>
          </p:nvPr>
        </p:nvSpPr>
        <p:spPr>
          <a:xfrm>
            <a:off x="1038069" y="3803753"/>
            <a:ext cx="7067862" cy="285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b="0" i="0" u="none" dirty="0">
                <a:solidFill>
                  <a:schemeClr val="tx2">
                    <a:lumMod val="20000"/>
                    <a:lumOff val="8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TEAM MEMBERS :</a:t>
            </a:r>
            <a:endParaRPr sz="2400" b="0" i="0" u="none" dirty="0">
              <a:solidFill>
                <a:schemeClr val="tx2">
                  <a:lumMod val="20000"/>
                  <a:lumOff val="8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b="0" i="0" u="none" dirty="0">
                <a:solidFill>
                  <a:schemeClr val="tx2">
                    <a:lumMod val="20000"/>
                    <a:lumOff val="8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 ARAFAT RAHMAN SAKIB.</a:t>
            </a:r>
            <a:endParaRPr sz="2400" b="0" i="0" u="none" dirty="0">
              <a:solidFill>
                <a:schemeClr val="tx2">
                  <a:lumMod val="20000"/>
                  <a:lumOff val="8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b="0" i="0" u="none" dirty="0">
                <a:solidFill>
                  <a:schemeClr val="tx2">
                    <a:lumMod val="20000"/>
                    <a:lumOff val="8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ID : 221-15-5422</a:t>
            </a:r>
            <a:endParaRPr sz="2400" b="0" i="0" u="none" dirty="0">
              <a:solidFill>
                <a:schemeClr val="tx2">
                  <a:lumMod val="20000"/>
                  <a:lumOff val="8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b="0" i="0" u="none" dirty="0">
                <a:solidFill>
                  <a:schemeClr val="tx2">
                    <a:lumMod val="20000"/>
                    <a:lumOff val="8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 MST. JANNATI NAHID AKTER.</a:t>
            </a:r>
            <a:endParaRPr sz="2400" b="0" i="0" u="none" dirty="0">
              <a:solidFill>
                <a:schemeClr val="tx2">
                  <a:lumMod val="20000"/>
                  <a:lumOff val="8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b="0" i="0" u="none" dirty="0">
                <a:solidFill>
                  <a:schemeClr val="tx2">
                    <a:lumMod val="20000"/>
                    <a:lumOff val="8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ID : 221-15-5523</a:t>
            </a:r>
            <a:endParaRPr sz="2400" b="0" i="0" u="none" dirty="0">
              <a:solidFill>
                <a:schemeClr val="tx2">
                  <a:lumMod val="20000"/>
                  <a:lumOff val="8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b="0" i="0" u="none" dirty="0">
                <a:solidFill>
                  <a:schemeClr val="tx2">
                    <a:lumMod val="20000"/>
                    <a:lumOff val="8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AVINANDAN ROY</a:t>
            </a:r>
            <a:endParaRPr sz="2400" b="0" i="0" u="none" dirty="0">
              <a:solidFill>
                <a:schemeClr val="tx2">
                  <a:lumMod val="20000"/>
                  <a:lumOff val="8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b="0" i="0" u="none" dirty="0">
                <a:solidFill>
                  <a:schemeClr val="tx2">
                    <a:lumMod val="20000"/>
                    <a:lumOff val="8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ID : 221-15-4992</a:t>
            </a:r>
            <a:endParaRPr sz="2400" b="0" i="0" u="none" dirty="0">
              <a:solidFill>
                <a:schemeClr val="tx2">
                  <a:lumMod val="20000"/>
                  <a:lumOff val="8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13"/>
          <p:cNvSpPr txBox="1">
            <a:spLocks noGrp="1"/>
          </p:cNvSpPr>
          <p:nvPr>
            <p:ph type="ctrTitle"/>
          </p:nvPr>
        </p:nvSpPr>
        <p:spPr>
          <a:xfrm>
            <a:off x="1201420" y="221551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PYTHON PROGRAMMING</a:t>
            </a:r>
            <a:br>
              <a:rPr lang="en-US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>
            <a:spLocks noGrp="1"/>
          </p:cNvSpPr>
          <p:nvPr>
            <p:ph type="title"/>
          </p:nvPr>
        </p:nvSpPr>
        <p:spPr>
          <a:xfrm>
            <a:off x="265500" y="1575600"/>
            <a:ext cx="4045200" cy="20448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lang="en-US" b="0" i="0" u="none"/>
              <a:t>Dictionaries</a:t>
            </a:r>
          </a:p>
        </p:txBody>
      </p:sp>
      <p:sp>
        <p:nvSpPr>
          <p:cNvPr id="374" name="Subtitle 2">
            <a:extLst>
              <a:ext uri="{FF2B5EF4-FFF2-40B4-BE49-F238E27FC236}">
                <a16:creationId xmlns:a16="http://schemas.microsoft.com/office/drawing/2014/main" id="{963C73C4-E2AC-79CA-AC6B-7C396E78B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</p:spPr>
        <p:txBody>
          <a:bodyPr/>
          <a:lstStyle/>
          <a:p>
            <a:endParaRPr lang="en-US"/>
          </a:p>
        </p:txBody>
      </p:sp>
      <p:sp>
        <p:nvSpPr>
          <p:cNvPr id="369" name="Google Shape;369;p2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like Tcl or awk associative arrays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indexed by keys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keys are any immutable type: e.g., tuples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but not lists (mutable!)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uses 'key: value' notation</a:t>
            </a:r>
          </a:p>
          <a:p>
            <a:pPr marL="342900" marR="0" lvl="0" indent="-342900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b="0" i="0" u="none"/>
              <a:t>&gt;&gt;&gt; tel = {'hgs' : 7042, 'lennox': 7018}</a:t>
            </a:r>
          </a:p>
          <a:p>
            <a:pPr marL="342900" marR="0" lvl="0" indent="-342900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b="0" i="0" u="none"/>
              <a:t>&gt;&gt;&gt; tel['cs'] = 7000</a:t>
            </a:r>
          </a:p>
          <a:p>
            <a:pPr marL="342900" marR="0" lvl="0" indent="-342900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b="0" i="0" u="none"/>
              <a:t>&gt;&gt;&gt; tel</a:t>
            </a:r>
          </a:p>
          <a:p>
            <a:pPr marL="342900" marR="0" lvl="0" indent="-190500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endParaRPr lang="en-US" b="0" i="0" u="none"/>
          </a:p>
        </p:txBody>
      </p:sp>
      <p:sp>
        <p:nvSpPr>
          <p:cNvPr id="367" name="Google Shape;367;p22" hidden="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"/>
          <p:cNvSpPr txBox="1">
            <a:spLocks noGrp="1"/>
          </p:cNvSpPr>
          <p:nvPr>
            <p:ph type="title"/>
          </p:nvPr>
        </p:nvSpPr>
        <p:spPr>
          <a:xfrm>
            <a:off x="265500" y="1575600"/>
            <a:ext cx="4045200" cy="20448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lang="en-US" b="0" i="0" u="none"/>
              <a:t>Dictionaries</a:t>
            </a:r>
          </a:p>
        </p:txBody>
      </p:sp>
      <p:sp>
        <p:nvSpPr>
          <p:cNvPr id="378" name="Subtitle 2">
            <a:extLst>
              <a:ext uri="{FF2B5EF4-FFF2-40B4-BE49-F238E27FC236}">
                <a16:creationId xmlns:a16="http://schemas.microsoft.com/office/drawing/2014/main" id="{2AC52C0A-4413-4643-F086-F97578994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</p:spPr>
        <p:txBody>
          <a:bodyPr/>
          <a:lstStyle/>
          <a:p>
            <a:endParaRPr lang="en-US"/>
          </a:p>
        </p:txBody>
      </p:sp>
      <p:sp>
        <p:nvSpPr>
          <p:cNvPr id="373" name="Google Shape;373;p2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▪"/>
            </a:pPr>
            <a:r>
              <a:rPr lang="en-US" b="0" i="0" u="none"/>
              <a:t>no particular order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▪"/>
            </a:pPr>
            <a:r>
              <a:rPr lang="en-US" b="0" i="0" u="none"/>
              <a:t>delete elements with del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b="0" i="0" u="none"/>
              <a:t>&gt;&gt;&gt; del tel['foo']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▪"/>
            </a:pPr>
            <a:r>
              <a:rPr lang="en-US" b="0" i="0" u="none"/>
              <a:t>keys() method 🡪 unsorted list of keys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b="0" i="0" u="none"/>
              <a:t>&gt;&gt;&gt; tel.keys()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b="0" i="0" u="none"/>
              <a:t>['cs', 'lennox', 'hgs']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▪"/>
            </a:pPr>
            <a:r>
              <a:rPr lang="en-US" b="0" i="0" u="none"/>
              <a:t>use has_key() to check for existence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b="0" i="0" u="none"/>
              <a:t>&gt;&gt;&gt; tel.has_key('foo')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b="0" i="0" u="none"/>
              <a:t>0</a:t>
            </a:r>
          </a:p>
          <a:p>
            <a:pPr marL="342900" marR="0" lvl="0" indent="-1651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endParaRPr lang="en-US" b="0" i="0" u="none"/>
          </a:p>
        </p:txBody>
      </p:sp>
      <p:sp>
        <p:nvSpPr>
          <p:cNvPr id="371" name="Google Shape;371;p23" hidden="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xfrm>
            <a:off x="265500" y="1575600"/>
            <a:ext cx="4045200" cy="20448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lang="en-US" b="0" i="0" u="none"/>
              <a:t>Defining functions</a:t>
            </a:r>
          </a:p>
        </p:txBody>
      </p:sp>
      <p:sp>
        <p:nvSpPr>
          <p:cNvPr id="386" name="Subtitle 2">
            <a:extLst>
              <a:ext uri="{FF2B5EF4-FFF2-40B4-BE49-F238E27FC236}">
                <a16:creationId xmlns:a16="http://schemas.microsoft.com/office/drawing/2014/main" id="{3DE844C2-4F60-9118-90D8-D46E86CF3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</p:spPr>
        <p:txBody>
          <a:bodyPr/>
          <a:lstStyle/>
          <a:p>
            <a:endParaRPr lang="en-US"/>
          </a:p>
        </p:txBody>
      </p:sp>
      <p:sp>
        <p:nvSpPr>
          <p:cNvPr id="381" name="Google Shape;381;p2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b="0" i="0" u="none"/>
              <a:t>def fib(n):</a:t>
            </a:r>
          </a:p>
          <a:p>
            <a:pPr marL="342900" marR="0" lvl="0" indent="-342900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b="0" i="0" u="none"/>
              <a:t>  """Print a Fibonacci series up to n."""</a:t>
            </a:r>
          </a:p>
          <a:p>
            <a:pPr marL="342900" marR="0" lvl="0" indent="-342900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b="0" i="0" u="none"/>
              <a:t>  a, b = 0, 1</a:t>
            </a:r>
          </a:p>
          <a:p>
            <a:pPr marL="342900" marR="0" lvl="0" indent="-342900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b="0" i="0" u="none"/>
              <a:t>  while b &lt; n:</a:t>
            </a:r>
          </a:p>
          <a:p>
            <a:pPr marL="342900" marR="0" lvl="0" indent="-342900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b="0" i="0" u="none"/>
              <a:t>    print b,</a:t>
            </a:r>
          </a:p>
          <a:p>
            <a:pPr marL="342900" marR="0" lvl="0" indent="-342900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b="0" i="0" u="none"/>
              <a:t>    a, b = b, </a:t>
            </a:r>
            <a:r>
              <a:rPr lang="en-US" b="0" i="0" u="none" err="1"/>
              <a:t>a+b</a:t>
            </a:r>
            <a:endParaRPr lang="en-US" b="0" i="0" u="none"/>
          </a:p>
          <a:p>
            <a:pPr marL="342900" marR="0" lvl="0" indent="-342900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endParaRPr lang="en-US" b="0" i="0" u="none"/>
          </a:p>
          <a:p>
            <a:pPr marL="342900" marR="0" lvl="0" indent="-342900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b="0" i="0" u="none"/>
              <a:t>&gt;&gt;&gt; fib(2000)</a:t>
            </a:r>
          </a:p>
          <a:p>
            <a:pPr marL="342900" marR="0" lvl="0" indent="-342900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endParaRPr lang="en-US" b="0" i="0" u="none"/>
          </a:p>
          <a:p>
            <a:pPr marL="342900" marR="0" lvl="0" indent="-342900" rtl="0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First line is </a:t>
            </a:r>
            <a:r>
              <a:rPr lang="en-US" b="0" u="none"/>
              <a:t>docstring</a:t>
            </a:r>
          </a:p>
          <a:p>
            <a:pPr marL="342900" marR="0" lvl="0" indent="-342900" rtl="0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first look for variables in local, then global</a:t>
            </a:r>
          </a:p>
          <a:p>
            <a:pPr marL="342900" marR="0" lvl="0" indent="-342900" rtl="0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need global to assign global variables</a:t>
            </a:r>
          </a:p>
        </p:txBody>
      </p:sp>
      <p:sp>
        <p:nvSpPr>
          <p:cNvPr id="379" name="Google Shape;379;p25" hidden="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F8A-2FDB-23C0-9DFC-2F49F35A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B78A7-E4E8-81E0-3E51-8D8491C4A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olorful text on a black background&#10;&#10;Description automatically generated">
            <a:extLst>
              <a:ext uri="{FF2B5EF4-FFF2-40B4-BE49-F238E27FC236}">
                <a16:creationId xmlns:a16="http://schemas.microsoft.com/office/drawing/2014/main" id="{54DC86D7-7AEC-38DF-BB6D-5C03D3FE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494676" y="-299803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5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>
            <a:spLocks noGrp="1"/>
          </p:cNvSpPr>
          <p:nvPr>
            <p:ph type="title"/>
          </p:nvPr>
        </p:nvSpPr>
        <p:spPr>
          <a:xfrm>
            <a:off x="265500" y="1575600"/>
            <a:ext cx="4045200" cy="20448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lang="en-US" b="0" i="0" u="none"/>
              <a:t>Introduction</a:t>
            </a:r>
          </a:p>
        </p:txBody>
      </p:sp>
      <p:sp>
        <p:nvSpPr>
          <p:cNvPr id="341" name="Subtitle 2">
            <a:extLst>
              <a:ext uri="{FF2B5EF4-FFF2-40B4-BE49-F238E27FC236}">
                <a16:creationId xmlns:a16="http://schemas.microsoft.com/office/drawing/2014/main" id="{22AFC6D3-F6DD-76D8-EC13-98137E3B7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</p:spPr>
        <p:txBody>
          <a:bodyPr/>
          <a:lstStyle/>
          <a:p>
            <a:endParaRPr lang="en-US"/>
          </a:p>
        </p:txBody>
      </p:sp>
      <p:sp>
        <p:nvSpPr>
          <p:cNvPr id="336" name="Google Shape;336;p1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1651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b="0" i="0" u="none" strike="noStrike" cap="none" dirty="0"/>
              <a:t>    Python is an interpreted, object-oriented, high-level programming language with dynamic semantics developed by Guido van Rossum. It was originally released in 1991. Designed to be easy as well as fun, the name "Python" is a nod to the British comedy group Monty Python.</a:t>
            </a:r>
          </a:p>
        </p:txBody>
      </p:sp>
      <p:sp>
        <p:nvSpPr>
          <p:cNvPr id="334" name="Google Shape;334;p14" hidden="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lang="en-US" sz="4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features</a:t>
            </a:r>
            <a:endParaRPr sz="4400" b="0" i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40" name="Google Shape;340;p15"/>
          <p:cNvGraphicFramePr/>
          <p:nvPr/>
        </p:nvGraphicFramePr>
        <p:xfrm>
          <a:off x="533400" y="1397000"/>
          <a:ext cx="8382000" cy="4785450"/>
        </p:xfrm>
        <a:graphic>
          <a:graphicData uri="http://schemas.openxmlformats.org/drawingml/2006/table">
            <a:tbl>
              <a:tblPr>
                <a:noFill/>
                <a:tableStyleId>{ECA5E45B-B88D-476E-81FB-79D9766D667E}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 compiling or linking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rapid development cycle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 type declarations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simpler, shorter, more flexible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automatic memory management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garbage collection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high-level data types and operations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fast development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object-oriented programming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code structuring and reuse, C++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embedding and extending in C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mixed language systems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classes, modules, exceptions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"programming-in-the-large" support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dynamic loading of C modules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simplified extensions, smaller binaries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dynamic reloading of C modules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  <a:defRPr sz="1400" u="none" strike="noStrike" cap="none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programs can be modified without stopping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1" name="Google Shape;341;p15"/>
          <p:cNvSpPr txBox="1"/>
          <p:nvPr/>
        </p:nvSpPr>
        <p:spPr>
          <a:xfrm>
            <a:off x="7315200" y="1143000"/>
            <a:ext cx="15858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Lutz, </a:t>
            </a:r>
            <a:r>
              <a:rPr lang="en-US"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Python</a:t>
            </a:r>
            <a:endParaRPr sz="1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>
            <a:spLocks noGrp="1"/>
          </p:cNvSpPr>
          <p:nvPr>
            <p:ph type="title"/>
          </p:nvPr>
        </p:nvSpPr>
        <p:spPr>
          <a:xfrm>
            <a:off x="265500" y="1575600"/>
            <a:ext cx="4045200" cy="20448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lang="en-US" b="0" i="0" u="none"/>
              <a:t>Basic operations</a:t>
            </a:r>
          </a:p>
        </p:txBody>
      </p:sp>
      <p:sp>
        <p:nvSpPr>
          <p:cNvPr id="350" name="Subtitle 2">
            <a:extLst>
              <a:ext uri="{FF2B5EF4-FFF2-40B4-BE49-F238E27FC236}">
                <a16:creationId xmlns:a16="http://schemas.microsoft.com/office/drawing/2014/main" id="{0BCFFC51-CE8D-0DA5-0F3A-80978FCB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</p:spPr>
        <p:txBody>
          <a:bodyPr/>
          <a:lstStyle/>
          <a:p>
            <a:endParaRPr lang="en-US"/>
          </a:p>
        </p:txBody>
      </p:sp>
      <p:sp>
        <p:nvSpPr>
          <p:cNvPr id="345" name="Google Shape;345;p1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Assignment: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size = 40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a = b  = c = 3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Numbers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integer, float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complex numbers: 1j+3, abs(z)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Strings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'hello world', 'it\'s hot'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"bye world"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continuation via \ or use """ long text """"</a:t>
            </a:r>
          </a:p>
          <a:p>
            <a:pPr marL="342900" marR="0" lvl="0" indent="-190500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endParaRPr lang="en-US" b="0" i="0" u="none" strike="noStrike" cap="none"/>
          </a:p>
        </p:txBody>
      </p:sp>
      <p:sp>
        <p:nvSpPr>
          <p:cNvPr id="343" name="Google Shape;343;p16" hidden="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>
            <a:spLocks noGrp="1"/>
          </p:cNvSpPr>
          <p:nvPr>
            <p:ph type="title"/>
          </p:nvPr>
        </p:nvSpPr>
        <p:spPr>
          <a:xfrm>
            <a:off x="265500" y="1575600"/>
            <a:ext cx="4045200" cy="20448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lang="en-US" b="0" i="0" u="none" dirty="0"/>
              <a:t>Lists</a:t>
            </a:r>
          </a:p>
        </p:txBody>
      </p:sp>
      <p:sp>
        <p:nvSpPr>
          <p:cNvPr id="354" name="Subtitle 2">
            <a:extLst>
              <a:ext uri="{FF2B5EF4-FFF2-40B4-BE49-F238E27FC236}">
                <a16:creationId xmlns:a16="http://schemas.microsoft.com/office/drawing/2014/main" id="{454BF512-B535-47DD-8460-4863BDD0E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</p:spPr>
        <p:txBody>
          <a:bodyPr/>
          <a:lstStyle/>
          <a:p>
            <a:endParaRPr lang="en-US"/>
          </a:p>
        </p:txBody>
      </p:sp>
      <p:sp>
        <p:nvSpPr>
          <p:cNvPr id="349" name="Google Shape;349;p1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lists can be heterogeneous</a:t>
            </a:r>
          </a:p>
          <a:p>
            <a:pPr marL="742950" marR="0" lvl="1" indent="-285750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1800" b="0" i="0" u="none" strike="noStrike" cap="none"/>
              <a:t>a = ['spam', 'eggs', 100, 1234, 2*2]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Lists can be indexed and sliced: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a[0] 🡪 spam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a[:2] 🡪 ['spam', 'eggs']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Lists can be manipulated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a[2] = a[2] + 23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a[0:2] = [1,12]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a[0:0] = []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len(a) 🡪 5</a:t>
            </a:r>
          </a:p>
        </p:txBody>
      </p:sp>
      <p:sp>
        <p:nvSpPr>
          <p:cNvPr id="347" name="Google Shape;347;p17" hidden="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title"/>
          </p:nvPr>
        </p:nvSpPr>
        <p:spPr>
          <a:xfrm>
            <a:off x="265500" y="1575600"/>
            <a:ext cx="4045200" cy="20448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lang="en-US" b="0" i="0" u="none"/>
              <a:t>List methods</a:t>
            </a:r>
          </a:p>
        </p:txBody>
      </p:sp>
      <p:sp>
        <p:nvSpPr>
          <p:cNvPr id="358" name="Subtitle 2">
            <a:extLst>
              <a:ext uri="{FF2B5EF4-FFF2-40B4-BE49-F238E27FC236}">
                <a16:creationId xmlns:a16="http://schemas.microsoft.com/office/drawing/2014/main" id="{922F090C-4B71-4764-0C17-861DE24F8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</p:spPr>
        <p:txBody>
          <a:bodyPr/>
          <a:lstStyle/>
          <a:p>
            <a:endParaRPr lang="en-US"/>
          </a:p>
        </p:txBody>
      </p:sp>
      <p:sp>
        <p:nvSpPr>
          <p:cNvPr id="353" name="Google Shape;353;p18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append(</a:t>
            </a:r>
            <a:r>
              <a:rPr lang="en-US" b="0" i="1" u="none"/>
              <a:t>x</a:t>
            </a:r>
            <a:r>
              <a:rPr lang="en-US" b="0" i="0" u="none"/>
              <a:t>)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extend(</a:t>
            </a:r>
            <a:r>
              <a:rPr lang="en-US" b="0" i="1" u="none"/>
              <a:t>L</a:t>
            </a:r>
            <a:r>
              <a:rPr lang="en-US" b="0" i="0" u="none"/>
              <a:t>)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append all items in list (like Tcl lappend)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insert(</a:t>
            </a:r>
            <a:r>
              <a:rPr lang="en-US" b="0" i="1" u="none"/>
              <a:t>i,x</a:t>
            </a:r>
            <a:r>
              <a:rPr lang="en-US" b="0" i="0" u="none"/>
              <a:t>)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remove(</a:t>
            </a:r>
            <a:r>
              <a:rPr lang="en-US" b="0" i="1" u="none"/>
              <a:t>x</a:t>
            </a:r>
            <a:r>
              <a:rPr lang="en-US" b="0" i="0" u="none"/>
              <a:t>)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pop([i]), pop()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create stack (FIFO), or queue (LIFO) 🡪 pop(0)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b="0" i="0" u="none"/>
              <a:t>index(</a:t>
            </a:r>
            <a:r>
              <a:rPr lang="en-US" b="0" i="1" u="none"/>
              <a:t>x</a:t>
            </a:r>
            <a:r>
              <a:rPr lang="en-US" b="0" i="0" u="none"/>
              <a:t>)</a:t>
            </a:r>
          </a:p>
          <a:p>
            <a:pPr marL="742950" marR="0" lvl="1" indent="-28575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1800" b="0" i="0" u="none" strike="noStrike" cap="none"/>
              <a:t>return the index for value </a:t>
            </a:r>
            <a:r>
              <a:rPr lang="en-US" sz="1800" b="0" i="1" u="none" strike="noStrike" cap="none"/>
              <a:t>x</a:t>
            </a:r>
          </a:p>
        </p:txBody>
      </p:sp>
      <p:sp>
        <p:nvSpPr>
          <p:cNvPr id="351" name="Google Shape;351;p18" hidden="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 txBox="1">
            <a:spLocks noGrp="1"/>
          </p:cNvSpPr>
          <p:nvPr>
            <p:ph type="title"/>
          </p:nvPr>
        </p:nvSpPr>
        <p:spPr>
          <a:xfrm>
            <a:off x="265500" y="1575600"/>
            <a:ext cx="4045200" cy="20448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lang="en-US" b="0" i="0" u="none"/>
              <a:t>List methods</a:t>
            </a:r>
          </a:p>
        </p:txBody>
      </p:sp>
      <p:sp>
        <p:nvSpPr>
          <p:cNvPr id="362" name="Subtitle 2">
            <a:extLst>
              <a:ext uri="{FF2B5EF4-FFF2-40B4-BE49-F238E27FC236}">
                <a16:creationId xmlns:a16="http://schemas.microsoft.com/office/drawing/2014/main" id="{3B8C8EFE-BFB5-A9B2-C44F-ABE3698C4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</p:spPr>
        <p:txBody>
          <a:bodyPr/>
          <a:lstStyle/>
          <a:p>
            <a:endParaRPr lang="en-US"/>
          </a:p>
        </p:txBody>
      </p:sp>
      <p:sp>
        <p:nvSpPr>
          <p:cNvPr id="357" name="Google Shape;357;p1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▪"/>
            </a:pPr>
            <a:r>
              <a:rPr lang="en-US" b="0" i="0" u="none"/>
              <a:t>count(x)</a:t>
            </a:r>
          </a:p>
          <a:p>
            <a:pPr marL="742950" marR="0" lvl="1" indent="-285750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1800" b="0" i="0" u="none" strike="noStrike" cap="none"/>
              <a:t>how many times x appears in list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▪"/>
            </a:pPr>
            <a:r>
              <a:rPr lang="en-US" b="0" i="0" u="none"/>
              <a:t>sort()</a:t>
            </a:r>
          </a:p>
          <a:p>
            <a:pPr marL="742950" marR="0" lvl="1" indent="-285750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1800" b="0" i="0" u="none" strike="noStrike" cap="none"/>
              <a:t>sort items in place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▪"/>
            </a:pPr>
            <a:r>
              <a:rPr lang="en-US" b="0" i="0" u="none"/>
              <a:t>reverse()</a:t>
            </a:r>
          </a:p>
          <a:p>
            <a:pPr marL="742950" marR="0" lvl="1" indent="-285750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1800" b="0" i="0" u="none" strike="noStrike" cap="none"/>
              <a:t>reverse list</a:t>
            </a:r>
          </a:p>
        </p:txBody>
      </p:sp>
      <p:sp>
        <p:nvSpPr>
          <p:cNvPr id="355" name="Google Shape;355;p19" hidden="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265500" y="1575600"/>
            <a:ext cx="4045200" cy="20448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lang="en-US" b="0" i="0" u="none"/>
              <a:t>Tuples and sequences</a:t>
            </a:r>
          </a:p>
        </p:txBody>
      </p:sp>
      <p:sp>
        <p:nvSpPr>
          <p:cNvPr id="366" name="Subtitle 2">
            <a:extLst>
              <a:ext uri="{FF2B5EF4-FFF2-40B4-BE49-F238E27FC236}">
                <a16:creationId xmlns:a16="http://schemas.microsoft.com/office/drawing/2014/main" id="{85510C76-440F-1F49-34E5-89EFA7C50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</p:spPr>
        <p:txBody>
          <a:bodyPr/>
          <a:lstStyle/>
          <a:p>
            <a:endParaRPr lang="en-US"/>
          </a:p>
        </p:txBody>
      </p:sp>
      <p:sp>
        <p:nvSpPr>
          <p:cNvPr id="361" name="Google Shape;361;p2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▪"/>
            </a:pPr>
            <a:r>
              <a:rPr lang="en-US" b="0" i="0" u="none"/>
              <a:t>lists, strings, </a:t>
            </a:r>
            <a:r>
              <a:rPr lang="en-US" b="1" i="0" u="none"/>
              <a:t>tuples</a:t>
            </a:r>
            <a:r>
              <a:rPr lang="en-US" b="0" i="0" u="none"/>
              <a:t>: examples of </a:t>
            </a:r>
            <a:r>
              <a:rPr lang="en-US" b="0" i="1" u="none"/>
              <a:t>sequence </a:t>
            </a:r>
            <a:r>
              <a:rPr lang="en-US" b="0" i="0" u="none"/>
              <a:t>type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▪"/>
            </a:pPr>
            <a:r>
              <a:rPr lang="en-US" b="0" i="0" u="none"/>
              <a:t>tuple = values separated by commas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b="0" i="0" u="none"/>
              <a:t>&gt;&gt;&gt; t = 123, 543, 'bar'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b="0" i="0" u="none"/>
              <a:t>&gt;&gt;&gt; t[0]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b="0" i="0" u="none"/>
              <a:t>123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</a:pPr>
            <a:r>
              <a:rPr lang="en-US" b="0" i="0" u="none"/>
              <a:t>&gt;&gt;&gt; t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b="0" i="0" u="none"/>
              <a:t>(123, 543, 'bar')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endParaRPr lang="en-US" b="0" i="0" u="none"/>
          </a:p>
          <a:p>
            <a:pPr marL="342900" marR="0" lvl="0" indent="-1651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endParaRPr lang="en-US" b="0" i="0" u="none"/>
          </a:p>
        </p:txBody>
      </p:sp>
      <p:sp>
        <p:nvSpPr>
          <p:cNvPr id="359" name="Google Shape;359;p20" hidden="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 txBox="1">
            <a:spLocks noGrp="1"/>
          </p:cNvSpPr>
          <p:nvPr>
            <p:ph type="title"/>
          </p:nvPr>
        </p:nvSpPr>
        <p:spPr>
          <a:xfrm>
            <a:off x="265500" y="1575600"/>
            <a:ext cx="4045200" cy="20448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lang="en-US" b="0" i="0" u="none"/>
              <a:t>Tuples</a:t>
            </a:r>
          </a:p>
        </p:txBody>
      </p:sp>
      <p:sp>
        <p:nvSpPr>
          <p:cNvPr id="370" name="Subtitle 2">
            <a:extLst>
              <a:ext uri="{FF2B5EF4-FFF2-40B4-BE49-F238E27FC236}">
                <a16:creationId xmlns:a16="http://schemas.microsoft.com/office/drawing/2014/main" id="{2CF62E9F-FF38-C7E1-6DF9-E28F2E756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</p:spPr>
        <p:txBody>
          <a:bodyPr/>
          <a:lstStyle/>
          <a:p>
            <a:endParaRPr lang="en-US"/>
          </a:p>
        </p:txBody>
      </p:sp>
      <p:sp>
        <p:nvSpPr>
          <p:cNvPr id="365" name="Google Shape;365;p2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▪"/>
            </a:pPr>
            <a:r>
              <a:rPr lang="en-US" b="0" i="0" u="none"/>
              <a:t>Empty tuples: ()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b="0" i="0" u="none"/>
              <a:t>&gt;&gt;&gt; empty = ()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b="0" i="0" u="none"/>
              <a:t>&gt;&gt;&gt; len(empty)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b="0" i="0" u="none"/>
              <a:t>0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▪"/>
            </a:pPr>
            <a:r>
              <a:rPr lang="en-US" b="0" i="0" u="none"/>
              <a:t>one item 🡪 trailing comma</a:t>
            </a:r>
          </a:p>
          <a:p>
            <a:pPr marL="342900" marR="0" lvl="0" indent="-342900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b="0" i="0" u="none"/>
              <a:t>&gt;&gt;&gt; singleton = 'foo',</a:t>
            </a:r>
          </a:p>
        </p:txBody>
      </p:sp>
      <p:sp>
        <p:nvSpPr>
          <p:cNvPr id="363" name="Google Shape;363;p21" hidden="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