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69" autoAdjust="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2B718D-00DB-4414-991B-0B4AB3D4453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6BD96F7-4F5B-438D-ADED-649BF3C286E1}">
      <dgm:prSet/>
      <dgm:spPr/>
      <dgm:t>
        <a:bodyPr/>
        <a:lstStyle/>
        <a:p>
          <a:r>
            <a:rPr lang="en-US"/>
            <a:t>Cardiovascular diseases (CVDs) are a major cause of illness and death worldwide. Detecting them early is crucial for better outcomes. Machine learning (ML) offers a promising approach to spot CVD risks before symptoms appear.</a:t>
          </a:r>
        </a:p>
      </dgm:t>
    </dgm:pt>
    <dgm:pt modelId="{30B50B4C-BFCA-42E7-BD32-6763EAAD456B}" type="parTrans" cxnId="{318CFBBB-7BC0-4A50-BF5C-06AD24F065DB}">
      <dgm:prSet/>
      <dgm:spPr/>
      <dgm:t>
        <a:bodyPr/>
        <a:lstStyle/>
        <a:p>
          <a:endParaRPr lang="en-US"/>
        </a:p>
      </dgm:t>
    </dgm:pt>
    <dgm:pt modelId="{FB4AE2FA-3371-43ED-8138-6B4A93D019C5}" type="sibTrans" cxnId="{318CFBBB-7BC0-4A50-BF5C-06AD24F065DB}">
      <dgm:prSet/>
      <dgm:spPr/>
      <dgm:t>
        <a:bodyPr/>
        <a:lstStyle/>
        <a:p>
          <a:endParaRPr lang="en-US"/>
        </a:p>
      </dgm:t>
    </dgm:pt>
    <dgm:pt modelId="{39E2A615-F518-4127-9681-878CFCF500AC}">
      <dgm:prSet/>
      <dgm:spPr/>
      <dgm:t>
        <a:bodyPr/>
        <a:lstStyle/>
        <a:p>
          <a:r>
            <a:rPr lang="en-US"/>
            <a:t>Global death counts due to CVD increased from 12.4 million in 1990 to 19.8 million in 2022 reflecting global population growth and aging and the contributions from preventable metabolic, environmental, and behavioral risks.Eastern Europe had the highest age-standardized total CVD mortality at 553 deaths per 100,000.</a:t>
          </a:r>
        </a:p>
      </dgm:t>
    </dgm:pt>
    <dgm:pt modelId="{26E787C3-1423-4702-BCEE-D4BACA3AE99B}" type="parTrans" cxnId="{10BECB63-41B0-48A5-BBC6-0E1C4AABCFC3}">
      <dgm:prSet/>
      <dgm:spPr/>
      <dgm:t>
        <a:bodyPr/>
        <a:lstStyle/>
        <a:p>
          <a:endParaRPr lang="en-US"/>
        </a:p>
      </dgm:t>
    </dgm:pt>
    <dgm:pt modelId="{8156833B-6E77-4C4E-AFEE-7CCB487A29AB}" type="sibTrans" cxnId="{10BECB63-41B0-48A5-BBC6-0E1C4AABCFC3}">
      <dgm:prSet/>
      <dgm:spPr/>
      <dgm:t>
        <a:bodyPr/>
        <a:lstStyle/>
        <a:p>
          <a:endParaRPr lang="en-US"/>
        </a:p>
      </dgm:t>
    </dgm:pt>
    <dgm:pt modelId="{6B449804-50FD-409E-ADFE-E52CE858B1BF}" type="pres">
      <dgm:prSet presAssocID="{6B2B718D-00DB-4414-991B-0B4AB3D44534}" presName="linear" presStyleCnt="0">
        <dgm:presLayoutVars>
          <dgm:animLvl val="lvl"/>
          <dgm:resizeHandles val="exact"/>
        </dgm:presLayoutVars>
      </dgm:prSet>
      <dgm:spPr/>
    </dgm:pt>
    <dgm:pt modelId="{CAA943C0-4FDE-49EA-8D5F-75F4D7BC58A2}" type="pres">
      <dgm:prSet presAssocID="{16BD96F7-4F5B-438D-ADED-649BF3C286E1}" presName="parentText" presStyleLbl="node1" presStyleIdx="0" presStyleCnt="2">
        <dgm:presLayoutVars>
          <dgm:chMax val="0"/>
          <dgm:bulletEnabled val="1"/>
        </dgm:presLayoutVars>
      </dgm:prSet>
      <dgm:spPr/>
    </dgm:pt>
    <dgm:pt modelId="{8453450D-5320-4FA8-8279-216FF2946AFF}" type="pres">
      <dgm:prSet presAssocID="{FB4AE2FA-3371-43ED-8138-6B4A93D019C5}" presName="spacer" presStyleCnt="0"/>
      <dgm:spPr/>
    </dgm:pt>
    <dgm:pt modelId="{CC37CC00-6DD0-4B23-8845-33ACFD900824}" type="pres">
      <dgm:prSet presAssocID="{39E2A615-F518-4127-9681-878CFCF500AC}" presName="parentText" presStyleLbl="node1" presStyleIdx="1" presStyleCnt="2">
        <dgm:presLayoutVars>
          <dgm:chMax val="0"/>
          <dgm:bulletEnabled val="1"/>
        </dgm:presLayoutVars>
      </dgm:prSet>
      <dgm:spPr/>
    </dgm:pt>
  </dgm:ptLst>
  <dgm:cxnLst>
    <dgm:cxn modelId="{10BECB63-41B0-48A5-BBC6-0E1C4AABCFC3}" srcId="{6B2B718D-00DB-4414-991B-0B4AB3D44534}" destId="{39E2A615-F518-4127-9681-878CFCF500AC}" srcOrd="1" destOrd="0" parTransId="{26E787C3-1423-4702-BCEE-D4BACA3AE99B}" sibTransId="{8156833B-6E77-4C4E-AFEE-7CCB487A29AB}"/>
    <dgm:cxn modelId="{52A7F46C-A645-4E87-86F2-12CFACD6F0E7}" type="presOf" srcId="{16BD96F7-4F5B-438D-ADED-649BF3C286E1}" destId="{CAA943C0-4FDE-49EA-8D5F-75F4D7BC58A2}" srcOrd="0" destOrd="0" presId="urn:microsoft.com/office/officeart/2005/8/layout/vList2"/>
    <dgm:cxn modelId="{5802A27F-F575-41D2-A04B-D39FE7302D63}" type="presOf" srcId="{39E2A615-F518-4127-9681-878CFCF500AC}" destId="{CC37CC00-6DD0-4B23-8845-33ACFD900824}" srcOrd="0" destOrd="0" presId="urn:microsoft.com/office/officeart/2005/8/layout/vList2"/>
    <dgm:cxn modelId="{F2BDA7B5-5427-42B5-99AF-C5C7A9B354F0}" type="presOf" srcId="{6B2B718D-00DB-4414-991B-0B4AB3D44534}" destId="{6B449804-50FD-409E-ADFE-E52CE858B1BF}" srcOrd="0" destOrd="0" presId="urn:microsoft.com/office/officeart/2005/8/layout/vList2"/>
    <dgm:cxn modelId="{318CFBBB-7BC0-4A50-BF5C-06AD24F065DB}" srcId="{6B2B718D-00DB-4414-991B-0B4AB3D44534}" destId="{16BD96F7-4F5B-438D-ADED-649BF3C286E1}" srcOrd="0" destOrd="0" parTransId="{30B50B4C-BFCA-42E7-BD32-6763EAAD456B}" sibTransId="{FB4AE2FA-3371-43ED-8138-6B4A93D019C5}"/>
    <dgm:cxn modelId="{B7C7A291-1AE8-4916-83F3-2AF24C05D72B}" type="presParOf" srcId="{6B449804-50FD-409E-ADFE-E52CE858B1BF}" destId="{CAA943C0-4FDE-49EA-8D5F-75F4D7BC58A2}" srcOrd="0" destOrd="0" presId="urn:microsoft.com/office/officeart/2005/8/layout/vList2"/>
    <dgm:cxn modelId="{8E18C5A8-4B7A-499E-9022-2CF20E9ADC9A}" type="presParOf" srcId="{6B449804-50FD-409E-ADFE-E52CE858B1BF}" destId="{8453450D-5320-4FA8-8279-216FF2946AFF}" srcOrd="1" destOrd="0" presId="urn:microsoft.com/office/officeart/2005/8/layout/vList2"/>
    <dgm:cxn modelId="{8A4D1508-5C04-4D14-BE12-CFCB7BD89F91}" type="presParOf" srcId="{6B449804-50FD-409E-ADFE-E52CE858B1BF}" destId="{CC37CC00-6DD0-4B23-8845-33ACFD90082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BA9CD8-8B1D-4266-A065-DE2778F50F42}" type="doc">
      <dgm:prSet loTypeId="urn:microsoft.com/office/officeart/2005/8/layout/bProcess4" loCatId="process" qsTypeId="urn:microsoft.com/office/officeart/2005/8/quickstyle/simple1" qsCatId="simple" csTypeId="urn:microsoft.com/office/officeart/2005/8/colors/accent0_3" csCatId="mainScheme" phldr="1"/>
      <dgm:spPr/>
      <dgm:t>
        <a:bodyPr/>
        <a:lstStyle/>
        <a:p>
          <a:endParaRPr lang="en-US"/>
        </a:p>
      </dgm:t>
    </dgm:pt>
    <dgm:pt modelId="{C78BC470-F1A1-4A04-B968-237EF0FF84D0}">
      <dgm:prSet/>
      <dgm:spPr/>
      <dgm:t>
        <a:bodyPr/>
        <a:lstStyle/>
        <a:p>
          <a:r>
            <a:rPr lang="en-US" dirty="0"/>
            <a:t>In this paper we would be applying statistical tests to analyze the percentages and the growth rate of colon cancer and also suggest ML and DL approaches based on the previous research .</a:t>
          </a:r>
        </a:p>
      </dgm:t>
    </dgm:pt>
    <dgm:pt modelId="{7EB3D8BC-C5D4-487D-A73E-FA203B1C5052}" type="parTrans" cxnId="{FDFA09D4-250B-45B4-A044-9F6E70344670}">
      <dgm:prSet/>
      <dgm:spPr/>
      <dgm:t>
        <a:bodyPr/>
        <a:lstStyle/>
        <a:p>
          <a:endParaRPr lang="en-US"/>
        </a:p>
      </dgm:t>
    </dgm:pt>
    <dgm:pt modelId="{47469BF4-8DE6-4901-B20A-DF7D5BC06736}" type="sibTrans" cxnId="{FDFA09D4-250B-45B4-A044-9F6E70344670}">
      <dgm:prSet/>
      <dgm:spPr/>
      <dgm:t>
        <a:bodyPr/>
        <a:lstStyle/>
        <a:p>
          <a:endParaRPr lang="en-US"/>
        </a:p>
      </dgm:t>
    </dgm:pt>
    <dgm:pt modelId="{5561CEFC-01C8-46A3-BA59-8F9117CACED3}">
      <dgm:prSet/>
      <dgm:spPr/>
      <dgm:t>
        <a:bodyPr/>
        <a:lstStyle/>
        <a:p>
          <a:r>
            <a:rPr lang="en-US"/>
            <a:t>Data Collection: Gather patient information such as medical history and test results.</a:t>
          </a:r>
        </a:p>
      </dgm:t>
    </dgm:pt>
    <dgm:pt modelId="{51E24CB9-311A-4B04-8C4A-45014670CB73}" type="parTrans" cxnId="{231144BA-C3E7-4654-9EAE-3D9A7FCD719B}">
      <dgm:prSet/>
      <dgm:spPr/>
      <dgm:t>
        <a:bodyPr/>
        <a:lstStyle/>
        <a:p>
          <a:endParaRPr lang="en-US"/>
        </a:p>
      </dgm:t>
    </dgm:pt>
    <dgm:pt modelId="{3111754E-2980-40B1-849D-8A653B168641}" type="sibTrans" cxnId="{231144BA-C3E7-4654-9EAE-3D9A7FCD719B}">
      <dgm:prSet/>
      <dgm:spPr/>
      <dgm:t>
        <a:bodyPr/>
        <a:lstStyle/>
        <a:p>
          <a:endParaRPr lang="en-US"/>
        </a:p>
      </dgm:t>
    </dgm:pt>
    <dgm:pt modelId="{AE8E2568-8AEA-4617-8510-10F3A057EC92}">
      <dgm:prSet/>
      <dgm:spPr/>
      <dgm:t>
        <a:bodyPr/>
        <a:lstStyle/>
        <a:p>
          <a:r>
            <a:rPr lang="en-US"/>
            <a:t>Data Preprocessing: Clean and prepare the data, handling missing values and normalizing features.</a:t>
          </a:r>
        </a:p>
      </dgm:t>
    </dgm:pt>
    <dgm:pt modelId="{BAC62E2B-F1FF-4CEE-AEF4-110AC4B9E1C6}" type="parTrans" cxnId="{69CC3259-2162-44CD-B301-B6F28CED56D4}">
      <dgm:prSet/>
      <dgm:spPr/>
      <dgm:t>
        <a:bodyPr/>
        <a:lstStyle/>
        <a:p>
          <a:endParaRPr lang="en-US"/>
        </a:p>
      </dgm:t>
    </dgm:pt>
    <dgm:pt modelId="{6E4F70CF-4B4A-4D8B-9CBD-56280859877E}" type="sibTrans" cxnId="{69CC3259-2162-44CD-B301-B6F28CED56D4}">
      <dgm:prSet/>
      <dgm:spPr/>
      <dgm:t>
        <a:bodyPr/>
        <a:lstStyle/>
        <a:p>
          <a:endParaRPr lang="en-US"/>
        </a:p>
      </dgm:t>
    </dgm:pt>
    <dgm:pt modelId="{20A1A950-A964-4A6C-905D-DC3521CCC6D3}">
      <dgm:prSet/>
      <dgm:spPr/>
      <dgm:t>
        <a:bodyPr/>
        <a:lstStyle/>
        <a:p>
          <a:r>
            <a:rPr lang="en-US"/>
            <a:t>Feature Selection: Identify the most important features for prediction.</a:t>
          </a:r>
        </a:p>
      </dgm:t>
    </dgm:pt>
    <dgm:pt modelId="{49D9EEA0-67B1-4C88-87C3-B13CE36E1F74}" type="parTrans" cxnId="{53824D77-E3DC-4184-8B36-A95E6338282A}">
      <dgm:prSet/>
      <dgm:spPr/>
      <dgm:t>
        <a:bodyPr/>
        <a:lstStyle/>
        <a:p>
          <a:endParaRPr lang="en-US"/>
        </a:p>
      </dgm:t>
    </dgm:pt>
    <dgm:pt modelId="{C19437BD-F0A0-4676-AF9F-C29F8D794328}" type="sibTrans" cxnId="{53824D77-E3DC-4184-8B36-A95E6338282A}">
      <dgm:prSet/>
      <dgm:spPr/>
      <dgm:t>
        <a:bodyPr/>
        <a:lstStyle/>
        <a:p>
          <a:endParaRPr lang="en-US"/>
        </a:p>
      </dgm:t>
    </dgm:pt>
    <dgm:pt modelId="{A7378EA7-727C-4F70-BB26-ADE87D8C3FE3}">
      <dgm:prSet/>
      <dgm:spPr/>
      <dgm:t>
        <a:bodyPr/>
        <a:lstStyle/>
        <a:p>
          <a:r>
            <a:rPr lang="en-US"/>
            <a:t>Model Selection: Choose suitable algorithms like logistic regression or decision trees.</a:t>
          </a:r>
        </a:p>
      </dgm:t>
    </dgm:pt>
    <dgm:pt modelId="{506F495A-C1D9-4FFD-8058-F4531EB486AC}" type="parTrans" cxnId="{9E163E16-127B-4298-B709-02773806D3A4}">
      <dgm:prSet/>
      <dgm:spPr/>
      <dgm:t>
        <a:bodyPr/>
        <a:lstStyle/>
        <a:p>
          <a:endParaRPr lang="en-US"/>
        </a:p>
      </dgm:t>
    </dgm:pt>
    <dgm:pt modelId="{694C5D17-3B50-40EA-84DF-565A90170C49}" type="sibTrans" cxnId="{9E163E16-127B-4298-B709-02773806D3A4}">
      <dgm:prSet/>
      <dgm:spPr/>
      <dgm:t>
        <a:bodyPr/>
        <a:lstStyle/>
        <a:p>
          <a:endParaRPr lang="en-US"/>
        </a:p>
      </dgm:t>
    </dgm:pt>
    <dgm:pt modelId="{3960F386-785C-45B7-98DF-AEEB18429ECD}">
      <dgm:prSet/>
      <dgm:spPr/>
      <dgm:t>
        <a:bodyPr/>
        <a:lstStyle/>
        <a:p>
          <a:r>
            <a:rPr lang="en-US"/>
            <a:t>Model Training: Train the models using the prepared data, adjusting parameters as needed.</a:t>
          </a:r>
        </a:p>
      </dgm:t>
    </dgm:pt>
    <dgm:pt modelId="{ED66DE65-04A7-4055-804C-FE53D7774E15}" type="parTrans" cxnId="{B577CF09-5F2C-4C46-875B-D11329679D73}">
      <dgm:prSet/>
      <dgm:spPr/>
      <dgm:t>
        <a:bodyPr/>
        <a:lstStyle/>
        <a:p>
          <a:endParaRPr lang="en-US"/>
        </a:p>
      </dgm:t>
    </dgm:pt>
    <dgm:pt modelId="{D7A0484B-1DDB-4172-B28D-484075CEA936}" type="sibTrans" cxnId="{B577CF09-5F2C-4C46-875B-D11329679D73}">
      <dgm:prSet/>
      <dgm:spPr/>
      <dgm:t>
        <a:bodyPr/>
        <a:lstStyle/>
        <a:p>
          <a:endParaRPr lang="en-US"/>
        </a:p>
      </dgm:t>
    </dgm:pt>
    <dgm:pt modelId="{F6DB960E-629D-4C0E-A010-529B88736B4F}">
      <dgm:prSet/>
      <dgm:spPr/>
      <dgm:t>
        <a:bodyPr/>
        <a:lstStyle/>
        <a:p>
          <a:r>
            <a:rPr lang="en-US"/>
            <a:t>Model Evaluation: Assess how well the models perform using metrics like accuracy or AUC-ROC.</a:t>
          </a:r>
        </a:p>
      </dgm:t>
    </dgm:pt>
    <dgm:pt modelId="{41FB978C-C2AB-4B39-9BB7-DAB2F5E59E2F}" type="parTrans" cxnId="{A9B4F63B-01AF-4531-B3E6-EEB957C3965A}">
      <dgm:prSet/>
      <dgm:spPr/>
      <dgm:t>
        <a:bodyPr/>
        <a:lstStyle/>
        <a:p>
          <a:endParaRPr lang="en-US"/>
        </a:p>
      </dgm:t>
    </dgm:pt>
    <dgm:pt modelId="{DDAFAA20-5E23-451E-99D6-036DBA078827}" type="sibTrans" cxnId="{A9B4F63B-01AF-4531-B3E6-EEB957C3965A}">
      <dgm:prSet/>
      <dgm:spPr/>
      <dgm:t>
        <a:bodyPr/>
        <a:lstStyle/>
        <a:p>
          <a:endParaRPr lang="en-US"/>
        </a:p>
      </dgm:t>
    </dgm:pt>
    <dgm:pt modelId="{7950122A-49C3-4FD1-A10A-7DA5BC203F94}">
      <dgm:prSet/>
      <dgm:spPr/>
      <dgm:t>
        <a:bodyPr/>
        <a:lstStyle/>
        <a:p>
          <a:r>
            <a:rPr lang="en-US"/>
            <a:t>Model Interpretation: Understand the factors influencing the predictions made by the models.</a:t>
          </a:r>
        </a:p>
      </dgm:t>
    </dgm:pt>
    <dgm:pt modelId="{96604598-151B-4FEE-87FA-33B369EB2B6E}" type="parTrans" cxnId="{4D38FC75-8388-4A8C-B6BF-15014C32D807}">
      <dgm:prSet/>
      <dgm:spPr/>
      <dgm:t>
        <a:bodyPr/>
        <a:lstStyle/>
        <a:p>
          <a:endParaRPr lang="en-US"/>
        </a:p>
      </dgm:t>
    </dgm:pt>
    <dgm:pt modelId="{1721E68D-C39F-454E-8E26-DCF6D5053F32}" type="sibTrans" cxnId="{4D38FC75-8388-4A8C-B6BF-15014C32D807}">
      <dgm:prSet/>
      <dgm:spPr/>
      <dgm:t>
        <a:bodyPr/>
        <a:lstStyle/>
        <a:p>
          <a:endParaRPr lang="en-US"/>
        </a:p>
      </dgm:t>
    </dgm:pt>
    <dgm:pt modelId="{9383BB1C-50A5-4B29-9C52-B6FDF1DB8D11}">
      <dgm:prSet/>
      <dgm:spPr/>
      <dgm:t>
        <a:bodyPr/>
        <a:lstStyle/>
        <a:p>
          <a:r>
            <a:rPr lang="en-US"/>
            <a:t>Continuous Improvement: Regularly update and refine the model based on new data and feedback.</a:t>
          </a:r>
        </a:p>
      </dgm:t>
    </dgm:pt>
    <dgm:pt modelId="{7B4A01ED-7967-4F59-AD90-F4E194AAF4DF}" type="parTrans" cxnId="{8EF76CF8-71DC-4518-A3EC-0D8A42427590}">
      <dgm:prSet/>
      <dgm:spPr/>
      <dgm:t>
        <a:bodyPr/>
        <a:lstStyle/>
        <a:p>
          <a:endParaRPr lang="en-US"/>
        </a:p>
      </dgm:t>
    </dgm:pt>
    <dgm:pt modelId="{60F67608-B721-4F7C-9A7B-BB4B8E83151D}" type="sibTrans" cxnId="{8EF76CF8-71DC-4518-A3EC-0D8A42427590}">
      <dgm:prSet/>
      <dgm:spPr/>
      <dgm:t>
        <a:bodyPr/>
        <a:lstStyle/>
        <a:p>
          <a:endParaRPr lang="en-US"/>
        </a:p>
      </dgm:t>
    </dgm:pt>
    <dgm:pt modelId="{ABA22F2C-AB6C-45D5-86A7-44914F3DB821}" type="pres">
      <dgm:prSet presAssocID="{9DBA9CD8-8B1D-4266-A065-DE2778F50F42}" presName="Name0" presStyleCnt="0">
        <dgm:presLayoutVars>
          <dgm:dir/>
          <dgm:resizeHandles/>
        </dgm:presLayoutVars>
      </dgm:prSet>
      <dgm:spPr/>
    </dgm:pt>
    <dgm:pt modelId="{8D7F8AB1-B8A1-4312-830C-26213B4404B5}" type="pres">
      <dgm:prSet presAssocID="{C78BC470-F1A1-4A04-B968-237EF0FF84D0}" presName="compNode" presStyleCnt="0"/>
      <dgm:spPr/>
    </dgm:pt>
    <dgm:pt modelId="{CD3F87C8-1289-4C4B-93DF-E0A2ACCC5FE3}" type="pres">
      <dgm:prSet presAssocID="{C78BC470-F1A1-4A04-B968-237EF0FF84D0}" presName="dummyConnPt" presStyleCnt="0"/>
      <dgm:spPr/>
    </dgm:pt>
    <dgm:pt modelId="{94E88455-C67D-401D-9942-5F8F3FB93EC9}" type="pres">
      <dgm:prSet presAssocID="{C78BC470-F1A1-4A04-B968-237EF0FF84D0}" presName="node" presStyleLbl="node1" presStyleIdx="0" presStyleCnt="9" custScaleX="107305" custScaleY="100644">
        <dgm:presLayoutVars>
          <dgm:bulletEnabled val="1"/>
        </dgm:presLayoutVars>
      </dgm:prSet>
      <dgm:spPr/>
    </dgm:pt>
    <dgm:pt modelId="{9E5862FC-F38E-4103-9831-2CF5FE4618A4}" type="pres">
      <dgm:prSet presAssocID="{47469BF4-8DE6-4901-B20A-DF7D5BC06736}" presName="sibTrans" presStyleLbl="bgSibTrans2D1" presStyleIdx="0" presStyleCnt="8"/>
      <dgm:spPr/>
    </dgm:pt>
    <dgm:pt modelId="{17F50426-E190-434A-9BF8-780A78A41113}" type="pres">
      <dgm:prSet presAssocID="{5561CEFC-01C8-46A3-BA59-8F9117CACED3}" presName="compNode" presStyleCnt="0"/>
      <dgm:spPr/>
    </dgm:pt>
    <dgm:pt modelId="{AF39EB48-C76B-4F7B-8B6D-AC047D8EBC22}" type="pres">
      <dgm:prSet presAssocID="{5561CEFC-01C8-46A3-BA59-8F9117CACED3}" presName="dummyConnPt" presStyleCnt="0"/>
      <dgm:spPr/>
    </dgm:pt>
    <dgm:pt modelId="{21269EC9-9646-4E5A-AA25-7D35231209DF}" type="pres">
      <dgm:prSet presAssocID="{5561CEFC-01C8-46A3-BA59-8F9117CACED3}" presName="node" presStyleLbl="node1" presStyleIdx="1" presStyleCnt="9">
        <dgm:presLayoutVars>
          <dgm:bulletEnabled val="1"/>
        </dgm:presLayoutVars>
      </dgm:prSet>
      <dgm:spPr/>
    </dgm:pt>
    <dgm:pt modelId="{8CD8AA3F-464F-4E5D-BF2D-332B7BF67BA2}" type="pres">
      <dgm:prSet presAssocID="{3111754E-2980-40B1-849D-8A653B168641}" presName="sibTrans" presStyleLbl="bgSibTrans2D1" presStyleIdx="1" presStyleCnt="8"/>
      <dgm:spPr/>
    </dgm:pt>
    <dgm:pt modelId="{1E6A8E90-4805-4B3F-BDDF-E84CAC63FFE5}" type="pres">
      <dgm:prSet presAssocID="{AE8E2568-8AEA-4617-8510-10F3A057EC92}" presName="compNode" presStyleCnt="0"/>
      <dgm:spPr/>
    </dgm:pt>
    <dgm:pt modelId="{DCAC07A2-F978-4358-A697-286832360016}" type="pres">
      <dgm:prSet presAssocID="{AE8E2568-8AEA-4617-8510-10F3A057EC92}" presName="dummyConnPt" presStyleCnt="0"/>
      <dgm:spPr/>
    </dgm:pt>
    <dgm:pt modelId="{EB38CF9F-73B9-472C-9E4B-DB5C2F611BB0}" type="pres">
      <dgm:prSet presAssocID="{AE8E2568-8AEA-4617-8510-10F3A057EC92}" presName="node" presStyleLbl="node1" presStyleIdx="2" presStyleCnt="9">
        <dgm:presLayoutVars>
          <dgm:bulletEnabled val="1"/>
        </dgm:presLayoutVars>
      </dgm:prSet>
      <dgm:spPr/>
    </dgm:pt>
    <dgm:pt modelId="{C3214677-5ED5-4FBB-BEDA-EB4531449F89}" type="pres">
      <dgm:prSet presAssocID="{6E4F70CF-4B4A-4D8B-9CBD-56280859877E}" presName="sibTrans" presStyleLbl="bgSibTrans2D1" presStyleIdx="2" presStyleCnt="8"/>
      <dgm:spPr/>
    </dgm:pt>
    <dgm:pt modelId="{1DD047C4-9B5F-4BD0-AD5A-9D6E457933A4}" type="pres">
      <dgm:prSet presAssocID="{20A1A950-A964-4A6C-905D-DC3521CCC6D3}" presName="compNode" presStyleCnt="0"/>
      <dgm:spPr/>
    </dgm:pt>
    <dgm:pt modelId="{E5065FE3-ABBD-4398-977F-000C2E03FD5B}" type="pres">
      <dgm:prSet presAssocID="{20A1A950-A964-4A6C-905D-DC3521CCC6D3}" presName="dummyConnPt" presStyleCnt="0"/>
      <dgm:spPr/>
    </dgm:pt>
    <dgm:pt modelId="{7F1CC765-D75D-4B70-BC7B-91B30A594A55}" type="pres">
      <dgm:prSet presAssocID="{20A1A950-A964-4A6C-905D-DC3521CCC6D3}" presName="node" presStyleLbl="node1" presStyleIdx="3" presStyleCnt="9">
        <dgm:presLayoutVars>
          <dgm:bulletEnabled val="1"/>
        </dgm:presLayoutVars>
      </dgm:prSet>
      <dgm:spPr/>
    </dgm:pt>
    <dgm:pt modelId="{75A8EAAF-19BB-486C-AC8D-F0793A267BE2}" type="pres">
      <dgm:prSet presAssocID="{C19437BD-F0A0-4676-AF9F-C29F8D794328}" presName="sibTrans" presStyleLbl="bgSibTrans2D1" presStyleIdx="3" presStyleCnt="8"/>
      <dgm:spPr/>
    </dgm:pt>
    <dgm:pt modelId="{04BAF615-A03C-4B24-BF72-BA92D1CC1C85}" type="pres">
      <dgm:prSet presAssocID="{A7378EA7-727C-4F70-BB26-ADE87D8C3FE3}" presName="compNode" presStyleCnt="0"/>
      <dgm:spPr/>
    </dgm:pt>
    <dgm:pt modelId="{DD590AEA-FFE8-4FAD-8A28-2BC4B9AF6EE2}" type="pres">
      <dgm:prSet presAssocID="{A7378EA7-727C-4F70-BB26-ADE87D8C3FE3}" presName="dummyConnPt" presStyleCnt="0"/>
      <dgm:spPr/>
    </dgm:pt>
    <dgm:pt modelId="{344ED642-85A4-4D06-A94F-B67B70AFB893}" type="pres">
      <dgm:prSet presAssocID="{A7378EA7-727C-4F70-BB26-ADE87D8C3FE3}" presName="node" presStyleLbl="node1" presStyleIdx="4" presStyleCnt="9">
        <dgm:presLayoutVars>
          <dgm:bulletEnabled val="1"/>
        </dgm:presLayoutVars>
      </dgm:prSet>
      <dgm:spPr/>
    </dgm:pt>
    <dgm:pt modelId="{374F0EAF-B53F-45D5-A260-7E95DB263CBA}" type="pres">
      <dgm:prSet presAssocID="{694C5D17-3B50-40EA-84DF-565A90170C49}" presName="sibTrans" presStyleLbl="bgSibTrans2D1" presStyleIdx="4" presStyleCnt="8"/>
      <dgm:spPr/>
    </dgm:pt>
    <dgm:pt modelId="{469746EC-7D7A-45E5-93E4-9B4ECD022FEB}" type="pres">
      <dgm:prSet presAssocID="{3960F386-785C-45B7-98DF-AEEB18429ECD}" presName="compNode" presStyleCnt="0"/>
      <dgm:spPr/>
    </dgm:pt>
    <dgm:pt modelId="{A32A7A66-4119-46A4-BF80-A612BBF87B20}" type="pres">
      <dgm:prSet presAssocID="{3960F386-785C-45B7-98DF-AEEB18429ECD}" presName="dummyConnPt" presStyleCnt="0"/>
      <dgm:spPr/>
    </dgm:pt>
    <dgm:pt modelId="{7F09337E-3A50-410E-BEC1-B5E24343582E}" type="pres">
      <dgm:prSet presAssocID="{3960F386-785C-45B7-98DF-AEEB18429ECD}" presName="node" presStyleLbl="node1" presStyleIdx="5" presStyleCnt="9">
        <dgm:presLayoutVars>
          <dgm:bulletEnabled val="1"/>
        </dgm:presLayoutVars>
      </dgm:prSet>
      <dgm:spPr/>
    </dgm:pt>
    <dgm:pt modelId="{B29C8C13-70A8-4025-8553-A155E5A82246}" type="pres">
      <dgm:prSet presAssocID="{D7A0484B-1DDB-4172-B28D-484075CEA936}" presName="sibTrans" presStyleLbl="bgSibTrans2D1" presStyleIdx="5" presStyleCnt="8"/>
      <dgm:spPr/>
    </dgm:pt>
    <dgm:pt modelId="{4039F9A6-DE5D-4530-84B0-9A9AFA8ADFF4}" type="pres">
      <dgm:prSet presAssocID="{F6DB960E-629D-4C0E-A010-529B88736B4F}" presName="compNode" presStyleCnt="0"/>
      <dgm:spPr/>
    </dgm:pt>
    <dgm:pt modelId="{86062078-EB72-4803-8A35-C8383D372169}" type="pres">
      <dgm:prSet presAssocID="{F6DB960E-629D-4C0E-A010-529B88736B4F}" presName="dummyConnPt" presStyleCnt="0"/>
      <dgm:spPr/>
    </dgm:pt>
    <dgm:pt modelId="{8C0457E9-ACEC-4B29-ACA0-8E33EDB149E4}" type="pres">
      <dgm:prSet presAssocID="{F6DB960E-629D-4C0E-A010-529B88736B4F}" presName="node" presStyleLbl="node1" presStyleIdx="6" presStyleCnt="9">
        <dgm:presLayoutVars>
          <dgm:bulletEnabled val="1"/>
        </dgm:presLayoutVars>
      </dgm:prSet>
      <dgm:spPr/>
    </dgm:pt>
    <dgm:pt modelId="{CCEBC439-48BC-4B08-97EF-C90C5FB1B552}" type="pres">
      <dgm:prSet presAssocID="{DDAFAA20-5E23-451E-99D6-036DBA078827}" presName="sibTrans" presStyleLbl="bgSibTrans2D1" presStyleIdx="6" presStyleCnt="8"/>
      <dgm:spPr/>
    </dgm:pt>
    <dgm:pt modelId="{FA1567B0-98E9-4513-B013-DAD0CE94A1CF}" type="pres">
      <dgm:prSet presAssocID="{7950122A-49C3-4FD1-A10A-7DA5BC203F94}" presName="compNode" presStyleCnt="0"/>
      <dgm:spPr/>
    </dgm:pt>
    <dgm:pt modelId="{632AA68D-D619-447D-9E11-82E6923340EC}" type="pres">
      <dgm:prSet presAssocID="{7950122A-49C3-4FD1-A10A-7DA5BC203F94}" presName="dummyConnPt" presStyleCnt="0"/>
      <dgm:spPr/>
    </dgm:pt>
    <dgm:pt modelId="{187599CE-A236-48DC-8AD6-26D13B80F4F0}" type="pres">
      <dgm:prSet presAssocID="{7950122A-49C3-4FD1-A10A-7DA5BC203F94}" presName="node" presStyleLbl="node1" presStyleIdx="7" presStyleCnt="9">
        <dgm:presLayoutVars>
          <dgm:bulletEnabled val="1"/>
        </dgm:presLayoutVars>
      </dgm:prSet>
      <dgm:spPr/>
    </dgm:pt>
    <dgm:pt modelId="{6C8D2B40-6049-4652-8540-EF08DF40D75C}" type="pres">
      <dgm:prSet presAssocID="{1721E68D-C39F-454E-8E26-DCF6D5053F32}" presName="sibTrans" presStyleLbl="bgSibTrans2D1" presStyleIdx="7" presStyleCnt="8"/>
      <dgm:spPr/>
    </dgm:pt>
    <dgm:pt modelId="{89696FF8-4C9F-40A7-ADF4-669F8AB61604}" type="pres">
      <dgm:prSet presAssocID="{9383BB1C-50A5-4B29-9C52-B6FDF1DB8D11}" presName="compNode" presStyleCnt="0"/>
      <dgm:spPr/>
    </dgm:pt>
    <dgm:pt modelId="{66C27E95-F75C-476A-BEB0-67DB5D92CF28}" type="pres">
      <dgm:prSet presAssocID="{9383BB1C-50A5-4B29-9C52-B6FDF1DB8D11}" presName="dummyConnPt" presStyleCnt="0"/>
      <dgm:spPr/>
    </dgm:pt>
    <dgm:pt modelId="{8169EB6A-3DCE-4739-9A5E-42094EA6ABEC}" type="pres">
      <dgm:prSet presAssocID="{9383BB1C-50A5-4B29-9C52-B6FDF1DB8D11}" presName="node" presStyleLbl="node1" presStyleIdx="8" presStyleCnt="9">
        <dgm:presLayoutVars>
          <dgm:bulletEnabled val="1"/>
        </dgm:presLayoutVars>
      </dgm:prSet>
      <dgm:spPr/>
    </dgm:pt>
  </dgm:ptLst>
  <dgm:cxnLst>
    <dgm:cxn modelId="{2B9C9900-1324-4EAD-B8E3-541996A2168B}" type="presOf" srcId="{A7378EA7-727C-4F70-BB26-ADE87D8C3FE3}" destId="{344ED642-85A4-4D06-A94F-B67B70AFB893}" srcOrd="0" destOrd="0" presId="urn:microsoft.com/office/officeart/2005/8/layout/bProcess4"/>
    <dgm:cxn modelId="{C5C40501-4F74-4C7A-9883-B889E99C002C}" type="presOf" srcId="{9DBA9CD8-8B1D-4266-A065-DE2778F50F42}" destId="{ABA22F2C-AB6C-45D5-86A7-44914F3DB821}" srcOrd="0" destOrd="0" presId="urn:microsoft.com/office/officeart/2005/8/layout/bProcess4"/>
    <dgm:cxn modelId="{B577CF09-5F2C-4C46-875B-D11329679D73}" srcId="{9DBA9CD8-8B1D-4266-A065-DE2778F50F42}" destId="{3960F386-785C-45B7-98DF-AEEB18429ECD}" srcOrd="5" destOrd="0" parTransId="{ED66DE65-04A7-4055-804C-FE53D7774E15}" sibTransId="{D7A0484B-1DDB-4172-B28D-484075CEA936}"/>
    <dgm:cxn modelId="{8DC07A0E-B2F3-4715-946B-A5674F56A026}" type="presOf" srcId="{D7A0484B-1DDB-4172-B28D-484075CEA936}" destId="{B29C8C13-70A8-4025-8553-A155E5A82246}" srcOrd="0" destOrd="0" presId="urn:microsoft.com/office/officeart/2005/8/layout/bProcess4"/>
    <dgm:cxn modelId="{9E163E16-127B-4298-B709-02773806D3A4}" srcId="{9DBA9CD8-8B1D-4266-A065-DE2778F50F42}" destId="{A7378EA7-727C-4F70-BB26-ADE87D8C3FE3}" srcOrd="4" destOrd="0" parTransId="{506F495A-C1D9-4FFD-8058-F4531EB486AC}" sibTransId="{694C5D17-3B50-40EA-84DF-565A90170C49}"/>
    <dgm:cxn modelId="{CB967F35-C8E6-437F-825B-9AFBD9A38523}" type="presOf" srcId="{6E4F70CF-4B4A-4D8B-9CBD-56280859877E}" destId="{C3214677-5ED5-4FBB-BEDA-EB4531449F89}" srcOrd="0" destOrd="0" presId="urn:microsoft.com/office/officeart/2005/8/layout/bProcess4"/>
    <dgm:cxn modelId="{7228F335-2A4A-4F27-B656-76F22174738C}" type="presOf" srcId="{AE8E2568-8AEA-4617-8510-10F3A057EC92}" destId="{EB38CF9F-73B9-472C-9E4B-DB5C2F611BB0}" srcOrd="0" destOrd="0" presId="urn:microsoft.com/office/officeart/2005/8/layout/bProcess4"/>
    <dgm:cxn modelId="{C1569436-FEA6-406D-87CD-F990EE51D3E0}" type="presOf" srcId="{1721E68D-C39F-454E-8E26-DCF6D5053F32}" destId="{6C8D2B40-6049-4652-8540-EF08DF40D75C}" srcOrd="0" destOrd="0" presId="urn:microsoft.com/office/officeart/2005/8/layout/bProcess4"/>
    <dgm:cxn modelId="{78835C3B-AD2B-4A24-B049-43AB5D529823}" type="presOf" srcId="{C78BC470-F1A1-4A04-B968-237EF0FF84D0}" destId="{94E88455-C67D-401D-9942-5F8F3FB93EC9}" srcOrd="0" destOrd="0" presId="urn:microsoft.com/office/officeart/2005/8/layout/bProcess4"/>
    <dgm:cxn modelId="{A9B4F63B-01AF-4531-B3E6-EEB957C3965A}" srcId="{9DBA9CD8-8B1D-4266-A065-DE2778F50F42}" destId="{F6DB960E-629D-4C0E-A010-529B88736B4F}" srcOrd="6" destOrd="0" parTransId="{41FB978C-C2AB-4B39-9BB7-DAB2F5E59E2F}" sibTransId="{DDAFAA20-5E23-451E-99D6-036DBA078827}"/>
    <dgm:cxn modelId="{8AD8E740-6D7A-4928-AAB2-A8964F48CF8A}" type="presOf" srcId="{9383BB1C-50A5-4B29-9C52-B6FDF1DB8D11}" destId="{8169EB6A-3DCE-4739-9A5E-42094EA6ABEC}" srcOrd="0" destOrd="0" presId="urn:microsoft.com/office/officeart/2005/8/layout/bProcess4"/>
    <dgm:cxn modelId="{84562944-5EA6-46F4-A928-AE6180AC3C94}" type="presOf" srcId="{5561CEFC-01C8-46A3-BA59-8F9117CACED3}" destId="{21269EC9-9646-4E5A-AA25-7D35231209DF}" srcOrd="0" destOrd="0" presId="urn:microsoft.com/office/officeart/2005/8/layout/bProcess4"/>
    <dgm:cxn modelId="{0F59E967-5CAF-4372-BC0E-22DCD7B94AC2}" type="presOf" srcId="{3960F386-785C-45B7-98DF-AEEB18429ECD}" destId="{7F09337E-3A50-410E-BEC1-B5E24343582E}" srcOrd="0" destOrd="0" presId="urn:microsoft.com/office/officeart/2005/8/layout/bProcess4"/>
    <dgm:cxn modelId="{FBC8F169-5FDE-41D7-9CE7-75F803785EEB}" type="presOf" srcId="{3111754E-2980-40B1-849D-8A653B168641}" destId="{8CD8AA3F-464F-4E5D-BF2D-332B7BF67BA2}" srcOrd="0" destOrd="0" presId="urn:microsoft.com/office/officeart/2005/8/layout/bProcess4"/>
    <dgm:cxn modelId="{26C0A250-2416-4B18-8164-391BF8366DC8}" type="presOf" srcId="{20A1A950-A964-4A6C-905D-DC3521CCC6D3}" destId="{7F1CC765-D75D-4B70-BC7B-91B30A594A55}" srcOrd="0" destOrd="0" presId="urn:microsoft.com/office/officeart/2005/8/layout/bProcess4"/>
    <dgm:cxn modelId="{EA1CFC54-48A2-45C2-B3E3-2F07F653482F}" type="presOf" srcId="{7950122A-49C3-4FD1-A10A-7DA5BC203F94}" destId="{187599CE-A236-48DC-8AD6-26D13B80F4F0}" srcOrd="0" destOrd="0" presId="urn:microsoft.com/office/officeart/2005/8/layout/bProcess4"/>
    <dgm:cxn modelId="{FE20A555-AEAB-4C08-9482-BE2137817E24}" type="presOf" srcId="{F6DB960E-629D-4C0E-A010-529B88736B4F}" destId="{8C0457E9-ACEC-4B29-ACA0-8E33EDB149E4}" srcOrd="0" destOrd="0" presId="urn:microsoft.com/office/officeart/2005/8/layout/bProcess4"/>
    <dgm:cxn modelId="{4D38FC75-8388-4A8C-B6BF-15014C32D807}" srcId="{9DBA9CD8-8B1D-4266-A065-DE2778F50F42}" destId="{7950122A-49C3-4FD1-A10A-7DA5BC203F94}" srcOrd="7" destOrd="0" parTransId="{96604598-151B-4FEE-87FA-33B369EB2B6E}" sibTransId="{1721E68D-C39F-454E-8E26-DCF6D5053F32}"/>
    <dgm:cxn modelId="{53824D77-E3DC-4184-8B36-A95E6338282A}" srcId="{9DBA9CD8-8B1D-4266-A065-DE2778F50F42}" destId="{20A1A950-A964-4A6C-905D-DC3521CCC6D3}" srcOrd="3" destOrd="0" parTransId="{49D9EEA0-67B1-4C88-87C3-B13CE36E1F74}" sibTransId="{C19437BD-F0A0-4676-AF9F-C29F8D794328}"/>
    <dgm:cxn modelId="{69CC3259-2162-44CD-B301-B6F28CED56D4}" srcId="{9DBA9CD8-8B1D-4266-A065-DE2778F50F42}" destId="{AE8E2568-8AEA-4617-8510-10F3A057EC92}" srcOrd="2" destOrd="0" parTransId="{BAC62E2B-F1FF-4CEE-AEF4-110AC4B9E1C6}" sibTransId="{6E4F70CF-4B4A-4D8B-9CBD-56280859877E}"/>
    <dgm:cxn modelId="{650FE68F-13B9-4809-B36C-FA3407344C22}" type="presOf" srcId="{DDAFAA20-5E23-451E-99D6-036DBA078827}" destId="{CCEBC439-48BC-4B08-97EF-C90C5FB1B552}" srcOrd="0" destOrd="0" presId="urn:microsoft.com/office/officeart/2005/8/layout/bProcess4"/>
    <dgm:cxn modelId="{2D1B8191-A387-4B8F-86AF-6DE0817C74A2}" type="presOf" srcId="{694C5D17-3B50-40EA-84DF-565A90170C49}" destId="{374F0EAF-B53F-45D5-A260-7E95DB263CBA}" srcOrd="0" destOrd="0" presId="urn:microsoft.com/office/officeart/2005/8/layout/bProcess4"/>
    <dgm:cxn modelId="{D5E4ED91-9DB2-40D9-9E92-CADD27821106}" type="presOf" srcId="{47469BF4-8DE6-4901-B20A-DF7D5BC06736}" destId="{9E5862FC-F38E-4103-9831-2CF5FE4618A4}" srcOrd="0" destOrd="0" presId="urn:microsoft.com/office/officeart/2005/8/layout/bProcess4"/>
    <dgm:cxn modelId="{112172AB-C360-4A3A-B533-690427D39A08}" type="presOf" srcId="{C19437BD-F0A0-4676-AF9F-C29F8D794328}" destId="{75A8EAAF-19BB-486C-AC8D-F0793A267BE2}" srcOrd="0" destOrd="0" presId="urn:microsoft.com/office/officeart/2005/8/layout/bProcess4"/>
    <dgm:cxn modelId="{231144BA-C3E7-4654-9EAE-3D9A7FCD719B}" srcId="{9DBA9CD8-8B1D-4266-A065-DE2778F50F42}" destId="{5561CEFC-01C8-46A3-BA59-8F9117CACED3}" srcOrd="1" destOrd="0" parTransId="{51E24CB9-311A-4B04-8C4A-45014670CB73}" sibTransId="{3111754E-2980-40B1-849D-8A653B168641}"/>
    <dgm:cxn modelId="{FDFA09D4-250B-45B4-A044-9F6E70344670}" srcId="{9DBA9CD8-8B1D-4266-A065-DE2778F50F42}" destId="{C78BC470-F1A1-4A04-B968-237EF0FF84D0}" srcOrd="0" destOrd="0" parTransId="{7EB3D8BC-C5D4-487D-A73E-FA203B1C5052}" sibTransId="{47469BF4-8DE6-4901-B20A-DF7D5BC06736}"/>
    <dgm:cxn modelId="{8EF76CF8-71DC-4518-A3EC-0D8A42427590}" srcId="{9DBA9CD8-8B1D-4266-A065-DE2778F50F42}" destId="{9383BB1C-50A5-4B29-9C52-B6FDF1DB8D11}" srcOrd="8" destOrd="0" parTransId="{7B4A01ED-7967-4F59-AD90-F4E194AAF4DF}" sibTransId="{60F67608-B721-4F7C-9A7B-BB4B8E83151D}"/>
    <dgm:cxn modelId="{3EBD23A8-812D-4ED2-965C-42FB718DD979}" type="presParOf" srcId="{ABA22F2C-AB6C-45D5-86A7-44914F3DB821}" destId="{8D7F8AB1-B8A1-4312-830C-26213B4404B5}" srcOrd="0" destOrd="0" presId="urn:microsoft.com/office/officeart/2005/8/layout/bProcess4"/>
    <dgm:cxn modelId="{327CA051-6A87-4349-A390-0EABD243575A}" type="presParOf" srcId="{8D7F8AB1-B8A1-4312-830C-26213B4404B5}" destId="{CD3F87C8-1289-4C4B-93DF-E0A2ACCC5FE3}" srcOrd="0" destOrd="0" presId="urn:microsoft.com/office/officeart/2005/8/layout/bProcess4"/>
    <dgm:cxn modelId="{707CCA06-4E8E-4BEA-8ABD-524B36AD6AF5}" type="presParOf" srcId="{8D7F8AB1-B8A1-4312-830C-26213B4404B5}" destId="{94E88455-C67D-401D-9942-5F8F3FB93EC9}" srcOrd="1" destOrd="0" presId="urn:microsoft.com/office/officeart/2005/8/layout/bProcess4"/>
    <dgm:cxn modelId="{A0D67186-E4A1-44A1-8B6F-533DF982C991}" type="presParOf" srcId="{ABA22F2C-AB6C-45D5-86A7-44914F3DB821}" destId="{9E5862FC-F38E-4103-9831-2CF5FE4618A4}" srcOrd="1" destOrd="0" presId="urn:microsoft.com/office/officeart/2005/8/layout/bProcess4"/>
    <dgm:cxn modelId="{6F9B9C66-5475-47CD-97D9-59CEC2D9CCF8}" type="presParOf" srcId="{ABA22F2C-AB6C-45D5-86A7-44914F3DB821}" destId="{17F50426-E190-434A-9BF8-780A78A41113}" srcOrd="2" destOrd="0" presId="urn:microsoft.com/office/officeart/2005/8/layout/bProcess4"/>
    <dgm:cxn modelId="{A9C43C13-151D-4B86-89B3-D129B1E82B98}" type="presParOf" srcId="{17F50426-E190-434A-9BF8-780A78A41113}" destId="{AF39EB48-C76B-4F7B-8B6D-AC047D8EBC22}" srcOrd="0" destOrd="0" presId="urn:microsoft.com/office/officeart/2005/8/layout/bProcess4"/>
    <dgm:cxn modelId="{5FA48204-3B12-43AF-B389-2A95525AC966}" type="presParOf" srcId="{17F50426-E190-434A-9BF8-780A78A41113}" destId="{21269EC9-9646-4E5A-AA25-7D35231209DF}" srcOrd="1" destOrd="0" presId="urn:microsoft.com/office/officeart/2005/8/layout/bProcess4"/>
    <dgm:cxn modelId="{4E78E15E-3ECC-4D36-AB31-C7AA5D47D4AC}" type="presParOf" srcId="{ABA22F2C-AB6C-45D5-86A7-44914F3DB821}" destId="{8CD8AA3F-464F-4E5D-BF2D-332B7BF67BA2}" srcOrd="3" destOrd="0" presId="urn:microsoft.com/office/officeart/2005/8/layout/bProcess4"/>
    <dgm:cxn modelId="{E6429D03-F689-4C02-86AC-CB72B7362945}" type="presParOf" srcId="{ABA22F2C-AB6C-45D5-86A7-44914F3DB821}" destId="{1E6A8E90-4805-4B3F-BDDF-E84CAC63FFE5}" srcOrd="4" destOrd="0" presId="urn:microsoft.com/office/officeart/2005/8/layout/bProcess4"/>
    <dgm:cxn modelId="{32D449B6-9C3D-4349-8FB2-E9674655C305}" type="presParOf" srcId="{1E6A8E90-4805-4B3F-BDDF-E84CAC63FFE5}" destId="{DCAC07A2-F978-4358-A697-286832360016}" srcOrd="0" destOrd="0" presId="urn:microsoft.com/office/officeart/2005/8/layout/bProcess4"/>
    <dgm:cxn modelId="{B29EAB3C-47C4-48D5-A76C-9D772AB7B68C}" type="presParOf" srcId="{1E6A8E90-4805-4B3F-BDDF-E84CAC63FFE5}" destId="{EB38CF9F-73B9-472C-9E4B-DB5C2F611BB0}" srcOrd="1" destOrd="0" presId="urn:microsoft.com/office/officeart/2005/8/layout/bProcess4"/>
    <dgm:cxn modelId="{472A502F-88AC-43F3-ADA4-AB1A251908AC}" type="presParOf" srcId="{ABA22F2C-AB6C-45D5-86A7-44914F3DB821}" destId="{C3214677-5ED5-4FBB-BEDA-EB4531449F89}" srcOrd="5" destOrd="0" presId="urn:microsoft.com/office/officeart/2005/8/layout/bProcess4"/>
    <dgm:cxn modelId="{E93625F3-9DCB-4BA5-AAAC-5BB20243907D}" type="presParOf" srcId="{ABA22F2C-AB6C-45D5-86A7-44914F3DB821}" destId="{1DD047C4-9B5F-4BD0-AD5A-9D6E457933A4}" srcOrd="6" destOrd="0" presId="urn:microsoft.com/office/officeart/2005/8/layout/bProcess4"/>
    <dgm:cxn modelId="{F968CE78-FD3F-43E9-851A-D8C1FD7D45CF}" type="presParOf" srcId="{1DD047C4-9B5F-4BD0-AD5A-9D6E457933A4}" destId="{E5065FE3-ABBD-4398-977F-000C2E03FD5B}" srcOrd="0" destOrd="0" presId="urn:microsoft.com/office/officeart/2005/8/layout/bProcess4"/>
    <dgm:cxn modelId="{CBA8A33C-59FF-4603-A013-125CB29CC9B6}" type="presParOf" srcId="{1DD047C4-9B5F-4BD0-AD5A-9D6E457933A4}" destId="{7F1CC765-D75D-4B70-BC7B-91B30A594A55}" srcOrd="1" destOrd="0" presId="urn:microsoft.com/office/officeart/2005/8/layout/bProcess4"/>
    <dgm:cxn modelId="{E0AF8070-C99B-4BA1-982E-F7D0F882DF55}" type="presParOf" srcId="{ABA22F2C-AB6C-45D5-86A7-44914F3DB821}" destId="{75A8EAAF-19BB-486C-AC8D-F0793A267BE2}" srcOrd="7" destOrd="0" presId="urn:microsoft.com/office/officeart/2005/8/layout/bProcess4"/>
    <dgm:cxn modelId="{5FC1485F-0216-47BF-BC47-F766EA6A103D}" type="presParOf" srcId="{ABA22F2C-AB6C-45D5-86A7-44914F3DB821}" destId="{04BAF615-A03C-4B24-BF72-BA92D1CC1C85}" srcOrd="8" destOrd="0" presId="urn:microsoft.com/office/officeart/2005/8/layout/bProcess4"/>
    <dgm:cxn modelId="{A6018EA8-9421-4D04-AC83-0CC3EAF3A439}" type="presParOf" srcId="{04BAF615-A03C-4B24-BF72-BA92D1CC1C85}" destId="{DD590AEA-FFE8-4FAD-8A28-2BC4B9AF6EE2}" srcOrd="0" destOrd="0" presId="urn:microsoft.com/office/officeart/2005/8/layout/bProcess4"/>
    <dgm:cxn modelId="{E6095671-EF14-4F06-940E-8E7974B049AD}" type="presParOf" srcId="{04BAF615-A03C-4B24-BF72-BA92D1CC1C85}" destId="{344ED642-85A4-4D06-A94F-B67B70AFB893}" srcOrd="1" destOrd="0" presId="urn:microsoft.com/office/officeart/2005/8/layout/bProcess4"/>
    <dgm:cxn modelId="{7625158F-74F1-4892-9D1D-FEEFB1B6C760}" type="presParOf" srcId="{ABA22F2C-AB6C-45D5-86A7-44914F3DB821}" destId="{374F0EAF-B53F-45D5-A260-7E95DB263CBA}" srcOrd="9" destOrd="0" presId="urn:microsoft.com/office/officeart/2005/8/layout/bProcess4"/>
    <dgm:cxn modelId="{26966A86-2C51-40A9-8E6E-5040DC1E1E53}" type="presParOf" srcId="{ABA22F2C-AB6C-45D5-86A7-44914F3DB821}" destId="{469746EC-7D7A-45E5-93E4-9B4ECD022FEB}" srcOrd="10" destOrd="0" presId="urn:microsoft.com/office/officeart/2005/8/layout/bProcess4"/>
    <dgm:cxn modelId="{48E650E0-F124-488E-8270-FAF4D7B8B792}" type="presParOf" srcId="{469746EC-7D7A-45E5-93E4-9B4ECD022FEB}" destId="{A32A7A66-4119-46A4-BF80-A612BBF87B20}" srcOrd="0" destOrd="0" presId="urn:microsoft.com/office/officeart/2005/8/layout/bProcess4"/>
    <dgm:cxn modelId="{F3F93A8E-86F7-4379-A602-19B12DE78FE1}" type="presParOf" srcId="{469746EC-7D7A-45E5-93E4-9B4ECD022FEB}" destId="{7F09337E-3A50-410E-BEC1-B5E24343582E}" srcOrd="1" destOrd="0" presId="urn:microsoft.com/office/officeart/2005/8/layout/bProcess4"/>
    <dgm:cxn modelId="{CCFE386A-23F0-4A40-88E5-DC5F52630D17}" type="presParOf" srcId="{ABA22F2C-AB6C-45D5-86A7-44914F3DB821}" destId="{B29C8C13-70A8-4025-8553-A155E5A82246}" srcOrd="11" destOrd="0" presId="urn:microsoft.com/office/officeart/2005/8/layout/bProcess4"/>
    <dgm:cxn modelId="{3F508052-055E-4086-A3B2-6CD125B02340}" type="presParOf" srcId="{ABA22F2C-AB6C-45D5-86A7-44914F3DB821}" destId="{4039F9A6-DE5D-4530-84B0-9A9AFA8ADFF4}" srcOrd="12" destOrd="0" presId="urn:microsoft.com/office/officeart/2005/8/layout/bProcess4"/>
    <dgm:cxn modelId="{05F5C457-824E-427E-A6CF-6DF400CE4A74}" type="presParOf" srcId="{4039F9A6-DE5D-4530-84B0-9A9AFA8ADFF4}" destId="{86062078-EB72-4803-8A35-C8383D372169}" srcOrd="0" destOrd="0" presId="urn:microsoft.com/office/officeart/2005/8/layout/bProcess4"/>
    <dgm:cxn modelId="{6586CC9E-E686-4322-A187-C68888F45988}" type="presParOf" srcId="{4039F9A6-DE5D-4530-84B0-9A9AFA8ADFF4}" destId="{8C0457E9-ACEC-4B29-ACA0-8E33EDB149E4}" srcOrd="1" destOrd="0" presId="urn:microsoft.com/office/officeart/2005/8/layout/bProcess4"/>
    <dgm:cxn modelId="{1961C076-647C-403C-8304-D66E4E2CA6C5}" type="presParOf" srcId="{ABA22F2C-AB6C-45D5-86A7-44914F3DB821}" destId="{CCEBC439-48BC-4B08-97EF-C90C5FB1B552}" srcOrd="13" destOrd="0" presId="urn:microsoft.com/office/officeart/2005/8/layout/bProcess4"/>
    <dgm:cxn modelId="{050C3DA0-DAD2-490F-B59E-8B16529BE3AB}" type="presParOf" srcId="{ABA22F2C-AB6C-45D5-86A7-44914F3DB821}" destId="{FA1567B0-98E9-4513-B013-DAD0CE94A1CF}" srcOrd="14" destOrd="0" presId="urn:microsoft.com/office/officeart/2005/8/layout/bProcess4"/>
    <dgm:cxn modelId="{1DF45E33-819B-45AC-9A64-1DFEDB3AC2AA}" type="presParOf" srcId="{FA1567B0-98E9-4513-B013-DAD0CE94A1CF}" destId="{632AA68D-D619-447D-9E11-82E6923340EC}" srcOrd="0" destOrd="0" presId="urn:microsoft.com/office/officeart/2005/8/layout/bProcess4"/>
    <dgm:cxn modelId="{630A9687-EBB6-4A5D-A830-EE469D9BE0B7}" type="presParOf" srcId="{FA1567B0-98E9-4513-B013-DAD0CE94A1CF}" destId="{187599CE-A236-48DC-8AD6-26D13B80F4F0}" srcOrd="1" destOrd="0" presId="urn:microsoft.com/office/officeart/2005/8/layout/bProcess4"/>
    <dgm:cxn modelId="{919ADC3D-A8B0-46A9-9A2A-64FEC5061375}" type="presParOf" srcId="{ABA22F2C-AB6C-45D5-86A7-44914F3DB821}" destId="{6C8D2B40-6049-4652-8540-EF08DF40D75C}" srcOrd="15" destOrd="0" presId="urn:microsoft.com/office/officeart/2005/8/layout/bProcess4"/>
    <dgm:cxn modelId="{22E349CE-1A70-4314-B5A8-6E59540BBA85}" type="presParOf" srcId="{ABA22F2C-AB6C-45D5-86A7-44914F3DB821}" destId="{89696FF8-4C9F-40A7-ADF4-669F8AB61604}" srcOrd="16" destOrd="0" presId="urn:microsoft.com/office/officeart/2005/8/layout/bProcess4"/>
    <dgm:cxn modelId="{75C2A65A-56D8-4E10-A24A-BEE0D7AA527D}" type="presParOf" srcId="{89696FF8-4C9F-40A7-ADF4-669F8AB61604}" destId="{66C27E95-F75C-476A-BEB0-67DB5D92CF28}" srcOrd="0" destOrd="0" presId="urn:microsoft.com/office/officeart/2005/8/layout/bProcess4"/>
    <dgm:cxn modelId="{7C841551-B719-48F8-8D76-1237F2625743}" type="presParOf" srcId="{89696FF8-4C9F-40A7-ADF4-669F8AB61604}" destId="{8169EB6A-3DCE-4739-9A5E-42094EA6ABEC}"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943C0-4FDE-49EA-8D5F-75F4D7BC58A2}">
      <dsp:nvSpPr>
        <dsp:cNvPr id="0" name=""/>
        <dsp:cNvSpPr/>
      </dsp:nvSpPr>
      <dsp:spPr>
        <a:xfrm>
          <a:off x="0" y="63173"/>
          <a:ext cx="6245265" cy="2702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Cardiovascular diseases (CVDs) are a major cause of illness and death worldwide. Detecting them early is crucial for better outcomes. Machine learning (ML) offers a promising approach to spot CVD risks before symptoms appear.</a:t>
          </a:r>
        </a:p>
      </dsp:txBody>
      <dsp:txXfrm>
        <a:off x="131935" y="195108"/>
        <a:ext cx="5981395" cy="2438830"/>
      </dsp:txXfrm>
    </dsp:sp>
    <dsp:sp modelId="{CC37CC00-6DD0-4B23-8845-33ACFD900824}">
      <dsp:nvSpPr>
        <dsp:cNvPr id="0" name=""/>
        <dsp:cNvSpPr/>
      </dsp:nvSpPr>
      <dsp:spPr>
        <a:xfrm>
          <a:off x="0" y="2823473"/>
          <a:ext cx="6245265" cy="2702700"/>
        </a:xfrm>
        <a:prstGeom prst="roundRec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Global death counts due to CVD increased from 12.4 million in 1990 to 19.8 million in 2022 reflecting global population growth and aging and the contributions from preventable metabolic, environmental, and behavioral risks.Eastern Europe had the highest age-standardized total CVD mortality at 553 deaths per 100,000.</a:t>
          </a:r>
        </a:p>
      </dsp:txBody>
      <dsp:txXfrm>
        <a:off x="131935" y="2955408"/>
        <a:ext cx="5981395" cy="2438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862FC-F38E-4103-9831-2CF5FE4618A4}">
      <dsp:nvSpPr>
        <dsp:cNvPr id="0" name=""/>
        <dsp:cNvSpPr/>
      </dsp:nvSpPr>
      <dsp:spPr>
        <a:xfrm rot="5400000">
          <a:off x="534050" y="1146920"/>
          <a:ext cx="1788534" cy="215043"/>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E88455-C67D-401D-9942-5F8F3FB93EC9}">
      <dsp:nvSpPr>
        <dsp:cNvPr id="0" name=""/>
        <dsp:cNvSpPr/>
      </dsp:nvSpPr>
      <dsp:spPr>
        <a:xfrm>
          <a:off x="859127" y="988"/>
          <a:ext cx="2563917" cy="14428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 this paper we would be applying statistical tests to analyze the percentages and the growth rate of colon cancer and also suggest ML and DL approaches based on the previous research .</a:t>
          </a:r>
        </a:p>
      </dsp:txBody>
      <dsp:txXfrm>
        <a:off x="901387" y="43248"/>
        <a:ext cx="2479397" cy="1358336"/>
      </dsp:txXfrm>
    </dsp:sp>
    <dsp:sp modelId="{8CD8AA3F-464F-4E5D-BF2D-332B7BF67BA2}">
      <dsp:nvSpPr>
        <dsp:cNvPr id="0" name=""/>
        <dsp:cNvSpPr/>
      </dsp:nvSpPr>
      <dsp:spPr>
        <a:xfrm rot="5400000">
          <a:off x="536345" y="2941246"/>
          <a:ext cx="1783944" cy="215043"/>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269EC9-9646-4E5A-AA25-7D35231209DF}">
      <dsp:nvSpPr>
        <dsp:cNvPr id="0" name=""/>
        <dsp:cNvSpPr/>
      </dsp:nvSpPr>
      <dsp:spPr>
        <a:xfrm>
          <a:off x="946399" y="1802250"/>
          <a:ext cx="2389373" cy="14336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Collection: Gather patient information such as medical history and test results.</a:t>
          </a:r>
        </a:p>
      </dsp:txBody>
      <dsp:txXfrm>
        <a:off x="988388" y="1844239"/>
        <a:ext cx="2305395" cy="1349646"/>
      </dsp:txXfrm>
    </dsp:sp>
    <dsp:sp modelId="{C3214677-5ED5-4FBB-BEDA-EB4531449F89}">
      <dsp:nvSpPr>
        <dsp:cNvPr id="0" name=""/>
        <dsp:cNvSpPr/>
      </dsp:nvSpPr>
      <dsp:spPr>
        <a:xfrm>
          <a:off x="1432360" y="3837261"/>
          <a:ext cx="3257052" cy="215043"/>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38CF9F-73B9-472C-9E4B-DB5C2F611BB0}">
      <dsp:nvSpPr>
        <dsp:cNvPr id="0" name=""/>
        <dsp:cNvSpPr/>
      </dsp:nvSpPr>
      <dsp:spPr>
        <a:xfrm>
          <a:off x="946399" y="3594280"/>
          <a:ext cx="2389373" cy="14336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Preprocessing: Clean and prepare the data, handling missing values and normalizing features.</a:t>
          </a:r>
        </a:p>
      </dsp:txBody>
      <dsp:txXfrm>
        <a:off x="988388" y="3636269"/>
        <a:ext cx="2305395" cy="1349646"/>
      </dsp:txXfrm>
    </dsp:sp>
    <dsp:sp modelId="{75A8EAAF-19BB-486C-AC8D-F0793A267BE2}">
      <dsp:nvSpPr>
        <dsp:cNvPr id="0" name=""/>
        <dsp:cNvSpPr/>
      </dsp:nvSpPr>
      <dsp:spPr>
        <a:xfrm rot="16200000">
          <a:off x="3801483" y="2941246"/>
          <a:ext cx="1783944" cy="215043"/>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1CC765-D75D-4B70-BC7B-91B30A594A55}">
      <dsp:nvSpPr>
        <dsp:cNvPr id="0" name=""/>
        <dsp:cNvSpPr/>
      </dsp:nvSpPr>
      <dsp:spPr>
        <a:xfrm>
          <a:off x="4211538" y="3594280"/>
          <a:ext cx="2389373" cy="14336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Feature Selection: Identify the most important features for prediction.</a:t>
          </a:r>
        </a:p>
      </dsp:txBody>
      <dsp:txXfrm>
        <a:off x="4253527" y="3636269"/>
        <a:ext cx="2305395" cy="1349646"/>
      </dsp:txXfrm>
    </dsp:sp>
    <dsp:sp modelId="{374F0EAF-B53F-45D5-A260-7E95DB263CBA}">
      <dsp:nvSpPr>
        <dsp:cNvPr id="0" name=""/>
        <dsp:cNvSpPr/>
      </dsp:nvSpPr>
      <dsp:spPr>
        <a:xfrm rot="16200000">
          <a:off x="3801483" y="1149216"/>
          <a:ext cx="1783944" cy="215043"/>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4ED642-85A4-4D06-A94F-B67B70AFB893}">
      <dsp:nvSpPr>
        <dsp:cNvPr id="0" name=""/>
        <dsp:cNvSpPr/>
      </dsp:nvSpPr>
      <dsp:spPr>
        <a:xfrm>
          <a:off x="4211538" y="1802250"/>
          <a:ext cx="2389373" cy="14336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Model Selection: Choose suitable algorithms like logistic regression or decision trees.</a:t>
          </a:r>
        </a:p>
      </dsp:txBody>
      <dsp:txXfrm>
        <a:off x="4253527" y="1844239"/>
        <a:ext cx="2305395" cy="1349646"/>
      </dsp:txXfrm>
    </dsp:sp>
    <dsp:sp modelId="{B29C8C13-70A8-4025-8553-A155E5A82246}">
      <dsp:nvSpPr>
        <dsp:cNvPr id="0" name=""/>
        <dsp:cNvSpPr/>
      </dsp:nvSpPr>
      <dsp:spPr>
        <a:xfrm>
          <a:off x="4697498" y="253200"/>
          <a:ext cx="3169780" cy="215043"/>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09337E-3A50-410E-BEC1-B5E24343582E}">
      <dsp:nvSpPr>
        <dsp:cNvPr id="0" name=""/>
        <dsp:cNvSpPr/>
      </dsp:nvSpPr>
      <dsp:spPr>
        <a:xfrm>
          <a:off x="4211538" y="10220"/>
          <a:ext cx="2389373" cy="14336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Model Training: Train the models using the prepared data, adjusting parameters as needed.</a:t>
          </a:r>
        </a:p>
      </dsp:txBody>
      <dsp:txXfrm>
        <a:off x="4253527" y="52209"/>
        <a:ext cx="2305395" cy="1349646"/>
      </dsp:txXfrm>
    </dsp:sp>
    <dsp:sp modelId="{CCEBC439-48BC-4B08-97EF-C90C5FB1B552}">
      <dsp:nvSpPr>
        <dsp:cNvPr id="0" name=""/>
        <dsp:cNvSpPr/>
      </dsp:nvSpPr>
      <dsp:spPr>
        <a:xfrm rot="5400000">
          <a:off x="6979350" y="1149216"/>
          <a:ext cx="1783944" cy="215043"/>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0457E9-ACEC-4B29-ACA0-8E33EDB149E4}">
      <dsp:nvSpPr>
        <dsp:cNvPr id="0" name=""/>
        <dsp:cNvSpPr/>
      </dsp:nvSpPr>
      <dsp:spPr>
        <a:xfrm>
          <a:off x="7389404" y="10220"/>
          <a:ext cx="2389373" cy="14336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Model Evaluation: Assess how well the models perform using metrics like accuracy or AUC-ROC.</a:t>
          </a:r>
        </a:p>
      </dsp:txBody>
      <dsp:txXfrm>
        <a:off x="7431393" y="52209"/>
        <a:ext cx="2305395" cy="1349646"/>
      </dsp:txXfrm>
    </dsp:sp>
    <dsp:sp modelId="{6C8D2B40-6049-4652-8540-EF08DF40D75C}">
      <dsp:nvSpPr>
        <dsp:cNvPr id="0" name=""/>
        <dsp:cNvSpPr/>
      </dsp:nvSpPr>
      <dsp:spPr>
        <a:xfrm rot="5400000">
          <a:off x="6979350" y="2941246"/>
          <a:ext cx="1783944" cy="215043"/>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7599CE-A236-48DC-8AD6-26D13B80F4F0}">
      <dsp:nvSpPr>
        <dsp:cNvPr id="0" name=""/>
        <dsp:cNvSpPr/>
      </dsp:nvSpPr>
      <dsp:spPr>
        <a:xfrm>
          <a:off x="7389404" y="1802250"/>
          <a:ext cx="2389373" cy="14336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Model Interpretation: Understand the factors influencing the predictions made by the models.</a:t>
          </a:r>
        </a:p>
      </dsp:txBody>
      <dsp:txXfrm>
        <a:off x="7431393" y="1844239"/>
        <a:ext cx="2305395" cy="1349646"/>
      </dsp:txXfrm>
    </dsp:sp>
    <dsp:sp modelId="{8169EB6A-3DCE-4739-9A5E-42094EA6ABEC}">
      <dsp:nvSpPr>
        <dsp:cNvPr id="0" name=""/>
        <dsp:cNvSpPr/>
      </dsp:nvSpPr>
      <dsp:spPr>
        <a:xfrm>
          <a:off x="7389404" y="3594280"/>
          <a:ext cx="2389373" cy="14336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Continuous Improvement: Regularly update and refine the model based on new data and feedback.</a:t>
          </a:r>
        </a:p>
      </dsp:txBody>
      <dsp:txXfrm>
        <a:off x="7431393" y="3636269"/>
        <a:ext cx="2305395" cy="13496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02-Mar-24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95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02-Mar-24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007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02-Mar-24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89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02-Mar-24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22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02-Mar-24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97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02-Mar-24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03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02-Mar-24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02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02-Mar-24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340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02-Mar-24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27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02-Mar-24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39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02-Mar-24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45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02-Mar-24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90081870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50"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Rectangle 1043">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EBBF8-90E1-ACB4-7F72-211563E6BD9F}"/>
              </a:ext>
            </a:extLst>
          </p:cNvPr>
          <p:cNvSpPr>
            <a:spLocks noGrp="1"/>
          </p:cNvSpPr>
          <p:nvPr>
            <p:ph type="ctrTitle"/>
          </p:nvPr>
        </p:nvSpPr>
        <p:spPr>
          <a:xfrm>
            <a:off x="994873" y="3747247"/>
            <a:ext cx="6347918" cy="2386669"/>
          </a:xfrm>
        </p:spPr>
        <p:txBody>
          <a:bodyPr anchor="ctr">
            <a:normAutofit/>
          </a:bodyPr>
          <a:lstStyle/>
          <a:p>
            <a:r>
              <a:rPr lang="en-US" sz="3100">
                <a:solidFill>
                  <a:schemeClr val="bg1"/>
                </a:solidFill>
              </a:rPr>
              <a:t>Topic:</a:t>
            </a:r>
            <a:br>
              <a:rPr lang="en-US" sz="3100">
                <a:solidFill>
                  <a:schemeClr val="bg1"/>
                </a:solidFill>
              </a:rPr>
            </a:br>
            <a:r>
              <a:rPr lang="en-US" sz="3100">
                <a:solidFill>
                  <a:schemeClr val="bg1"/>
                </a:solidFill>
              </a:rPr>
              <a:t>Machine Learning Models for Cardiovascular Disease Events Prediction</a:t>
            </a:r>
          </a:p>
        </p:txBody>
      </p:sp>
      <p:sp>
        <p:nvSpPr>
          <p:cNvPr id="3" name="Subtitle 2">
            <a:extLst>
              <a:ext uri="{FF2B5EF4-FFF2-40B4-BE49-F238E27FC236}">
                <a16:creationId xmlns:a16="http://schemas.microsoft.com/office/drawing/2014/main" id="{5023F06D-2402-E0DE-DB1A-A6A8E3F9B476}"/>
              </a:ext>
            </a:extLst>
          </p:cNvPr>
          <p:cNvSpPr>
            <a:spLocks noGrp="1"/>
          </p:cNvSpPr>
          <p:nvPr>
            <p:ph type="subTitle" idx="1"/>
          </p:nvPr>
        </p:nvSpPr>
        <p:spPr>
          <a:xfrm>
            <a:off x="7449798" y="3736428"/>
            <a:ext cx="4557323" cy="2542057"/>
          </a:xfrm>
        </p:spPr>
        <p:txBody>
          <a:bodyPr anchor="ctr">
            <a:normAutofit/>
          </a:bodyPr>
          <a:lstStyle/>
          <a:p>
            <a:r>
              <a:rPr lang="en-US" sz="2000" dirty="0">
                <a:solidFill>
                  <a:schemeClr val="bg1"/>
                </a:solidFill>
              </a:rPr>
              <a:t>Team Members</a:t>
            </a:r>
          </a:p>
          <a:p>
            <a:r>
              <a:rPr lang="en-US" sz="2000" dirty="0">
                <a:solidFill>
                  <a:schemeClr val="bg1"/>
                </a:solidFill>
              </a:rPr>
              <a:t>1.Arafat Rahman (221-15-5422)</a:t>
            </a:r>
          </a:p>
          <a:p>
            <a:r>
              <a:rPr lang="en-US" sz="2000" dirty="0">
                <a:solidFill>
                  <a:schemeClr val="bg1"/>
                </a:solidFill>
              </a:rPr>
              <a:t>2.Jannati Nahid Akter (221-15-5523)</a:t>
            </a:r>
          </a:p>
          <a:p>
            <a:r>
              <a:rPr lang="en-US" sz="2000" dirty="0">
                <a:solidFill>
                  <a:schemeClr val="bg1"/>
                </a:solidFill>
              </a:rPr>
              <a:t>3.Avinandan Roy (221-15-4899)</a:t>
            </a:r>
          </a:p>
          <a:p>
            <a:r>
              <a:rPr lang="en-US" sz="2000" dirty="0">
                <a:solidFill>
                  <a:schemeClr val="bg1"/>
                </a:solidFill>
              </a:rPr>
              <a:t>4.Mst. Habiba sultana (221-15-5528)</a:t>
            </a:r>
          </a:p>
        </p:txBody>
      </p:sp>
      <p:sp>
        <p:nvSpPr>
          <p:cNvPr id="104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1367" y="1059736"/>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pic>
        <p:nvPicPr>
          <p:cNvPr id="1026" name="Picture 2" descr="Heart disease: symptoms, causes ...">
            <a:extLst>
              <a:ext uri="{FF2B5EF4-FFF2-40B4-BE49-F238E27FC236}">
                <a16:creationId xmlns:a16="http://schemas.microsoft.com/office/drawing/2014/main" id="{7FDFC74D-DAE8-1B17-3389-283B1E1F51A2}"/>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2" b="2"/>
          <a:stretch/>
        </p:blipFill>
        <p:spPr bwMode="auto">
          <a:xfrm>
            <a:off x="3385594" y="808139"/>
            <a:ext cx="2542058" cy="25420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3D purple chromosome design">
            <a:extLst>
              <a:ext uri="{FF2B5EF4-FFF2-40B4-BE49-F238E27FC236}">
                <a16:creationId xmlns:a16="http://schemas.microsoft.com/office/drawing/2014/main" id="{1B4BB1F0-A0DF-E46F-2644-4989F0765AD9}"/>
              </a:ext>
            </a:extLst>
          </p:cNvPr>
          <p:cNvPicPr>
            <a:picLocks noChangeAspect="1"/>
          </p:cNvPicPr>
          <p:nvPr/>
        </p:nvPicPr>
        <p:blipFill rotWithShape="1">
          <a:blip r:embed="rId3">
            <a:alphaModFix/>
          </a:blip>
          <a:srcRect t="10382" r="5" b="10384"/>
          <a:stretch/>
        </p:blipFill>
        <p:spPr>
          <a:xfrm>
            <a:off x="6140253" y="808139"/>
            <a:ext cx="3208131" cy="2542058"/>
          </a:xfrm>
          <a:prstGeom prst="rect">
            <a:avLst/>
          </a:prstGeom>
        </p:spPr>
      </p:pic>
      <p:sp>
        <p:nvSpPr>
          <p:cNvPr id="1048"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15814" y="2482932"/>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050"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52738" y="355683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Tree>
    <p:extLst>
      <p:ext uri="{BB962C8B-B14F-4D97-AF65-F5344CB8AC3E}">
        <p14:creationId xmlns:p14="http://schemas.microsoft.com/office/powerpoint/2010/main" val="3020021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D54E59-2685-8D3B-72D5-6F7CF0C4574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47148-12BC-C380-47F6-CD12CA90CA77}"/>
              </a:ext>
            </a:extLst>
          </p:cNvPr>
          <p:cNvSpPr>
            <a:spLocks noGrp="1"/>
          </p:cNvSpPr>
          <p:nvPr>
            <p:ph type="title"/>
          </p:nvPr>
        </p:nvSpPr>
        <p:spPr>
          <a:xfrm>
            <a:off x="6412091" y="501651"/>
            <a:ext cx="4395340" cy="1716255"/>
          </a:xfrm>
        </p:spPr>
        <p:txBody>
          <a:bodyPr anchor="b">
            <a:normAutofit/>
          </a:bodyPr>
          <a:lstStyle/>
          <a:p>
            <a:r>
              <a:rPr lang="en-US" sz="5400" dirty="0"/>
              <a:t>Conclusion</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rt Organ">
            <a:extLst>
              <a:ext uri="{FF2B5EF4-FFF2-40B4-BE49-F238E27FC236}">
                <a16:creationId xmlns:a16="http://schemas.microsoft.com/office/drawing/2014/main" id="{E82F2A90-5360-8907-3579-6910F0D105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DAF773F6-0E80-0C51-EB97-391A31E4A281}"/>
              </a:ext>
            </a:extLst>
          </p:cNvPr>
          <p:cNvSpPr>
            <a:spLocks noGrp="1"/>
          </p:cNvSpPr>
          <p:nvPr>
            <p:ph idx="1"/>
          </p:nvPr>
        </p:nvSpPr>
        <p:spPr>
          <a:xfrm>
            <a:off x="6392583" y="2645922"/>
            <a:ext cx="4434721" cy="3710427"/>
          </a:xfrm>
        </p:spPr>
        <p:txBody>
          <a:bodyPr anchor="t">
            <a:normAutofit/>
          </a:bodyPr>
          <a:lstStyle/>
          <a:p>
            <a:pPr marL="0" indent="0">
              <a:buNone/>
            </a:pPr>
            <a:r>
              <a:rPr lang="en-US" sz="1700" dirty="0"/>
              <a:t> machine learning models for predicting cardiovascular disease events offer a promising way to identify individuals at risk of heart attacks or strokes. However, challenges like combining different types of patient data, dealing with unbalanced data, and making sure the models are easy to understand need to be addressed. By working together, researchers, doctors, and policymakers can overcome these challenges and create reliable models for personalized risk prediction and prevention.</a:t>
            </a:r>
          </a:p>
          <a:p>
            <a:endParaRPr lang="en-US" sz="1700" dirty="0"/>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42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E5421F-DC96-DD4D-5F3E-2F47D618CBF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F30280-3743-18EF-D2F2-75F526FB757B}"/>
              </a:ext>
            </a:extLst>
          </p:cNvPr>
          <p:cNvSpPr>
            <a:spLocks noGrp="1"/>
          </p:cNvSpPr>
          <p:nvPr>
            <p:ph type="title"/>
          </p:nvPr>
        </p:nvSpPr>
        <p:spPr>
          <a:xfrm>
            <a:off x="1188069" y="381935"/>
            <a:ext cx="4008583" cy="5974414"/>
          </a:xfrm>
        </p:spPr>
        <p:txBody>
          <a:bodyPr anchor="ctr">
            <a:normAutofit/>
          </a:bodyPr>
          <a:lstStyle/>
          <a:p>
            <a:r>
              <a:rPr lang="en-US" sz="6100">
                <a:solidFill>
                  <a:schemeClr val="bg1"/>
                </a:solidFill>
              </a:rPr>
              <a:t>Reference</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B53CC045-97A0-1301-6280-9B19CCBC5E32}"/>
              </a:ext>
            </a:extLst>
          </p:cNvPr>
          <p:cNvSpPr>
            <a:spLocks noGrp="1"/>
          </p:cNvSpPr>
          <p:nvPr>
            <p:ph idx="1"/>
          </p:nvPr>
        </p:nvSpPr>
        <p:spPr>
          <a:xfrm>
            <a:off x="6096000" y="381935"/>
            <a:ext cx="4986955" cy="5974415"/>
          </a:xfrm>
        </p:spPr>
        <p:txBody>
          <a:bodyPr anchor="ctr">
            <a:normAutofit/>
          </a:bodyPr>
          <a:lstStyle/>
          <a:p>
            <a:pPr marL="342900" marR="0" lvl="0" indent="-342900">
              <a:spcBef>
                <a:spcPts val="0"/>
              </a:spcBef>
              <a:spcAft>
                <a:spcPts val="0"/>
              </a:spcAft>
              <a:buFont typeface="+mj-lt"/>
              <a:buAutoNum type="arabicPeriod"/>
            </a:pPr>
            <a:r>
              <a:rPr lang="en-US" sz="1800" dirty="0" err="1">
                <a:effectLst/>
                <a:latin typeface="Arial" panose="020B0604020202020204" pitchFamily="34" charset="0"/>
                <a:ea typeface="Arial" panose="020B0604020202020204" pitchFamily="34" charset="0"/>
              </a:rPr>
              <a:t>Alalawi</a:t>
            </a:r>
            <a:r>
              <a:rPr lang="en-US" sz="1800" dirty="0">
                <a:effectLst/>
                <a:latin typeface="Arial" panose="020B0604020202020204" pitchFamily="34" charset="0"/>
                <a:ea typeface="Arial" panose="020B0604020202020204" pitchFamily="34" charset="0"/>
              </a:rPr>
              <a:t>, H.H. and </a:t>
            </a:r>
            <a:r>
              <a:rPr lang="en-US" sz="1800" dirty="0" err="1">
                <a:effectLst/>
                <a:latin typeface="Arial" panose="020B0604020202020204" pitchFamily="34" charset="0"/>
                <a:ea typeface="Arial" panose="020B0604020202020204" pitchFamily="34" charset="0"/>
              </a:rPr>
              <a:t>Alsuwat</a:t>
            </a:r>
            <a:r>
              <a:rPr lang="en-US" sz="1800" dirty="0">
                <a:effectLst/>
                <a:latin typeface="Arial" panose="020B0604020202020204" pitchFamily="34" charset="0"/>
                <a:ea typeface="Arial" panose="020B0604020202020204" pitchFamily="34" charset="0"/>
              </a:rPr>
              <a:t>, M.S., 2021. Detection of cardiovascular disease using machine learning classification models. </a:t>
            </a:r>
            <a:r>
              <a:rPr lang="en-US" sz="1800" i="1" dirty="0">
                <a:effectLst/>
                <a:latin typeface="Arial" panose="020B0604020202020204" pitchFamily="34" charset="0"/>
                <a:ea typeface="Arial" panose="020B0604020202020204" pitchFamily="34" charset="0"/>
              </a:rPr>
              <a:t>International Journal of Engineering Research &amp; Technology</a:t>
            </a:r>
            <a:r>
              <a:rPr lang="en-US" sz="1800" dirty="0">
                <a:effectLst/>
                <a:latin typeface="Arial" panose="020B0604020202020204" pitchFamily="34" charset="0"/>
                <a:ea typeface="Arial" panose="020B0604020202020204" pitchFamily="34" charset="0"/>
              </a:rPr>
              <a:t>, </a:t>
            </a:r>
            <a:r>
              <a:rPr lang="en-US" sz="1800" i="1" dirty="0">
                <a:effectLst/>
                <a:latin typeface="Arial" panose="020B0604020202020204" pitchFamily="34" charset="0"/>
                <a:ea typeface="Arial" panose="020B0604020202020204" pitchFamily="34" charset="0"/>
              </a:rPr>
              <a:t>10</a:t>
            </a:r>
            <a:r>
              <a:rPr lang="en-US" sz="1800" dirty="0">
                <a:effectLst/>
                <a:latin typeface="Arial" panose="020B0604020202020204" pitchFamily="34" charset="0"/>
                <a:ea typeface="Arial" panose="020B0604020202020204" pitchFamily="34" charset="0"/>
              </a:rPr>
              <a:t>(7), pp.151-7.</a:t>
            </a:r>
          </a:p>
          <a:p>
            <a:pPr marL="342900" marR="0" lvl="0" indent="-342900">
              <a:spcBef>
                <a:spcPts val="0"/>
              </a:spcBef>
              <a:spcAft>
                <a:spcPts val="0"/>
              </a:spcAft>
              <a:buFont typeface="+mj-lt"/>
              <a:buAutoNum type="arabicPeriod"/>
            </a:pPr>
            <a:r>
              <a:rPr lang="en-US" sz="1800" dirty="0">
                <a:effectLst/>
                <a:latin typeface="Arial" panose="020B0604020202020204" pitchFamily="34" charset="0"/>
                <a:ea typeface="Arial" panose="020B0604020202020204" pitchFamily="34" charset="0"/>
              </a:rPr>
              <a:t>Dritsas, E. and </a:t>
            </a:r>
            <a:r>
              <a:rPr lang="en-US" sz="1800" dirty="0" err="1">
                <a:effectLst/>
                <a:latin typeface="Arial" panose="020B0604020202020204" pitchFamily="34" charset="0"/>
                <a:ea typeface="Arial" panose="020B0604020202020204" pitchFamily="34" charset="0"/>
              </a:rPr>
              <a:t>Trigka</a:t>
            </a:r>
            <a:r>
              <a:rPr lang="en-US" sz="1800" dirty="0">
                <a:effectLst/>
                <a:latin typeface="Arial" panose="020B0604020202020204" pitchFamily="34" charset="0"/>
                <a:ea typeface="Arial" panose="020B0604020202020204" pitchFamily="34" charset="0"/>
              </a:rPr>
              <a:t>, M., 2023. Efficient data-driven machine learning models for cardiovascular diseases risk prediction. </a:t>
            </a:r>
            <a:r>
              <a:rPr lang="en-US" sz="1800" i="1" dirty="0">
                <a:effectLst/>
                <a:latin typeface="Arial" panose="020B0604020202020204" pitchFamily="34" charset="0"/>
                <a:ea typeface="Arial" panose="020B0604020202020204" pitchFamily="34" charset="0"/>
              </a:rPr>
              <a:t>Sensors</a:t>
            </a:r>
            <a:r>
              <a:rPr lang="en-US" sz="1800" dirty="0">
                <a:effectLst/>
                <a:latin typeface="Arial" panose="020B0604020202020204" pitchFamily="34" charset="0"/>
                <a:ea typeface="Arial" panose="020B0604020202020204" pitchFamily="34" charset="0"/>
              </a:rPr>
              <a:t>, </a:t>
            </a:r>
            <a:r>
              <a:rPr lang="en-US" sz="1800" i="1" dirty="0">
                <a:effectLst/>
                <a:latin typeface="Arial" panose="020B0604020202020204" pitchFamily="34" charset="0"/>
                <a:ea typeface="Arial" panose="020B0604020202020204" pitchFamily="34" charset="0"/>
              </a:rPr>
              <a:t>23</a:t>
            </a:r>
            <a:r>
              <a:rPr lang="en-US" sz="1800" dirty="0">
                <a:effectLst/>
                <a:latin typeface="Arial" panose="020B0604020202020204" pitchFamily="34" charset="0"/>
                <a:ea typeface="Arial" panose="020B0604020202020204" pitchFamily="34" charset="0"/>
              </a:rPr>
              <a:t>(3), p.1161.</a:t>
            </a:r>
          </a:p>
          <a:p>
            <a:pPr marL="342900" marR="0" lvl="0" indent="-342900">
              <a:spcBef>
                <a:spcPts val="0"/>
              </a:spcBef>
              <a:spcAft>
                <a:spcPts val="0"/>
              </a:spcAft>
              <a:buFont typeface="+mj-lt"/>
              <a:buAutoNum type="arabicPeriod"/>
            </a:pPr>
            <a:r>
              <a:rPr lang="en-US" sz="1800" dirty="0" err="1">
                <a:effectLst/>
                <a:latin typeface="Arial" panose="020B0604020202020204" pitchFamily="34" charset="0"/>
                <a:ea typeface="Arial" panose="020B0604020202020204" pitchFamily="34" charset="0"/>
              </a:rPr>
              <a:t>Nieuwsma</a:t>
            </a:r>
            <a:r>
              <a:rPr lang="en-US" sz="1800" dirty="0">
                <a:effectLst/>
                <a:latin typeface="Arial" panose="020B0604020202020204" pitchFamily="34" charset="0"/>
                <a:ea typeface="Arial" panose="020B0604020202020204" pitchFamily="34" charset="0"/>
              </a:rPr>
              <a:t> JA, Wray LO, </a:t>
            </a:r>
            <a:r>
              <a:rPr lang="en-US" sz="1800" dirty="0" err="1">
                <a:effectLst/>
                <a:latin typeface="Arial" panose="020B0604020202020204" pitchFamily="34" charset="0"/>
                <a:ea typeface="Arial" panose="020B0604020202020204" pitchFamily="34" charset="0"/>
              </a:rPr>
              <a:t>Voils</a:t>
            </a:r>
            <a:r>
              <a:rPr lang="en-US" sz="1800" dirty="0">
                <a:effectLst/>
                <a:latin typeface="Arial" panose="020B0604020202020204" pitchFamily="34" charset="0"/>
                <a:ea typeface="Arial" panose="020B0604020202020204" pitchFamily="34" charset="0"/>
              </a:rPr>
              <a:t> CI, </a:t>
            </a:r>
            <a:r>
              <a:rPr lang="en-US" sz="1800" dirty="0" err="1">
                <a:effectLst/>
                <a:latin typeface="Arial" panose="020B0604020202020204" pitchFamily="34" charset="0"/>
                <a:ea typeface="Arial" panose="020B0604020202020204" pitchFamily="34" charset="0"/>
              </a:rPr>
              <a:t>Gierisch</a:t>
            </a:r>
            <a:r>
              <a:rPr lang="en-US" sz="1800" dirty="0">
                <a:effectLst/>
                <a:latin typeface="Arial" panose="020B0604020202020204" pitchFamily="34" charset="0"/>
                <a:ea typeface="Arial" panose="020B0604020202020204" pitchFamily="34" charset="0"/>
              </a:rPr>
              <a:t> JM, </a:t>
            </a:r>
            <a:r>
              <a:rPr lang="en-US" sz="1800" dirty="0" err="1">
                <a:effectLst/>
                <a:latin typeface="Arial" panose="020B0604020202020204" pitchFamily="34" charset="0"/>
                <a:ea typeface="Arial" panose="020B0604020202020204" pitchFamily="34" charset="0"/>
              </a:rPr>
              <a:t>Dundon</a:t>
            </a:r>
            <a:r>
              <a:rPr lang="en-US" sz="1800" dirty="0">
                <a:effectLst/>
                <a:latin typeface="Arial" panose="020B0604020202020204" pitchFamily="34" charset="0"/>
                <a:ea typeface="Arial" panose="020B0604020202020204" pitchFamily="34" charset="0"/>
              </a:rPr>
              <a:t> M, Coffman CJ, Jackson GL, Merwin R, </a:t>
            </a:r>
            <a:r>
              <a:rPr lang="en-US" sz="1800" dirty="0" err="1">
                <a:effectLst/>
                <a:latin typeface="Arial" panose="020B0604020202020204" pitchFamily="34" charset="0"/>
                <a:ea typeface="Arial" panose="020B0604020202020204" pitchFamily="34" charset="0"/>
              </a:rPr>
              <a:t>Vair</a:t>
            </a:r>
            <a:r>
              <a:rPr lang="en-US" sz="1800" dirty="0">
                <a:effectLst/>
                <a:latin typeface="Arial" panose="020B0604020202020204" pitchFamily="34" charset="0"/>
                <a:ea typeface="Arial" panose="020B0604020202020204" pitchFamily="34" charset="0"/>
              </a:rPr>
              <a:t> C, </a:t>
            </a:r>
            <a:r>
              <a:rPr lang="en-US" sz="1800" dirty="0" err="1">
                <a:effectLst/>
                <a:latin typeface="Arial" panose="020B0604020202020204" pitchFamily="34" charset="0"/>
                <a:ea typeface="Arial" panose="020B0604020202020204" pitchFamily="34" charset="0"/>
              </a:rPr>
              <a:t>Juntilla</a:t>
            </a:r>
            <a:r>
              <a:rPr lang="en-US" sz="1800" dirty="0">
                <a:effectLst/>
                <a:latin typeface="Arial" panose="020B0604020202020204" pitchFamily="34" charset="0"/>
                <a:ea typeface="Arial" panose="020B0604020202020204" pitchFamily="34" charset="0"/>
              </a:rPr>
              <a:t> K, White-Clark C, Jeffreys AS, Harris A, Owings M, Marr J, Edelman D. A problem-solving intervention for cardiovascular disease risk reduction in veterans: Protocol for a randomized controlled trial. </a:t>
            </a:r>
            <a:r>
              <a:rPr lang="en-US" sz="1800" dirty="0" err="1">
                <a:effectLst/>
                <a:latin typeface="Arial" panose="020B0604020202020204" pitchFamily="34" charset="0"/>
                <a:ea typeface="Arial" panose="020B0604020202020204" pitchFamily="34" charset="0"/>
              </a:rPr>
              <a:t>Contemp</a:t>
            </a:r>
            <a:r>
              <a:rPr lang="en-US" sz="1800" dirty="0">
                <a:effectLst/>
                <a:latin typeface="Arial" panose="020B0604020202020204" pitchFamily="34" charset="0"/>
                <a:ea typeface="Arial" panose="020B0604020202020204" pitchFamily="34" charset="0"/>
              </a:rPr>
              <a:t> Clin Trials. 2017 Sep;60:42-50. </a:t>
            </a:r>
            <a:r>
              <a:rPr lang="en-US" sz="1800" dirty="0" err="1">
                <a:effectLst/>
                <a:latin typeface="Arial" panose="020B0604020202020204" pitchFamily="34" charset="0"/>
                <a:ea typeface="Arial" panose="020B0604020202020204" pitchFamily="34" charset="0"/>
              </a:rPr>
              <a:t>doi</a:t>
            </a:r>
            <a:r>
              <a:rPr lang="en-US" sz="1800" dirty="0">
                <a:effectLst/>
                <a:latin typeface="Arial" panose="020B0604020202020204" pitchFamily="34" charset="0"/>
                <a:ea typeface="Arial" panose="020B0604020202020204" pitchFamily="34" charset="0"/>
              </a:rPr>
              <a:t>: 10.1016/j.cct.2017.06.001. </a:t>
            </a:r>
            <a:r>
              <a:rPr lang="en-US" sz="1800" dirty="0" err="1">
                <a:effectLst/>
                <a:latin typeface="Arial" panose="020B0604020202020204" pitchFamily="34" charset="0"/>
                <a:ea typeface="Arial" panose="020B0604020202020204" pitchFamily="34" charset="0"/>
              </a:rPr>
              <a:t>Epub</a:t>
            </a:r>
            <a:r>
              <a:rPr lang="en-US" sz="1800" dirty="0">
                <a:effectLst/>
                <a:latin typeface="Arial" panose="020B0604020202020204" pitchFamily="34" charset="0"/>
                <a:ea typeface="Arial" panose="020B0604020202020204" pitchFamily="34" charset="0"/>
              </a:rPr>
              <a:t> 2017 Jun 23. PMID: 28600161; PMCID: PMC5579718.</a:t>
            </a:r>
          </a:p>
          <a:p>
            <a:endParaRPr lang="en-US" sz="1800"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5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81F2-F603-948E-A673-AF5EF8C49D47}"/>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C7DBC3E6-C1EA-A98D-DFBC-1D51EEB83C1B}"/>
              </a:ext>
            </a:extLst>
          </p:cNvPr>
          <p:cNvSpPr>
            <a:spLocks noGrp="1"/>
          </p:cNvSpPr>
          <p:nvPr>
            <p:ph idx="1"/>
          </p:nvPr>
        </p:nvSpPr>
        <p:spPr/>
        <p:txBody>
          <a:bodyPr/>
          <a:lstStyle/>
          <a:p>
            <a:endParaRPr lang="en-US"/>
          </a:p>
        </p:txBody>
      </p:sp>
      <p:pic>
        <p:nvPicPr>
          <p:cNvPr id="3076" name="Picture 4" descr="81,300+ Thank You Stock Photos ...">
            <a:extLst>
              <a:ext uri="{FF2B5EF4-FFF2-40B4-BE49-F238E27FC236}">
                <a16:creationId xmlns:a16="http://schemas.microsoft.com/office/drawing/2014/main" id="{1B084002-FDA6-6720-B323-220B47490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365125"/>
            <a:ext cx="10515599" cy="5811837"/>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58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45C26A38-2828-087D-2618-46664F44E82F}"/>
              </a:ext>
            </a:extLst>
          </p:cNvPr>
          <p:cNvSpPr>
            <a:spLocks noGrp="1"/>
          </p:cNvSpPr>
          <p:nvPr>
            <p:ph type="title"/>
          </p:nvPr>
        </p:nvSpPr>
        <p:spPr>
          <a:xfrm>
            <a:off x="479394" y="1070800"/>
            <a:ext cx="3939688" cy="5583126"/>
          </a:xfrm>
        </p:spPr>
        <p:txBody>
          <a:bodyPr>
            <a:normAutofit/>
          </a:bodyPr>
          <a:lstStyle/>
          <a:p>
            <a:pPr algn="r"/>
            <a:r>
              <a:rPr lang="en-US" sz="5000"/>
              <a:t>Introduction</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9F4C378-7716-AA86-3B01-75A4E68E4406}"/>
              </a:ext>
            </a:extLst>
          </p:cNvPr>
          <p:cNvGraphicFramePr>
            <a:graphicFrameLocks noGrp="1"/>
          </p:cNvGraphicFramePr>
          <p:nvPr>
            <p:ph idx="1"/>
            <p:extLst>
              <p:ext uri="{D42A27DB-BD31-4B8C-83A1-F6EECF244321}">
                <p14:modId xmlns:p14="http://schemas.microsoft.com/office/powerpoint/2010/main" val="361867423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593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EF400079-9D24-3B23-01B6-2F7E63921D50}"/>
              </a:ext>
            </a:extLst>
          </p:cNvPr>
          <p:cNvSpPr>
            <a:spLocks noGrp="1"/>
          </p:cNvSpPr>
          <p:nvPr>
            <p:ph type="title"/>
          </p:nvPr>
        </p:nvSpPr>
        <p:spPr>
          <a:xfrm>
            <a:off x="1245072" y="1289765"/>
            <a:ext cx="3651101" cy="4270963"/>
          </a:xfrm>
        </p:spPr>
        <p:txBody>
          <a:bodyPr anchor="ctr">
            <a:normAutofit/>
          </a:bodyPr>
          <a:lstStyle/>
          <a:p>
            <a:pPr algn="ctr"/>
            <a:r>
              <a:rPr lang="en-US" sz="5000">
                <a:solidFill>
                  <a:schemeClr val="bg1"/>
                </a:solidFill>
              </a:rPr>
              <a:t>Motivation</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EA7B386-E0D2-2165-D97F-DE5ACBA0A960}"/>
              </a:ext>
            </a:extLst>
          </p:cNvPr>
          <p:cNvSpPr>
            <a:spLocks noGrp="1"/>
          </p:cNvSpPr>
          <p:nvPr>
            <p:ph idx="1"/>
          </p:nvPr>
        </p:nvSpPr>
        <p:spPr>
          <a:xfrm>
            <a:off x="6397039" y="381935"/>
            <a:ext cx="4685916" cy="5974415"/>
          </a:xfrm>
        </p:spPr>
        <p:txBody>
          <a:bodyPr anchor="ctr">
            <a:normAutofit/>
          </a:bodyPr>
          <a:lstStyle/>
          <a:p>
            <a:r>
              <a:rPr lang="en-US" sz="1800"/>
              <a:t>Machine learning models for predicting cardiovascular disease events make it easier to accurately assess individual risks by analyzing various health data. This helps doctors tailor prevention strategies and interventions for better patient outcomes.</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05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38F7B8-B1CD-D146-E3D8-BFA4E674C32A}"/>
              </a:ext>
            </a:extLst>
          </p:cNvPr>
          <p:cNvSpPr>
            <a:spLocks noGrp="1"/>
          </p:cNvSpPr>
          <p:nvPr>
            <p:ph type="title"/>
          </p:nvPr>
        </p:nvSpPr>
        <p:spPr>
          <a:xfrm>
            <a:off x="1188069" y="381935"/>
            <a:ext cx="4008583" cy="5974414"/>
          </a:xfrm>
        </p:spPr>
        <p:txBody>
          <a:bodyPr anchor="ctr">
            <a:normAutofit/>
          </a:bodyPr>
          <a:lstStyle/>
          <a:p>
            <a:r>
              <a:rPr lang="en-US" sz="6700">
                <a:solidFill>
                  <a:schemeClr val="bg1"/>
                </a:solidFill>
              </a:rPr>
              <a:t>Objective</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99405D1-BF75-4675-56B5-4820D7ED5AB5}"/>
              </a:ext>
            </a:extLst>
          </p:cNvPr>
          <p:cNvSpPr>
            <a:spLocks noGrp="1"/>
          </p:cNvSpPr>
          <p:nvPr>
            <p:ph idx="1"/>
          </p:nvPr>
        </p:nvSpPr>
        <p:spPr>
          <a:xfrm>
            <a:off x="6096000" y="381935"/>
            <a:ext cx="4986955" cy="5974415"/>
          </a:xfrm>
        </p:spPr>
        <p:txBody>
          <a:bodyPr anchor="ctr">
            <a:normAutofit/>
          </a:bodyPr>
          <a:lstStyle/>
          <a:p>
            <a:r>
              <a:rPr lang="en-US" sz="1800"/>
              <a:t>Predict who is at risk of cardiovascular events like heart attacks or strokes.Data Used: Patient info like age, medical history, habits, and test results.Goal: Help doctors identify high-risk patients for preventive action.Benefit: Early intervention can save lives and improve health outcomes.</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50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F5322B-1727-F06B-5C9E-2D32A354A140}"/>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12F2CB2-0048-95A5-3785-BADBA9B10CAB}"/>
              </a:ext>
            </a:extLst>
          </p:cNvPr>
          <p:cNvSpPr>
            <a:spLocks noGrp="1"/>
          </p:cNvSpPr>
          <p:nvPr>
            <p:ph type="title"/>
          </p:nvPr>
        </p:nvSpPr>
        <p:spPr>
          <a:xfrm>
            <a:off x="838199" y="365125"/>
            <a:ext cx="10637903" cy="1095375"/>
          </a:xfrm>
        </p:spPr>
        <p:txBody>
          <a:bodyPr vert="horz" lIns="91440" tIns="45720" rIns="91440" bIns="45720" rtlCol="0" anchor="ctr">
            <a:normAutofit/>
          </a:bodyPr>
          <a:lstStyle/>
          <a:p>
            <a:pPr algn="ctr"/>
            <a:r>
              <a:rPr lang="en-US" kern="1200" dirty="0">
                <a:solidFill>
                  <a:schemeClr val="bg1"/>
                </a:solidFill>
                <a:latin typeface="+mj-lt"/>
                <a:ea typeface="+mj-ea"/>
                <a:cs typeface="+mj-cs"/>
              </a:rPr>
              <a:t>Problem Statement And Identification</a:t>
            </a:r>
          </a:p>
        </p:txBody>
      </p:sp>
      <p:cxnSp>
        <p:nvCxnSpPr>
          <p:cNvPr id="14" name="Straight Connector 13">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ACF6A978-2802-F2B6-DDF0-FB6063D6C6F0}"/>
              </a:ext>
            </a:extLst>
          </p:cNvPr>
          <p:cNvSpPr>
            <a:spLocks/>
          </p:cNvSpPr>
          <p:nvPr/>
        </p:nvSpPr>
        <p:spPr>
          <a:xfrm>
            <a:off x="838199" y="1430704"/>
            <a:ext cx="4962987" cy="2431582"/>
          </a:xfrm>
          <a:prstGeom prst="rect">
            <a:avLst/>
          </a:prstGeom>
        </p:spPr>
        <p:txBody>
          <a:bodyPr anchor="ctr">
            <a:normAutofit/>
          </a:bodyPr>
          <a:lstStyle/>
          <a:p>
            <a:pPr>
              <a:spcAft>
                <a:spcPts val="600"/>
              </a:spcAft>
            </a:pPr>
            <a:r>
              <a:rPr lang="en-US" kern="1200" dirty="0">
                <a:solidFill>
                  <a:srgbClr val="7030A0"/>
                </a:solidFill>
                <a:latin typeface="+mj-lt"/>
                <a:ea typeface="+mj-ea"/>
                <a:cs typeface="+mj-cs"/>
              </a:rPr>
              <a:t>Problem Statement:</a:t>
            </a:r>
            <a:endParaRPr lang="en-US" kern="1200" dirty="0">
              <a:solidFill>
                <a:srgbClr val="7030A0"/>
              </a:solidFill>
              <a:latin typeface="+mn-lt"/>
              <a:ea typeface="+mn-ea"/>
              <a:cs typeface="+mn-cs"/>
            </a:endParaRPr>
          </a:p>
          <a:p>
            <a:pPr>
              <a:spcAft>
                <a:spcPts val="600"/>
              </a:spcAft>
            </a:pPr>
            <a:r>
              <a:rPr lang="en-US" kern="1200" dirty="0">
                <a:solidFill>
                  <a:schemeClr val="tx1"/>
                </a:solidFill>
                <a:latin typeface="+mn-lt"/>
                <a:ea typeface="+mn-ea"/>
                <a:cs typeface="+mn-cs"/>
              </a:rPr>
              <a:t>The primary cause of death in the United States and around the world is cardiovascular disease. In the United States, about half of adult individuals suffer from cardiovascular disease.</a:t>
            </a:r>
            <a:endParaRPr lang="en-US" dirty="0"/>
          </a:p>
        </p:txBody>
      </p:sp>
      <p:sp>
        <p:nvSpPr>
          <p:cNvPr id="4" name="Content Placeholder 3">
            <a:extLst>
              <a:ext uri="{FF2B5EF4-FFF2-40B4-BE49-F238E27FC236}">
                <a16:creationId xmlns:a16="http://schemas.microsoft.com/office/drawing/2014/main" id="{E91EC799-67C6-C76D-8096-521AE9142D89}"/>
              </a:ext>
            </a:extLst>
          </p:cNvPr>
          <p:cNvSpPr>
            <a:spLocks/>
          </p:cNvSpPr>
          <p:nvPr/>
        </p:nvSpPr>
        <p:spPr>
          <a:xfrm>
            <a:off x="6096000" y="1398524"/>
            <a:ext cx="5913720" cy="5094351"/>
          </a:xfrm>
          <a:prstGeom prst="rect">
            <a:avLst/>
          </a:prstGeom>
        </p:spPr>
        <p:txBody>
          <a:bodyPr>
            <a:normAutofit/>
          </a:bodyPr>
          <a:lstStyle/>
          <a:p>
            <a:pPr>
              <a:lnSpc>
                <a:spcPct val="90000"/>
              </a:lnSpc>
              <a:spcAft>
                <a:spcPts val="600"/>
              </a:spcAft>
            </a:pPr>
            <a:r>
              <a:rPr lang="en-US" sz="1400" kern="1200" dirty="0">
                <a:solidFill>
                  <a:srgbClr val="7030A0"/>
                </a:solidFill>
                <a:latin typeface="+mn-lt"/>
                <a:ea typeface="+mn-ea"/>
                <a:cs typeface="+mn-cs"/>
              </a:rPr>
              <a:t>Problem Identification:</a:t>
            </a:r>
          </a:p>
          <a:p>
            <a:pPr>
              <a:lnSpc>
                <a:spcPct val="90000"/>
              </a:lnSpc>
              <a:spcAft>
                <a:spcPts val="600"/>
              </a:spcAft>
            </a:pPr>
            <a:r>
              <a:rPr lang="en-US" sz="1400" kern="1200" dirty="0">
                <a:solidFill>
                  <a:srgbClr val="7030A0"/>
                </a:solidFill>
                <a:latin typeface="+mn-lt"/>
                <a:ea typeface="+mn-ea"/>
                <a:cs typeface="+mn-cs"/>
              </a:rPr>
              <a:t>High Risks: </a:t>
            </a:r>
            <a:r>
              <a:rPr lang="en-US" sz="1400" kern="1200" dirty="0">
                <a:solidFill>
                  <a:schemeClr val="tx1"/>
                </a:solidFill>
                <a:latin typeface="+mn-lt"/>
                <a:ea typeface="+mn-ea"/>
                <a:cs typeface="+mn-cs"/>
              </a:rPr>
              <a:t>Cardiovascular diseases are among the top causes of death worldwide. Identifying individuals at risk early can save lives and reduce healthcare costs.</a:t>
            </a:r>
          </a:p>
          <a:p>
            <a:pPr>
              <a:lnSpc>
                <a:spcPct val="90000"/>
              </a:lnSpc>
              <a:spcAft>
                <a:spcPts val="600"/>
              </a:spcAft>
            </a:pPr>
            <a:r>
              <a:rPr lang="en-US" sz="1400" kern="1200" dirty="0">
                <a:solidFill>
                  <a:srgbClr val="7030A0"/>
                </a:solidFill>
                <a:latin typeface="+mn-lt"/>
                <a:ea typeface="+mn-ea"/>
                <a:cs typeface="+mn-cs"/>
              </a:rPr>
              <a:t>Multiple Factors: </a:t>
            </a:r>
            <a:r>
              <a:rPr lang="en-US" sz="1400" kern="1200" dirty="0">
                <a:solidFill>
                  <a:schemeClr val="tx1"/>
                </a:solidFill>
                <a:latin typeface="+mn-lt"/>
                <a:ea typeface="+mn-ea"/>
                <a:cs typeface="+mn-cs"/>
              </a:rPr>
              <a:t>Many factors, like age, gender, hypertension, diabetes, and lifestyle choices, affect CVD risk. Integrating these diverse data points into predictive models is challenging.</a:t>
            </a:r>
          </a:p>
          <a:p>
            <a:pPr>
              <a:lnSpc>
                <a:spcPct val="90000"/>
              </a:lnSpc>
              <a:spcAft>
                <a:spcPts val="600"/>
              </a:spcAft>
            </a:pPr>
            <a:r>
              <a:rPr lang="en-US" sz="1400" kern="1200" dirty="0">
                <a:solidFill>
                  <a:srgbClr val="7030A0"/>
                </a:solidFill>
                <a:latin typeface="+mn-lt"/>
                <a:ea typeface="+mn-ea"/>
                <a:cs typeface="+mn-cs"/>
              </a:rPr>
              <a:t>Data Collection: </a:t>
            </a:r>
            <a:r>
              <a:rPr lang="en-US" sz="1400" kern="1200" dirty="0">
                <a:solidFill>
                  <a:schemeClr val="tx1"/>
                </a:solidFill>
                <a:latin typeface="+mn-lt"/>
                <a:ea typeface="+mn-ea"/>
                <a:cs typeface="+mn-cs"/>
              </a:rPr>
              <a:t>Patient data needed for prediction comes from different sources, like electronic health records and genetic information. Bringing this data together and preparing it for analysis is crucial.</a:t>
            </a:r>
          </a:p>
          <a:p>
            <a:pPr>
              <a:lnSpc>
                <a:spcPct val="90000"/>
              </a:lnSpc>
              <a:spcAft>
                <a:spcPts val="600"/>
              </a:spcAft>
            </a:pPr>
            <a:r>
              <a:rPr lang="en-US" sz="1400" kern="1200" dirty="0">
                <a:solidFill>
                  <a:srgbClr val="7030A0"/>
                </a:solidFill>
                <a:latin typeface="+mn-lt"/>
                <a:ea typeface="+mn-ea"/>
                <a:cs typeface="+mn-cs"/>
              </a:rPr>
              <a:t>Rare Events: </a:t>
            </a:r>
            <a:r>
              <a:rPr lang="en-US" sz="1400" kern="1200" dirty="0">
                <a:solidFill>
                  <a:schemeClr val="tx1"/>
                </a:solidFill>
                <a:latin typeface="+mn-lt"/>
                <a:ea typeface="+mn-ea"/>
                <a:cs typeface="+mn-cs"/>
              </a:rPr>
              <a:t>CVD events are relatively rare compared to non-events in medical datasets. Handling this imbalance ensures models accurately identify high-risk individuals.</a:t>
            </a:r>
          </a:p>
          <a:p>
            <a:pPr>
              <a:lnSpc>
                <a:spcPct val="90000"/>
              </a:lnSpc>
              <a:spcAft>
                <a:spcPts val="600"/>
              </a:spcAft>
            </a:pPr>
            <a:r>
              <a:rPr lang="en-US" sz="1400" kern="1200" dirty="0">
                <a:solidFill>
                  <a:srgbClr val="7030A0"/>
                </a:solidFill>
                <a:latin typeface="+mn-lt"/>
                <a:ea typeface="+mn-ea"/>
                <a:cs typeface="+mn-cs"/>
              </a:rPr>
              <a:t>Understanding Models: </a:t>
            </a:r>
            <a:r>
              <a:rPr lang="en-US" sz="1400" kern="1200" dirty="0">
                <a:solidFill>
                  <a:schemeClr val="tx1"/>
                </a:solidFill>
                <a:latin typeface="+mn-lt"/>
                <a:ea typeface="+mn-ea"/>
                <a:cs typeface="+mn-cs"/>
              </a:rPr>
              <a:t>Healthcare providers need to understand why a model predicts a certain risk. Models should be interpretable and transparent to gain trust and acceptance.</a:t>
            </a:r>
          </a:p>
          <a:p>
            <a:pPr>
              <a:lnSpc>
                <a:spcPct val="90000"/>
              </a:lnSpc>
              <a:spcAft>
                <a:spcPts val="600"/>
              </a:spcAft>
            </a:pPr>
            <a:r>
              <a:rPr lang="en-US" sz="1400" kern="1200" dirty="0">
                <a:solidFill>
                  <a:srgbClr val="7030A0"/>
                </a:solidFill>
                <a:latin typeface="+mn-lt"/>
                <a:ea typeface="+mn-ea"/>
                <a:cs typeface="+mn-cs"/>
              </a:rPr>
              <a:t>Ethical Considerations: </a:t>
            </a:r>
            <a:r>
              <a:rPr lang="en-US" sz="1400" kern="1200" dirty="0">
                <a:solidFill>
                  <a:schemeClr val="tx1"/>
                </a:solidFill>
                <a:latin typeface="+mn-lt"/>
                <a:ea typeface="+mn-ea"/>
                <a:cs typeface="+mn-cs"/>
              </a:rPr>
              <a:t>Models must comply with ethical guidelines and protect patient privacy. They should also be fair and unbiased, without discriminating based on factors like race or gender.</a:t>
            </a:r>
          </a:p>
          <a:p>
            <a:pPr>
              <a:lnSpc>
                <a:spcPct val="90000"/>
              </a:lnSpc>
              <a:spcAft>
                <a:spcPts val="600"/>
              </a:spcAft>
            </a:pPr>
            <a:endParaRPr lang="en-US" sz="900" dirty="0"/>
          </a:p>
        </p:txBody>
      </p:sp>
      <p:pic>
        <p:nvPicPr>
          <p:cNvPr id="2050" name="Picture 2" descr="Heart Disease News, Articles and Research">
            <a:extLst>
              <a:ext uri="{FF2B5EF4-FFF2-40B4-BE49-F238E27FC236}">
                <a16:creationId xmlns:a16="http://schemas.microsoft.com/office/drawing/2014/main" id="{2250B415-2682-971B-0D2B-68D720661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256" y="4219212"/>
            <a:ext cx="2883108" cy="22273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eart Disease in Men: Identification ...">
            <a:extLst>
              <a:ext uri="{FF2B5EF4-FFF2-40B4-BE49-F238E27FC236}">
                <a16:creationId xmlns:a16="http://schemas.microsoft.com/office/drawing/2014/main" id="{B01D41E5-EC06-0383-61D2-37A4ED68E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5526" y="5088711"/>
            <a:ext cx="2040474" cy="135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6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1D1097-B716-ABE4-BE93-1641AF32CDE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359BEF-58E3-4A54-AB06-435D1A501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E5CBF618-D78A-412F-9D86-1D6288E82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Stethoscope">
            <a:extLst>
              <a:ext uri="{FF2B5EF4-FFF2-40B4-BE49-F238E27FC236}">
                <a16:creationId xmlns:a16="http://schemas.microsoft.com/office/drawing/2014/main" id="{C02792DE-58E4-F565-5481-82863D7399AD}"/>
              </a:ext>
            </a:extLst>
          </p:cNvPr>
          <p:cNvPicPr>
            <a:picLocks noChangeAspect="1"/>
          </p:cNvPicPr>
          <p:nvPr/>
        </p:nvPicPr>
        <p:blipFill rotWithShape="1">
          <a:blip r:embed="rId2">
            <a:duotone>
              <a:schemeClr val="accent1">
                <a:shade val="45000"/>
                <a:satMod val="135000"/>
              </a:schemeClr>
              <a:prstClr val="white"/>
            </a:duotone>
            <a:alphaModFix amt="35000"/>
          </a:blip>
          <a:srcRect t="1573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456E2D28-2954-F0F0-B68B-5863780545AE}"/>
              </a:ext>
            </a:extLst>
          </p:cNvPr>
          <p:cNvSpPr>
            <a:spLocks noGrp="1"/>
          </p:cNvSpPr>
          <p:nvPr>
            <p:ph type="title"/>
          </p:nvPr>
        </p:nvSpPr>
        <p:spPr>
          <a:xfrm>
            <a:off x="838200" y="698643"/>
            <a:ext cx="5243394" cy="5189746"/>
          </a:xfrm>
        </p:spPr>
        <p:txBody>
          <a:bodyPr anchor="t">
            <a:normAutofit/>
          </a:bodyPr>
          <a:lstStyle/>
          <a:p>
            <a:r>
              <a:rPr lang="en-US" sz="7200" dirty="0">
                <a:solidFill>
                  <a:srgbClr val="FFFFFF"/>
                </a:solidFill>
              </a:rPr>
              <a:t>Symptoms of Heart Issues</a:t>
            </a:r>
          </a:p>
        </p:txBody>
      </p:sp>
      <p:cxnSp>
        <p:nvCxnSpPr>
          <p:cNvPr id="13" name="Straight Connector 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 name="Content Placeholder 2">
            <a:extLst>
              <a:ext uri="{FF2B5EF4-FFF2-40B4-BE49-F238E27FC236}">
                <a16:creationId xmlns:a16="http://schemas.microsoft.com/office/drawing/2014/main" id="{E934571F-41D3-782C-054F-EC54967034B1}"/>
              </a:ext>
            </a:extLst>
          </p:cNvPr>
          <p:cNvSpPr>
            <a:spLocks noGrp="1"/>
          </p:cNvSpPr>
          <p:nvPr>
            <p:ph idx="1"/>
          </p:nvPr>
        </p:nvSpPr>
        <p:spPr>
          <a:xfrm>
            <a:off x="7229042" y="698643"/>
            <a:ext cx="4124758" cy="5301467"/>
          </a:xfrm>
          <a:noFill/>
          <a:effectLst>
            <a:outerShdw blurRad="50800" dist="50800" dir="5400000" algn="ctr" rotWithShape="0">
              <a:schemeClr val="accent1"/>
            </a:outerShdw>
          </a:effectLst>
        </p:spPr>
        <p:txBody>
          <a:bodyPr anchor="b">
            <a:normAutofit/>
          </a:bodyPr>
          <a:lstStyle/>
          <a:p>
            <a:r>
              <a:rPr lang="en-US" sz="1800" dirty="0"/>
              <a:t>Symptoms of heart issues[5]:Chest pain (angina)Chest pressure, heaviness or discomfort, sometimes described as a “belt around the chest” or a “weight on the </a:t>
            </a:r>
            <a:r>
              <a:rPr lang="en-US" sz="1800" dirty="0" err="1"/>
              <a:t>chest”Shortness</a:t>
            </a:r>
            <a:r>
              <a:rPr lang="en-US" sz="1800" dirty="0"/>
              <a:t> of breath (dyspnea)Dizziness or </a:t>
            </a:r>
            <a:r>
              <a:rPr lang="en-US" sz="1800" dirty="0" err="1"/>
              <a:t>faintingYou</a:t>
            </a:r>
            <a:r>
              <a:rPr lang="en-US" sz="1800" dirty="0"/>
              <a:t> may be more likely to develop cardiovascular disease if you have risk factors such as[7]:High blood pressure (hypertension).High cholesterol (hyperlipidemia).Tobacco use (including vaping).Type 2 </a:t>
            </a:r>
            <a:r>
              <a:rPr lang="en-US" sz="1800" dirty="0" err="1"/>
              <a:t>diabetes.Family</a:t>
            </a:r>
            <a:r>
              <a:rPr lang="en-US" sz="1800" dirty="0"/>
              <a:t> history of heart </a:t>
            </a:r>
            <a:r>
              <a:rPr lang="en-US" sz="1800" dirty="0" err="1"/>
              <a:t>disease.Lack</a:t>
            </a:r>
            <a:r>
              <a:rPr lang="en-US" sz="1800" dirty="0"/>
              <a:t> of physical activity.</a:t>
            </a:r>
          </a:p>
        </p:txBody>
      </p:sp>
    </p:spTree>
    <p:extLst>
      <p:ext uri="{BB962C8B-B14F-4D97-AF65-F5344CB8AC3E}">
        <p14:creationId xmlns:p14="http://schemas.microsoft.com/office/powerpoint/2010/main" val="826103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0456C9-808B-F5FD-6EF1-B7BBC109CF3B}"/>
            </a:ext>
          </a:extLst>
        </p:cNvPr>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E194-180A-0574-9027-628A5AEB74BA}"/>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5000" b="1" i="0" kern="1200" cap="all" baseline="0">
                <a:solidFill>
                  <a:schemeClr val="bg1"/>
                </a:solidFill>
                <a:latin typeface="+mj-lt"/>
                <a:ea typeface="+mj-ea"/>
                <a:cs typeface="+mj-cs"/>
              </a:rPr>
              <a:t>ProBLEM STATEMENT FLOWCHART</a:t>
            </a:r>
          </a:p>
        </p:txBody>
      </p:sp>
      <p:sp>
        <p:nvSpPr>
          <p:cNvPr id="40"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9BC92E6E-806C-40C0-AD2B-A5441AA29D0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36" r="484" b="3"/>
          <a:stretch/>
        </p:blipFill>
        <p:spPr bwMode="auto">
          <a:xfrm>
            <a:off x="5986926" y="1598246"/>
            <a:ext cx="5569864" cy="4783504"/>
          </a:xfrm>
          <a:prstGeom prst="rect">
            <a:avLst/>
          </a:prstGeom>
          <a:noFill/>
        </p:spPr>
      </p:pic>
      <p:sp>
        <p:nvSpPr>
          <p:cNvPr id="44"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37040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D946E7-3FA3-E364-FF50-4841972707D7}"/>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23B4E9A-131E-14B5-9345-27159595E918}"/>
              </a:ext>
            </a:extLst>
          </p:cNvPr>
          <p:cNvSpPr>
            <a:spLocks noGrp="1"/>
          </p:cNvSpPr>
          <p:nvPr>
            <p:ph type="title"/>
          </p:nvPr>
        </p:nvSpPr>
        <p:spPr>
          <a:xfrm>
            <a:off x="838200" y="365125"/>
            <a:ext cx="9804918" cy="1325563"/>
          </a:xfrm>
        </p:spPr>
        <p:txBody>
          <a:bodyPr>
            <a:normAutofit/>
          </a:bodyPr>
          <a:lstStyle/>
          <a:p>
            <a:r>
              <a:rPr lang="en-US">
                <a:solidFill>
                  <a:schemeClr val="bg1"/>
                </a:solidFill>
              </a:rPr>
              <a:t>METHODOLOGY</a:t>
            </a:r>
          </a:p>
        </p:txBody>
      </p:sp>
      <p:cxnSp>
        <p:nvCxnSpPr>
          <p:cNvPr id="20" name="Straight Connector 19">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2"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13" name="Content Placeholder 2">
            <a:extLst>
              <a:ext uri="{FF2B5EF4-FFF2-40B4-BE49-F238E27FC236}">
                <a16:creationId xmlns:a16="http://schemas.microsoft.com/office/drawing/2014/main" id="{C1348223-15E0-33EE-8737-3E3E5547E027}"/>
              </a:ext>
            </a:extLst>
          </p:cNvPr>
          <p:cNvGraphicFramePr>
            <a:graphicFrameLocks noGrp="1"/>
          </p:cNvGraphicFramePr>
          <p:nvPr>
            <p:ph idx="1"/>
            <p:extLst>
              <p:ext uri="{D42A27DB-BD31-4B8C-83A1-F6EECF244321}">
                <p14:modId xmlns:p14="http://schemas.microsoft.com/office/powerpoint/2010/main" val="1753600636"/>
              </p:ext>
            </p:extLst>
          </p:nvPr>
        </p:nvGraphicFramePr>
        <p:xfrm>
          <a:off x="838200" y="1463982"/>
          <a:ext cx="10637906" cy="5028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23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A6D22E-1E41-E875-3E53-15516DC3342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86CA88F5-E030-70C6-E7A5-A4F64160385A}"/>
              </a:ext>
            </a:extLst>
          </p:cNvPr>
          <p:cNvSpPr>
            <a:spLocks noGrp="1"/>
          </p:cNvSpPr>
          <p:nvPr>
            <p:ph type="title"/>
          </p:nvPr>
        </p:nvSpPr>
        <p:spPr>
          <a:xfrm>
            <a:off x="1245072" y="1289765"/>
            <a:ext cx="3651101" cy="4270963"/>
          </a:xfrm>
        </p:spPr>
        <p:txBody>
          <a:bodyPr anchor="ctr">
            <a:normAutofit/>
          </a:bodyPr>
          <a:lstStyle/>
          <a:p>
            <a:pPr algn="ctr"/>
            <a:r>
              <a:rPr lang="en-US" sz="5000">
                <a:solidFill>
                  <a:schemeClr val="bg1"/>
                </a:solidFill>
              </a:rPr>
              <a:t>Limitations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B0FD04F-D878-D2F5-B151-871F5A07CFFE}"/>
              </a:ext>
            </a:extLst>
          </p:cNvPr>
          <p:cNvSpPr>
            <a:spLocks noGrp="1"/>
          </p:cNvSpPr>
          <p:nvPr>
            <p:ph idx="1"/>
          </p:nvPr>
        </p:nvSpPr>
        <p:spPr>
          <a:xfrm>
            <a:off x="6397039" y="381935"/>
            <a:ext cx="4685916" cy="5974415"/>
          </a:xfrm>
        </p:spPr>
        <p:txBody>
          <a:bodyPr anchor="ctr">
            <a:normAutofit/>
          </a:bodyPr>
          <a:lstStyle/>
          <a:p>
            <a:r>
              <a:rPr lang="en-US" sz="1800"/>
              <a:t>Data Quality: Limited and inaccurate data can affect predictions.Feature Selection: Choosing the right features is crucial.Model Overfitting: Models can memorize data instead of learning patterns.Imbalanced Data: Not enough positive cases can bias</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379446"/>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56</TotalTime>
  <Words>993</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Univers</vt:lpstr>
      <vt:lpstr>GradientVTI</vt:lpstr>
      <vt:lpstr>Topic: Machine Learning Models for Cardiovascular Disease Events Prediction</vt:lpstr>
      <vt:lpstr>Introduction</vt:lpstr>
      <vt:lpstr>Motivation</vt:lpstr>
      <vt:lpstr>Objective</vt:lpstr>
      <vt:lpstr>Problem Statement And Identification</vt:lpstr>
      <vt:lpstr>Symptoms of Heart Issues</vt:lpstr>
      <vt:lpstr>ProBLEM STATEMENT FLOWCHART</vt:lpstr>
      <vt:lpstr>METHODOLOGY</vt:lpstr>
      <vt:lpstr>Limitations</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Machine Learning Models for Cardiovascular Disease Events Prediction</dc:title>
  <dc:creator>arafat rahman sakib</dc:creator>
  <cp:lastModifiedBy>arafat rahman sakib</cp:lastModifiedBy>
  <cp:revision>1</cp:revision>
  <dcterms:created xsi:type="dcterms:W3CDTF">2024-03-02T16:20:25Z</dcterms:created>
  <dcterms:modified xsi:type="dcterms:W3CDTF">2024-03-02T17:16:42Z</dcterms:modified>
</cp:coreProperties>
</file>