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8" r:id="rId5"/>
    <p:sldId id="260" r:id="rId6"/>
    <p:sldId id="259" r:id="rId7"/>
    <p:sldId id="269" r:id="rId8"/>
    <p:sldId id="270" r:id="rId9"/>
    <p:sldId id="271" r:id="rId10"/>
    <p:sldId id="263" r:id="rId11"/>
    <p:sldId id="272" r:id="rId12"/>
    <p:sldId id="273" r:id="rId13"/>
    <p:sldId id="261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9:02:36.26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0 149 24575,'23'-9'0,"0"1"0,1 1 0,0 0 0,0 2 0,41-3 0,-5 0 0,297-39 0,549-3 0,-759 54 0,-1 5 0,0 8 0,-1 5 0,243 71 0,85 63-636,-24-6 412,6-34 210,-347-96 31,1-6 0,134 1 0,-163-15-25,-1-5 0,1-2 0,144-34 0,-171 26 8,0-2 0,0-2 0,-2-2 0,84-49 0,-104 51 0,-1-1 0,-1-2 0,0 0 0,-2-2 0,-1-2 0,-1 0 0,-2-1 0,28-40 0,-40 48-170,-1 0 0,12-31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9:03:26.507"/>
    </inkml:context>
    <inkml:brush xml:id="br0">
      <inkml:brushProperty name="width" value="0.2" units="cm"/>
      <inkml:brushProperty name="height" value="0.2" units="cm"/>
      <inkml:brushProperty name="color" value="#C42F1A"/>
    </inkml:brush>
  </inkml:definitions>
  <inkml:trace contextRef="#ctx0" brushRef="#br0">0 149 24575,'23'-9'0,"0"1"0,1 1 0,0 0 0,0 2 0,41-3 0,-5 0 0,297-39 0,549-3 0,-759 54 0,-1 5 0,0 8 0,-1 5 0,243 71 0,85 63-636,-24-6 412,6-34 210,-347-96 31,1-6 0,134 1 0,-163-15-25,-1-5 0,1-2 0,144-34 0,-171 26 8,0-2 0,0-2 0,-2-2 0,84-49 0,-104 51 0,-1-1 0,-1-2 0,0 0 0,-2-2 0,-1-2 0,-1 0 0,-2-1 0,28-40 0,-40 48-170,-1 0 0,12-31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11B2-1E4F-4D77-8616-26A2DFCE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7219" y="1004933"/>
            <a:ext cx="6497193" cy="92336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AR</a:t>
            </a:r>
            <a:r>
              <a:rPr lang="en-US" b="1" dirty="0">
                <a:latin typeface="Algerian" panose="04020705040A02060702" pitchFamily="82" charset="0"/>
                <a:cs typeface="Arial" panose="020B0604020202020204" pitchFamily="34" charset="0"/>
              </a:rPr>
              <a:t>–</a:t>
            </a:r>
            <a:r>
              <a:rPr lang="en-US" dirty="0">
                <a:solidFill>
                  <a:schemeClr val="accent6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S</a:t>
            </a:r>
            <a:r>
              <a:rPr lang="en-US" dirty="0">
                <a:solidFill>
                  <a:srgbClr val="7030A0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HO</a:t>
            </a:r>
            <a:r>
              <a:rPr lang="en-US" dirty="0">
                <a:latin typeface="Bauhaus 93" panose="04030905020B02020C02" pitchFamily="82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EF693-C4B2-46D4-A71F-F5255E42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740" y="2357719"/>
            <a:ext cx="10936941" cy="4401668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Team:</a:t>
            </a:r>
            <a:r>
              <a:rPr lang="en-US" b="1" dirty="0"/>
              <a:t> </a:t>
            </a:r>
            <a:r>
              <a:rPr lang="en-US" sz="2400" b="1" dirty="0">
                <a:solidFill>
                  <a:srgbClr val="0070C0"/>
                </a:solidFill>
                <a:latin typeface="Broadway" panose="04040905080B02020502" pitchFamily="82" charset="0"/>
              </a:rPr>
              <a:t>LA</a:t>
            </a:r>
            <a:r>
              <a:rPr lang="en-US" b="1" dirty="0"/>
              <a:t>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rush Script MT" panose="03060802040406070304" pitchFamily="66" charset="0"/>
              </a:rPr>
              <a:t>VIDA</a:t>
            </a:r>
            <a:r>
              <a:rPr lang="en-US" b="1" dirty="0"/>
              <a:t> </a:t>
            </a:r>
            <a:r>
              <a:rPr lang="en-US" sz="2400" b="1" dirty="0">
                <a:latin typeface="Algerian" panose="04020705040A02060702" pitchFamily="82" charset="0"/>
              </a:rPr>
              <a:t>LOCA</a:t>
            </a:r>
          </a:p>
          <a:p>
            <a:pPr algn="ctr"/>
            <a:endParaRPr lang="en-US" dirty="0"/>
          </a:p>
          <a:p>
            <a:pPr algn="ctr"/>
            <a:r>
              <a:rPr lang="en-US" b="1" u="sng" dirty="0">
                <a:solidFill>
                  <a:schemeClr val="accent2"/>
                </a:solidFill>
              </a:rPr>
              <a:t>Members: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Avinandan Roy</a:t>
            </a:r>
            <a:r>
              <a:rPr lang="en-US" sz="1100" dirty="0">
                <a:latin typeface="Algerian" panose="04020705040A02060702" pitchFamily="82" charset="0"/>
              </a:rPr>
              <a:t>(221-15-4899)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Arafat Rahman Shakib</a:t>
            </a:r>
            <a:r>
              <a:rPr lang="en-US" sz="1100" dirty="0">
                <a:latin typeface="Algerian" panose="04020705040A02060702" pitchFamily="82" charset="0"/>
              </a:rPr>
              <a:t>(221-15-5422)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MST.Jannati</a:t>
            </a:r>
            <a:r>
              <a:rPr lang="en-US" b="1" dirty="0">
                <a:solidFill>
                  <a:srgbClr val="7030A0"/>
                </a:solidFill>
              </a:rPr>
              <a:t> Nahid </a:t>
            </a:r>
            <a:r>
              <a:rPr lang="en-US" b="1" dirty="0" err="1">
                <a:solidFill>
                  <a:srgbClr val="7030A0"/>
                </a:solidFill>
              </a:rPr>
              <a:t>Jui</a:t>
            </a:r>
            <a:r>
              <a:rPr lang="en-US" sz="1100" dirty="0">
                <a:latin typeface="Algerian" panose="04020705040A02060702" pitchFamily="82" charset="0"/>
              </a:rPr>
              <a:t>(221-15-5523)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Sanjida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Akter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Bably</a:t>
            </a:r>
            <a:r>
              <a:rPr lang="en-US" sz="1100" dirty="0">
                <a:latin typeface="Algerian" panose="04020705040A02060702" pitchFamily="82" charset="0"/>
              </a:rPr>
              <a:t>(221-15-5615)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MST.Kanij</a:t>
            </a:r>
            <a:r>
              <a:rPr lang="en-US" b="1" dirty="0">
                <a:solidFill>
                  <a:srgbClr val="7030A0"/>
                </a:solidFill>
              </a:rPr>
              <a:t> Fatima</a:t>
            </a:r>
            <a:r>
              <a:rPr lang="en-US" sz="1100" b="1" dirty="0">
                <a:latin typeface="Algerian" panose="04020705040A02060702" pitchFamily="82" charset="0"/>
              </a:rPr>
              <a:t>(221-15-5702)</a:t>
            </a:r>
          </a:p>
        </p:txBody>
      </p:sp>
      <p:pic>
        <p:nvPicPr>
          <p:cNvPr id="1026" name="Picture 2" descr="128,400+ Database Stock Photos, Pictures &amp; Royalty-Free ...">
            <a:extLst>
              <a:ext uri="{FF2B5EF4-FFF2-40B4-BE49-F238E27FC236}">
                <a16:creationId xmlns:a16="http://schemas.microsoft.com/office/drawing/2014/main" id="{4BE2151F-9369-9E78-4EF7-E4230AC50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40" y="2561188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rk mesh">
            <a:extLst>
              <a:ext uri="{FF2B5EF4-FFF2-40B4-BE49-F238E27FC236}">
                <a16:creationId xmlns:a16="http://schemas.microsoft.com/office/drawing/2014/main" id="{6D2E4380-0915-4A1D-102C-124A33AD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A484D-2AFD-B101-5791-8BC4EB0B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2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2DEB6-0AAC-7248-FD2F-F1B77F35B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EBF02E-698C-5297-8B01-EBCE11F4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08" y="1277812"/>
            <a:ext cx="6433745" cy="3774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4" descr="128,400+ Database Stock Photos, Pictures &amp; Royalty-Free ...">
            <a:extLst>
              <a:ext uri="{FF2B5EF4-FFF2-40B4-BE49-F238E27FC236}">
                <a16:creationId xmlns:a16="http://schemas.microsoft.com/office/drawing/2014/main" id="{9A284FA4-CEDA-7621-104A-49E73E2C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55" y="3164822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iagram Logo Royalty-Free Images, Stock ...">
            <a:extLst>
              <a:ext uri="{FF2B5EF4-FFF2-40B4-BE49-F238E27FC236}">
                <a16:creationId xmlns:a16="http://schemas.microsoft.com/office/drawing/2014/main" id="{9782E005-D59C-6C3E-40AC-548E8ED2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9" y="1211185"/>
            <a:ext cx="1490196" cy="149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0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3DD6-A541-F85B-C379-0F31E7A0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E21CCE-41F7-438B-B5E8-BAB3A330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40" y="1319986"/>
            <a:ext cx="7335161" cy="36404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Database Images - Free Download on Freepik">
            <a:extLst>
              <a:ext uri="{FF2B5EF4-FFF2-40B4-BE49-F238E27FC236}">
                <a16:creationId xmlns:a16="http://schemas.microsoft.com/office/drawing/2014/main" id="{2AE40720-EFC4-6852-6A11-2AE130C8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7" y="2435344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77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A791-FA1B-4011-A913-B23705F7E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3" y="421341"/>
            <a:ext cx="7270377" cy="1039906"/>
          </a:xfrm>
        </p:spPr>
        <p:txBody>
          <a:bodyPr/>
          <a:lstStyle/>
          <a:p>
            <a:r>
              <a:rPr lang="en-US" sz="4000" dirty="0"/>
              <a:t>HOW MY PROJECT </a:t>
            </a:r>
            <a:r>
              <a:rPr lang="en-US" sz="4000"/>
              <a:t>IS BETTER</a:t>
            </a:r>
            <a:r>
              <a:rPr lang="en-US" sz="40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A18F0-A958-4053-A50D-541346657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3" y="2277035"/>
            <a:ext cx="8794376" cy="3119718"/>
          </a:xfrm>
        </p:spPr>
        <p:txBody>
          <a:bodyPr/>
          <a:lstStyle/>
          <a:p>
            <a:pPr marL="342900" lvl="0" indent="-342900" algn="l" fontAlgn="base">
              <a:buAutoNum type="arabicPeriod"/>
            </a:pPr>
            <a:r>
              <a:rPr lang="en-US" dirty="0"/>
              <a:t>Superior User Experience (UX) : Personalized Shopping Experience, Advanced Search Functionality</a:t>
            </a:r>
          </a:p>
          <a:p>
            <a:pPr marL="342900" lvl="0" indent="-342900" algn="l" fontAlgn="base">
              <a:buAutoNum type="arabicPeriod"/>
            </a:pPr>
            <a:r>
              <a:rPr lang="en-US" dirty="0"/>
              <a:t>Better Security and Privacy: Advanced Security Features, Two-factor Authentication (2FA).</a:t>
            </a:r>
          </a:p>
          <a:p>
            <a:pPr marL="342900" lvl="0" indent="-342900" algn="l" fontAlgn="base">
              <a:buAutoNum type="arabicPeriod"/>
            </a:pPr>
            <a:r>
              <a:rPr lang="en-US" dirty="0"/>
              <a:t>Unique Selling Features: Augmented Reality (AR) Integration, AI-powered Virtual Assistant.</a:t>
            </a:r>
          </a:p>
          <a:p>
            <a:pPr marL="342900" lvl="0" indent="-342900" algn="l" fontAlgn="base">
              <a:buAutoNum type="arabicPeriod"/>
            </a:pPr>
            <a:r>
              <a:rPr lang="en-US" dirty="0"/>
              <a:t>Efficient Checkout Process: One-click Checkout, Multiple Payment Options.</a:t>
            </a:r>
          </a:p>
        </p:txBody>
      </p:sp>
    </p:spTree>
    <p:extLst>
      <p:ext uri="{BB962C8B-B14F-4D97-AF65-F5344CB8AC3E}">
        <p14:creationId xmlns:p14="http://schemas.microsoft.com/office/powerpoint/2010/main" val="337186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5D3A-A0BC-4CAB-A892-F081A0813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058" y="143435"/>
            <a:ext cx="9646023" cy="1566833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23106-3548-4E0B-AB81-7191987F0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624" y="2250141"/>
            <a:ext cx="7386917" cy="363967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The project's main goals of developing a reliable and easy-to-use online purchasing platform were effectively met by the e-commerce website. While providing a fun and effective shopping experience, the platform enables customers to easily browse, choose, and buy products in a secure </a:t>
            </a:r>
            <a:r>
              <a:rPr lang="en-US" sz="2000" dirty="0" err="1"/>
              <a:t>setting.The</a:t>
            </a:r>
            <a:r>
              <a:rPr lang="en-US" sz="2000" dirty="0"/>
              <a:t> initiative has created a solid basis for a cutting-edge, competitive, and expandable e-commerce platform.</a:t>
            </a:r>
          </a:p>
        </p:txBody>
      </p:sp>
    </p:spTree>
    <p:extLst>
      <p:ext uri="{BB962C8B-B14F-4D97-AF65-F5344CB8AC3E}">
        <p14:creationId xmlns:p14="http://schemas.microsoft.com/office/powerpoint/2010/main" val="381795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1BF3-2B22-49C2-BC14-9F7AE929D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808" y="1102658"/>
            <a:ext cx="6919757" cy="2702859"/>
          </a:xfrm>
        </p:spPr>
        <p:txBody>
          <a:bodyPr/>
          <a:lstStyle/>
          <a:p>
            <a:pPr algn="ctr"/>
            <a:r>
              <a:rPr lang="en-US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959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1851-BAE2-480D-ACD3-C9123D19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4800"/>
            <a:ext cx="7766936" cy="1405468"/>
          </a:xfrm>
        </p:spPr>
        <p:txBody>
          <a:bodyPr/>
          <a:lstStyle/>
          <a:p>
            <a:pPr algn="ctr"/>
            <a:r>
              <a:rPr lang="en-US" dirty="0"/>
              <a:t>OVERVEIW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F1634-D1EE-40F4-B0B9-44FDD57ED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082" y="1801907"/>
            <a:ext cx="8278921" cy="4912658"/>
          </a:xfrm>
        </p:spPr>
        <p:txBody>
          <a:bodyPr/>
          <a:lstStyle/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The primary objectives of the e-commerce website are as follows:  </a:t>
            </a:r>
          </a:p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Provide an intuitive and responsive user interface for seamless browsing on both desktop and mobile devices. </a:t>
            </a:r>
          </a:p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Enable users to create accounts, add products to their cart, and complete purchases securely.  </a:t>
            </a:r>
          </a:p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Integrate a secure payment gateway to facilitate smooth transactions.  </a:t>
            </a:r>
          </a:p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Implement inventory management to track product stock in real-time. 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D980-680E-4674-8D00-83041884B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3082"/>
            <a:ext cx="7766936" cy="1335742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12B8-B39F-49D7-BC13-319ACB6A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682" y="2151529"/>
            <a:ext cx="7978589" cy="4975411"/>
          </a:xfrm>
        </p:spPr>
        <p:txBody>
          <a:bodyPr/>
          <a:lstStyle/>
          <a:p>
            <a:pPr algn="l"/>
            <a:r>
              <a:rPr lang="en-US" dirty="0"/>
              <a:t> </a:t>
            </a:r>
            <a:endParaRPr lang="en-US" b="1" dirty="0"/>
          </a:p>
          <a:p>
            <a:pPr algn="l"/>
            <a:r>
              <a:rPr lang="en-US" dirty="0"/>
              <a:t> </a:t>
            </a:r>
            <a:endParaRPr lang="en-US" b="1" dirty="0"/>
          </a:p>
          <a:p>
            <a:pPr algn="l"/>
            <a:r>
              <a:rPr lang="en-US" dirty="0"/>
              <a:t>The goal of this project is to design and develop a modern, user-friendly, and scalable e-commerce platform that allows users to browse and purchase products online. This proposal outlines the key objectives, scope, timeline, and technical requirements for the successful completion of the project. </a:t>
            </a:r>
          </a:p>
          <a:p>
            <a:pPr lvl="0" algn="l"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8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primary objectives of the e-commerce website are as follows: </a:t>
            </a:r>
          </a:p>
          <a:p>
            <a:r>
              <a:rPr lang="en-US" dirty="0"/>
              <a:t>Provide an intuitive and responsive user interface for seamless browsing on both desktop and mobile devices. </a:t>
            </a:r>
          </a:p>
          <a:p>
            <a:r>
              <a:rPr lang="en-US" dirty="0"/>
              <a:t>Enable users to create accounts, add products to their cart, and complete purchases securely. </a:t>
            </a:r>
          </a:p>
          <a:p>
            <a:r>
              <a:rPr lang="en-US" dirty="0"/>
              <a:t>Integrate a secure payment gateway to facilitate smooth transactions. </a:t>
            </a:r>
          </a:p>
          <a:p>
            <a:r>
              <a:rPr lang="en-US" dirty="0"/>
              <a:t>Implement inventory management to track product stock in real-time. </a:t>
            </a:r>
          </a:p>
          <a:p>
            <a:r>
              <a:rPr lang="en-US" dirty="0"/>
              <a:t>Provide an easy-to-use admin dashboard for managing products, orders, customers, and analytics. Ensure security measures such as user authentication. </a:t>
            </a:r>
          </a:p>
          <a:p>
            <a:r>
              <a:rPr lang="en-US" dirty="0"/>
              <a:t>Improve site visibility.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FC77-3E93-44E1-876B-C0D080197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71" y="161365"/>
            <a:ext cx="10811435" cy="1021977"/>
          </a:xfrm>
        </p:spPr>
        <p:txBody>
          <a:bodyPr/>
          <a:lstStyle/>
          <a:p>
            <a:pPr algn="l"/>
            <a:r>
              <a:rPr lang="en-US" sz="4000" dirty="0"/>
              <a:t>Why did we choose this project?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67A21-6C34-4DAE-9D30-07C03737A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223" y="1577788"/>
            <a:ext cx="7781365" cy="285974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Growing demand: More people shop online.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Global reach: Sell to anyone, anywhere.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Low cost: cheaper than a physical store.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Convenient: Customers love 24/7 shopping.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Easy to grow: Add more products, reach more people.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FC0C-E320-4132-8BEF-D28DE17C0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5" y="770965"/>
            <a:ext cx="7673787" cy="1981200"/>
          </a:xfrm>
        </p:spPr>
        <p:txBody>
          <a:bodyPr/>
          <a:lstStyle/>
          <a:p>
            <a:pPr algn="l"/>
            <a:r>
              <a:rPr lang="en-US" sz="3600" b="1" dirty="0"/>
              <a:t>Planning the user experience:</a:t>
            </a:r>
            <a:br>
              <a:rPr lang="en-US" sz="3600" b="1" dirty="0"/>
            </a:br>
            <a:r>
              <a:rPr lang="en-US" sz="1800" b="1" dirty="0">
                <a:solidFill>
                  <a:schemeClr val="tx1"/>
                </a:solidFill>
              </a:rPr>
              <a:t>1. Sales Journey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2. Prepare main UX components </a:t>
            </a:r>
            <a:br>
              <a:rPr lang="en-US" dirty="0"/>
            </a:br>
            <a:br>
              <a:rPr lang="en-US" sz="3600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19034-DCFD-49F7-BED8-6E4586119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095" y="2545976"/>
            <a:ext cx="8104094" cy="3128683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accent1"/>
                </a:solidFill>
              </a:rPr>
              <a:t>Design Stage 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Frontend: </a:t>
            </a:r>
            <a:r>
              <a:rPr lang="en-US" dirty="0">
                <a:solidFill>
                  <a:schemeClr val="tx1"/>
                </a:solidFill>
              </a:rPr>
              <a:t>react.js framework, bootstrap.css framework, redux, </a:t>
            </a:r>
            <a:r>
              <a:rPr lang="en-US" dirty="0" err="1">
                <a:solidFill>
                  <a:schemeClr val="tx1"/>
                </a:solidFill>
              </a:rPr>
              <a:t>axios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0" algn="l" fontAlgn="base"/>
            <a:r>
              <a:rPr lang="en-US" b="1" dirty="0">
                <a:solidFill>
                  <a:schemeClr val="tx1"/>
                </a:solidFill>
              </a:rPr>
              <a:t>Backend: </a:t>
            </a:r>
            <a:r>
              <a:rPr lang="en-US" dirty="0">
                <a:solidFill>
                  <a:schemeClr val="tx1"/>
                </a:solidFill>
              </a:rPr>
              <a:t>django.py framework.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0" algn="l" fontAlgn="base"/>
            <a:r>
              <a:rPr lang="en-US" b="1" dirty="0">
                <a:solidFill>
                  <a:schemeClr val="tx1"/>
                </a:solidFill>
              </a:rPr>
              <a:t>Database: </a:t>
            </a:r>
            <a:r>
              <a:rPr lang="en-US" dirty="0" err="1">
                <a:solidFill>
                  <a:schemeClr val="tx1"/>
                </a:solidFill>
              </a:rPr>
              <a:t>postgreSql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DEVELPOMENT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Considering the project scope as it is set at the moment and if no major changes are made to it, this is our development phase for your project. </a:t>
            </a:r>
          </a:p>
          <a:p>
            <a:r>
              <a:rPr lang="en-US" b="1" dirty="0"/>
              <a:t>Frontend development </a:t>
            </a:r>
            <a:endParaRPr lang="en-US" dirty="0"/>
          </a:p>
          <a:p>
            <a:r>
              <a:rPr lang="en-US" dirty="0"/>
              <a:t>Homepage Design 		</a:t>
            </a:r>
          </a:p>
          <a:p>
            <a:r>
              <a:rPr lang="en-US" dirty="0"/>
              <a:t>Product Listings 		</a:t>
            </a:r>
          </a:p>
          <a:p>
            <a:r>
              <a:rPr lang="en-US" dirty="0"/>
              <a:t>Product Details Page 		</a:t>
            </a:r>
          </a:p>
          <a:p>
            <a:r>
              <a:rPr lang="en-US" dirty="0"/>
              <a:t>Shopping Cart 		</a:t>
            </a:r>
          </a:p>
          <a:p>
            <a:r>
              <a:rPr lang="en-US" dirty="0"/>
              <a:t>User Registration and Login 		</a:t>
            </a:r>
          </a:p>
          <a:p>
            <a:r>
              <a:rPr lang="en-US" dirty="0"/>
              <a:t>Responsive Design 	 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7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602" y="137293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b="1" u="sng" dirty="0">
                <a:solidFill>
                  <a:schemeClr val="accent2"/>
                </a:solidFill>
              </a:rPr>
              <a:t>Backend development</a:t>
            </a:r>
          </a:p>
          <a:p>
            <a:pPr marL="0" indent="0" algn="ctr">
              <a:buNone/>
            </a:pPr>
            <a:endParaRPr lang="en-US" sz="3200" b="1" u="sng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en-US" sz="3200" b="1" u="sng" dirty="0">
              <a:solidFill>
                <a:schemeClr val="accent2"/>
              </a:solidFill>
            </a:endParaRPr>
          </a:p>
          <a:p>
            <a:r>
              <a:rPr lang="en-US" dirty="0"/>
              <a:t>Admin Dashboard 		</a:t>
            </a:r>
          </a:p>
          <a:p>
            <a:r>
              <a:rPr lang="en-US" dirty="0"/>
              <a:t>Product Management 		</a:t>
            </a:r>
          </a:p>
          <a:p>
            <a:r>
              <a:rPr lang="en-US" dirty="0"/>
              <a:t>Order Management 		</a:t>
            </a:r>
          </a:p>
          <a:p>
            <a:r>
              <a:rPr lang="en-US" dirty="0"/>
              <a:t>Shopping Cart 		</a:t>
            </a:r>
          </a:p>
          <a:p>
            <a:r>
              <a:rPr lang="en-US" dirty="0"/>
              <a:t>Payment Gateway Integration  	</a:t>
            </a:r>
          </a:p>
          <a:p>
            <a:r>
              <a:rPr lang="en-US" dirty="0"/>
              <a:t>Security 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4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9C48D-3A9B-331D-35BA-2420BF255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F3E2AD-8042-8849-F1CC-B04B6CD79750}"/>
              </a:ext>
            </a:extLst>
          </p:cNvPr>
          <p:cNvSpPr txBox="1"/>
          <p:nvPr/>
        </p:nvSpPr>
        <p:spPr>
          <a:xfrm>
            <a:off x="2996852" y="312909"/>
            <a:ext cx="6198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solidFill>
                  <a:schemeClr val="accent2"/>
                </a:solidFill>
              </a:rPr>
              <a:t>Data Flow Diagram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5C40F-5564-BFE7-C374-F02E8B1D0D36}"/>
              </a:ext>
            </a:extLst>
          </p:cNvPr>
          <p:cNvSpPr txBox="1"/>
          <p:nvPr/>
        </p:nvSpPr>
        <p:spPr>
          <a:xfrm>
            <a:off x="1006443" y="2957361"/>
            <a:ext cx="3512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Clarity in Process Understanding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Early Detection of Issues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Simplifies Maintenance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Supports Modularity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96D6E-7B81-C872-3DF8-8D03C8DCC1F4}"/>
              </a:ext>
            </a:extLst>
          </p:cNvPr>
          <p:cNvSpPr txBox="1"/>
          <p:nvPr/>
        </p:nvSpPr>
        <p:spPr>
          <a:xfrm>
            <a:off x="5916439" y="4434689"/>
            <a:ext cx="3512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Lack of Detail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Can Become Complex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Requires Completeness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E8A50-80A6-0200-378C-F00C6159228D}"/>
              </a:ext>
            </a:extLst>
          </p:cNvPr>
          <p:cNvSpPr txBox="1"/>
          <p:nvPr/>
        </p:nvSpPr>
        <p:spPr>
          <a:xfrm>
            <a:off x="2064189" y="2286935"/>
            <a:ext cx="162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lackadder ITC" panose="04020505051007020D02" pitchFamily="82" charset="0"/>
              </a:rPr>
              <a:t>Advantages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952D16-9421-0A16-A5F9-3E34DA602E82}"/>
                  </a:ext>
                </a:extLst>
              </p14:cNvPr>
              <p14:cNvContentPartPr/>
              <p14:nvPr/>
            </p14:nvContentPartPr>
            <p14:xfrm>
              <a:off x="1783975" y="2731011"/>
              <a:ext cx="1957680" cy="22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952D16-9421-0A16-A5F9-3E34DA602E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975" y="2695011"/>
                <a:ext cx="2029320" cy="2937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CA43A83-6FBF-4301-5D93-600B228B5BD2}"/>
              </a:ext>
            </a:extLst>
          </p:cNvPr>
          <p:cNvSpPr txBox="1"/>
          <p:nvPr/>
        </p:nvSpPr>
        <p:spPr>
          <a:xfrm>
            <a:off x="6767464" y="3705080"/>
            <a:ext cx="218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lackadder ITC" panose="04020505051007020D02" pitchFamily="82" charset="0"/>
              </a:rPr>
              <a:t>Disadvantages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696C98-EDA0-2435-7050-45B93A48CE75}"/>
                  </a:ext>
                </a:extLst>
              </p14:cNvPr>
              <p14:cNvContentPartPr/>
              <p14:nvPr/>
            </p14:nvContentPartPr>
            <p14:xfrm>
              <a:off x="6881830" y="4117240"/>
              <a:ext cx="1957680" cy="222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696C98-EDA0-2435-7050-45B93A48C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5830" y="4081240"/>
                <a:ext cx="2029320" cy="2937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E641F8D-F3AF-2D21-5A47-E8BE45019F1E}"/>
              </a:ext>
            </a:extLst>
          </p:cNvPr>
          <p:cNvSpPr txBox="1"/>
          <p:nvPr/>
        </p:nvSpPr>
        <p:spPr>
          <a:xfrm>
            <a:off x="1671560" y="6051616"/>
            <a:ext cx="3393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https://tinyurl.com/39bjhrbk</a:t>
            </a:r>
          </a:p>
        </p:txBody>
      </p:sp>
      <p:pic>
        <p:nvPicPr>
          <p:cNvPr id="5126" name="Picture 6" descr="Entity Relationship Diagram Icon - Free ...">
            <a:extLst>
              <a:ext uri="{FF2B5EF4-FFF2-40B4-BE49-F238E27FC236}">
                <a16:creationId xmlns:a16="http://schemas.microsoft.com/office/drawing/2014/main" id="{264A2E03-6ED2-C130-950C-E2D8FA689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464" y="2028046"/>
            <a:ext cx="1303639" cy="130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traight Lines Vector Art, Icons, and ...">
            <a:extLst>
              <a:ext uri="{FF2B5EF4-FFF2-40B4-BE49-F238E27FC236}">
                <a16:creationId xmlns:a16="http://schemas.microsoft.com/office/drawing/2014/main" id="{DA85DE71-E2FD-F4E1-0C9F-2A661324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29" y="4487342"/>
            <a:ext cx="2969611" cy="7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Straight Lines Vector Art, Icons, and ...">
            <a:extLst>
              <a:ext uri="{FF2B5EF4-FFF2-40B4-BE49-F238E27FC236}">
                <a16:creationId xmlns:a16="http://schemas.microsoft.com/office/drawing/2014/main" id="{19B80A00-B49F-D9E7-7C30-464CDB91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99" y="5337059"/>
            <a:ext cx="2969611" cy="7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traight Lines Vector Art, Icons, and ...">
            <a:extLst>
              <a:ext uri="{FF2B5EF4-FFF2-40B4-BE49-F238E27FC236}">
                <a16:creationId xmlns:a16="http://schemas.microsoft.com/office/drawing/2014/main" id="{B882654E-9748-B11E-2D64-C140B88E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266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129</TotalTime>
  <Words>605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Arial</vt:lpstr>
      <vt:lpstr>Bauhaus 93</vt:lpstr>
      <vt:lpstr>Blackadder ITC</vt:lpstr>
      <vt:lpstr>Broadway</vt:lpstr>
      <vt:lpstr>Brush Script MT</vt:lpstr>
      <vt:lpstr>Trebuchet MS</vt:lpstr>
      <vt:lpstr>Wingdings</vt:lpstr>
      <vt:lpstr>Wingdings 3</vt:lpstr>
      <vt:lpstr>Facet</vt:lpstr>
      <vt:lpstr>AR–SHOP</vt:lpstr>
      <vt:lpstr>OVERVEIW</vt:lpstr>
      <vt:lpstr>Introduction</vt:lpstr>
      <vt:lpstr>OBJECTIVES</vt:lpstr>
      <vt:lpstr>Why did we choose this project?</vt:lpstr>
      <vt:lpstr>Planning the user experience: 1. Sales Journey 2. Prepare main UX components   </vt:lpstr>
      <vt:lpstr>DEVELPOMENT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MY PROJECT IS BETTER?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– SHOP(5422)</dc:title>
  <dc:creator>DCL</dc:creator>
  <cp:lastModifiedBy>Avinandan Roy</cp:lastModifiedBy>
  <cp:revision>32</cp:revision>
  <dcterms:created xsi:type="dcterms:W3CDTF">2024-10-21T14:42:31Z</dcterms:created>
  <dcterms:modified xsi:type="dcterms:W3CDTF">2024-10-22T05:40:59Z</dcterms:modified>
</cp:coreProperties>
</file>