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6"/>
  </p:notesMasterIdLst>
  <p:handoutMasterIdLst>
    <p:handoutMasterId r:id="rId27"/>
  </p:handoutMasterIdLst>
  <p:sldIdLst>
    <p:sldId id="277" r:id="rId4"/>
    <p:sldId id="399" r:id="rId5"/>
    <p:sldId id="400" r:id="rId6"/>
    <p:sldId id="401" r:id="rId7"/>
    <p:sldId id="402" r:id="rId8"/>
    <p:sldId id="403" r:id="rId9"/>
    <p:sldId id="409" r:id="rId10"/>
    <p:sldId id="414" r:id="rId11"/>
    <p:sldId id="412" r:id="rId12"/>
    <p:sldId id="415" r:id="rId13"/>
    <p:sldId id="416" r:id="rId14"/>
    <p:sldId id="417" r:id="rId15"/>
    <p:sldId id="418" r:id="rId16"/>
    <p:sldId id="410" r:id="rId17"/>
    <p:sldId id="420" r:id="rId18"/>
    <p:sldId id="422" r:id="rId19"/>
    <p:sldId id="423" r:id="rId20"/>
    <p:sldId id="424" r:id="rId21"/>
    <p:sldId id="405" r:id="rId22"/>
    <p:sldId id="421" r:id="rId23"/>
    <p:sldId id="407" r:id="rId24"/>
    <p:sldId id="41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p:scale>
          <a:sx n="75" d="100"/>
          <a:sy n="75" d="100"/>
        </p:scale>
        <p:origin x="1200" y="2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4/24/2025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516238" y="2165400"/>
            <a:ext cx="6829425" cy="2363555"/>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marL="118745" marR="1270" indent="-6350" algn="ctr">
              <a:lnSpc>
                <a:spcPct val="110000"/>
              </a:lnSpc>
              <a:spcBef>
                <a:spcPts val="0"/>
              </a:spcBef>
              <a:spcAft>
                <a:spcPts val="645"/>
              </a:spcAft>
            </a:pPr>
            <a:r>
              <a:rPr lang="en-IN" sz="1600" b="1" dirty="0"/>
              <a:t>C</a:t>
            </a:r>
            <a:r>
              <a:rPr lang="en-IN" sz="1600" b="1" dirty="0">
                <a:solidFill>
                  <a:srgbClr val="000000"/>
                </a:solidFill>
                <a:latin typeface="Times New Roman" panose="02020603050405020304" pitchFamily="18" charset="0"/>
                <a:ea typeface="Times New Roman" panose="02020603050405020304" pitchFamily="18" charset="0"/>
              </a:rPr>
              <a:t>COMPUTER SCIENCE WITH SPECIALIZATION IN</a:t>
            </a:r>
            <a:endParaRPr lang="en-US" sz="1600" dirty="0">
              <a:solidFill>
                <a:srgbClr val="000000"/>
              </a:solidFill>
              <a:latin typeface="Times New Roman" panose="02020603050405020304" pitchFamily="18" charset="0"/>
              <a:ea typeface="Times New Roman" panose="02020603050405020304" pitchFamily="18" charset="0"/>
            </a:endParaRPr>
          </a:p>
          <a:p>
            <a:pPr marL="542925" indent="-6350">
              <a:lnSpc>
                <a:spcPct val="110000"/>
              </a:lnSpc>
              <a:spcAft>
                <a:spcPts val="600"/>
              </a:spcAft>
            </a:pPr>
            <a:r>
              <a:rPr lang="en-IN" sz="1600" b="1" dirty="0">
                <a:solidFill>
                  <a:srgbClr val="000000"/>
                </a:solidFill>
                <a:latin typeface="Times New Roman" panose="02020603050405020304" pitchFamily="18" charset="0"/>
                <a:ea typeface="Times New Roman" panose="02020603050405020304" pitchFamily="18" charset="0"/>
              </a:rPr>
              <a:t>ARTIFICIAL INTELLIGENCE AND MACHINE LEARNING</a:t>
            </a:r>
            <a:endParaRPr lang="en-US" sz="1600" dirty="0">
              <a:solidFill>
                <a:srgbClr val="000000"/>
              </a:solidFill>
              <a:latin typeface="Times New Roman" panose="02020603050405020304" pitchFamily="18" charset="0"/>
              <a:ea typeface="Times New Roman" panose="02020603050405020304" pitchFamily="18" charset="0"/>
            </a:endParaRPr>
          </a:p>
          <a:p>
            <a:r>
              <a:rPr lang="en-IN" b="1" dirty="0"/>
              <a:t> </a:t>
            </a:r>
            <a:endParaRPr lang="en-US" dirty="0">
              <a:solidFill>
                <a:schemeClr val="tx1"/>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503" y="193357"/>
            <a:ext cx="8477097"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LEGAL DOCUMENT ANALYSIS AND AUTOMATED CONTRACT GENERATION USING AI</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6" name="TextBox 5"/>
          <p:cNvSpPr txBox="1"/>
          <p:nvPr/>
        </p:nvSpPr>
        <p:spPr>
          <a:xfrm>
            <a:off x="7956596" y="4947746"/>
            <a:ext cx="2971326" cy="677108"/>
          </a:xfrm>
          <a:prstGeom prst="rect">
            <a:avLst/>
          </a:prstGeom>
          <a:noFill/>
        </p:spPr>
        <p:txBody>
          <a:bodyPr wrap="none" rtlCol="0">
            <a:spAutoFit/>
          </a:bodyPr>
          <a:lstStyle/>
          <a:p>
            <a:r>
              <a:rPr lang="en-US" sz="2000" b="1" dirty="0"/>
              <a:t>Under the Supervision of: </a:t>
            </a:r>
            <a:endParaRPr lang="en-US" sz="2000" dirty="0"/>
          </a:p>
          <a:p>
            <a:r>
              <a:rPr lang="en-US" sz="1800" dirty="0" err="1">
                <a:solidFill>
                  <a:srgbClr val="000000"/>
                </a:solidFill>
                <a:effectLst/>
                <a:latin typeface="Times New Roman" panose="02020603050405020304" pitchFamily="18" charset="0"/>
                <a:ea typeface="Times New Roman" panose="02020603050405020304" pitchFamily="18" charset="0"/>
              </a:rPr>
              <a:t>Ms</a:t>
            </a:r>
            <a:r>
              <a:rPr lang="en-US" sz="1800" dirty="0">
                <a:solidFill>
                  <a:srgbClr val="000000"/>
                </a:solidFill>
                <a:effectLst/>
                <a:latin typeface="Times New Roman" panose="02020603050405020304" pitchFamily="18" charset="0"/>
                <a:ea typeface="Times New Roman" panose="02020603050405020304" pitchFamily="18" charset="0"/>
              </a:rPr>
              <a:t> Kiran Preet Bedi</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87833288"/>
              </p:ext>
            </p:extLst>
          </p:nvPr>
        </p:nvGraphicFramePr>
        <p:xfrm>
          <a:off x="302197" y="4721345"/>
          <a:ext cx="6079008" cy="1069087"/>
        </p:xfrm>
        <a:graphic>
          <a:graphicData uri="http://schemas.openxmlformats.org/drawingml/2006/table">
            <a:tbl>
              <a:tblPr firstRow="1" firstCol="1" bandRow="1">
                <a:tableStyleId>{2D5ABB26-0587-4C30-8999-92F81FD0307C}</a:tableStyleId>
              </a:tblPr>
              <a:tblGrid>
                <a:gridCol w="3752200">
                  <a:extLst>
                    <a:ext uri="{9D8B030D-6E8A-4147-A177-3AD203B41FA5}">
                      <a16:colId xmlns:a16="http://schemas.microsoft.com/office/drawing/2014/main" val="2979881850"/>
                    </a:ext>
                  </a:extLst>
                </a:gridCol>
                <a:gridCol w="2326808">
                  <a:extLst>
                    <a:ext uri="{9D8B030D-6E8A-4147-A177-3AD203B41FA5}">
                      <a16:colId xmlns:a16="http://schemas.microsoft.com/office/drawing/2014/main" val="1997323301"/>
                    </a:ext>
                  </a:extLst>
                </a:gridCol>
              </a:tblGrid>
              <a:tr h="120650">
                <a:tc>
                  <a:txBody>
                    <a:bodyPr/>
                    <a:lstStyle/>
                    <a:p>
                      <a:pPr marL="376555" marR="568325" indent="-6350" algn="ctr">
                        <a:lnSpc>
                          <a:spcPct val="151000"/>
                        </a:lnSpc>
                        <a:spcBef>
                          <a:spcPts val="0"/>
                        </a:spcBef>
                        <a:spcAft>
                          <a:spcPts val="0"/>
                        </a:spcAft>
                      </a:pPr>
                      <a:r>
                        <a:rPr lang="en-IN" sz="1600" b="1" dirty="0">
                          <a:effectLst/>
                        </a:rPr>
                        <a:t>NAME</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76555" marR="568325" indent="-6350" algn="ctr">
                        <a:lnSpc>
                          <a:spcPct val="151000"/>
                        </a:lnSpc>
                        <a:spcBef>
                          <a:spcPts val="0"/>
                        </a:spcBef>
                        <a:spcAft>
                          <a:spcPts val="0"/>
                        </a:spcAft>
                      </a:pPr>
                      <a:r>
                        <a:rPr lang="en-IN" sz="1600" b="1">
                          <a:effectLst/>
                        </a:rPr>
                        <a:t>UID</a:t>
                      </a:r>
                      <a:endParaRPr lang="en-US" sz="16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1524994"/>
                  </a:ext>
                </a:extLst>
              </a:tr>
              <a:tr h="120650">
                <a:tc>
                  <a:txBody>
                    <a:bodyPr/>
                    <a:lstStyle/>
                    <a:p>
                      <a:pPr marL="376555" marR="568325" indent="-6350" algn="just">
                        <a:lnSpc>
                          <a:spcPct val="151000"/>
                        </a:lnSpc>
                        <a:spcBef>
                          <a:spcPts val="0"/>
                        </a:spcBef>
                        <a:spcAft>
                          <a:spcPts val="1190"/>
                        </a:spcAft>
                      </a:pPr>
                      <a:r>
                        <a:rPr lang="en-US" sz="1800" b="1" kern="1200" dirty="0">
                          <a:solidFill>
                            <a:schemeClr val="tx1"/>
                          </a:solidFill>
                          <a:effectLst/>
                          <a:latin typeface="+mn-lt"/>
                          <a:ea typeface="+mn-ea"/>
                          <a:cs typeface="+mn-cs"/>
                        </a:rPr>
                        <a:t>Avinash Singh </a:t>
                      </a:r>
                      <a:r>
                        <a:rPr lang="en-US" sz="1800" b="1" kern="1200" dirty="0" err="1">
                          <a:solidFill>
                            <a:schemeClr val="tx1"/>
                          </a:solidFill>
                          <a:effectLst/>
                          <a:latin typeface="+mn-lt"/>
                          <a:ea typeface="+mn-ea"/>
                          <a:cs typeface="+mn-cs"/>
                        </a:rPr>
                        <a:t>Haobijam</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76555" marR="568325" indent="-6350" algn="just">
                        <a:lnSpc>
                          <a:spcPct val="151000"/>
                        </a:lnSpc>
                        <a:spcBef>
                          <a:spcPts val="0"/>
                        </a:spcBef>
                        <a:spcAft>
                          <a:spcPts val="0"/>
                        </a:spcAft>
                      </a:pPr>
                      <a:r>
                        <a:rPr lang="en-US" sz="1800" b="1" kern="1200" dirty="0">
                          <a:solidFill>
                            <a:schemeClr val="tx1"/>
                          </a:solidFill>
                          <a:effectLst/>
                          <a:latin typeface="+mn-lt"/>
                          <a:ea typeface="+mn-ea"/>
                          <a:cs typeface="+mn-cs"/>
                        </a:rPr>
                        <a:t>21BCS11467</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7154476"/>
                  </a:ext>
                </a:extLst>
              </a:tr>
              <a:tr h="120650">
                <a:tc>
                  <a:txBody>
                    <a:bodyPr/>
                    <a:lstStyle/>
                    <a:p>
                      <a:pPr marL="376555" marR="568325" indent="-6350" algn="just">
                        <a:lnSpc>
                          <a:spcPct val="151000"/>
                        </a:lnSpc>
                        <a:spcBef>
                          <a:spcPts val="0"/>
                        </a:spcBef>
                        <a:spcAft>
                          <a:spcPts val="0"/>
                        </a:spcAft>
                      </a:pPr>
                      <a:r>
                        <a:rPr lang="en-US" sz="1800" b="1" kern="1200" dirty="0">
                          <a:solidFill>
                            <a:schemeClr val="tx1"/>
                          </a:solidFill>
                          <a:effectLst/>
                          <a:latin typeface="+mn-lt"/>
                          <a:ea typeface="+mn-ea"/>
                          <a:cs typeface="+mn-cs"/>
                        </a:rPr>
                        <a:t>Debasish Hazarika</a:t>
                      </a:r>
                      <a:r>
                        <a:rPr lang="en-IN" sz="1600" b="1" dirty="0">
                          <a:effectLst/>
                        </a:rPr>
                        <a:t> </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376555" marR="568325" indent="-6350" algn="just">
                        <a:lnSpc>
                          <a:spcPct val="151000"/>
                        </a:lnSpc>
                        <a:spcBef>
                          <a:spcPts val="0"/>
                        </a:spcBef>
                        <a:spcAft>
                          <a:spcPts val="0"/>
                        </a:spcAft>
                      </a:pPr>
                      <a:r>
                        <a:rPr lang="en-US" sz="1800" b="1" kern="1200" dirty="0">
                          <a:solidFill>
                            <a:schemeClr val="tx1"/>
                          </a:solidFill>
                          <a:effectLst/>
                          <a:latin typeface="+mn-lt"/>
                          <a:ea typeface="+mn-ea"/>
                          <a:cs typeface="+mn-cs"/>
                        </a:rPr>
                        <a:t>21BCS11696</a:t>
                      </a:r>
                      <a:endPar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1795384"/>
                  </a:ext>
                </a:extLst>
              </a:tr>
            </a:tbl>
          </a:graphicData>
        </a:graphic>
      </p:graphicFrame>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E315-7350-D308-0768-91B6A54278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46FB91D-475F-3FFB-9691-BFFE15B88962}"/>
              </a:ext>
            </a:extLst>
          </p:cNvPr>
          <p:cNvSpPr>
            <a:spLocks noGrp="1"/>
          </p:cNvSpPr>
          <p:nvPr>
            <p:ph idx="1"/>
          </p:nvPr>
        </p:nvSpPr>
        <p:spPr/>
        <p:txBody>
          <a:bodyPr>
            <a:normAutofit/>
          </a:bodyPr>
          <a:lstStyle/>
          <a:p>
            <a:pPr marL="0" marR="0" indent="0" algn="just">
              <a:lnSpc>
                <a:spcPct val="150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This study leverages an agentic-based large language model (LLM) for both legal document analysis and contract generation. The system architecture is built around three primary components</a:t>
            </a:r>
          </a:p>
          <a:p>
            <a:pPr algn="just">
              <a:lnSpc>
                <a:spcPct val="150000"/>
              </a:lnSpc>
              <a:spcBef>
                <a:spcPts val="0"/>
              </a:spcBef>
              <a:spcAft>
                <a:spcPts val="600"/>
              </a:spcAft>
            </a:pPr>
            <a:r>
              <a:rPr lang="en-US" sz="2000" b="1" dirty="0">
                <a:solidFill>
                  <a:srgbClr val="000000"/>
                </a:solidFill>
                <a:effectLst/>
                <a:latin typeface="Times New Roman" panose="02020603050405020304" pitchFamily="18" charset="0"/>
                <a:ea typeface="SimSun" panose="02010600030101010101" pitchFamily="2" charset="-122"/>
              </a:rPr>
              <a:t>Natural Language Understanding (NLU): </a:t>
            </a:r>
            <a:r>
              <a:rPr lang="en-US" sz="2000" dirty="0">
                <a:solidFill>
                  <a:srgbClr val="000000"/>
                </a:solidFill>
                <a:effectLst/>
                <a:latin typeface="Times New Roman" panose="02020603050405020304" pitchFamily="18" charset="0"/>
                <a:ea typeface="SimSun" panose="02010600030101010101" pitchFamily="2" charset="-122"/>
              </a:rPr>
              <a:t>Uses Cohere LLM to process and comprehend legal texts. </a:t>
            </a:r>
          </a:p>
          <a:p>
            <a:pPr algn="just">
              <a:lnSpc>
                <a:spcPct val="150000"/>
              </a:lnSpc>
              <a:spcBef>
                <a:spcPts val="0"/>
              </a:spcBef>
              <a:spcAft>
                <a:spcPts val="600"/>
              </a:spcAft>
            </a:pPr>
            <a:r>
              <a:rPr lang="en-US" sz="2000" b="1" dirty="0">
                <a:solidFill>
                  <a:srgbClr val="000000"/>
                </a:solidFill>
                <a:effectLst/>
                <a:latin typeface="Times New Roman" panose="02020603050405020304" pitchFamily="18" charset="0"/>
                <a:ea typeface="SimSun" panose="02010600030101010101" pitchFamily="2" charset="-122"/>
              </a:rPr>
              <a:t>Agents: </a:t>
            </a:r>
            <a:r>
              <a:rPr lang="en-US" sz="2000" dirty="0">
                <a:solidFill>
                  <a:srgbClr val="000000"/>
                </a:solidFill>
                <a:effectLst/>
                <a:latin typeface="Times New Roman" panose="02020603050405020304" pitchFamily="18" charset="0"/>
                <a:ea typeface="SimSun" panose="02010600030101010101" pitchFamily="2" charset="-122"/>
              </a:rPr>
              <a:t>Developed with the </a:t>
            </a:r>
            <a:r>
              <a:rPr lang="en-US" sz="2000" dirty="0" err="1">
                <a:solidFill>
                  <a:srgbClr val="000000"/>
                </a:solidFill>
                <a:effectLst/>
                <a:latin typeface="Times New Roman" panose="02020603050405020304" pitchFamily="18" charset="0"/>
                <a:ea typeface="SimSun" panose="02010600030101010101" pitchFamily="2" charset="-122"/>
              </a:rPr>
              <a:t>LangGraph</a:t>
            </a:r>
            <a:r>
              <a:rPr lang="en-US" sz="2000" dirty="0">
                <a:solidFill>
                  <a:srgbClr val="000000"/>
                </a:solidFill>
                <a:effectLst/>
                <a:latin typeface="Times New Roman" panose="02020603050405020304" pitchFamily="18" charset="0"/>
                <a:ea typeface="SimSun" panose="02010600030101010101" pitchFamily="2" charset="-122"/>
              </a:rPr>
              <a:t> framework to autonomously manage tool selection and workflow. </a:t>
            </a:r>
          </a:p>
          <a:p>
            <a:pPr algn="just">
              <a:lnSpc>
                <a:spcPct val="150000"/>
              </a:lnSpc>
              <a:spcBef>
                <a:spcPts val="0"/>
              </a:spcBef>
              <a:spcAft>
                <a:spcPts val="600"/>
              </a:spcAft>
            </a:pPr>
            <a:r>
              <a:rPr lang="en-US" sz="2000" b="1" dirty="0">
                <a:solidFill>
                  <a:srgbClr val="000000"/>
                </a:solidFill>
                <a:effectLst/>
                <a:latin typeface="Times New Roman" panose="02020603050405020304" pitchFamily="18" charset="0"/>
                <a:ea typeface="SimSun" panose="02010600030101010101" pitchFamily="2" charset="-122"/>
              </a:rPr>
              <a:t>Decision Engine: </a:t>
            </a:r>
            <a:r>
              <a:rPr lang="en-US" sz="2000" dirty="0">
                <a:solidFill>
                  <a:srgbClr val="000000"/>
                </a:solidFill>
                <a:effectLst/>
                <a:latin typeface="Times New Roman" panose="02020603050405020304" pitchFamily="18" charset="0"/>
                <a:ea typeface="SimSun" panose="02010600030101010101" pitchFamily="2" charset="-122"/>
              </a:rPr>
              <a:t>A rule-based module that evaluates outputs for legal compliance and contextual relevance.</a:t>
            </a:r>
          </a:p>
        </p:txBody>
      </p:sp>
      <p:sp>
        <p:nvSpPr>
          <p:cNvPr id="4" name="Slide Number Placeholder 3">
            <a:extLst>
              <a:ext uri="{FF2B5EF4-FFF2-40B4-BE49-F238E27FC236}">
                <a16:creationId xmlns:a16="http://schemas.microsoft.com/office/drawing/2014/main" id="{CA3B93CA-D108-5FEA-6D7E-B25FE0FC7B50}"/>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1130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8F3F-F3FF-794F-7EAD-FD7DCA73D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AA96FF-7B65-413C-FAFA-0A6A6B25FD74}"/>
              </a:ext>
            </a:extLst>
          </p:cNvPr>
          <p:cNvSpPr>
            <a:spLocks noGrp="1"/>
          </p:cNvSpPr>
          <p:nvPr>
            <p:ph type="title"/>
          </p:nvPr>
        </p:nvSpPr>
        <p:spPr>
          <a:xfrm>
            <a:off x="838200" y="365125"/>
            <a:ext cx="10515600" cy="924877"/>
          </a:xfrm>
        </p:spPr>
        <p:txBody>
          <a:bodyPr/>
          <a:lstStyle/>
          <a:p>
            <a:r>
              <a:rPr lang="en-US" dirty="0">
                <a:latin typeface="Times New Roman" panose="02020603050405020304" pitchFamily="18" charset="0"/>
                <a:cs typeface="Times New Roman" panose="02020603050405020304" pitchFamily="18" charset="0"/>
              </a:rPr>
              <a:t>Information Retriever</a:t>
            </a:r>
          </a:p>
        </p:txBody>
      </p:sp>
      <p:sp>
        <p:nvSpPr>
          <p:cNvPr id="4" name="Slide Number Placeholder 3">
            <a:extLst>
              <a:ext uri="{FF2B5EF4-FFF2-40B4-BE49-F238E27FC236}">
                <a16:creationId xmlns:a16="http://schemas.microsoft.com/office/drawing/2014/main" id="{666A1382-9A42-849C-AD40-3F45352815E5}"/>
              </a:ext>
            </a:extLst>
          </p:cNvPr>
          <p:cNvSpPr>
            <a:spLocks noGrp="1"/>
          </p:cNvSpPr>
          <p:nvPr>
            <p:ph type="sldNum" sz="quarter" idx="12"/>
          </p:nvPr>
        </p:nvSpPr>
        <p:spPr/>
        <p:txBody>
          <a:bodyPr/>
          <a:lstStyle/>
          <a:p>
            <a:fld id="{BDCDBBEF-AA6C-4BA6-85B2-A17D7F280E38}" type="slidenum">
              <a:rPr lang="en-US" smtClean="0"/>
              <a:pPr/>
              <a:t>11</a:t>
            </a:fld>
            <a:endParaRPr lang="en-US"/>
          </a:p>
        </p:txBody>
      </p:sp>
      <p:sp>
        <p:nvSpPr>
          <p:cNvPr id="8" name="TextBox 7">
            <a:extLst>
              <a:ext uri="{FF2B5EF4-FFF2-40B4-BE49-F238E27FC236}">
                <a16:creationId xmlns:a16="http://schemas.microsoft.com/office/drawing/2014/main" id="{72C27057-BE95-CA57-3961-47511AC00588}"/>
              </a:ext>
            </a:extLst>
          </p:cNvPr>
          <p:cNvSpPr txBox="1"/>
          <p:nvPr/>
        </p:nvSpPr>
        <p:spPr>
          <a:xfrm>
            <a:off x="824206" y="1739702"/>
            <a:ext cx="5271794" cy="3046988"/>
          </a:xfrm>
          <a:prstGeom prst="rect">
            <a:avLst/>
          </a:prstGeom>
          <a:noFill/>
        </p:spPr>
        <p:txBody>
          <a:bodyPr wrap="square" rtlCol="0">
            <a:spAutoFit/>
          </a:bodyPr>
          <a:lstStyle/>
          <a:p>
            <a:pPr algn="just">
              <a:spcBef>
                <a:spcPts val="600"/>
              </a:spcBef>
              <a:spcAft>
                <a:spcPts val="1200"/>
              </a:spcAft>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Information Retriever</a:t>
            </a:r>
            <a:r>
              <a:rPr lang="en-US" dirty="0">
                <a:latin typeface="Times New Roman" panose="02020603050405020304" pitchFamily="18" charset="0"/>
                <a:cs typeface="Times New Roman" panose="02020603050405020304" pitchFamily="18" charset="0"/>
              </a:rPr>
              <a:t> is responsible for interpreting customer queries and extracting relevant contextual details to provide accurate responses.</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Query Understanding:</a:t>
            </a:r>
            <a:r>
              <a:rPr lang="en-US" dirty="0">
                <a:latin typeface="Times New Roman" panose="02020603050405020304" pitchFamily="18" charset="0"/>
                <a:cs typeface="Times New Roman" panose="02020603050405020304" pitchFamily="18" charset="0"/>
              </a:rPr>
              <a:t> Uses NLP techniques to analyze customer input, identifying intent and key entities (e.g., account details, issue type).</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Contextual Retrieval:</a:t>
            </a:r>
            <a:r>
              <a:rPr lang="en-US" dirty="0">
                <a:latin typeface="Times New Roman" panose="02020603050405020304" pitchFamily="18" charset="0"/>
                <a:cs typeface="Times New Roman" panose="02020603050405020304" pitchFamily="18" charset="0"/>
              </a:rPr>
              <a:t> Retrieves relevant documents or structured data from internal databases, knowledge bases, or external APIs.</a:t>
            </a:r>
          </a:p>
        </p:txBody>
      </p:sp>
      <p:pic>
        <p:nvPicPr>
          <p:cNvPr id="7" name="Graphic 1">
            <a:extLst>
              <a:ext uri="{FF2B5EF4-FFF2-40B4-BE49-F238E27FC236}">
                <a16:creationId xmlns:a16="http://schemas.microsoft.com/office/drawing/2014/main" id="{CEB724CD-A45C-806A-2F5D-662D6E97F22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581715" y="1533414"/>
            <a:ext cx="4352925" cy="4333875"/>
          </a:xfrm>
          <a:prstGeom prst="rect">
            <a:avLst/>
          </a:prstGeom>
        </p:spPr>
      </p:pic>
    </p:spTree>
    <p:extLst>
      <p:ext uri="{BB962C8B-B14F-4D97-AF65-F5344CB8AC3E}">
        <p14:creationId xmlns:p14="http://schemas.microsoft.com/office/powerpoint/2010/main" val="96874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A2B63-71E2-4241-6BC4-7804258F7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468CE-1FBE-3554-6E7F-2A791188B093}"/>
              </a:ext>
            </a:extLst>
          </p:cNvPr>
          <p:cNvSpPr>
            <a:spLocks noGrp="1"/>
          </p:cNvSpPr>
          <p:nvPr>
            <p:ph type="title"/>
          </p:nvPr>
        </p:nvSpPr>
        <p:spPr>
          <a:xfrm>
            <a:off x="838200" y="365125"/>
            <a:ext cx="10515600" cy="924877"/>
          </a:xfrm>
        </p:spPr>
        <p:txBody>
          <a:bodyPr/>
          <a:lstStyle/>
          <a:p>
            <a:r>
              <a:rPr lang="en-US" dirty="0">
                <a:latin typeface="Times New Roman" panose="02020603050405020304" pitchFamily="18" charset="0"/>
                <a:cs typeface="Times New Roman" panose="02020603050405020304" pitchFamily="18" charset="0"/>
              </a:rPr>
              <a:t>Agent</a:t>
            </a:r>
          </a:p>
        </p:txBody>
      </p:sp>
      <p:sp>
        <p:nvSpPr>
          <p:cNvPr id="4" name="Slide Number Placeholder 3">
            <a:extLst>
              <a:ext uri="{FF2B5EF4-FFF2-40B4-BE49-F238E27FC236}">
                <a16:creationId xmlns:a16="http://schemas.microsoft.com/office/drawing/2014/main" id="{8B06998C-D594-EF8B-5C6C-347FDC9079B8}"/>
              </a:ext>
            </a:extLst>
          </p:cNvPr>
          <p:cNvSpPr>
            <a:spLocks noGrp="1"/>
          </p:cNvSpPr>
          <p:nvPr>
            <p:ph type="sldNum" sz="quarter" idx="12"/>
          </p:nvPr>
        </p:nvSpPr>
        <p:spPr/>
        <p:txBody>
          <a:bodyPr/>
          <a:lstStyle/>
          <a:p>
            <a:fld id="{BDCDBBEF-AA6C-4BA6-85B2-A17D7F280E38}" type="slidenum">
              <a:rPr lang="en-US" smtClean="0"/>
              <a:pPr/>
              <a:t>12</a:t>
            </a:fld>
            <a:endParaRPr lang="en-US"/>
          </a:p>
        </p:txBody>
      </p:sp>
      <p:sp>
        <p:nvSpPr>
          <p:cNvPr id="8" name="TextBox 7">
            <a:extLst>
              <a:ext uri="{FF2B5EF4-FFF2-40B4-BE49-F238E27FC236}">
                <a16:creationId xmlns:a16="http://schemas.microsoft.com/office/drawing/2014/main" id="{9F8BD7A8-0BD5-78F0-C945-767D8E7FDB0D}"/>
              </a:ext>
            </a:extLst>
          </p:cNvPr>
          <p:cNvSpPr txBox="1"/>
          <p:nvPr/>
        </p:nvSpPr>
        <p:spPr>
          <a:xfrm>
            <a:off x="657422" y="1702380"/>
            <a:ext cx="5271794" cy="3831818"/>
          </a:xfrm>
          <a:prstGeom prst="rect">
            <a:avLst/>
          </a:prstGeom>
          <a:noFill/>
        </p:spPr>
        <p:txBody>
          <a:bodyPr wrap="square" rtlCol="0">
            <a:spAutoFit/>
          </a:bodyPr>
          <a:lstStyle/>
          <a:p>
            <a:pPr algn="just">
              <a:spcBef>
                <a:spcPts val="600"/>
              </a:spcBef>
              <a:spcAft>
                <a:spcPts val="1200"/>
              </a:spcAft>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Agent</a:t>
            </a:r>
            <a:r>
              <a:rPr lang="en-US" dirty="0">
                <a:latin typeface="Times New Roman" panose="02020603050405020304" pitchFamily="18" charset="0"/>
                <a:cs typeface="Times New Roman" panose="02020603050405020304" pitchFamily="18" charset="0"/>
              </a:rPr>
              <a:t> acts as the system’s memory and logic engine, ensuring seamless interactions by maintaining conversation history and making dynamic decisions.</a:t>
            </a:r>
            <a:endParaRPr lang="en-US" b="1" dirty="0">
              <a:latin typeface="Times New Roman" panose="02020603050405020304" pitchFamily="18" charset="0"/>
              <a:cs typeface="Times New Roman" panose="02020603050405020304" pitchFamily="18" charset="0"/>
            </a:endParaRP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 Tracking:</a:t>
            </a:r>
            <a:r>
              <a:rPr lang="en-US" dirty="0">
                <a:latin typeface="Times New Roman" panose="02020603050405020304" pitchFamily="18" charset="0"/>
                <a:cs typeface="Times New Roman" panose="02020603050405020304" pitchFamily="18" charset="0"/>
              </a:rPr>
              <a:t> Maintains multi-turn dialogue history and keeps track of customer-specific details across sessions.</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Action Execution:</a:t>
            </a:r>
            <a:r>
              <a:rPr lang="en-US" dirty="0">
                <a:latin typeface="Times New Roman" panose="02020603050405020304" pitchFamily="18" charset="0"/>
                <a:cs typeface="Times New Roman" panose="02020603050405020304" pitchFamily="18" charset="0"/>
              </a:rPr>
              <a:t> Generator methods, retrieves or updates document.</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Decision Making:</a:t>
            </a:r>
            <a:r>
              <a:rPr lang="en-US" dirty="0">
                <a:latin typeface="Times New Roman" panose="02020603050405020304" pitchFamily="18" charset="0"/>
                <a:cs typeface="Times New Roman" panose="02020603050405020304" pitchFamily="18" charset="0"/>
              </a:rPr>
              <a:t> Determines when to escalate an issue to a human agent or request additional information from the user.</a:t>
            </a:r>
          </a:p>
        </p:txBody>
      </p:sp>
      <p:pic>
        <p:nvPicPr>
          <p:cNvPr id="7" name="Content Placeholder 6">
            <a:extLst>
              <a:ext uri="{FF2B5EF4-FFF2-40B4-BE49-F238E27FC236}">
                <a16:creationId xmlns:a16="http://schemas.microsoft.com/office/drawing/2014/main" id="{4C3DD6A9-C7C9-F775-9CED-510A71AFCB6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0378" y="1435175"/>
            <a:ext cx="3820444" cy="5057700"/>
          </a:xfrm>
          <a:prstGeom prst="rect">
            <a:avLst/>
          </a:prstGeom>
          <a:noFill/>
          <a:ln>
            <a:noFill/>
          </a:ln>
        </p:spPr>
      </p:pic>
    </p:spTree>
    <p:extLst>
      <p:ext uri="{BB962C8B-B14F-4D97-AF65-F5344CB8AC3E}">
        <p14:creationId xmlns:p14="http://schemas.microsoft.com/office/powerpoint/2010/main" val="4248134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9E979-C48F-CBD5-31ED-8F0EAC138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1A5CA-8075-28A0-EC0D-9C7FFE0E9EB2}"/>
              </a:ext>
            </a:extLst>
          </p:cNvPr>
          <p:cNvSpPr>
            <a:spLocks noGrp="1"/>
          </p:cNvSpPr>
          <p:nvPr>
            <p:ph type="title"/>
          </p:nvPr>
        </p:nvSpPr>
        <p:spPr>
          <a:xfrm>
            <a:off x="838200" y="365125"/>
            <a:ext cx="10515600" cy="924877"/>
          </a:xfrm>
        </p:spPr>
        <p:txBody>
          <a:bodyPr/>
          <a:lstStyle/>
          <a:p>
            <a:r>
              <a:rPr lang="en-US" dirty="0">
                <a:latin typeface="Times New Roman" panose="02020603050405020304" pitchFamily="18" charset="0"/>
                <a:cs typeface="Times New Roman" panose="02020603050405020304" pitchFamily="18" charset="0"/>
              </a:rPr>
              <a:t>Generators</a:t>
            </a:r>
          </a:p>
        </p:txBody>
      </p:sp>
      <p:sp>
        <p:nvSpPr>
          <p:cNvPr id="4" name="Slide Number Placeholder 3">
            <a:extLst>
              <a:ext uri="{FF2B5EF4-FFF2-40B4-BE49-F238E27FC236}">
                <a16:creationId xmlns:a16="http://schemas.microsoft.com/office/drawing/2014/main" id="{727328B9-ECF7-ABD4-4C5E-CD8A697AEEF1}"/>
              </a:ext>
            </a:extLst>
          </p:cNvPr>
          <p:cNvSpPr>
            <a:spLocks noGrp="1"/>
          </p:cNvSpPr>
          <p:nvPr>
            <p:ph type="sldNum" sz="quarter" idx="12"/>
          </p:nvPr>
        </p:nvSpPr>
        <p:spPr/>
        <p:txBody>
          <a:bodyPr/>
          <a:lstStyle/>
          <a:p>
            <a:fld id="{BDCDBBEF-AA6C-4BA6-85B2-A17D7F280E38}" type="slidenum">
              <a:rPr lang="en-US" smtClean="0"/>
              <a:pPr/>
              <a:t>13</a:t>
            </a:fld>
            <a:endParaRPr lang="en-US"/>
          </a:p>
        </p:txBody>
      </p:sp>
      <p:sp>
        <p:nvSpPr>
          <p:cNvPr id="8" name="TextBox 7">
            <a:extLst>
              <a:ext uri="{FF2B5EF4-FFF2-40B4-BE49-F238E27FC236}">
                <a16:creationId xmlns:a16="http://schemas.microsoft.com/office/drawing/2014/main" id="{B5FAA583-868F-DCB4-CE2E-E0CFB7176163}"/>
              </a:ext>
            </a:extLst>
          </p:cNvPr>
          <p:cNvSpPr txBox="1"/>
          <p:nvPr/>
        </p:nvSpPr>
        <p:spPr>
          <a:xfrm>
            <a:off x="657422" y="1702380"/>
            <a:ext cx="5271794" cy="2769989"/>
          </a:xfrm>
          <a:prstGeom prst="rect">
            <a:avLst/>
          </a:prstGeom>
          <a:noFill/>
        </p:spPr>
        <p:txBody>
          <a:bodyPr wrap="square" rtlCol="0">
            <a:spAutoFit/>
          </a:bodyPr>
          <a:lstStyle/>
          <a:p>
            <a:pPr algn="just">
              <a:spcBef>
                <a:spcPts val="600"/>
              </a:spcBef>
              <a:spcAft>
                <a:spcPts val="1200"/>
              </a:spcAft>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Generator</a:t>
            </a:r>
            <a:r>
              <a:rPr lang="en-US" dirty="0">
                <a:latin typeface="Times New Roman" panose="02020603050405020304" pitchFamily="18" charset="0"/>
                <a:cs typeface="Times New Roman" panose="02020603050405020304" pitchFamily="18" charset="0"/>
              </a:rPr>
              <a:t> formulates responses by combining retrieved information, structured templates, and real-time data to produce natural and relevant replies.</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Response Generation:</a:t>
            </a:r>
            <a:r>
              <a:rPr lang="en-US" dirty="0">
                <a:latin typeface="Times New Roman" panose="02020603050405020304" pitchFamily="18" charset="0"/>
                <a:cs typeface="Times New Roman" panose="02020603050405020304" pitchFamily="18" charset="0"/>
              </a:rPr>
              <a:t> Uses LLMs to create human-like responses tailored to customer queries.</a:t>
            </a:r>
          </a:p>
          <a:p>
            <a:pPr indent="-365760" algn="just">
              <a:spcBef>
                <a:spcPts val="600"/>
              </a:spcBef>
              <a:spcAft>
                <a:spcPts val="12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Multi-Turn Response Handling:</a:t>
            </a:r>
            <a:r>
              <a:rPr lang="en-US" dirty="0">
                <a:latin typeface="Times New Roman" panose="02020603050405020304" pitchFamily="18" charset="0"/>
                <a:cs typeface="Times New Roman" panose="02020603050405020304" pitchFamily="18" charset="0"/>
              </a:rPr>
              <a:t> Ensures responses remain coherent across multiple interactions within the same session.</a:t>
            </a:r>
          </a:p>
        </p:txBody>
      </p:sp>
      <p:sp>
        <p:nvSpPr>
          <p:cNvPr id="12" name="TextBox 11">
            <a:extLst>
              <a:ext uri="{FF2B5EF4-FFF2-40B4-BE49-F238E27FC236}">
                <a16:creationId xmlns:a16="http://schemas.microsoft.com/office/drawing/2014/main" id="{64178F15-C80F-09AD-0DD9-0B5BDFA12421}"/>
              </a:ext>
            </a:extLst>
          </p:cNvPr>
          <p:cNvSpPr txBox="1"/>
          <p:nvPr/>
        </p:nvSpPr>
        <p:spPr>
          <a:xfrm>
            <a:off x="7885923" y="2006364"/>
            <a:ext cx="1593979" cy="738664"/>
          </a:xfrm>
          <a:prstGeom prst="rect">
            <a:avLst/>
          </a:prstGeom>
          <a:noFill/>
        </p:spPr>
        <p:txBody>
          <a:bodyPr wrap="square" rtlCol="0">
            <a:spAutoFit/>
          </a:bodyPr>
          <a:lstStyle/>
          <a:p>
            <a:r>
              <a:rPr lang="en-US" sz="4200" dirty="0">
                <a:solidFill>
                  <a:srgbClr val="0070C0"/>
                </a:solidFill>
                <a:latin typeface="Times New Roman" panose="02020603050405020304" pitchFamily="18" charset="0"/>
                <a:cs typeface="Times New Roman" panose="02020603050405020304" pitchFamily="18" charset="0"/>
              </a:rPr>
              <a:t>LLMs</a:t>
            </a:r>
          </a:p>
        </p:txBody>
      </p:sp>
      <p:pic>
        <p:nvPicPr>
          <p:cNvPr id="13" name="Picture 12">
            <a:extLst>
              <a:ext uri="{FF2B5EF4-FFF2-40B4-BE49-F238E27FC236}">
                <a16:creationId xmlns:a16="http://schemas.microsoft.com/office/drawing/2014/main" id="{560AA6D5-AB4D-741A-6193-3B9B9123D7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734" y="2916569"/>
            <a:ext cx="1593979" cy="1196404"/>
          </a:xfrm>
          <a:prstGeom prst="rect">
            <a:avLst/>
          </a:prstGeom>
        </p:spPr>
      </p:pic>
    </p:spTree>
    <p:extLst>
      <p:ext uri="{BB962C8B-B14F-4D97-AF65-F5344CB8AC3E}">
        <p14:creationId xmlns:p14="http://schemas.microsoft.com/office/powerpoint/2010/main" val="4822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5922"/>
          </a:xfrm>
        </p:spPr>
        <p:txBody>
          <a:bodyPr>
            <a:normAutofit fontScale="90000"/>
          </a:bodyPr>
          <a:lstStyle/>
          <a:p>
            <a:r>
              <a:rPr lang="en-US" dirty="0">
                <a:latin typeface="Times New Roman" panose="02020603050405020304" pitchFamily="18" charset="0"/>
                <a:cs typeface="Times New Roman" panose="02020603050405020304" pitchFamily="18" charset="0"/>
              </a:rPr>
              <a:t>RAG-Types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12" name="Rectangle 1">
            <a:extLst>
              <a:ext uri="{FF2B5EF4-FFF2-40B4-BE49-F238E27FC236}">
                <a16:creationId xmlns:a16="http://schemas.microsoft.com/office/drawing/2014/main" id="{57811780-2EA4-8E95-71E8-2A4D0C49690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4" name="Graphic 13">
            <a:extLst>
              <a:ext uri="{FF2B5EF4-FFF2-40B4-BE49-F238E27FC236}">
                <a16:creationId xmlns:a16="http://schemas.microsoft.com/office/drawing/2014/main" id="{AE6FB2ED-6534-A24D-EED6-3911EF342906}"/>
              </a:ext>
            </a:extLst>
          </p:cNvPr>
          <p:cNvPicPr>
            <a:picLocks noChangeAspect="1"/>
          </p:cNvPicPr>
          <p:nvPr/>
        </p:nvPicPr>
        <p:blipFill>
          <a:blip r:embed="rId2">
            <a:extLst>
              <a:ext uri="{96DAC541-7B7A-43D3-8B79-37D633B846F1}">
                <asvg:svgBlip xmlns:asvg="http://schemas.microsoft.com/office/drawing/2016/SVG/main" r:embed="rId3"/>
              </a:ext>
            </a:extLst>
          </a:blip>
          <a:srcRect l="1487" t="2801" r="2526" b="1859"/>
          <a:stretch/>
        </p:blipFill>
        <p:spPr>
          <a:xfrm>
            <a:off x="746449" y="895743"/>
            <a:ext cx="9899780" cy="5571122"/>
          </a:xfrm>
          <a:prstGeom prst="rect">
            <a:avLst/>
          </a:prstGeom>
        </p:spPr>
      </p:pic>
      <p:sp>
        <p:nvSpPr>
          <p:cNvPr id="15" name="Rectangle: Rounded Corners 14">
            <a:extLst>
              <a:ext uri="{FF2B5EF4-FFF2-40B4-BE49-F238E27FC236}">
                <a16:creationId xmlns:a16="http://schemas.microsoft.com/office/drawing/2014/main" id="{D5354706-E2A4-3CE9-3E67-804F1B785EA9}"/>
              </a:ext>
            </a:extLst>
          </p:cNvPr>
          <p:cNvSpPr/>
          <p:nvPr/>
        </p:nvSpPr>
        <p:spPr>
          <a:xfrm>
            <a:off x="1127451" y="6253906"/>
            <a:ext cx="2819398" cy="477935"/>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Naïve RAG</a:t>
            </a:r>
          </a:p>
        </p:txBody>
      </p:sp>
      <p:sp>
        <p:nvSpPr>
          <p:cNvPr id="16" name="Rectangle: Rounded Corners 15">
            <a:extLst>
              <a:ext uri="{FF2B5EF4-FFF2-40B4-BE49-F238E27FC236}">
                <a16:creationId xmlns:a16="http://schemas.microsoft.com/office/drawing/2014/main" id="{2560DD01-558B-8238-5AB7-E8CA8F48B85C}"/>
              </a:ext>
            </a:extLst>
          </p:cNvPr>
          <p:cNvSpPr/>
          <p:nvPr/>
        </p:nvSpPr>
        <p:spPr>
          <a:xfrm>
            <a:off x="4327851" y="6273318"/>
            <a:ext cx="2819398" cy="477935"/>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Advanced RAG</a:t>
            </a:r>
          </a:p>
        </p:txBody>
      </p:sp>
      <p:sp>
        <p:nvSpPr>
          <p:cNvPr id="17" name="Rectangle: Rounded Corners 16">
            <a:extLst>
              <a:ext uri="{FF2B5EF4-FFF2-40B4-BE49-F238E27FC236}">
                <a16:creationId xmlns:a16="http://schemas.microsoft.com/office/drawing/2014/main" id="{21D4AC8C-EA3E-52BC-2774-109984A987DC}"/>
              </a:ext>
            </a:extLst>
          </p:cNvPr>
          <p:cNvSpPr/>
          <p:nvPr/>
        </p:nvSpPr>
        <p:spPr>
          <a:xfrm>
            <a:off x="7528251" y="6255406"/>
            <a:ext cx="2819398" cy="477935"/>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Times New Roman" panose="02020603050405020304" pitchFamily="18" charset="0"/>
                <a:cs typeface="Times New Roman" panose="02020603050405020304" pitchFamily="18" charset="0"/>
              </a:rPr>
              <a:t>Agentic RAG</a:t>
            </a:r>
          </a:p>
        </p:txBody>
      </p:sp>
    </p:spTree>
    <p:extLst>
      <p:ext uri="{BB962C8B-B14F-4D97-AF65-F5344CB8AC3E}">
        <p14:creationId xmlns:p14="http://schemas.microsoft.com/office/powerpoint/2010/main" val="284609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DC864-3B6C-A8A7-C7FD-F786B880D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82547F-0533-C10B-1F5D-83895B77DD03}"/>
              </a:ext>
            </a:extLst>
          </p:cNvPr>
          <p:cNvSpPr>
            <a:spLocks noGrp="1"/>
          </p:cNvSpPr>
          <p:nvPr>
            <p:ph type="title"/>
          </p:nvPr>
        </p:nvSpPr>
        <p:spPr>
          <a:xfrm>
            <a:off x="838200" y="365126"/>
            <a:ext cx="10515600" cy="595922"/>
          </a:xfrm>
        </p:spPr>
        <p:txBody>
          <a:bodyPr>
            <a:normAutofit fontScale="90000"/>
          </a:bodyPr>
          <a:lstStyle/>
          <a:p>
            <a:r>
              <a:rPr lang="en-US" dirty="0">
                <a:latin typeface="Times New Roman" panose="02020603050405020304" pitchFamily="18" charset="0"/>
                <a:cs typeface="Times New Roman" panose="02020603050405020304" pitchFamily="18" charset="0"/>
              </a:rPr>
              <a:t>Proto-type</a:t>
            </a:r>
          </a:p>
        </p:txBody>
      </p:sp>
      <p:sp>
        <p:nvSpPr>
          <p:cNvPr id="4" name="Slide Number Placeholder 3">
            <a:extLst>
              <a:ext uri="{FF2B5EF4-FFF2-40B4-BE49-F238E27FC236}">
                <a16:creationId xmlns:a16="http://schemas.microsoft.com/office/drawing/2014/main" id="{EF20A606-C730-2427-AD8A-8D1AC0B94F75}"/>
              </a:ext>
            </a:extLst>
          </p:cNvPr>
          <p:cNvSpPr>
            <a:spLocks noGrp="1"/>
          </p:cNvSpPr>
          <p:nvPr>
            <p:ph type="sldNum" sz="quarter" idx="12"/>
          </p:nvPr>
        </p:nvSpPr>
        <p:spPr/>
        <p:txBody>
          <a:bodyPr/>
          <a:lstStyle/>
          <a:p>
            <a:fld id="{BDCDBBEF-AA6C-4BA6-85B2-A17D7F280E38}" type="slidenum">
              <a:rPr lang="en-US" smtClean="0"/>
              <a:pPr/>
              <a:t>15</a:t>
            </a:fld>
            <a:endParaRPr lang="en-US"/>
          </a:p>
        </p:txBody>
      </p:sp>
      <p:sp>
        <p:nvSpPr>
          <p:cNvPr id="12" name="Rectangle 1">
            <a:extLst>
              <a:ext uri="{FF2B5EF4-FFF2-40B4-BE49-F238E27FC236}">
                <a16:creationId xmlns:a16="http://schemas.microsoft.com/office/drawing/2014/main" id="{B6365F6F-F3FF-5C38-574F-51335C77DD7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DCA4D35F-4BF6-D0FE-2D15-AD23319996EB}"/>
              </a:ext>
            </a:extLst>
          </p:cNvPr>
          <p:cNvPicPr>
            <a:picLocks noChangeAspect="1"/>
          </p:cNvPicPr>
          <p:nvPr/>
        </p:nvPicPr>
        <p:blipFill rotWithShape="1">
          <a:blip r:embed="rId2">
            <a:extLst>
              <a:ext uri="{28A0092B-C50C-407E-A947-70E740481C1C}">
                <a14:useLocalDpi xmlns:a14="http://schemas.microsoft.com/office/drawing/2010/main" val="0"/>
              </a:ext>
            </a:extLst>
          </a:blip>
          <a:srcRect t="1356" r="1122" b="897"/>
          <a:stretch/>
        </p:blipFill>
        <p:spPr bwMode="auto">
          <a:xfrm>
            <a:off x="1576319" y="1070256"/>
            <a:ext cx="7989192" cy="5599901"/>
          </a:xfrm>
          <a:prstGeom prst="rect">
            <a:avLst/>
          </a:prstGeom>
          <a:ln>
            <a:solidFill>
              <a:schemeClr val="bg1">
                <a:lumMod val="65000"/>
              </a:schemeClr>
            </a:solidFill>
          </a:ln>
          <a:effectLst/>
          <a:extLst>
            <a:ext uri="{53640926-AAD7-44D8-BBD7-CCE9431645EC}">
              <a14:shadowObscured xmlns:a14="http://schemas.microsoft.com/office/drawing/2010/main"/>
            </a:ext>
          </a:extLst>
        </p:spPr>
      </p:pic>
      <p:sp>
        <p:nvSpPr>
          <p:cNvPr id="15" name="Rectangle: Rounded Corners 14">
            <a:extLst>
              <a:ext uri="{FF2B5EF4-FFF2-40B4-BE49-F238E27FC236}">
                <a16:creationId xmlns:a16="http://schemas.microsoft.com/office/drawing/2014/main" id="{4065FF78-00AD-E878-9393-2FB7E14E29F5}"/>
              </a:ext>
            </a:extLst>
          </p:cNvPr>
          <p:cNvSpPr/>
          <p:nvPr/>
        </p:nvSpPr>
        <p:spPr>
          <a:xfrm>
            <a:off x="3168522" y="6061857"/>
            <a:ext cx="5442078" cy="6083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Legal chatbot Prototype </a:t>
            </a:r>
          </a:p>
        </p:txBody>
      </p:sp>
    </p:spTree>
    <p:extLst>
      <p:ext uri="{BB962C8B-B14F-4D97-AF65-F5344CB8AC3E}">
        <p14:creationId xmlns:p14="http://schemas.microsoft.com/office/powerpoint/2010/main" val="339289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90000-5D66-7AD7-69A8-515A86BDE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F09C4-6C89-D04D-F35B-13CC8B580B6B}"/>
              </a:ext>
            </a:extLst>
          </p:cNvPr>
          <p:cNvSpPr>
            <a:spLocks noGrp="1"/>
          </p:cNvSpPr>
          <p:nvPr>
            <p:ph type="title"/>
          </p:nvPr>
        </p:nvSpPr>
        <p:spPr>
          <a:xfrm>
            <a:off x="838200" y="365126"/>
            <a:ext cx="10515600" cy="595922"/>
          </a:xfrm>
        </p:spPr>
        <p:txBody>
          <a:bodyPr>
            <a:normAutofit fontScale="90000"/>
          </a:bodyPr>
          <a:lstStyle/>
          <a:p>
            <a:r>
              <a:rPr lang="en-US" dirty="0">
                <a:latin typeface="Times New Roman" panose="02020603050405020304" pitchFamily="18" charset="0"/>
                <a:cs typeface="Times New Roman" panose="02020603050405020304" pitchFamily="18" charset="0"/>
              </a:rPr>
              <a:t>Proto-type</a:t>
            </a:r>
          </a:p>
        </p:txBody>
      </p:sp>
      <p:sp>
        <p:nvSpPr>
          <p:cNvPr id="4" name="Slide Number Placeholder 3">
            <a:extLst>
              <a:ext uri="{FF2B5EF4-FFF2-40B4-BE49-F238E27FC236}">
                <a16:creationId xmlns:a16="http://schemas.microsoft.com/office/drawing/2014/main" id="{3E375CF5-90CE-E607-2DDB-CAFEDB1A4AF6}"/>
              </a:ext>
            </a:extLst>
          </p:cNvPr>
          <p:cNvSpPr>
            <a:spLocks noGrp="1"/>
          </p:cNvSpPr>
          <p:nvPr>
            <p:ph type="sldNum" sz="quarter" idx="12"/>
          </p:nvPr>
        </p:nvSpPr>
        <p:spPr/>
        <p:txBody>
          <a:bodyPr/>
          <a:lstStyle/>
          <a:p>
            <a:fld id="{BDCDBBEF-AA6C-4BA6-85B2-A17D7F280E38}" type="slidenum">
              <a:rPr lang="en-US" smtClean="0"/>
              <a:pPr/>
              <a:t>16</a:t>
            </a:fld>
            <a:endParaRPr lang="en-US"/>
          </a:p>
        </p:txBody>
      </p:sp>
      <p:sp>
        <p:nvSpPr>
          <p:cNvPr id="12" name="Rectangle 1">
            <a:extLst>
              <a:ext uri="{FF2B5EF4-FFF2-40B4-BE49-F238E27FC236}">
                <a16:creationId xmlns:a16="http://schemas.microsoft.com/office/drawing/2014/main" id="{930A772A-FBB5-FB2B-D4D0-7E406C332D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F32E24FB-3303-6FCD-FBEB-2F11E24A5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271" y="1014228"/>
            <a:ext cx="7828369" cy="5494957"/>
          </a:xfrm>
          <a:prstGeom prst="rect">
            <a:avLst/>
          </a:prstGeom>
          <a:ln>
            <a:solidFill>
              <a:schemeClr val="bg1">
                <a:lumMod val="65000"/>
              </a:schemeClr>
            </a:solidFill>
          </a:ln>
        </p:spPr>
      </p:pic>
      <p:sp>
        <p:nvSpPr>
          <p:cNvPr id="15" name="Rectangle: Rounded Corners 14">
            <a:extLst>
              <a:ext uri="{FF2B5EF4-FFF2-40B4-BE49-F238E27FC236}">
                <a16:creationId xmlns:a16="http://schemas.microsoft.com/office/drawing/2014/main" id="{EDB18355-F3FA-A20A-8851-00A28741C16F}"/>
              </a:ext>
            </a:extLst>
          </p:cNvPr>
          <p:cNvSpPr/>
          <p:nvPr/>
        </p:nvSpPr>
        <p:spPr>
          <a:xfrm>
            <a:off x="3168522" y="6061857"/>
            <a:ext cx="5442078" cy="6083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Legal chatbot analyzing doc type file</a:t>
            </a:r>
          </a:p>
        </p:txBody>
      </p:sp>
    </p:spTree>
    <p:extLst>
      <p:ext uri="{BB962C8B-B14F-4D97-AF65-F5344CB8AC3E}">
        <p14:creationId xmlns:p14="http://schemas.microsoft.com/office/powerpoint/2010/main" val="386883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01CD-3ADA-3D69-62FD-DAAF0FFE1E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42B11-045F-4F30-F0AA-7D04C75E4840}"/>
              </a:ext>
            </a:extLst>
          </p:cNvPr>
          <p:cNvSpPr>
            <a:spLocks noGrp="1"/>
          </p:cNvSpPr>
          <p:nvPr>
            <p:ph type="title"/>
          </p:nvPr>
        </p:nvSpPr>
        <p:spPr>
          <a:xfrm>
            <a:off x="838200" y="365126"/>
            <a:ext cx="10515600" cy="595922"/>
          </a:xfrm>
        </p:spPr>
        <p:txBody>
          <a:bodyPr>
            <a:normAutofit fontScale="90000"/>
          </a:bodyPr>
          <a:lstStyle/>
          <a:p>
            <a:r>
              <a:rPr lang="en-US" dirty="0">
                <a:latin typeface="Times New Roman" panose="02020603050405020304" pitchFamily="18" charset="0"/>
                <a:cs typeface="Times New Roman" panose="02020603050405020304" pitchFamily="18" charset="0"/>
              </a:rPr>
              <a:t>Proto-type</a:t>
            </a:r>
          </a:p>
        </p:txBody>
      </p:sp>
      <p:sp>
        <p:nvSpPr>
          <p:cNvPr id="4" name="Slide Number Placeholder 3">
            <a:extLst>
              <a:ext uri="{FF2B5EF4-FFF2-40B4-BE49-F238E27FC236}">
                <a16:creationId xmlns:a16="http://schemas.microsoft.com/office/drawing/2014/main" id="{F135BE70-D1D3-A65E-0F93-D726F5642765}"/>
              </a:ext>
            </a:extLst>
          </p:cNvPr>
          <p:cNvSpPr>
            <a:spLocks noGrp="1"/>
          </p:cNvSpPr>
          <p:nvPr>
            <p:ph type="sldNum" sz="quarter" idx="12"/>
          </p:nvPr>
        </p:nvSpPr>
        <p:spPr/>
        <p:txBody>
          <a:bodyPr/>
          <a:lstStyle/>
          <a:p>
            <a:fld id="{BDCDBBEF-AA6C-4BA6-85B2-A17D7F280E38}" type="slidenum">
              <a:rPr lang="en-US" smtClean="0"/>
              <a:pPr/>
              <a:t>17</a:t>
            </a:fld>
            <a:endParaRPr lang="en-US"/>
          </a:p>
        </p:txBody>
      </p:sp>
      <p:sp>
        <p:nvSpPr>
          <p:cNvPr id="12" name="Rectangle 1">
            <a:extLst>
              <a:ext uri="{FF2B5EF4-FFF2-40B4-BE49-F238E27FC236}">
                <a16:creationId xmlns:a16="http://schemas.microsoft.com/office/drawing/2014/main" id="{84B38ECE-21EE-9E0F-68AF-30FECD930F8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2312ED56-217A-411A-CCD5-8220249790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271" y="1014228"/>
            <a:ext cx="7624391" cy="5351779"/>
          </a:xfrm>
          <a:prstGeom prst="rect">
            <a:avLst/>
          </a:prstGeom>
          <a:ln>
            <a:solidFill>
              <a:schemeClr val="bg1">
                <a:lumMod val="65000"/>
              </a:schemeClr>
            </a:solidFill>
          </a:ln>
        </p:spPr>
      </p:pic>
      <p:sp>
        <p:nvSpPr>
          <p:cNvPr id="15" name="Rectangle: Rounded Corners 14">
            <a:extLst>
              <a:ext uri="{FF2B5EF4-FFF2-40B4-BE49-F238E27FC236}">
                <a16:creationId xmlns:a16="http://schemas.microsoft.com/office/drawing/2014/main" id="{1494514D-170C-D8F1-7CB8-B5ACD12F3FF0}"/>
              </a:ext>
            </a:extLst>
          </p:cNvPr>
          <p:cNvSpPr/>
          <p:nvPr/>
        </p:nvSpPr>
        <p:spPr>
          <a:xfrm>
            <a:off x="3168522" y="6061857"/>
            <a:ext cx="5442078" cy="6083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Legal chatbot analyzing doc type file</a:t>
            </a:r>
          </a:p>
        </p:txBody>
      </p:sp>
    </p:spTree>
    <p:extLst>
      <p:ext uri="{BB962C8B-B14F-4D97-AF65-F5344CB8AC3E}">
        <p14:creationId xmlns:p14="http://schemas.microsoft.com/office/powerpoint/2010/main" val="389011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AC9A-1299-ECD9-F3D5-B4DF345CF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9DB0F-8E21-26C1-F4F7-85171C4AC0E7}"/>
              </a:ext>
            </a:extLst>
          </p:cNvPr>
          <p:cNvSpPr>
            <a:spLocks noGrp="1"/>
          </p:cNvSpPr>
          <p:nvPr>
            <p:ph type="title"/>
          </p:nvPr>
        </p:nvSpPr>
        <p:spPr>
          <a:xfrm>
            <a:off x="838200" y="365126"/>
            <a:ext cx="10515600" cy="595922"/>
          </a:xfrm>
        </p:spPr>
        <p:txBody>
          <a:bodyPr>
            <a:normAutofit fontScale="90000"/>
          </a:bodyPr>
          <a:lstStyle/>
          <a:p>
            <a:r>
              <a:rPr lang="en-US" dirty="0">
                <a:latin typeface="Times New Roman" panose="02020603050405020304" pitchFamily="18" charset="0"/>
                <a:cs typeface="Times New Roman" panose="02020603050405020304" pitchFamily="18" charset="0"/>
              </a:rPr>
              <a:t>Proto-type</a:t>
            </a:r>
          </a:p>
        </p:txBody>
      </p:sp>
      <p:sp>
        <p:nvSpPr>
          <p:cNvPr id="4" name="Slide Number Placeholder 3">
            <a:extLst>
              <a:ext uri="{FF2B5EF4-FFF2-40B4-BE49-F238E27FC236}">
                <a16:creationId xmlns:a16="http://schemas.microsoft.com/office/drawing/2014/main" id="{2AFC9361-55FA-895B-F373-CACF023D42FB}"/>
              </a:ext>
            </a:extLst>
          </p:cNvPr>
          <p:cNvSpPr>
            <a:spLocks noGrp="1"/>
          </p:cNvSpPr>
          <p:nvPr>
            <p:ph type="sldNum" sz="quarter" idx="12"/>
          </p:nvPr>
        </p:nvSpPr>
        <p:spPr/>
        <p:txBody>
          <a:bodyPr/>
          <a:lstStyle/>
          <a:p>
            <a:fld id="{BDCDBBEF-AA6C-4BA6-85B2-A17D7F280E38}" type="slidenum">
              <a:rPr lang="en-US" smtClean="0"/>
              <a:pPr/>
              <a:t>18</a:t>
            </a:fld>
            <a:endParaRPr lang="en-US"/>
          </a:p>
        </p:txBody>
      </p:sp>
      <p:sp>
        <p:nvSpPr>
          <p:cNvPr id="12" name="Rectangle 1">
            <a:extLst>
              <a:ext uri="{FF2B5EF4-FFF2-40B4-BE49-F238E27FC236}">
                <a16:creationId xmlns:a16="http://schemas.microsoft.com/office/drawing/2014/main" id="{1AA63D45-9519-1FFD-CFEA-661FF48F6B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A9BE62FA-5001-2710-1BA6-813062E56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8222" y="961048"/>
            <a:ext cx="7941914" cy="5523218"/>
          </a:xfrm>
          <a:prstGeom prst="rect">
            <a:avLst/>
          </a:prstGeom>
          <a:ln>
            <a:solidFill>
              <a:schemeClr val="bg1">
                <a:lumMod val="65000"/>
              </a:schemeClr>
            </a:solidFill>
          </a:ln>
        </p:spPr>
      </p:pic>
      <p:sp>
        <p:nvSpPr>
          <p:cNvPr id="15" name="Rectangle: Rounded Corners 14">
            <a:extLst>
              <a:ext uri="{FF2B5EF4-FFF2-40B4-BE49-F238E27FC236}">
                <a16:creationId xmlns:a16="http://schemas.microsoft.com/office/drawing/2014/main" id="{26CD2459-B84B-6F10-A68E-B73AE87CA33A}"/>
              </a:ext>
            </a:extLst>
          </p:cNvPr>
          <p:cNvSpPr/>
          <p:nvPr/>
        </p:nvSpPr>
        <p:spPr>
          <a:xfrm>
            <a:off x="3168522" y="6061857"/>
            <a:ext cx="5442078" cy="608300"/>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Legal chatbot generating contract</a:t>
            </a:r>
          </a:p>
        </p:txBody>
      </p:sp>
    </p:spTree>
    <p:extLst>
      <p:ext uri="{BB962C8B-B14F-4D97-AF65-F5344CB8AC3E}">
        <p14:creationId xmlns:p14="http://schemas.microsoft.com/office/powerpoint/2010/main" val="1833825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a:t>
            </a:r>
          </a:p>
        </p:txBody>
      </p:sp>
      <p:graphicFrame>
        <p:nvGraphicFramePr>
          <p:cNvPr id="5" name="Content Placeholder 4">
            <a:extLst>
              <a:ext uri="{FF2B5EF4-FFF2-40B4-BE49-F238E27FC236}">
                <a16:creationId xmlns:a16="http://schemas.microsoft.com/office/drawing/2014/main" id="{B150F31C-DBAF-9736-5FBF-953E403C9590}"/>
              </a:ext>
            </a:extLst>
          </p:cNvPr>
          <p:cNvGraphicFramePr>
            <a:graphicFrameLocks noGrp="1"/>
          </p:cNvGraphicFramePr>
          <p:nvPr>
            <p:ph idx="1"/>
            <p:extLst>
              <p:ext uri="{D42A27DB-BD31-4B8C-83A1-F6EECF244321}">
                <p14:modId xmlns:p14="http://schemas.microsoft.com/office/powerpoint/2010/main" val="97104169"/>
              </p:ext>
            </p:extLst>
          </p:nvPr>
        </p:nvGraphicFramePr>
        <p:xfrm>
          <a:off x="1489231" y="2107248"/>
          <a:ext cx="6486540" cy="2233264"/>
        </p:xfrm>
        <a:graphic>
          <a:graphicData uri="http://schemas.openxmlformats.org/drawingml/2006/table">
            <a:tbl>
              <a:tblPr firstRow="1" firstCol="1" bandRow="1">
                <a:tableStyleId>{5C22544A-7EE6-4342-B048-85BDC9FD1C3A}</a:tableStyleId>
              </a:tblPr>
              <a:tblGrid>
                <a:gridCol w="2161042">
                  <a:extLst>
                    <a:ext uri="{9D8B030D-6E8A-4147-A177-3AD203B41FA5}">
                      <a16:colId xmlns:a16="http://schemas.microsoft.com/office/drawing/2014/main" val="237717287"/>
                    </a:ext>
                  </a:extLst>
                </a:gridCol>
                <a:gridCol w="2162749">
                  <a:extLst>
                    <a:ext uri="{9D8B030D-6E8A-4147-A177-3AD203B41FA5}">
                      <a16:colId xmlns:a16="http://schemas.microsoft.com/office/drawing/2014/main" val="3919751668"/>
                    </a:ext>
                  </a:extLst>
                </a:gridCol>
                <a:gridCol w="2162749">
                  <a:extLst>
                    <a:ext uri="{9D8B030D-6E8A-4147-A177-3AD203B41FA5}">
                      <a16:colId xmlns:a16="http://schemas.microsoft.com/office/drawing/2014/main" val="4264292663"/>
                    </a:ext>
                  </a:extLst>
                </a:gridCol>
              </a:tblGrid>
              <a:tr h="764185">
                <a:tc>
                  <a:txBody>
                    <a:bodyPr/>
                    <a:lstStyle/>
                    <a:p>
                      <a:pPr marL="8890" marR="0" indent="-8890" algn="just">
                        <a:lnSpc>
                          <a:spcPct val="150000"/>
                        </a:lnSpc>
                        <a:spcBef>
                          <a:spcPts val="0"/>
                        </a:spcBef>
                        <a:spcAft>
                          <a:spcPts val="600"/>
                        </a:spcAft>
                      </a:pPr>
                      <a:r>
                        <a:rPr lang="en-US" sz="1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Metrics</a:t>
                      </a:r>
                    </a:p>
                  </a:txBody>
                  <a:tcPr marL="68580" marR="68580" marT="0" marB="0"/>
                </a:tc>
                <a:tc>
                  <a:txBody>
                    <a:bodyPr/>
                    <a:lstStyle/>
                    <a:p>
                      <a:pPr marL="8890" marR="0" indent="-8890" algn="just">
                        <a:lnSpc>
                          <a:spcPct val="150000"/>
                        </a:lnSpc>
                        <a:spcBef>
                          <a:spcPts val="0"/>
                        </a:spcBef>
                        <a:spcAft>
                          <a:spcPts val="600"/>
                        </a:spcAft>
                      </a:pPr>
                      <a:r>
                        <a:rPr lang="en-US" sz="1800" kern="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Legal Document Analysis (%)</a:t>
                      </a:r>
                    </a:p>
                  </a:txBody>
                  <a:tcPr marL="68580" marR="68580" marT="0" marB="0"/>
                </a:tc>
                <a:tc>
                  <a:txBody>
                    <a:bodyPr/>
                    <a:lstStyle/>
                    <a:p>
                      <a:pPr marL="8890" marR="0" indent="-8890" algn="just">
                        <a:lnSpc>
                          <a:spcPct val="150000"/>
                        </a:lnSpc>
                        <a:spcBef>
                          <a:spcPts val="0"/>
                        </a:spcBef>
                        <a:spcAft>
                          <a:spcPts val="600"/>
                        </a:spcAft>
                      </a:pPr>
                      <a:r>
                        <a:rPr lang="en-US" sz="1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Contract Generation (%)</a:t>
                      </a:r>
                    </a:p>
                  </a:txBody>
                  <a:tcPr marL="68580" marR="68580" marT="0" marB="0"/>
                </a:tc>
                <a:extLst>
                  <a:ext uri="{0D108BD9-81ED-4DB2-BD59-A6C34878D82A}">
                    <a16:rowId xmlns:a16="http://schemas.microsoft.com/office/drawing/2014/main" val="2095513637"/>
                  </a:ext>
                </a:extLst>
              </a:tr>
              <a:tr h="690810">
                <a:tc>
                  <a:txBody>
                    <a:bodyPr/>
                    <a:lstStyle/>
                    <a:p>
                      <a:pPr marL="8890" marR="0" indent="-8890" algn="just">
                        <a:lnSpc>
                          <a:spcPct val="150000"/>
                        </a:lnSpc>
                        <a:spcBef>
                          <a:spcPts val="0"/>
                        </a:spcBef>
                        <a:spcAft>
                          <a:spcPts val="600"/>
                        </a:spcAft>
                      </a:pPr>
                      <a:r>
                        <a:rPr lang="en-US" sz="1800" kern="1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Precision </a:t>
                      </a:r>
                    </a:p>
                  </a:txBody>
                  <a:tcPr marL="68580" marR="68580" marT="0" marB="0"/>
                </a:tc>
                <a:tc>
                  <a:txBody>
                    <a:bodyPr/>
                    <a:lstStyle/>
                    <a:p>
                      <a:pPr marL="8890" marR="0" indent="-8890" algn="just">
                        <a:lnSpc>
                          <a:spcPct val="150000"/>
                        </a:lnSpc>
                        <a:spcBef>
                          <a:spcPts val="0"/>
                        </a:spcBef>
                        <a:spcAft>
                          <a:spcPts val="6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82</a:t>
                      </a:r>
                    </a:p>
                  </a:txBody>
                  <a:tcPr marL="68580" marR="68580" marT="0" marB="0"/>
                </a:tc>
                <a:tc>
                  <a:txBody>
                    <a:bodyPr/>
                    <a:lstStyle/>
                    <a:p>
                      <a:pPr marL="8890" marR="0" indent="-8890" algn="just">
                        <a:lnSpc>
                          <a:spcPct val="150000"/>
                        </a:lnSpc>
                        <a:spcBef>
                          <a:spcPts val="0"/>
                        </a:spcBef>
                        <a:spcAft>
                          <a:spcPts val="600"/>
                        </a:spcAft>
                      </a:pPr>
                      <a:r>
                        <a:rPr lang="en-US"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84</a:t>
                      </a:r>
                    </a:p>
                  </a:txBody>
                  <a:tcPr marL="68580" marR="68580" marT="0" marB="0"/>
                </a:tc>
                <a:extLst>
                  <a:ext uri="{0D108BD9-81ED-4DB2-BD59-A6C34878D82A}">
                    <a16:rowId xmlns:a16="http://schemas.microsoft.com/office/drawing/2014/main" val="1380533422"/>
                  </a:ext>
                </a:extLst>
              </a:tr>
              <a:tr h="768770">
                <a:tc>
                  <a:txBody>
                    <a:bodyPr/>
                    <a:lstStyle/>
                    <a:p>
                      <a:pPr marL="8890" marR="0" indent="-8890" algn="just">
                        <a:lnSpc>
                          <a:spcPct val="150000"/>
                        </a:lnSpc>
                        <a:spcBef>
                          <a:spcPts val="0"/>
                        </a:spcBef>
                        <a:spcAft>
                          <a:spcPts val="600"/>
                        </a:spcAft>
                      </a:pPr>
                      <a:r>
                        <a:rPr lang="en-US" sz="1800" kern="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Recall</a:t>
                      </a:r>
                    </a:p>
                  </a:txBody>
                  <a:tcPr marL="68580" marR="68580" marT="0" marB="0"/>
                </a:tc>
                <a:tc>
                  <a:txBody>
                    <a:bodyPr/>
                    <a:lstStyle/>
                    <a:p>
                      <a:pPr marL="8890" marR="0" indent="-8890" algn="just">
                        <a:lnSpc>
                          <a:spcPct val="150000"/>
                        </a:lnSpc>
                        <a:spcBef>
                          <a:spcPts val="0"/>
                        </a:spcBef>
                        <a:spcAft>
                          <a:spcPts val="6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78</a:t>
                      </a:r>
                    </a:p>
                  </a:txBody>
                  <a:tcPr marL="68580" marR="68580" marT="0" marB="0"/>
                </a:tc>
                <a:tc>
                  <a:txBody>
                    <a:bodyPr/>
                    <a:lstStyle/>
                    <a:p>
                      <a:pPr marL="8890" marR="0" indent="-8890" algn="just">
                        <a:lnSpc>
                          <a:spcPct val="150000"/>
                        </a:lnSpc>
                        <a:spcBef>
                          <a:spcPts val="0"/>
                        </a:spcBef>
                        <a:spcAft>
                          <a:spcPts val="600"/>
                        </a:spcAft>
                      </a:pPr>
                      <a:r>
                        <a:rPr lang="en-US"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81</a:t>
                      </a:r>
                    </a:p>
                  </a:txBody>
                  <a:tcPr marL="68580" marR="68580" marT="0" marB="0"/>
                </a:tc>
                <a:extLst>
                  <a:ext uri="{0D108BD9-81ED-4DB2-BD59-A6C34878D82A}">
                    <a16:rowId xmlns:a16="http://schemas.microsoft.com/office/drawing/2014/main" val="3363353533"/>
                  </a:ext>
                </a:extLst>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Tree>
    <p:extLst>
      <p:ext uri="{BB962C8B-B14F-4D97-AF65-F5344CB8AC3E}">
        <p14:creationId xmlns:p14="http://schemas.microsoft.com/office/powerpoint/2010/main" val="880465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spc="-10" dirty="0">
                <a:latin typeface="Times New Roman"/>
                <a:cs typeface="Times New Roman"/>
              </a:rPr>
              <a:t>Literature Review</a:t>
            </a:r>
          </a:p>
          <a:p>
            <a:r>
              <a:rPr lang="en-US" spc="-10" dirty="0">
                <a:latin typeface="Times New Roman"/>
                <a:cs typeface="Times New Roman"/>
              </a:rPr>
              <a:t>Methodology</a:t>
            </a:r>
          </a:p>
          <a:p>
            <a:r>
              <a:rPr lang="en-US" spc="-10" dirty="0">
                <a:latin typeface="Times New Roman"/>
                <a:cs typeface="Times New Roman"/>
              </a:rPr>
              <a:t>Result</a:t>
            </a:r>
          </a:p>
          <a:p>
            <a:r>
              <a:rPr lang="en-US" spc="-10" dirty="0">
                <a:latin typeface="Times New Roman"/>
                <a:cs typeface="Times New Roman"/>
              </a:rPr>
              <a:t>Prototype</a:t>
            </a:r>
          </a:p>
          <a:p>
            <a:r>
              <a:rPr lang="en-US" spc="-10" dirty="0">
                <a:latin typeface="Times New Roman"/>
                <a:cs typeface="Times New Roman"/>
              </a:rPr>
              <a:t>Conclusion</a:t>
            </a:r>
          </a:p>
          <a:p>
            <a:r>
              <a:rPr lang="en-US" dirty="0">
                <a:latin typeface="Times New Roman"/>
                <a:cs typeface="Times New Roman"/>
              </a:rPr>
              <a:t>References</a:t>
            </a: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FB722-2F72-6E93-D22A-697CCF31A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C8719-7611-9F0E-29F8-B16B8953E33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AAEB000-2CB9-BEAF-7996-EA108C64F48B}"/>
              </a:ext>
            </a:extLst>
          </p:cNvPr>
          <p:cNvSpPr>
            <a:spLocks noGrp="1"/>
          </p:cNvSpPr>
          <p:nvPr>
            <p:ph idx="1"/>
          </p:nvPr>
        </p:nvSpPr>
        <p:spPr/>
        <p:txBody>
          <a:bodyPr>
            <a:noAutofit/>
          </a:bodyPr>
          <a:lstStyle/>
          <a:p>
            <a:pPr marL="5715" marR="0" indent="0" algn="just">
              <a:lnSpc>
                <a:spcPct val="140000"/>
              </a:lnSpc>
              <a:spcBef>
                <a:spcPts val="0"/>
              </a:spcBef>
              <a:spcAft>
                <a:spcPts val="20"/>
              </a:spcAft>
            </a:pPr>
            <a:r>
              <a:rPr lang="en-US" sz="2000" kern="100" dirty="0">
                <a:solidFill>
                  <a:srgbClr val="000000"/>
                </a:solidFill>
                <a:effectLst/>
                <a:latin typeface="Times New Roman" panose="02020603050405020304" pitchFamily="18" charset="0"/>
                <a:ea typeface="Times New Roman" panose="02020603050405020304" pitchFamily="18" charset="0"/>
              </a:rPr>
              <a:t>The findings demonstrate that integrating an agentic-based LLM with an iterative refinement process substantially improves the accuracy and reliability of legal document analysis and contract generation. This approach not only enhances the precision of legal information extraction but also ensures that generated contracts are legally compliant and contextually appropriate. Consequently, the proposed method presents a promising avenue for automating complex legal tasks while reducing the potential for human error.</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BD11C18-C054-6E4C-5CE4-DBB902369E1A}"/>
              </a:ext>
            </a:extLst>
          </p:cNvPr>
          <p:cNvSpPr>
            <a:spLocks noGrp="1"/>
          </p:cNvSpPr>
          <p:nvPr>
            <p:ph type="sldNum" sz="quarter" idx="12"/>
          </p:nvPr>
        </p:nvSpPr>
        <p:spPr/>
        <p:txBody>
          <a:bodyPr/>
          <a:lstStyle/>
          <a:p>
            <a:fld id="{BDCDBBEF-AA6C-4BA6-85B2-A17D7F280E38}" type="slidenum">
              <a:rPr lang="en-US" smtClean="0"/>
              <a:pPr/>
              <a:t>20</a:t>
            </a:fld>
            <a:endParaRPr lang="en-US"/>
          </a:p>
        </p:txBody>
      </p:sp>
    </p:spTree>
    <p:extLst>
      <p:ext uri="{BB962C8B-B14F-4D97-AF65-F5344CB8AC3E}">
        <p14:creationId xmlns:p14="http://schemas.microsoft.com/office/powerpoint/2010/main" val="845154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10515600" cy="4667250"/>
          </a:xfrm>
        </p:spPr>
        <p:txBody>
          <a:bodyPr>
            <a:noAutofit/>
          </a:bodyPr>
          <a:lstStyle/>
          <a:p>
            <a:pPr lvl="0"/>
            <a:r>
              <a:rPr lang="en-US" sz="1800" dirty="0">
                <a:latin typeface="Times New Roman" panose="02020603050405020304" pitchFamily="18" charset="0"/>
                <a:cs typeface="Times New Roman" panose="02020603050405020304" pitchFamily="18" charset="0"/>
              </a:rPr>
              <a:t>[1]	I. </a:t>
            </a:r>
            <a:r>
              <a:rPr lang="en-US" sz="1800" dirty="0" err="1">
                <a:latin typeface="Times New Roman" panose="02020603050405020304" pitchFamily="18" charset="0"/>
                <a:cs typeface="Times New Roman" panose="02020603050405020304" pitchFamily="18" charset="0"/>
              </a:rPr>
              <a:t>Dikmen</a:t>
            </a:r>
            <a:r>
              <a:rPr lang="en-US" sz="1800" dirty="0">
                <a:latin typeface="Times New Roman" panose="02020603050405020304" pitchFamily="18" charset="0"/>
                <a:cs typeface="Times New Roman" panose="02020603050405020304" pitchFamily="18" charset="0"/>
              </a:rPr>
              <a:t>, G. </a:t>
            </a:r>
            <a:r>
              <a:rPr lang="en-US" sz="1800" dirty="0" err="1">
                <a:latin typeface="Times New Roman" panose="02020603050405020304" pitchFamily="18" charset="0"/>
                <a:cs typeface="Times New Roman" panose="02020603050405020304" pitchFamily="18" charset="0"/>
              </a:rPr>
              <a:t>Eken</a:t>
            </a:r>
            <a:r>
              <a:rPr lang="en-US" sz="1800" dirty="0">
                <a:latin typeface="Times New Roman" panose="02020603050405020304" pitchFamily="18" charset="0"/>
                <a:cs typeface="Times New Roman" panose="02020603050405020304" pitchFamily="18" charset="0"/>
              </a:rPr>
              <a:t>, H. Erol, and M. T. </a:t>
            </a:r>
            <a:r>
              <a:rPr lang="en-US" sz="1800" dirty="0" err="1">
                <a:latin typeface="Times New Roman" panose="02020603050405020304" pitchFamily="18" charset="0"/>
                <a:cs typeface="Times New Roman" panose="02020603050405020304" pitchFamily="18" charset="0"/>
              </a:rPr>
              <a:t>Birgonul</a:t>
            </a:r>
            <a:r>
              <a:rPr lang="en-US" sz="1800" dirty="0">
                <a:latin typeface="Times New Roman" panose="02020603050405020304" pitchFamily="18" charset="0"/>
                <a:cs typeface="Times New Roman" panose="02020603050405020304" pitchFamily="18" charset="0"/>
              </a:rPr>
              <a:t>, “Automated construction contract analysis for risk and responsibility assessment using natural language processing and machine learning,” Computers in Industry, vol. 166, p. 104251, Jan. 2025,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10.1016/j.compind.2025.104251.</a:t>
            </a:r>
          </a:p>
          <a:p>
            <a:pPr lvl="0"/>
            <a:r>
              <a:rPr lang="en-US" sz="1800" dirty="0">
                <a:latin typeface="Times New Roman" panose="02020603050405020304" pitchFamily="18" charset="0"/>
                <a:cs typeface="Times New Roman" panose="02020603050405020304" pitchFamily="18" charset="0"/>
              </a:rPr>
              <a:t>[2]	J. </a:t>
            </a:r>
            <a:r>
              <a:rPr lang="en-US" sz="1800" dirty="0" err="1">
                <a:latin typeface="Times New Roman" panose="02020603050405020304" pitchFamily="18" charset="0"/>
                <a:cs typeface="Times New Roman" panose="02020603050405020304" pitchFamily="18" charset="0"/>
              </a:rPr>
              <a:t>Frankenreiter</a:t>
            </a:r>
            <a:r>
              <a:rPr lang="en-US" sz="1800" dirty="0">
                <a:latin typeface="Times New Roman" panose="02020603050405020304" pitchFamily="18" charset="0"/>
                <a:cs typeface="Times New Roman" panose="02020603050405020304" pitchFamily="18" charset="0"/>
              </a:rPr>
              <a:t> and J. Nyarko, “Natural language processing in legal tech,” SSRN Electronic Journal, Jan. 2022,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10.2139/ssrn.4027030</a:t>
            </a:r>
          </a:p>
          <a:p>
            <a:pPr lvl="0"/>
            <a:r>
              <a:rPr lang="en-US" sz="1800" dirty="0">
                <a:latin typeface="Times New Roman" panose="02020603050405020304" pitchFamily="18" charset="0"/>
                <a:cs typeface="Times New Roman" panose="02020603050405020304" pitchFamily="18" charset="0"/>
              </a:rPr>
              <a:t>[3]	L. </a:t>
            </a:r>
            <a:r>
              <a:rPr lang="en-US" sz="1800" dirty="0" err="1">
                <a:latin typeface="Times New Roman" panose="02020603050405020304" pitchFamily="18" charset="0"/>
                <a:cs typeface="Times New Roman" panose="02020603050405020304" pitchFamily="18" charset="0"/>
              </a:rPr>
              <a:t>Robaldo</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Villata</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Wyner</a:t>
            </a:r>
            <a:r>
              <a:rPr lang="en-US" sz="1800" dirty="0">
                <a:latin typeface="Times New Roman" panose="02020603050405020304" pitchFamily="18" charset="0"/>
                <a:cs typeface="Times New Roman" panose="02020603050405020304" pitchFamily="18" charset="0"/>
              </a:rPr>
              <a:t>, and M. </a:t>
            </a:r>
            <a:r>
              <a:rPr lang="en-US" sz="1800" dirty="0" err="1">
                <a:latin typeface="Times New Roman" panose="02020603050405020304" pitchFamily="18" charset="0"/>
                <a:cs typeface="Times New Roman" panose="02020603050405020304" pitchFamily="18" charset="0"/>
              </a:rPr>
              <a:t>Grabmair</a:t>
            </a:r>
            <a:r>
              <a:rPr lang="en-US" sz="1800" dirty="0">
                <a:latin typeface="Times New Roman" panose="02020603050405020304" pitchFamily="18" charset="0"/>
                <a:cs typeface="Times New Roman" panose="02020603050405020304" pitchFamily="18" charset="0"/>
              </a:rPr>
              <a:t>, “Introduction for artificial intelligence and law: special issue ‘natural language processing for legal texts,’” Artificial Intelligence and Law, vol. 27, no. 2, pp. 113–115, Apr. 2019,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10.1007/s10506-019-09251-2.</a:t>
            </a:r>
          </a:p>
          <a:p>
            <a:pPr lvl="0"/>
            <a:r>
              <a:rPr lang="en-US" sz="1800" dirty="0">
                <a:latin typeface="Times New Roman" panose="02020603050405020304" pitchFamily="18" charset="0"/>
                <a:cs typeface="Times New Roman" panose="02020603050405020304" pitchFamily="18" charset="0"/>
              </a:rPr>
              <a:t>[4]	Vinay, S. B. "Natural Language Processing for Legal Documentation in Indian Languages." International Journal of Natural Language Processing (IJNLP) 2, no. 1 (2024): 1-11.</a:t>
            </a:r>
          </a:p>
          <a:p>
            <a:pPr lvl="0"/>
            <a:r>
              <a:rPr lang="en-US" sz="1800" dirty="0">
                <a:latin typeface="Times New Roman" panose="02020603050405020304" pitchFamily="18" charset="0"/>
                <a:cs typeface="Times New Roman" panose="02020603050405020304" pitchFamily="18" charset="0"/>
              </a:rPr>
              <a:t>[5]	Agarwal, R., Sharma, A.. “The Future of Legal Practice: The Impact of Technology,” International Journal of Research Publication and Reviews (IJRPR), Vol 5(11), 2024, 6292–6300. https://ijrpr.com/uploads/V5ISSUE11/IJRPR35521.pdf.</a:t>
            </a:r>
          </a:p>
          <a:p>
            <a:pPr lvl="0"/>
            <a:r>
              <a:rPr lang="en-US" sz="1800" dirty="0">
                <a:latin typeface="Times New Roman" panose="02020603050405020304" pitchFamily="18" charset="0"/>
                <a:cs typeface="Times New Roman" panose="02020603050405020304" pitchFamily="18" charset="0"/>
              </a:rPr>
              <a:t>[6]	C. </a:t>
            </a:r>
            <a:r>
              <a:rPr lang="en-US" sz="1800" dirty="0" err="1">
                <a:latin typeface="Times New Roman" panose="02020603050405020304" pitchFamily="18" charset="0"/>
                <a:cs typeface="Times New Roman" panose="02020603050405020304" pitchFamily="18" charset="0"/>
              </a:rPr>
              <a:t>Kerdvibulvech</a:t>
            </a:r>
            <a:r>
              <a:rPr lang="en-US" sz="1800" dirty="0">
                <a:latin typeface="Times New Roman" panose="02020603050405020304" pitchFamily="18" charset="0"/>
                <a:cs typeface="Times New Roman" panose="02020603050405020304" pitchFamily="18" charset="0"/>
              </a:rPr>
              <a:t>, “Big data and AI-driven evidence analysis: a global perspective on citation trends, accessibility, and future research in legal applications,” Journal of Big Data, vol. 11, no. 1, Dec. 2024,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10.1186/s40537-024-01046-w.</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21</a:t>
            </a:fld>
            <a:endParaRPr lang="en-US"/>
          </a:p>
        </p:txBody>
      </p:sp>
    </p:spTree>
    <p:extLst>
      <p:ext uri="{BB962C8B-B14F-4D97-AF65-F5344CB8AC3E}">
        <p14:creationId xmlns:p14="http://schemas.microsoft.com/office/powerpoint/2010/main" val="19122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10515600" cy="4667250"/>
          </a:xfrm>
        </p:spPr>
        <p:txBody>
          <a:bodyPr>
            <a:normAutofit/>
          </a:bodyPr>
          <a:lstStyle/>
          <a:p>
            <a:pPr lvl="0"/>
            <a:r>
              <a:rPr lang="en-US" sz="1800" dirty="0">
                <a:latin typeface="Times New Roman" panose="02020603050405020304" pitchFamily="18" charset="0"/>
                <a:cs typeface="Times New Roman" panose="02020603050405020304" pitchFamily="18" charset="0"/>
              </a:rPr>
              <a:t>[7]	J. H. Choi and D. </a:t>
            </a:r>
            <a:r>
              <a:rPr lang="en-US" sz="1800" dirty="0" err="1">
                <a:latin typeface="Times New Roman" panose="02020603050405020304" pitchFamily="18" charset="0"/>
                <a:cs typeface="Times New Roman" panose="02020603050405020304" pitchFamily="18" charset="0"/>
              </a:rPr>
              <a:t>Schwarcz</a:t>
            </a:r>
            <a:r>
              <a:rPr lang="en-US" sz="1800" dirty="0">
                <a:latin typeface="Times New Roman" panose="02020603050405020304" pitchFamily="18" charset="0"/>
                <a:cs typeface="Times New Roman" panose="02020603050405020304" pitchFamily="18" charset="0"/>
              </a:rPr>
              <a:t>, “AI assistance in Legal Analysis: an Empirical study,” SSRN Electronic Journal, Jan. 2023,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10.2139/ssrn.4539836.</a:t>
            </a:r>
          </a:p>
          <a:p>
            <a:pPr lvl="0"/>
            <a:r>
              <a:rPr lang="en-US" sz="1800" dirty="0">
                <a:latin typeface="Times New Roman" panose="02020603050405020304" pitchFamily="18" charset="0"/>
                <a:cs typeface="Times New Roman" panose="02020603050405020304" pitchFamily="18" charset="0"/>
              </a:rPr>
              <a:t>[8]	M. H. Zakir, S. Bashir, R. N. Ali, and S. H. Khan, “Artificial Intelligence and Machine Learning in Legal Research: A Comprehensive Analysis,” QJSS, vol. 5, no. 1, pp. 307–317, Mar. 2024,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10.55737/qjss.203679344.</a:t>
            </a:r>
          </a:p>
          <a:p>
            <a:pPr lvl="0"/>
            <a:r>
              <a:rPr lang="en-US" sz="1800" dirty="0">
                <a:latin typeface="Times New Roman" panose="02020603050405020304" pitchFamily="18" charset="0"/>
                <a:cs typeface="Times New Roman" panose="02020603050405020304" pitchFamily="18" charset="0"/>
              </a:rPr>
              <a:t>[9]	R. </a:t>
            </a:r>
            <a:r>
              <a:rPr lang="en-US" sz="1800" dirty="0" err="1">
                <a:latin typeface="Times New Roman" panose="02020603050405020304" pitchFamily="18" charset="0"/>
                <a:cs typeface="Times New Roman" panose="02020603050405020304" pitchFamily="18" charset="0"/>
              </a:rPr>
              <a:t>Bhambhoria</a:t>
            </a: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Dahan</a:t>
            </a:r>
            <a:r>
              <a:rPr lang="en-US" sz="1800" dirty="0">
                <a:latin typeface="Times New Roman" panose="02020603050405020304" pitchFamily="18" charset="0"/>
                <a:cs typeface="Times New Roman" panose="02020603050405020304" pitchFamily="18" charset="0"/>
              </a:rPr>
              <a:t>, J. Li, and X. Zhu, “Evaluating AI for Law: Bridging the Gap with Open-Source Solutions,”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(Cornell University), Apr. 2024,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10.48550/arxiv.2404.12349.</a:t>
            </a:r>
          </a:p>
          <a:p>
            <a:pPr lvl="0"/>
            <a:r>
              <a:rPr lang="en-US" sz="1800" dirty="0">
                <a:latin typeface="Times New Roman" panose="02020603050405020304" pitchFamily="18" charset="0"/>
                <a:cs typeface="Times New Roman" panose="02020603050405020304" pitchFamily="18" charset="0"/>
              </a:rPr>
              <a:t>[10]	P. N. Devaraj, P. V. R. Teja, A. </a:t>
            </a:r>
            <a:r>
              <a:rPr lang="en-US" sz="1800" dirty="0" err="1">
                <a:latin typeface="Times New Roman" panose="02020603050405020304" pitchFamily="18" charset="0"/>
                <a:cs typeface="Times New Roman" panose="02020603050405020304" pitchFamily="18" charset="0"/>
              </a:rPr>
              <a:t>Gangrade</a:t>
            </a:r>
            <a:r>
              <a:rPr lang="en-US" sz="1800" dirty="0">
                <a:latin typeface="Times New Roman" panose="02020603050405020304" pitchFamily="18" charset="0"/>
                <a:cs typeface="Times New Roman" panose="02020603050405020304" pitchFamily="18" charset="0"/>
              </a:rPr>
              <a:t>, and M. K. R, “Development of a legal document AI-Chatbot,”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(Cornell University), Jan. 2023,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10.48550/arxiv.2311.12719.</a:t>
            </a:r>
          </a:p>
          <a:p>
            <a:pPr lvl="0"/>
            <a:r>
              <a:rPr lang="en-US" sz="1800" dirty="0">
                <a:latin typeface="Times New Roman" panose="02020603050405020304" pitchFamily="18" charset="0"/>
                <a:cs typeface="Times New Roman" panose="02020603050405020304" pitchFamily="18" charset="0"/>
              </a:rPr>
              <a:t>[11]	S. Nasir, Q. Abbas, S. Bai, and R. A. Khan, “A comprehensive framework for reliable legal AI: combining specialized expert systems and adaptive refinement,”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(Cornell University), Dec. 2024,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10.48550/arxiv.2412.20468.</a:t>
            </a:r>
          </a:p>
          <a:p>
            <a:pPr lvl="0"/>
            <a:r>
              <a:rPr lang="en-US" sz="1800" dirty="0">
                <a:latin typeface="Times New Roman" panose="02020603050405020304" pitchFamily="18" charset="0"/>
                <a:cs typeface="Times New Roman" panose="02020603050405020304" pitchFamily="18" charset="0"/>
              </a:rPr>
              <a:t>[12]	C. J. Mahoney, J. Zhang, N. Huber-</a:t>
            </a:r>
            <a:r>
              <a:rPr lang="en-US" sz="1800" dirty="0" err="1">
                <a:latin typeface="Times New Roman" panose="02020603050405020304" pitchFamily="18" charset="0"/>
                <a:cs typeface="Times New Roman" panose="02020603050405020304" pitchFamily="18" charset="0"/>
              </a:rPr>
              <a:t>Fliflet</a:t>
            </a:r>
            <a:r>
              <a:rPr lang="en-US" sz="1800" dirty="0">
                <a:latin typeface="Times New Roman" panose="02020603050405020304" pitchFamily="18" charset="0"/>
                <a:cs typeface="Times New Roman" panose="02020603050405020304" pitchFamily="18" charset="0"/>
              </a:rPr>
              <a:t>, P. </a:t>
            </a:r>
            <a:r>
              <a:rPr lang="en-US" sz="1800" dirty="0" err="1">
                <a:latin typeface="Times New Roman" panose="02020603050405020304" pitchFamily="18" charset="0"/>
                <a:cs typeface="Times New Roman" panose="02020603050405020304" pitchFamily="18" charset="0"/>
              </a:rPr>
              <a:t>Gronvall</a:t>
            </a:r>
            <a:r>
              <a:rPr lang="en-US" sz="1800" dirty="0">
                <a:latin typeface="Times New Roman" panose="02020603050405020304" pitchFamily="18" charset="0"/>
                <a:cs typeface="Times New Roman" panose="02020603050405020304" pitchFamily="18" charset="0"/>
              </a:rPr>
              <a:t>, and H. Zhao, “A framework for Explainable text Classification in Legal Document review,” </a:t>
            </a:r>
            <a:r>
              <a:rPr lang="en-US" sz="1800" dirty="0" err="1">
                <a:latin typeface="Times New Roman" panose="02020603050405020304" pitchFamily="18" charset="0"/>
                <a:cs typeface="Times New Roman" panose="02020603050405020304" pitchFamily="18" charset="0"/>
              </a:rPr>
              <a:t>arXiv</a:t>
            </a:r>
            <a:r>
              <a:rPr lang="en-US" sz="1800" dirty="0">
                <a:latin typeface="Times New Roman" panose="02020603050405020304" pitchFamily="18" charset="0"/>
                <a:cs typeface="Times New Roman" panose="02020603050405020304" pitchFamily="18" charset="0"/>
              </a:rPr>
              <a:t> (Cornell University), Jan. 2019, </a:t>
            </a:r>
            <a:r>
              <a:rPr lang="en-US" sz="1800" dirty="0" err="1">
                <a:latin typeface="Times New Roman" panose="02020603050405020304" pitchFamily="18" charset="0"/>
                <a:cs typeface="Times New Roman" panose="02020603050405020304" pitchFamily="18" charset="0"/>
              </a:rPr>
              <a:t>doi</a:t>
            </a:r>
            <a:r>
              <a:rPr lang="en-US" sz="1800" dirty="0">
                <a:latin typeface="Times New Roman" panose="02020603050405020304" pitchFamily="18" charset="0"/>
                <a:cs typeface="Times New Roman" panose="02020603050405020304" pitchFamily="18" charset="0"/>
              </a:rPr>
              <a:t>: 10.48550/arxiv.1912.09501.</a:t>
            </a:r>
          </a:p>
        </p:txBody>
      </p:sp>
      <p:sp>
        <p:nvSpPr>
          <p:cNvPr id="4" name="Slide Number Placeholder 3"/>
          <p:cNvSpPr>
            <a:spLocks noGrp="1"/>
          </p:cNvSpPr>
          <p:nvPr>
            <p:ph type="sldNum" sz="quarter" idx="12"/>
          </p:nvPr>
        </p:nvSpPr>
        <p:spPr/>
        <p:txBody>
          <a:bodyPr/>
          <a:lstStyle/>
          <a:p>
            <a:fld id="{BDCDBBEF-AA6C-4BA6-85B2-A17D7F280E38}" type="slidenum">
              <a:rPr lang="en-US" smtClean="0"/>
              <a:pPr/>
              <a:t>22</a:t>
            </a:fld>
            <a:endParaRPr lang="en-US"/>
          </a:p>
        </p:txBody>
      </p:sp>
    </p:spTree>
    <p:extLst>
      <p:ext uri="{BB962C8B-B14F-4D97-AF65-F5344CB8AC3E}">
        <p14:creationId xmlns:p14="http://schemas.microsoft.com/office/powerpoint/2010/main" val="33141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 to Project</a:t>
            </a: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legal industry stands at the point for a significant transformation, driven by rapid advancements in Artificial Intelligence. Among impactful application of AI in law are legal document analysis and automated contract generation. The increase volume and complexity of legal information necessitates adoption of more efficient and accurate tools to manage and drive insights from this vast data. Several core AI methodologies underpin those advancements, each contributing unique capabilities to the process. </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Formulation</a:t>
            </a: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Traditional approaches to legal document analysis and generation have largely relied on static templates, rule-based automation, and conventional NLP models. While these methods can support basic document formatting or clause identification, they struggle to interpret  language structural complexity, and contextual dependencies inherent in legal texts. As a result, they often produce rigid or incomplete outputs, failing to adapt to the specific requirements of different legal scenarios. These systems lack the ability to engage in dynamic interactions that can capture user intent, clarify ambiguities, or iteratively refine legal content. </a:t>
            </a: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grpSp>
        <p:nvGrpSpPr>
          <p:cNvPr id="9" name="Group 8">
            <a:extLst>
              <a:ext uri="{FF2B5EF4-FFF2-40B4-BE49-F238E27FC236}">
                <a16:creationId xmlns:a16="http://schemas.microsoft.com/office/drawing/2014/main" id="{E7CD81BC-EF65-16CC-977F-3A3B9E108D13}"/>
              </a:ext>
            </a:extLst>
          </p:cNvPr>
          <p:cNvGrpSpPr/>
          <p:nvPr/>
        </p:nvGrpSpPr>
        <p:grpSpPr>
          <a:xfrm>
            <a:off x="550506" y="1782147"/>
            <a:ext cx="10926147" cy="1045029"/>
            <a:chOff x="550506" y="1782147"/>
            <a:chExt cx="10926147" cy="1045029"/>
          </a:xfrm>
          <a:solidFill>
            <a:schemeClr val="accent1"/>
          </a:solidFill>
        </p:grpSpPr>
        <p:sp>
          <p:nvSpPr>
            <p:cNvPr id="7" name="Arrow: Pentagon 6">
              <a:extLst>
                <a:ext uri="{FF2B5EF4-FFF2-40B4-BE49-F238E27FC236}">
                  <a16:creationId xmlns:a16="http://schemas.microsoft.com/office/drawing/2014/main" id="{68D99474-6938-53C9-7A6D-E9D893188F5E}"/>
                </a:ext>
              </a:extLst>
            </p:cNvPr>
            <p:cNvSpPr/>
            <p:nvPr/>
          </p:nvSpPr>
          <p:spPr>
            <a:xfrm>
              <a:off x="550506" y="1782147"/>
              <a:ext cx="1735494" cy="1045029"/>
            </a:xfrm>
            <a:prstGeom prst="homePlate">
              <a:avLst/>
            </a:prstGeom>
            <a:grp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Arrow: Chevron 7">
              <a:extLst>
                <a:ext uri="{FF2B5EF4-FFF2-40B4-BE49-F238E27FC236}">
                  <a16:creationId xmlns:a16="http://schemas.microsoft.com/office/drawing/2014/main" id="{B062B863-D1BD-D021-DA33-FB304D2B90CF}"/>
                </a:ext>
              </a:extLst>
            </p:cNvPr>
            <p:cNvSpPr/>
            <p:nvPr/>
          </p:nvSpPr>
          <p:spPr>
            <a:xfrm>
              <a:off x="1968759" y="1782147"/>
              <a:ext cx="9507894" cy="1045029"/>
            </a:xfrm>
            <a:prstGeom prst="chevron">
              <a:avLst/>
            </a:prstGeom>
            <a:grp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Simplify the process of legal document analysis by providing users with clear and structured outputs that highlight key information and relevant clauses.</a:t>
              </a:r>
              <a:endParaRPr lang="en-IN" dirty="0">
                <a:solidFill>
                  <a:schemeClr val="tx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47F78D15-0920-637B-73AA-0FF349DE7170}"/>
              </a:ext>
            </a:extLst>
          </p:cNvPr>
          <p:cNvGrpSpPr/>
          <p:nvPr/>
        </p:nvGrpSpPr>
        <p:grpSpPr>
          <a:xfrm>
            <a:off x="550506" y="3138196"/>
            <a:ext cx="10926147" cy="1045029"/>
            <a:chOff x="550506" y="1782147"/>
            <a:chExt cx="10926147" cy="1045029"/>
          </a:xfrm>
          <a:solidFill>
            <a:schemeClr val="accent1"/>
          </a:solidFill>
        </p:grpSpPr>
        <p:sp>
          <p:nvSpPr>
            <p:cNvPr id="11" name="Arrow: Pentagon 10">
              <a:extLst>
                <a:ext uri="{FF2B5EF4-FFF2-40B4-BE49-F238E27FC236}">
                  <a16:creationId xmlns:a16="http://schemas.microsoft.com/office/drawing/2014/main" id="{1F624E70-0451-5C9B-6B54-9E6419EB499A}"/>
                </a:ext>
              </a:extLst>
            </p:cNvPr>
            <p:cNvSpPr/>
            <p:nvPr/>
          </p:nvSpPr>
          <p:spPr>
            <a:xfrm>
              <a:off x="550506" y="1782147"/>
              <a:ext cx="1735494" cy="1045029"/>
            </a:xfrm>
            <a:prstGeom prst="homePlate">
              <a:avLst/>
            </a:prstGeom>
            <a:grp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2" name="Arrow: Chevron 11">
              <a:extLst>
                <a:ext uri="{FF2B5EF4-FFF2-40B4-BE49-F238E27FC236}">
                  <a16:creationId xmlns:a16="http://schemas.microsoft.com/office/drawing/2014/main" id="{E0775930-0CB9-11A2-B961-59E5ABB08D63}"/>
                </a:ext>
              </a:extLst>
            </p:cNvPr>
            <p:cNvSpPr/>
            <p:nvPr/>
          </p:nvSpPr>
          <p:spPr>
            <a:xfrm>
              <a:off x="1968759" y="1782147"/>
              <a:ext cx="9507894" cy="1045029"/>
            </a:xfrm>
            <a:prstGeom prst="chevron">
              <a:avLst/>
            </a:prstGeom>
            <a:grp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Develop an intelligent legal assistant capable of interpreting, analyzing, and generating contracts autonomously.</a:t>
              </a:r>
              <a:endParaRPr lang="en-IN"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a:bodyPr>
          <a:lstStyle/>
          <a:p>
            <a:pPr marL="0" marR="0" indent="121920" algn="just">
              <a:lnSpc>
                <a:spcPct val="150000"/>
              </a:lnSpc>
              <a:spcBef>
                <a:spcPts val="0"/>
              </a:spcBef>
              <a:spcAft>
                <a:spcPts val="20"/>
              </a:spcAft>
            </a:pPr>
            <a:r>
              <a:rPr lang="en-US" sz="2000" kern="100" dirty="0">
                <a:solidFill>
                  <a:srgbClr val="000000"/>
                </a:solidFill>
                <a:effectLst/>
                <a:latin typeface="Times New Roman" panose="02020603050405020304" pitchFamily="18" charset="0"/>
                <a:ea typeface="Times New Roman" panose="02020603050405020304" pitchFamily="18" charset="0"/>
              </a:rPr>
              <a:t>The application of NLP and ML to automate analysis of legal contracts, tackling inefficiencies of manual processes.  NLP techniques such as Bag of Words vectorization and ML algorithms such as text classification and ensemble methods to analyze construction contracts [1]. Utilizing Python libraries including </a:t>
            </a:r>
            <a:r>
              <a:rPr lang="en-US" sz="2000" kern="100" dirty="0" err="1">
                <a:solidFill>
                  <a:srgbClr val="000000"/>
                </a:solidFill>
                <a:effectLst/>
                <a:latin typeface="Times New Roman" panose="02020603050405020304" pitchFamily="18" charset="0"/>
                <a:ea typeface="Times New Roman" panose="02020603050405020304" pitchFamily="18" charset="0"/>
              </a:rPr>
              <a:t>spaCy</a:t>
            </a:r>
            <a:r>
              <a:rPr lang="en-US" sz="2000" kern="100" dirty="0">
                <a:solidFill>
                  <a:srgbClr val="000000"/>
                </a:solidFill>
                <a:effectLst/>
                <a:latin typeface="Times New Roman" panose="02020603050405020304" pitchFamily="18" charset="0"/>
                <a:ea typeface="Times New Roman" panose="02020603050405020304" pitchFamily="18" charset="0"/>
              </a:rPr>
              <a:t>, </a:t>
            </a:r>
            <a:r>
              <a:rPr lang="en-US" sz="2000" kern="100" dirty="0" err="1">
                <a:solidFill>
                  <a:srgbClr val="000000"/>
                </a:solidFill>
                <a:effectLst/>
                <a:latin typeface="Times New Roman" panose="02020603050405020304" pitchFamily="18" charset="0"/>
                <a:ea typeface="Times New Roman" panose="02020603050405020304" pitchFamily="18" charset="0"/>
              </a:rPr>
              <a:t>PDFMiner</a:t>
            </a:r>
            <a:r>
              <a:rPr lang="en-US" sz="2000" kern="100" dirty="0">
                <a:solidFill>
                  <a:srgbClr val="000000"/>
                </a:solidFill>
                <a:effectLst/>
                <a:latin typeface="Times New Roman" panose="02020603050405020304" pitchFamily="18" charset="0"/>
                <a:ea typeface="Times New Roman" panose="02020603050405020304" pitchFamily="18" charset="0"/>
              </a:rPr>
              <a:t>, and scikit-learn, they focused on the FIDIC standard contracts to identify risks, responsibilities, and rights. Achieving 89% accuracy in sentence type identification and 83% in classifying related parties, this work demonstrated the potential of automation to accelerate risk management, laying a critical foundation for subsequent legal tech innovations.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p:txBody>
          <a:bodyPr>
            <a:normAutofit/>
          </a:bodyPr>
          <a:lstStyle/>
          <a:p>
            <a:pPr marL="0" marR="0" indent="121920" algn="just">
              <a:lnSpc>
                <a:spcPct val="150000"/>
              </a:lnSpc>
              <a:spcBef>
                <a:spcPts val="0"/>
              </a:spcBef>
              <a:spcAft>
                <a:spcPts val="20"/>
              </a:spcAft>
            </a:pPr>
            <a:r>
              <a:rPr lang="en-US" sz="2000" kern="100" dirty="0">
                <a:solidFill>
                  <a:srgbClr val="000000"/>
                </a:solidFill>
                <a:effectLst/>
                <a:latin typeface="Times New Roman" panose="02020603050405020304" pitchFamily="18" charset="0"/>
                <a:ea typeface="Times New Roman" panose="02020603050405020304" pitchFamily="18" charset="0"/>
              </a:rPr>
              <a:t>Building on this groundwork, [2] explored NLP’s broader utility in legal tasks beyond contracts. Using foundational models like Bag of Words alongside advanced distributional semantics, researchers automated document review, legal brief analysis, and case outcome predictions. While effective in repetitive tasks, the study revealed NLP’s limitations in complex legal reasoning, signaling a need for more advanced tools and setting the stage for the field’s expansion.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113610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26AE3-B75B-BD1D-AB19-1950805B2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73A4B-BF0F-C7C1-273B-18948FEA41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Review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8A040BFE-086A-F145-DC53-A7FB1DC9A1A7}"/>
              </a:ext>
            </a:extLst>
          </p:cNvPr>
          <p:cNvSpPr>
            <a:spLocks noGrp="1"/>
          </p:cNvSpPr>
          <p:nvPr>
            <p:ph idx="1"/>
          </p:nvPr>
        </p:nvSpPr>
        <p:spPr/>
        <p:txBody>
          <a:bodyPr>
            <a:normAutofit/>
          </a:bodyPr>
          <a:lstStyle/>
          <a:p>
            <a:pPr marL="0" marR="0" indent="121920" algn="just">
              <a:lnSpc>
                <a:spcPct val="150000"/>
              </a:lnSpc>
              <a:spcBef>
                <a:spcPts val="0"/>
              </a:spcBef>
              <a:spcAft>
                <a:spcPts val="20"/>
              </a:spcAft>
            </a:pPr>
            <a:r>
              <a:rPr lang="en-US" sz="2000" kern="100" dirty="0">
                <a:solidFill>
                  <a:srgbClr val="000000"/>
                </a:solidFill>
                <a:effectLst/>
                <a:latin typeface="Times New Roman" panose="02020603050405020304" pitchFamily="18" charset="0"/>
                <a:ea typeface="Times New Roman" panose="02020603050405020304" pitchFamily="18" charset="0"/>
              </a:rPr>
              <a:t>The scalability of NLP was tested in a subsequent effort [3] that tackled large-scale legal texts. Employing tools like CLAUDETTE and Deep Learning models with Word2Vec embeddings, researchers automated the detection of unfair clauses in terms of service agreements and extracted arguments from multilingual documents. This work highlighted NLP’s ability to handle vast datasets, a critical step toward broader legal applications</a:t>
            </a:r>
          </a:p>
        </p:txBody>
      </p:sp>
      <p:sp>
        <p:nvSpPr>
          <p:cNvPr id="4" name="Slide Number Placeholder 3">
            <a:extLst>
              <a:ext uri="{FF2B5EF4-FFF2-40B4-BE49-F238E27FC236}">
                <a16:creationId xmlns:a16="http://schemas.microsoft.com/office/drawing/2014/main" id="{F2890C12-3976-2B00-E754-FF034B967E78}"/>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895230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5F4D4-F2DA-0F4B-95EC-AA5A3CBD1DD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6F80C7-90B3-550C-2E2D-665C55895665}"/>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3" name="Graphic 1">
            <a:extLst>
              <a:ext uri="{FF2B5EF4-FFF2-40B4-BE49-F238E27FC236}">
                <a16:creationId xmlns:a16="http://schemas.microsoft.com/office/drawing/2014/main" id="{2B321FB1-2175-E18A-AFF1-362943945E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4994" y="653936"/>
            <a:ext cx="8074825" cy="5702414"/>
          </a:xfrm>
          <a:prstGeom prst="rect">
            <a:avLst/>
          </a:prstGeom>
        </p:spPr>
      </p:pic>
      <p:sp>
        <p:nvSpPr>
          <p:cNvPr id="2" name="Title 1">
            <a:extLst>
              <a:ext uri="{FF2B5EF4-FFF2-40B4-BE49-F238E27FC236}">
                <a16:creationId xmlns:a16="http://schemas.microsoft.com/office/drawing/2014/main" id="{1556E1FA-AD23-99F7-DA21-911A755D63EF}"/>
              </a:ext>
            </a:extLst>
          </p:cNvPr>
          <p:cNvSpPr>
            <a:spLocks noGrp="1"/>
          </p:cNvSpPr>
          <p:nvPr>
            <p:ph type="title"/>
          </p:nvPr>
        </p:nvSpPr>
        <p:spPr>
          <a:xfrm>
            <a:off x="838200" y="365126"/>
            <a:ext cx="10515600" cy="586239"/>
          </a:xfrm>
        </p:spPr>
        <p:txBody>
          <a:bodyPr>
            <a:normAutofit fontScale="90000"/>
          </a:bodyPr>
          <a:lstStyle/>
          <a:p>
            <a:r>
              <a:rPr lang="en-US" dirty="0">
                <a:latin typeface="Times New Roman" panose="02020603050405020304" pitchFamily="18" charset="0"/>
                <a:cs typeface="Times New Roman" panose="02020603050405020304" pitchFamily="18" charset="0"/>
              </a:rPr>
              <a:t>Methodology</a:t>
            </a:r>
          </a:p>
        </p:txBody>
      </p:sp>
      <p:sp>
        <p:nvSpPr>
          <p:cNvPr id="11" name="Rectangle: Rounded Corners 10">
            <a:extLst>
              <a:ext uri="{FF2B5EF4-FFF2-40B4-BE49-F238E27FC236}">
                <a16:creationId xmlns:a16="http://schemas.microsoft.com/office/drawing/2014/main" id="{976950F2-EE19-52DD-6ED0-D912DFBBC25E}"/>
              </a:ext>
            </a:extLst>
          </p:cNvPr>
          <p:cNvSpPr/>
          <p:nvPr/>
        </p:nvSpPr>
        <p:spPr>
          <a:xfrm>
            <a:off x="4434374" y="6208849"/>
            <a:ext cx="3323252" cy="477935"/>
          </a:xfrm>
          <a:prstGeom prst="round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Fig. 1 System architecture</a:t>
            </a:r>
          </a:p>
        </p:txBody>
      </p:sp>
    </p:spTree>
    <p:extLst>
      <p:ext uri="{BB962C8B-B14F-4D97-AF65-F5344CB8AC3E}">
        <p14:creationId xmlns:p14="http://schemas.microsoft.com/office/powerpoint/2010/main" val="53722287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6407</TotalTime>
  <Words>1634</Words>
  <Application>Microsoft Office PowerPoint</Application>
  <PresentationFormat>Widescreen</PresentationFormat>
  <Paragraphs>123</Paragraphs>
  <Slides>22</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Literature Review</vt:lpstr>
      <vt:lpstr>Literature Review cont…</vt:lpstr>
      <vt:lpstr>Literature Review cont…</vt:lpstr>
      <vt:lpstr>Methodology</vt:lpstr>
      <vt:lpstr>Methodology</vt:lpstr>
      <vt:lpstr>Information Retriever</vt:lpstr>
      <vt:lpstr>Agent</vt:lpstr>
      <vt:lpstr>Generators</vt:lpstr>
      <vt:lpstr>RAG-Types</vt:lpstr>
      <vt:lpstr>Proto-type</vt:lpstr>
      <vt:lpstr>Proto-type</vt:lpstr>
      <vt:lpstr>Proto-type</vt:lpstr>
      <vt:lpstr>Proto-type</vt:lpstr>
      <vt:lpstr>Result</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PC</cp:lastModifiedBy>
  <cp:revision>533</cp:revision>
  <dcterms:created xsi:type="dcterms:W3CDTF">2019-01-09T10:33:58Z</dcterms:created>
  <dcterms:modified xsi:type="dcterms:W3CDTF">2025-04-24T13:54:20Z</dcterms:modified>
</cp:coreProperties>
</file>