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719936" y="9924998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4567999" y="0"/>
                </a:moveTo>
                <a:lnTo>
                  <a:pt x="0" y="0"/>
                </a:lnTo>
                <a:lnTo>
                  <a:pt x="0" y="352424"/>
                </a:lnTo>
                <a:lnTo>
                  <a:pt x="4567999" y="352424"/>
                </a:lnTo>
                <a:lnTo>
                  <a:pt x="4567999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719936" y="0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4568062" y="0"/>
                </a:moveTo>
                <a:lnTo>
                  <a:pt x="0" y="0"/>
                </a:lnTo>
                <a:lnTo>
                  <a:pt x="0" y="352425"/>
                </a:lnTo>
                <a:lnTo>
                  <a:pt x="4568062" y="352425"/>
                </a:lnTo>
                <a:lnTo>
                  <a:pt x="4568062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8" y="1368755"/>
            <a:ext cx="8096249" cy="74009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823996" y="3175673"/>
            <a:ext cx="6501130" cy="2541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850" b="1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43434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50" b="1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43434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50" b="1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50" b="1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69804" y="2102332"/>
            <a:ext cx="10561091" cy="1225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850" b="1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5044" y="3922039"/>
            <a:ext cx="10719435" cy="2541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43434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image" Target="../media/image10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hyperlink" Target="mailto:youremail@email.com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647499" y="2819996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6662" y="0"/>
                </a:moveTo>
                <a:lnTo>
                  <a:pt x="11912" y="0"/>
                </a:lnTo>
                <a:lnTo>
                  <a:pt x="11912" y="1905"/>
                </a:lnTo>
                <a:lnTo>
                  <a:pt x="9525" y="1905"/>
                </a:lnTo>
                <a:lnTo>
                  <a:pt x="11912" y="3810"/>
                </a:lnTo>
                <a:lnTo>
                  <a:pt x="14287" y="3810"/>
                </a:lnTo>
                <a:lnTo>
                  <a:pt x="11912" y="5715"/>
                </a:lnTo>
                <a:lnTo>
                  <a:pt x="0" y="5715"/>
                </a:lnTo>
                <a:lnTo>
                  <a:pt x="0" y="9525"/>
                </a:lnTo>
                <a:lnTo>
                  <a:pt x="4649" y="8096"/>
                </a:lnTo>
                <a:lnTo>
                  <a:pt x="10415" y="8096"/>
                </a:lnTo>
                <a:lnTo>
                  <a:pt x="15735" y="7381"/>
                </a:lnTo>
                <a:lnTo>
                  <a:pt x="19050" y="3810"/>
                </a:lnTo>
                <a:lnTo>
                  <a:pt x="19050" y="1905"/>
                </a:lnTo>
                <a:lnTo>
                  <a:pt x="16662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672497" y="7175004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0" y="0"/>
                </a:moveTo>
                <a:lnTo>
                  <a:pt x="16332" y="25717"/>
                </a:lnTo>
                <a:lnTo>
                  <a:pt x="19050" y="28575"/>
                </a:lnTo>
                <a:lnTo>
                  <a:pt x="11865" y="15666"/>
                </a:lnTo>
                <a:lnTo>
                  <a:pt x="6467" y="6781"/>
                </a:lnTo>
                <a:lnTo>
                  <a:pt x="2597" y="1650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979996" y="5644997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3884" y="12314"/>
                </a:moveTo>
                <a:lnTo>
                  <a:pt x="5025" y="15768"/>
                </a:lnTo>
                <a:lnTo>
                  <a:pt x="9525" y="28575"/>
                </a:lnTo>
                <a:lnTo>
                  <a:pt x="9525" y="26377"/>
                </a:lnTo>
                <a:lnTo>
                  <a:pt x="7370" y="20129"/>
                </a:lnTo>
                <a:lnTo>
                  <a:pt x="3884" y="12314"/>
                </a:lnTo>
                <a:close/>
              </a:path>
              <a:path w="9525" h="28575">
                <a:moveTo>
                  <a:pt x="0" y="0"/>
                </a:moveTo>
                <a:lnTo>
                  <a:pt x="0" y="2197"/>
                </a:lnTo>
                <a:lnTo>
                  <a:pt x="2161" y="8452"/>
                </a:lnTo>
                <a:lnTo>
                  <a:pt x="3884" y="12314"/>
                </a:lnTo>
                <a:lnTo>
                  <a:pt x="2085" y="6872"/>
                </a:lnTo>
                <a:lnTo>
                  <a:pt x="484" y="1684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7934940" y="6932501"/>
            <a:ext cx="352425" cy="3343275"/>
          </a:xfrm>
          <a:custGeom>
            <a:avLst/>
            <a:gdLst/>
            <a:ahLst/>
            <a:cxnLst/>
            <a:rect l="l" t="t" r="r" b="b"/>
            <a:pathLst>
              <a:path w="352425" h="3343275">
                <a:moveTo>
                  <a:pt x="352425" y="0"/>
                </a:moveTo>
                <a:lnTo>
                  <a:pt x="0" y="0"/>
                </a:lnTo>
                <a:lnTo>
                  <a:pt x="0" y="3343275"/>
                </a:lnTo>
                <a:lnTo>
                  <a:pt x="352425" y="3343275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0"/>
            <a:ext cx="13234669" cy="352425"/>
          </a:xfrm>
          <a:custGeom>
            <a:avLst/>
            <a:gdLst/>
            <a:ahLst/>
            <a:cxnLst/>
            <a:rect l="l" t="t" r="r" b="b"/>
            <a:pathLst>
              <a:path w="13234669" h="352425">
                <a:moveTo>
                  <a:pt x="13234272" y="0"/>
                </a:moveTo>
                <a:lnTo>
                  <a:pt x="0" y="0"/>
                </a:lnTo>
                <a:lnTo>
                  <a:pt x="0" y="352425"/>
                </a:lnTo>
                <a:lnTo>
                  <a:pt x="13234272" y="352425"/>
                </a:lnTo>
                <a:lnTo>
                  <a:pt x="13234272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29156"/>
            <a:ext cx="9144000" cy="742950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9443237" y="1713445"/>
            <a:ext cx="8133715" cy="3982085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algn="ctr" marL="12065" marR="5080" indent="-635">
              <a:lnSpc>
                <a:spcPts val="5030"/>
              </a:lnSpc>
              <a:spcBef>
                <a:spcPts val="1100"/>
              </a:spcBef>
            </a:pPr>
            <a:r>
              <a:rPr dirty="0" sz="5000" spc="250" b="1">
                <a:solidFill>
                  <a:srgbClr val="434343"/>
                </a:solidFill>
                <a:latin typeface="Arial"/>
                <a:cs typeface="Arial"/>
              </a:rPr>
              <a:t>OPTIMIZING </a:t>
            </a:r>
            <a:r>
              <a:rPr dirty="0" sz="5000" spc="-10" b="1">
                <a:solidFill>
                  <a:srgbClr val="434343"/>
                </a:solidFill>
                <a:latin typeface="Arial"/>
                <a:cs typeface="Arial"/>
              </a:rPr>
              <a:t>TRANSPORTATION </a:t>
            </a:r>
            <a:r>
              <a:rPr dirty="0" sz="5000" b="1">
                <a:solidFill>
                  <a:srgbClr val="434343"/>
                </a:solidFill>
                <a:latin typeface="Arial"/>
                <a:cs typeface="Arial"/>
              </a:rPr>
              <a:t>SOLUTIONS:</a:t>
            </a:r>
            <a:r>
              <a:rPr dirty="0" sz="5000" spc="545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5000" spc="240" b="1">
                <a:solidFill>
                  <a:srgbClr val="434343"/>
                </a:solidFill>
                <a:latin typeface="Arial"/>
                <a:cs typeface="Arial"/>
              </a:rPr>
              <a:t>ANA</a:t>
            </a:r>
            <a:r>
              <a:rPr dirty="0" sz="5000" spc="-340" b="1">
                <a:solidFill>
                  <a:srgbClr val="434343"/>
                </a:solidFill>
                <a:latin typeface="Arial"/>
                <a:cs typeface="Arial"/>
              </a:rPr>
              <a:t>L</a:t>
            </a:r>
            <a:r>
              <a:rPr dirty="0" sz="5000" spc="240" b="1">
                <a:solidFill>
                  <a:srgbClr val="434343"/>
                </a:solidFill>
                <a:latin typeface="Arial"/>
                <a:cs typeface="Arial"/>
              </a:rPr>
              <a:t>YZING</a:t>
            </a:r>
            <a:r>
              <a:rPr dirty="0" sz="5000" spc="175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5000" spc="100" b="1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dirty="0" sz="5000" spc="245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5000" spc="540" b="1">
                <a:solidFill>
                  <a:srgbClr val="434343"/>
                </a:solidFill>
                <a:latin typeface="Arial"/>
                <a:cs typeface="Arial"/>
              </a:rPr>
              <a:t>NW</a:t>
            </a:r>
            <a:r>
              <a:rPr dirty="0" sz="5000" spc="245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5000" spc="250" b="1">
                <a:solidFill>
                  <a:srgbClr val="434343"/>
                </a:solidFill>
                <a:latin typeface="Arial"/>
                <a:cs typeface="Arial"/>
              </a:rPr>
              <a:t>METHOD </a:t>
            </a:r>
            <a:r>
              <a:rPr dirty="0" sz="5000" spc="225" b="1">
                <a:solidFill>
                  <a:srgbClr val="434343"/>
                </a:solidFill>
                <a:latin typeface="Arial"/>
                <a:cs typeface="Arial"/>
              </a:rPr>
              <a:t>AND </a:t>
            </a:r>
            <a:r>
              <a:rPr dirty="0" sz="5000" spc="160" b="1">
                <a:solidFill>
                  <a:srgbClr val="434343"/>
                </a:solidFill>
                <a:latin typeface="Arial"/>
                <a:cs typeface="Arial"/>
              </a:rPr>
              <a:t>INTRODUCING </a:t>
            </a:r>
            <a:r>
              <a:rPr dirty="0" sz="5000" spc="45" b="1">
                <a:solidFill>
                  <a:srgbClr val="434343"/>
                </a:solidFill>
                <a:latin typeface="Arial"/>
                <a:cs typeface="Arial"/>
              </a:rPr>
              <a:t>SIMULATED</a:t>
            </a:r>
            <a:r>
              <a:rPr dirty="0" sz="5000" spc="260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5000" spc="220" b="1">
                <a:solidFill>
                  <a:srgbClr val="434343"/>
                </a:solidFill>
                <a:latin typeface="Arial"/>
                <a:cs typeface="Arial"/>
              </a:rPr>
              <a:t>ANNEALING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7932527" y="5157497"/>
            <a:ext cx="352425" cy="5124450"/>
          </a:xfrm>
          <a:custGeom>
            <a:avLst/>
            <a:gdLst/>
            <a:ahLst/>
            <a:cxnLst/>
            <a:rect l="l" t="t" r="r" b="b"/>
            <a:pathLst>
              <a:path w="352425" h="5124450">
                <a:moveTo>
                  <a:pt x="352425" y="0"/>
                </a:moveTo>
                <a:lnTo>
                  <a:pt x="0" y="0"/>
                </a:lnTo>
                <a:lnTo>
                  <a:pt x="0" y="5124450"/>
                </a:lnTo>
                <a:lnTo>
                  <a:pt x="352425" y="5124450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352425" cy="3238500"/>
          </a:xfrm>
          <a:custGeom>
            <a:avLst/>
            <a:gdLst/>
            <a:ahLst/>
            <a:cxnLst/>
            <a:rect l="l" t="t" r="r" b="b"/>
            <a:pathLst>
              <a:path w="352425" h="3238500">
                <a:moveTo>
                  <a:pt x="352425" y="0"/>
                </a:moveTo>
                <a:lnTo>
                  <a:pt x="0" y="0"/>
                </a:lnTo>
                <a:lnTo>
                  <a:pt x="0" y="3238500"/>
                </a:lnTo>
                <a:lnTo>
                  <a:pt x="352425" y="3238500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745" y="2980817"/>
            <a:ext cx="7715250" cy="587692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769376" y="2139093"/>
            <a:ext cx="5795645" cy="675005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2005964" marR="5080" indent="-1993900">
              <a:lnSpc>
                <a:spcPts val="2330"/>
              </a:lnSpc>
              <a:spcBef>
                <a:spcPts val="560"/>
              </a:spcBef>
            </a:pPr>
            <a:r>
              <a:rPr dirty="0" sz="2300" spc="95" b="1">
                <a:solidFill>
                  <a:srgbClr val="434343"/>
                </a:solidFill>
                <a:latin typeface="Arial"/>
                <a:cs typeface="Arial"/>
              </a:rPr>
              <a:t>INTRODUCTION</a:t>
            </a:r>
            <a:r>
              <a:rPr dirty="0" sz="2300" spc="150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434343"/>
                </a:solidFill>
                <a:latin typeface="Arial"/>
                <a:cs typeface="Arial"/>
              </a:rPr>
              <a:t>TO</a:t>
            </a:r>
            <a:r>
              <a:rPr dirty="0" sz="2300" spc="155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300" spc="-10" b="1">
                <a:solidFill>
                  <a:srgbClr val="434343"/>
                </a:solidFill>
                <a:latin typeface="Arial"/>
                <a:cs typeface="Arial"/>
              </a:rPr>
              <a:t>TRANSPORTATION </a:t>
            </a:r>
            <a:r>
              <a:rPr dirty="0" sz="2300" spc="45" b="1">
                <a:solidFill>
                  <a:srgbClr val="434343"/>
                </a:solidFill>
                <a:latin typeface="Arial"/>
                <a:cs typeface="Arial"/>
              </a:rPr>
              <a:t>SOLUTIONS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2217" y="3276562"/>
            <a:ext cx="3984079" cy="34344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03222" y="3187395"/>
            <a:ext cx="6426200" cy="12839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 indent="4096385">
              <a:lnSpc>
                <a:spcPct val="100000"/>
              </a:lnSpc>
              <a:spcBef>
                <a:spcPts val="105"/>
              </a:spcBef>
            </a:pPr>
            <a:r>
              <a:rPr dirty="0" sz="2750" spc="130" b="0">
                <a:solidFill>
                  <a:srgbClr val="B75442"/>
                </a:solidFill>
                <a:latin typeface="Tahoma"/>
                <a:cs typeface="Tahoma"/>
              </a:rPr>
              <a:t>are</a:t>
            </a:r>
            <a:r>
              <a:rPr dirty="0" sz="2750" spc="-105" b="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100" b="0">
                <a:solidFill>
                  <a:srgbClr val="B75442"/>
                </a:solidFill>
                <a:latin typeface="Tahoma"/>
                <a:cs typeface="Tahoma"/>
              </a:rPr>
              <a:t>crucial</a:t>
            </a:r>
            <a:r>
              <a:rPr dirty="0" sz="2750" spc="-100" b="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100" b="0">
                <a:solidFill>
                  <a:srgbClr val="B75442"/>
                </a:solidFill>
                <a:latin typeface="Tahoma"/>
                <a:cs typeface="Tahoma"/>
              </a:rPr>
              <a:t>for </a:t>
            </a:r>
            <a:r>
              <a:rPr dirty="0" sz="2750" spc="85" b="0">
                <a:solidFill>
                  <a:srgbClr val="B75442"/>
                </a:solidFill>
                <a:latin typeface="Tahoma"/>
                <a:cs typeface="Tahoma"/>
              </a:rPr>
              <a:t>optimizing</a:t>
            </a:r>
            <a:r>
              <a:rPr dirty="0" sz="2750" spc="-85" b="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75" b="0">
                <a:solidFill>
                  <a:srgbClr val="B75442"/>
                </a:solidFill>
                <a:latin typeface="Tahoma"/>
                <a:cs typeface="Tahoma"/>
              </a:rPr>
              <a:t>logistics</a:t>
            </a:r>
            <a:r>
              <a:rPr dirty="0" sz="2750" spc="-85" b="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145" b="0">
                <a:solidFill>
                  <a:srgbClr val="B75442"/>
                </a:solidFill>
                <a:latin typeface="Tahoma"/>
                <a:cs typeface="Tahoma"/>
              </a:rPr>
              <a:t>and</a:t>
            </a:r>
            <a:r>
              <a:rPr dirty="0" sz="2750" spc="-80" b="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95" b="0">
                <a:solidFill>
                  <a:srgbClr val="B75442"/>
                </a:solidFill>
                <a:latin typeface="Tahoma"/>
                <a:cs typeface="Tahoma"/>
              </a:rPr>
              <a:t>reducing</a:t>
            </a:r>
            <a:r>
              <a:rPr dirty="0" sz="2750" spc="-85" b="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40" b="0">
                <a:solidFill>
                  <a:srgbClr val="B75442"/>
                </a:solidFill>
                <a:latin typeface="Tahoma"/>
                <a:cs typeface="Tahoma"/>
              </a:rPr>
              <a:t>costs.</a:t>
            </a:r>
            <a:endParaRPr sz="2750">
              <a:latin typeface="Tahoma"/>
              <a:cs typeface="Tahoma"/>
            </a:endParaRPr>
          </a:p>
          <a:p>
            <a:pPr marL="523875">
              <a:lnSpc>
                <a:spcPct val="100000"/>
              </a:lnSpc>
            </a:pPr>
            <a:r>
              <a:rPr dirty="0" sz="2750" b="0">
                <a:solidFill>
                  <a:srgbClr val="B75442"/>
                </a:solidFill>
                <a:latin typeface="Tahoma"/>
                <a:cs typeface="Tahoma"/>
              </a:rPr>
              <a:t>This</a:t>
            </a:r>
            <a:r>
              <a:rPr dirty="0" sz="2750" spc="-40" b="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95" b="0">
                <a:solidFill>
                  <a:srgbClr val="B75442"/>
                </a:solidFill>
                <a:latin typeface="Tahoma"/>
                <a:cs typeface="Tahoma"/>
              </a:rPr>
              <a:t>presentation</a:t>
            </a:r>
            <a:r>
              <a:rPr dirty="0" sz="2750" spc="-40" b="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b="0">
                <a:solidFill>
                  <a:srgbClr val="B75442"/>
                </a:solidFill>
                <a:latin typeface="Tahoma"/>
                <a:cs typeface="Tahoma"/>
              </a:rPr>
              <a:t>will</a:t>
            </a:r>
            <a:r>
              <a:rPr dirty="0" sz="2750" spc="-40" b="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80" b="0">
                <a:solidFill>
                  <a:srgbClr val="B75442"/>
                </a:solidFill>
                <a:latin typeface="Tahoma"/>
                <a:cs typeface="Tahoma"/>
              </a:rPr>
              <a:t>explore</a:t>
            </a:r>
            <a:r>
              <a:rPr dirty="0" sz="2750" spc="-40" b="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45" b="0">
                <a:solidFill>
                  <a:srgbClr val="B75442"/>
                </a:solidFill>
                <a:latin typeface="Tahoma"/>
                <a:cs typeface="Tahoma"/>
              </a:rPr>
              <a:t>the</a:t>
            </a:r>
            <a:endParaRPr sz="2750">
              <a:latin typeface="Tahoma"/>
              <a:cs typeface="Tahoma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9566" y="4533862"/>
            <a:ext cx="3939717" cy="33926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76066" y="5372062"/>
            <a:ext cx="3349345" cy="343446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367510" y="4444695"/>
            <a:ext cx="6497955" cy="25507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626110" marR="618490" indent="4422775">
              <a:lnSpc>
                <a:spcPct val="100000"/>
              </a:lnSpc>
              <a:spcBef>
                <a:spcPts val="105"/>
              </a:spcBef>
            </a:pPr>
            <a:r>
              <a:rPr dirty="0" sz="2750" spc="100">
                <a:solidFill>
                  <a:srgbClr val="B75442"/>
                </a:solidFill>
                <a:latin typeface="Tahoma"/>
                <a:cs typeface="Tahoma"/>
              </a:rPr>
              <a:t>for </a:t>
            </a:r>
            <a:r>
              <a:rPr dirty="0" sz="2750" spc="110">
                <a:solidFill>
                  <a:srgbClr val="B75442"/>
                </a:solidFill>
                <a:latin typeface="Tahoma"/>
                <a:cs typeface="Tahoma"/>
              </a:rPr>
              <a:t>transportation</a:t>
            </a:r>
            <a:r>
              <a:rPr dirty="0" sz="2750" spc="-8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95">
                <a:solidFill>
                  <a:srgbClr val="B75442"/>
                </a:solidFill>
                <a:latin typeface="Tahoma"/>
                <a:cs typeface="Tahoma"/>
              </a:rPr>
              <a:t>optimization</a:t>
            </a:r>
            <a:r>
              <a:rPr dirty="0" sz="2750" spc="-75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120">
                <a:solidFill>
                  <a:srgbClr val="B75442"/>
                </a:solidFill>
                <a:latin typeface="Tahoma"/>
                <a:cs typeface="Tahoma"/>
              </a:rPr>
              <a:t>and</a:t>
            </a:r>
            <a:endParaRPr sz="2750">
              <a:latin typeface="Tahoma"/>
              <a:cs typeface="Tahoma"/>
            </a:endParaRPr>
          </a:p>
          <a:p>
            <a:pPr algn="just" marL="339725">
              <a:lnSpc>
                <a:spcPct val="100000"/>
              </a:lnSpc>
              <a:tabLst>
                <a:tab pos="5465445" algn="l"/>
              </a:tabLst>
            </a:pPr>
            <a:r>
              <a:rPr dirty="0" sz="2750" spc="80">
                <a:solidFill>
                  <a:srgbClr val="B75442"/>
                </a:solidFill>
                <a:latin typeface="Tahoma"/>
                <a:cs typeface="Tahoma"/>
              </a:rPr>
              <a:t>introduce</a:t>
            </a:r>
            <a:r>
              <a:rPr dirty="0" sz="2750">
                <a:solidFill>
                  <a:srgbClr val="B75442"/>
                </a:solidFill>
                <a:latin typeface="Tahoma"/>
                <a:cs typeface="Tahoma"/>
              </a:rPr>
              <a:t>	</a:t>
            </a:r>
            <a:r>
              <a:rPr dirty="0" sz="2750" spc="155">
                <a:solidFill>
                  <a:srgbClr val="B75442"/>
                </a:solidFill>
                <a:latin typeface="Tahoma"/>
                <a:cs typeface="Tahoma"/>
              </a:rPr>
              <a:t>as</a:t>
            </a:r>
            <a:r>
              <a:rPr dirty="0" sz="2750" spc="-105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190">
                <a:solidFill>
                  <a:srgbClr val="B75442"/>
                </a:solidFill>
                <a:latin typeface="Tahoma"/>
                <a:cs typeface="Tahoma"/>
              </a:rPr>
              <a:t>a</a:t>
            </a:r>
            <a:endParaRPr sz="2750">
              <a:latin typeface="Tahoma"/>
              <a:cs typeface="Tahoma"/>
            </a:endParaRPr>
          </a:p>
          <a:p>
            <a:pPr algn="just" marL="12700" marR="5080" indent="269240">
              <a:lnSpc>
                <a:spcPct val="100000"/>
              </a:lnSpc>
              <a:spcBef>
                <a:spcPts val="75"/>
              </a:spcBef>
            </a:pPr>
            <a:r>
              <a:rPr dirty="0" sz="2750" spc="105">
                <a:solidFill>
                  <a:srgbClr val="B75442"/>
                </a:solidFill>
                <a:latin typeface="Tahoma"/>
                <a:cs typeface="Tahoma"/>
              </a:rPr>
              <a:t>powerful</a:t>
            </a:r>
            <a:r>
              <a:rPr dirty="0" sz="2750" spc="-85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65">
                <a:solidFill>
                  <a:srgbClr val="B75442"/>
                </a:solidFill>
                <a:latin typeface="Tahoma"/>
                <a:cs typeface="Tahoma"/>
              </a:rPr>
              <a:t>alternative.</a:t>
            </a:r>
            <a:r>
              <a:rPr dirty="0" sz="2750" spc="-8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95">
                <a:solidFill>
                  <a:srgbClr val="B75442"/>
                </a:solidFill>
                <a:latin typeface="Tahoma"/>
                <a:cs typeface="Tahoma"/>
              </a:rPr>
              <a:t>Understanding </a:t>
            </a:r>
            <a:r>
              <a:rPr dirty="0" sz="2750" spc="75">
                <a:solidFill>
                  <a:srgbClr val="B75442"/>
                </a:solidFill>
                <a:latin typeface="Tahoma"/>
                <a:cs typeface="Tahoma"/>
              </a:rPr>
              <a:t>these</a:t>
            </a:r>
            <a:r>
              <a:rPr dirty="0" sz="2750" spc="-7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114">
                <a:solidFill>
                  <a:srgbClr val="B75442"/>
                </a:solidFill>
                <a:latin typeface="Tahoma"/>
                <a:cs typeface="Tahoma"/>
              </a:rPr>
              <a:t>methods</a:t>
            </a:r>
            <a:r>
              <a:rPr dirty="0" sz="2750" spc="-7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>
                <a:solidFill>
                  <a:srgbClr val="B75442"/>
                </a:solidFill>
                <a:latin typeface="Tahoma"/>
                <a:cs typeface="Tahoma"/>
              </a:rPr>
              <a:t>will</a:t>
            </a:r>
            <a:r>
              <a:rPr dirty="0" sz="2750" spc="-7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105">
                <a:solidFill>
                  <a:srgbClr val="B75442"/>
                </a:solidFill>
                <a:latin typeface="Tahoma"/>
                <a:cs typeface="Tahoma"/>
              </a:rPr>
              <a:t>enhance</a:t>
            </a:r>
            <a:r>
              <a:rPr dirty="0" sz="2750" spc="-7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70">
                <a:solidFill>
                  <a:srgbClr val="B75442"/>
                </a:solidFill>
                <a:latin typeface="Tahoma"/>
                <a:cs typeface="Tahoma"/>
              </a:rPr>
              <a:t>decision- </a:t>
            </a:r>
            <a:r>
              <a:rPr dirty="0" sz="2750" spc="130">
                <a:solidFill>
                  <a:srgbClr val="B75442"/>
                </a:solidFill>
                <a:latin typeface="Tahoma"/>
                <a:cs typeface="Tahoma"/>
              </a:rPr>
              <a:t>making</a:t>
            </a:r>
            <a:r>
              <a:rPr dirty="0" sz="2750" spc="-95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>
                <a:solidFill>
                  <a:srgbClr val="B75442"/>
                </a:solidFill>
                <a:latin typeface="Tahoma"/>
                <a:cs typeface="Tahoma"/>
              </a:rPr>
              <a:t>in</a:t>
            </a:r>
            <a:r>
              <a:rPr dirty="0" sz="2750" spc="-85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110">
                <a:solidFill>
                  <a:srgbClr val="B75442"/>
                </a:solidFill>
                <a:latin typeface="Tahoma"/>
                <a:cs typeface="Tahoma"/>
              </a:rPr>
              <a:t>transportation</a:t>
            </a:r>
            <a:r>
              <a:rPr dirty="0" sz="2750" spc="-85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90">
                <a:solidFill>
                  <a:srgbClr val="B75442"/>
                </a:solidFill>
                <a:latin typeface="Tahoma"/>
                <a:cs typeface="Tahoma"/>
              </a:rPr>
              <a:t>management.</a:t>
            </a:r>
            <a:endParaRPr sz="2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920" y="112735"/>
            <a:ext cx="5218431" cy="994532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13870" y="290400"/>
            <a:ext cx="5702250" cy="970419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65978" y="0"/>
            <a:ext cx="5248274" cy="921889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37582" y="9327490"/>
            <a:ext cx="6353966" cy="6610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8270"/>
            <a:chOff x="0" y="0"/>
            <a:chExt cx="18288000" cy="1028827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776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0"/>
              <a:ext cx="18288000" cy="10287635"/>
            </a:xfrm>
            <a:custGeom>
              <a:avLst/>
              <a:gdLst/>
              <a:ahLst/>
              <a:cxnLst/>
              <a:rect l="l" t="t" r="r" b="b"/>
              <a:pathLst>
                <a:path w="18288000" h="10287635">
                  <a:moveTo>
                    <a:pt x="352425" y="0"/>
                  </a:moveTo>
                  <a:lnTo>
                    <a:pt x="0" y="0"/>
                  </a:lnTo>
                  <a:lnTo>
                    <a:pt x="0" y="2857500"/>
                  </a:lnTo>
                  <a:lnTo>
                    <a:pt x="352425" y="2857500"/>
                  </a:lnTo>
                  <a:lnTo>
                    <a:pt x="352425" y="0"/>
                  </a:lnTo>
                  <a:close/>
                </a:path>
                <a:path w="18288000" h="10287635">
                  <a:moveTo>
                    <a:pt x="18287988" y="9935007"/>
                  </a:moveTo>
                  <a:lnTo>
                    <a:pt x="0" y="9935007"/>
                  </a:lnTo>
                  <a:lnTo>
                    <a:pt x="0" y="10287432"/>
                  </a:lnTo>
                  <a:lnTo>
                    <a:pt x="18287988" y="10287432"/>
                  </a:lnTo>
                  <a:lnTo>
                    <a:pt x="18287988" y="9935007"/>
                  </a:lnTo>
                  <a:close/>
                </a:path>
                <a:path w="18288000" h="10287635">
                  <a:moveTo>
                    <a:pt x="18287988" y="12"/>
                  </a:moveTo>
                  <a:lnTo>
                    <a:pt x="17957534" y="12"/>
                  </a:lnTo>
                  <a:lnTo>
                    <a:pt x="17957534" y="1419237"/>
                  </a:lnTo>
                  <a:lnTo>
                    <a:pt x="18287988" y="1419237"/>
                  </a:lnTo>
                  <a:lnTo>
                    <a:pt x="18287988" y="12"/>
                  </a:lnTo>
                  <a:close/>
                </a:path>
              </a:pathLst>
            </a:custGeom>
            <a:solidFill>
              <a:srgbClr val="DB756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5681" y="694994"/>
            <a:ext cx="9096375" cy="1476375"/>
          </a:xfrm>
          <a:prstGeom prst="rect"/>
          <a:solidFill>
            <a:srgbClr val="FFFFFF"/>
          </a:solidFill>
        </p:spPr>
        <p:txBody>
          <a:bodyPr wrap="square" lIns="0" tIns="53975" rIns="0" bIns="0" rtlCol="0" vert="horz">
            <a:spAutoFit/>
          </a:bodyPr>
          <a:lstStyle/>
          <a:p>
            <a:pPr marL="382270">
              <a:lnSpc>
                <a:spcPct val="100000"/>
              </a:lnSpc>
              <a:spcBef>
                <a:spcPts val="425"/>
              </a:spcBef>
            </a:pPr>
            <a:r>
              <a:rPr dirty="0" sz="3600" spc="-50"/>
              <a:t>ADVANTAGES</a:t>
            </a:r>
            <a:r>
              <a:rPr dirty="0" sz="3600" spc="85"/>
              <a:t> </a:t>
            </a:r>
            <a:r>
              <a:rPr dirty="0" sz="3600" spc="100"/>
              <a:t>OF</a:t>
            </a:r>
            <a:r>
              <a:rPr dirty="0" sz="3600" spc="90"/>
              <a:t> </a:t>
            </a:r>
            <a:r>
              <a:rPr dirty="0" sz="3600" spc="70"/>
              <a:t>THE</a:t>
            </a:r>
            <a:r>
              <a:rPr dirty="0" sz="3600" spc="90"/>
              <a:t> </a:t>
            </a:r>
            <a:r>
              <a:rPr dirty="0" sz="3600" spc="360"/>
              <a:t>NW</a:t>
            </a:r>
            <a:r>
              <a:rPr dirty="0" sz="3600" spc="90"/>
              <a:t> </a:t>
            </a:r>
            <a:r>
              <a:rPr dirty="0" sz="3600" spc="145"/>
              <a:t>METHOD</a:t>
            </a:r>
            <a:endParaRPr sz="3600"/>
          </a:p>
        </p:txBody>
      </p:sp>
      <p:grpSp>
        <p:nvGrpSpPr>
          <p:cNvPr id="6" name="object 6" descr=""/>
          <p:cNvGrpSpPr/>
          <p:nvPr/>
        </p:nvGrpSpPr>
        <p:grpSpPr>
          <a:xfrm>
            <a:off x="702497" y="2445004"/>
            <a:ext cx="9096375" cy="5095875"/>
            <a:chOff x="702497" y="2445004"/>
            <a:chExt cx="9096375" cy="5095875"/>
          </a:xfrm>
        </p:grpSpPr>
        <p:sp>
          <p:nvSpPr>
            <p:cNvPr id="7" name="object 7" descr=""/>
            <p:cNvSpPr/>
            <p:nvPr/>
          </p:nvSpPr>
          <p:spPr>
            <a:xfrm>
              <a:off x="702497" y="2445004"/>
              <a:ext cx="9096375" cy="5095875"/>
            </a:xfrm>
            <a:custGeom>
              <a:avLst/>
              <a:gdLst/>
              <a:ahLst/>
              <a:cxnLst/>
              <a:rect l="l" t="t" r="r" b="b"/>
              <a:pathLst>
                <a:path w="9096375" h="5095875">
                  <a:moveTo>
                    <a:pt x="9096377" y="0"/>
                  </a:moveTo>
                  <a:lnTo>
                    <a:pt x="0" y="0"/>
                  </a:lnTo>
                  <a:lnTo>
                    <a:pt x="0" y="5095875"/>
                  </a:lnTo>
                  <a:lnTo>
                    <a:pt x="9096377" y="5095875"/>
                  </a:lnTo>
                  <a:lnTo>
                    <a:pt x="90963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9071" y="2756090"/>
              <a:ext cx="2160549" cy="31656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94959" y="3232340"/>
              <a:ext cx="1719008" cy="392531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39850" y="3232340"/>
              <a:ext cx="1111580" cy="392531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08610" y="3718115"/>
              <a:ext cx="2532443" cy="31656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7072" y="4194365"/>
              <a:ext cx="1443092" cy="316560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1107981" y="2655996"/>
            <a:ext cx="8110220" cy="338201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352425" marR="356870" indent="829944">
              <a:lnSpc>
                <a:spcPts val="3750"/>
              </a:lnSpc>
              <a:spcBef>
                <a:spcPts val="250"/>
              </a:spcBef>
              <a:tabLst>
                <a:tab pos="4314190" algn="l"/>
                <a:tab pos="6318885" algn="l"/>
                <a:tab pos="7656195" algn="l"/>
              </a:tabLst>
            </a:pPr>
            <a:r>
              <a:rPr dirty="0" sz="3150" spc="50">
                <a:solidFill>
                  <a:srgbClr val="B75442"/>
                </a:solidFill>
                <a:latin typeface="Tahoma"/>
                <a:cs typeface="Tahoma"/>
              </a:rPr>
              <a:t>The</a:t>
            </a:r>
            <a:r>
              <a:rPr dirty="0" sz="3150">
                <a:solidFill>
                  <a:srgbClr val="B75442"/>
                </a:solidFill>
                <a:latin typeface="Tahoma"/>
                <a:cs typeface="Tahoma"/>
              </a:rPr>
              <a:t>	</a:t>
            </a:r>
            <a:r>
              <a:rPr dirty="0" sz="3150" spc="385">
                <a:solidFill>
                  <a:srgbClr val="B75442"/>
                </a:solidFill>
                <a:latin typeface="Tahoma"/>
                <a:cs typeface="Tahoma"/>
              </a:rPr>
              <a:t>ofers</a:t>
            </a:r>
            <a:r>
              <a:rPr dirty="0" sz="3150" spc="-10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3150" spc="105">
                <a:solidFill>
                  <a:srgbClr val="B75442"/>
                </a:solidFill>
                <a:latin typeface="Tahoma"/>
                <a:cs typeface="Tahoma"/>
              </a:rPr>
              <a:t>several </a:t>
            </a:r>
            <a:r>
              <a:rPr dirty="0" sz="3150" spc="125">
                <a:solidFill>
                  <a:srgbClr val="B75442"/>
                </a:solidFill>
                <a:latin typeface="Tahoma"/>
                <a:cs typeface="Tahoma"/>
              </a:rPr>
              <a:t>advantages,</a:t>
            </a:r>
            <a:r>
              <a:rPr dirty="0" sz="3150" spc="-95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3150" spc="65">
                <a:solidFill>
                  <a:srgbClr val="B75442"/>
                </a:solidFill>
                <a:latin typeface="Tahoma"/>
                <a:cs typeface="Tahoma"/>
              </a:rPr>
              <a:t>including</a:t>
            </a:r>
            <a:r>
              <a:rPr dirty="0" sz="3150">
                <a:solidFill>
                  <a:srgbClr val="B75442"/>
                </a:solidFill>
                <a:latin typeface="Tahoma"/>
                <a:cs typeface="Tahoma"/>
              </a:rPr>
              <a:t>	</a:t>
            </a:r>
            <a:r>
              <a:rPr dirty="0" sz="3150" spc="-310">
                <a:solidFill>
                  <a:srgbClr val="B75442"/>
                </a:solidFill>
                <a:latin typeface="Tahoma"/>
                <a:cs typeface="Tahoma"/>
              </a:rPr>
              <a:t>,</a:t>
            </a:r>
            <a:r>
              <a:rPr dirty="0" sz="3150">
                <a:solidFill>
                  <a:srgbClr val="B75442"/>
                </a:solidFill>
                <a:latin typeface="Tahoma"/>
                <a:cs typeface="Tahoma"/>
              </a:rPr>
              <a:t>	</a:t>
            </a:r>
            <a:r>
              <a:rPr dirty="0" sz="3150" spc="-310">
                <a:solidFill>
                  <a:srgbClr val="B75442"/>
                </a:solidFill>
                <a:latin typeface="Tahoma"/>
                <a:cs typeface="Tahoma"/>
              </a:rPr>
              <a:t>,</a:t>
            </a:r>
            <a:endParaRPr sz="3150">
              <a:latin typeface="Tahoma"/>
              <a:cs typeface="Tahoma"/>
            </a:endParaRPr>
          </a:p>
          <a:p>
            <a:pPr marL="62230">
              <a:lnSpc>
                <a:spcPts val="3690"/>
              </a:lnSpc>
            </a:pPr>
            <a:r>
              <a:rPr dirty="0" sz="3150" spc="175">
                <a:solidFill>
                  <a:srgbClr val="B75442"/>
                </a:solidFill>
                <a:latin typeface="Tahoma"/>
                <a:cs typeface="Tahoma"/>
              </a:rPr>
              <a:t>and</a:t>
            </a:r>
            <a:r>
              <a:rPr dirty="0" sz="3150" spc="-11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3150" spc="80">
                <a:solidFill>
                  <a:srgbClr val="B75442"/>
                </a:solidFill>
                <a:latin typeface="Tahoma"/>
                <a:cs typeface="Tahoma"/>
              </a:rPr>
              <a:t>the</a:t>
            </a:r>
            <a:r>
              <a:rPr dirty="0" sz="3150" spc="-11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3150" spc="105">
                <a:solidFill>
                  <a:srgbClr val="B75442"/>
                </a:solidFill>
                <a:latin typeface="Tahoma"/>
                <a:cs typeface="Tahoma"/>
              </a:rPr>
              <a:t>ability</a:t>
            </a:r>
            <a:r>
              <a:rPr dirty="0" sz="3150" spc="-11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3150" spc="130">
                <a:solidFill>
                  <a:srgbClr val="B75442"/>
                </a:solidFill>
                <a:latin typeface="Tahoma"/>
                <a:cs typeface="Tahoma"/>
              </a:rPr>
              <a:t>to</a:t>
            </a:r>
            <a:r>
              <a:rPr dirty="0" sz="3150" spc="-11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3150" spc="114">
                <a:solidFill>
                  <a:srgbClr val="B75442"/>
                </a:solidFill>
                <a:latin typeface="Tahoma"/>
                <a:cs typeface="Tahoma"/>
              </a:rPr>
              <a:t>provide</a:t>
            </a:r>
            <a:r>
              <a:rPr dirty="0" sz="3150" spc="-11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3150" spc="145">
                <a:solidFill>
                  <a:srgbClr val="B75442"/>
                </a:solidFill>
                <a:latin typeface="Tahoma"/>
                <a:cs typeface="Tahoma"/>
              </a:rPr>
              <a:t>an</a:t>
            </a:r>
            <a:endParaRPr sz="3150">
              <a:latin typeface="Tahoma"/>
              <a:cs typeface="Tahoma"/>
            </a:endParaRPr>
          </a:p>
          <a:p>
            <a:pPr marL="643255" marR="29209" indent="961390">
              <a:lnSpc>
                <a:spcPts val="3750"/>
              </a:lnSpc>
              <a:spcBef>
                <a:spcPts val="135"/>
              </a:spcBef>
            </a:pPr>
            <a:r>
              <a:rPr dirty="0" sz="3150" spc="45">
                <a:solidFill>
                  <a:srgbClr val="B75442"/>
                </a:solidFill>
                <a:latin typeface="Tahoma"/>
                <a:cs typeface="Tahoma"/>
              </a:rPr>
              <a:t>quickly.</a:t>
            </a:r>
            <a:r>
              <a:rPr dirty="0" sz="3150" spc="-6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3150">
                <a:solidFill>
                  <a:srgbClr val="B75442"/>
                </a:solidFill>
                <a:latin typeface="Tahoma"/>
                <a:cs typeface="Tahoma"/>
              </a:rPr>
              <a:t>This</a:t>
            </a:r>
            <a:r>
              <a:rPr dirty="0" sz="3150" spc="-6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3150" spc="135">
                <a:solidFill>
                  <a:srgbClr val="B75442"/>
                </a:solidFill>
                <a:latin typeface="Tahoma"/>
                <a:cs typeface="Tahoma"/>
              </a:rPr>
              <a:t>method</a:t>
            </a:r>
            <a:r>
              <a:rPr dirty="0" sz="3150" spc="-6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3150">
                <a:solidFill>
                  <a:srgbClr val="B75442"/>
                </a:solidFill>
                <a:latin typeface="Tahoma"/>
                <a:cs typeface="Tahoma"/>
              </a:rPr>
              <a:t>is</a:t>
            </a:r>
            <a:r>
              <a:rPr dirty="0" sz="3150" spc="-6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3150" spc="110">
                <a:solidFill>
                  <a:srgbClr val="B75442"/>
                </a:solidFill>
                <a:latin typeface="Tahoma"/>
                <a:cs typeface="Tahoma"/>
              </a:rPr>
              <a:t>particularly </a:t>
            </a:r>
            <a:r>
              <a:rPr dirty="0" sz="3150" spc="130">
                <a:solidFill>
                  <a:srgbClr val="B75442"/>
                </a:solidFill>
                <a:latin typeface="Tahoma"/>
                <a:cs typeface="Tahoma"/>
              </a:rPr>
              <a:t>beneﬁcial</a:t>
            </a:r>
            <a:r>
              <a:rPr dirty="0" sz="3150" spc="-11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3150" spc="140">
                <a:solidFill>
                  <a:srgbClr val="B75442"/>
                </a:solidFill>
                <a:latin typeface="Tahoma"/>
                <a:cs typeface="Tahoma"/>
              </a:rPr>
              <a:t>for</a:t>
            </a:r>
            <a:r>
              <a:rPr dirty="0" sz="3150" spc="-105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3150" spc="125">
                <a:solidFill>
                  <a:srgbClr val="B75442"/>
                </a:solidFill>
                <a:latin typeface="Tahoma"/>
                <a:cs typeface="Tahoma"/>
              </a:rPr>
              <a:t>small</a:t>
            </a:r>
            <a:r>
              <a:rPr dirty="0" sz="3150" spc="-105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3150" spc="130">
                <a:solidFill>
                  <a:srgbClr val="B75442"/>
                </a:solidFill>
                <a:latin typeface="Tahoma"/>
                <a:cs typeface="Tahoma"/>
              </a:rPr>
              <a:t>to</a:t>
            </a:r>
            <a:r>
              <a:rPr dirty="0" sz="3150" spc="-105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3150" spc="110">
                <a:solidFill>
                  <a:srgbClr val="B75442"/>
                </a:solidFill>
                <a:latin typeface="Tahoma"/>
                <a:cs typeface="Tahoma"/>
              </a:rPr>
              <a:t>medium-</a:t>
            </a:r>
            <a:r>
              <a:rPr dirty="0" sz="3150" spc="75">
                <a:solidFill>
                  <a:srgbClr val="B75442"/>
                </a:solidFill>
                <a:latin typeface="Tahoma"/>
                <a:cs typeface="Tahoma"/>
              </a:rPr>
              <a:t>sized</a:t>
            </a:r>
            <a:endParaRPr sz="3150">
              <a:latin typeface="Tahoma"/>
              <a:cs typeface="Tahoma"/>
            </a:endParaRPr>
          </a:p>
          <a:p>
            <a:pPr marL="1443990" marR="5080" indent="-1444625">
              <a:lnSpc>
                <a:spcPts val="3750"/>
              </a:lnSpc>
              <a:spcBef>
                <a:spcPts val="55"/>
              </a:spcBef>
            </a:pPr>
            <a:r>
              <a:rPr dirty="0" sz="3150" spc="125">
                <a:solidFill>
                  <a:srgbClr val="B75442"/>
                </a:solidFill>
                <a:latin typeface="Tahoma"/>
                <a:cs typeface="Tahoma"/>
              </a:rPr>
              <a:t>transportation</a:t>
            </a:r>
            <a:r>
              <a:rPr dirty="0" sz="3150" spc="-11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3150" spc="85">
                <a:solidFill>
                  <a:srgbClr val="B75442"/>
                </a:solidFill>
                <a:latin typeface="Tahoma"/>
                <a:cs typeface="Tahoma"/>
              </a:rPr>
              <a:t>problems,</a:t>
            </a:r>
            <a:r>
              <a:rPr dirty="0" sz="3150" spc="-105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3150" spc="100">
                <a:solidFill>
                  <a:srgbClr val="B75442"/>
                </a:solidFill>
                <a:latin typeface="Tahoma"/>
                <a:cs typeface="Tahoma"/>
              </a:rPr>
              <a:t>allowing</a:t>
            </a:r>
            <a:r>
              <a:rPr dirty="0" sz="3150" spc="-105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3150" spc="140">
                <a:solidFill>
                  <a:srgbClr val="B75442"/>
                </a:solidFill>
                <a:latin typeface="Tahoma"/>
                <a:cs typeface="Tahoma"/>
              </a:rPr>
              <a:t>for</a:t>
            </a:r>
            <a:r>
              <a:rPr dirty="0" sz="3150" spc="-105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3150" spc="130">
                <a:solidFill>
                  <a:srgbClr val="B75442"/>
                </a:solidFill>
                <a:latin typeface="Tahoma"/>
                <a:cs typeface="Tahoma"/>
              </a:rPr>
              <a:t>rapid </a:t>
            </a:r>
            <a:r>
              <a:rPr dirty="0" sz="3150" spc="90">
                <a:solidFill>
                  <a:srgbClr val="B75442"/>
                </a:solidFill>
                <a:latin typeface="Tahoma"/>
                <a:cs typeface="Tahoma"/>
              </a:rPr>
              <a:t>decision-</a:t>
            </a:r>
            <a:r>
              <a:rPr dirty="0" sz="3150" spc="145">
                <a:solidFill>
                  <a:srgbClr val="B75442"/>
                </a:solidFill>
                <a:latin typeface="Tahoma"/>
                <a:cs typeface="Tahoma"/>
              </a:rPr>
              <a:t>making</a:t>
            </a:r>
            <a:r>
              <a:rPr dirty="0" sz="3150" spc="-8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3150">
                <a:solidFill>
                  <a:srgbClr val="B75442"/>
                </a:solidFill>
                <a:latin typeface="Tahoma"/>
                <a:cs typeface="Tahoma"/>
              </a:rPr>
              <a:t>in</a:t>
            </a:r>
            <a:r>
              <a:rPr dirty="0" sz="3150" spc="-75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3150" spc="35">
                <a:solidFill>
                  <a:srgbClr val="B75442"/>
                </a:solidFill>
                <a:latin typeface="Tahoma"/>
                <a:cs typeface="Tahoma"/>
              </a:rPr>
              <a:t>logistics.</a:t>
            </a:r>
            <a:endParaRPr sz="3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397" y="2127370"/>
            <a:ext cx="7189470" cy="4025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95" b="1">
                <a:solidFill>
                  <a:srgbClr val="434343"/>
                </a:solidFill>
                <a:latin typeface="Arial"/>
                <a:cs typeface="Arial"/>
              </a:rPr>
              <a:t>INTRODUCTION</a:t>
            </a:r>
            <a:r>
              <a:rPr dirty="0" sz="2450" spc="220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450" b="1">
                <a:solidFill>
                  <a:srgbClr val="434343"/>
                </a:solidFill>
                <a:latin typeface="Arial"/>
                <a:cs typeface="Arial"/>
              </a:rPr>
              <a:t>TO</a:t>
            </a:r>
            <a:r>
              <a:rPr dirty="0" sz="2450" spc="225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450" b="1">
                <a:solidFill>
                  <a:srgbClr val="434343"/>
                </a:solidFill>
                <a:latin typeface="Arial"/>
                <a:cs typeface="Arial"/>
              </a:rPr>
              <a:t>SIMULATED</a:t>
            </a:r>
            <a:r>
              <a:rPr dirty="0" sz="2450" spc="229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450" spc="100" b="1">
                <a:solidFill>
                  <a:srgbClr val="434343"/>
                </a:solidFill>
                <a:latin typeface="Arial"/>
                <a:cs typeface="Arial"/>
              </a:rPr>
              <a:t>ANNEALING</a:t>
            </a:r>
            <a:endParaRPr sz="245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28618" y="3264839"/>
            <a:ext cx="3349307" cy="34345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823996" y="3175673"/>
            <a:ext cx="6501130" cy="2541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3648710">
              <a:lnSpc>
                <a:spcPct val="100000"/>
              </a:lnSpc>
              <a:spcBef>
                <a:spcPts val="105"/>
              </a:spcBef>
            </a:pP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is</a:t>
            </a:r>
            <a:r>
              <a:rPr dirty="0" sz="2750" spc="-18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750" spc="-18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B75442"/>
                </a:solidFill>
                <a:latin typeface="Verdana"/>
                <a:cs typeface="Verdana"/>
              </a:rPr>
              <a:t>probabilistic </a:t>
            </a:r>
            <a:r>
              <a:rPr dirty="0" sz="2750" spc="-105">
                <a:solidFill>
                  <a:srgbClr val="B75442"/>
                </a:solidFill>
                <a:latin typeface="Verdana"/>
                <a:cs typeface="Verdana"/>
              </a:rPr>
              <a:t>technique</a:t>
            </a:r>
            <a:r>
              <a:rPr dirty="0" sz="2750" spc="-18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B75442"/>
                </a:solidFill>
                <a:latin typeface="Verdana"/>
                <a:cs typeface="Verdana"/>
              </a:rPr>
              <a:t>for</a:t>
            </a:r>
            <a:r>
              <a:rPr dirty="0" sz="2750" spc="-18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B75442"/>
                </a:solidFill>
                <a:latin typeface="Verdana"/>
                <a:cs typeface="Verdana"/>
              </a:rPr>
              <a:t>approximating</a:t>
            </a:r>
            <a:r>
              <a:rPr dirty="0" sz="2750" spc="-18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14">
                <a:solidFill>
                  <a:srgbClr val="B75442"/>
                </a:solidFill>
                <a:latin typeface="Verdana"/>
                <a:cs typeface="Verdana"/>
              </a:rPr>
              <a:t>the</a:t>
            </a:r>
            <a:r>
              <a:rPr dirty="0" sz="2750" spc="-18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B75442"/>
                </a:solidFill>
                <a:latin typeface="Verdana"/>
                <a:cs typeface="Verdana"/>
              </a:rPr>
              <a:t>global </a:t>
            </a:r>
            <a:r>
              <a:rPr dirty="0" sz="2750" spc="-114">
                <a:solidFill>
                  <a:srgbClr val="B75442"/>
                </a:solidFill>
                <a:latin typeface="Verdana"/>
                <a:cs typeface="Verdana"/>
              </a:rPr>
              <a:t>optimum</a:t>
            </a:r>
            <a:r>
              <a:rPr dirty="0" sz="2750" spc="-17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B75442"/>
                </a:solidFill>
                <a:latin typeface="Verdana"/>
                <a:cs typeface="Verdana"/>
              </a:rPr>
              <a:t>of</a:t>
            </a:r>
            <a:r>
              <a:rPr dirty="0" sz="2750" spc="-16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750" spc="-16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05">
                <a:solidFill>
                  <a:srgbClr val="B75442"/>
                </a:solidFill>
                <a:latin typeface="Verdana"/>
                <a:cs typeface="Verdana"/>
              </a:rPr>
              <a:t>given</a:t>
            </a:r>
            <a:r>
              <a:rPr dirty="0" sz="2750" spc="-17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25">
                <a:solidFill>
                  <a:srgbClr val="B75442"/>
                </a:solidFill>
                <a:latin typeface="Verdana"/>
                <a:cs typeface="Verdana"/>
              </a:rPr>
              <a:t>function.</a:t>
            </a:r>
            <a:r>
              <a:rPr dirty="0" sz="2750" spc="-16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B75442"/>
                </a:solidFill>
                <a:latin typeface="Verdana"/>
                <a:cs typeface="Verdana"/>
              </a:rPr>
              <a:t>Inspired </a:t>
            </a:r>
            <a:r>
              <a:rPr dirty="0" sz="2750" spc="-50">
                <a:solidFill>
                  <a:srgbClr val="B75442"/>
                </a:solidFill>
                <a:latin typeface="Verdana"/>
                <a:cs typeface="Verdana"/>
              </a:rPr>
              <a:t>by</a:t>
            </a:r>
            <a:r>
              <a:rPr dirty="0" sz="2750" spc="-19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14">
                <a:solidFill>
                  <a:srgbClr val="B75442"/>
                </a:solidFill>
                <a:latin typeface="Verdana"/>
                <a:cs typeface="Verdana"/>
              </a:rPr>
              <a:t>the</a:t>
            </a:r>
            <a:r>
              <a:rPr dirty="0" sz="2750" spc="-19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75">
                <a:solidFill>
                  <a:srgbClr val="B75442"/>
                </a:solidFill>
                <a:latin typeface="Verdana"/>
                <a:cs typeface="Verdana"/>
              </a:rPr>
              <a:t>annealing</a:t>
            </a:r>
            <a:r>
              <a:rPr dirty="0" sz="2750" spc="-19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85">
                <a:solidFill>
                  <a:srgbClr val="B75442"/>
                </a:solidFill>
                <a:latin typeface="Verdana"/>
                <a:cs typeface="Verdana"/>
              </a:rPr>
              <a:t>process</a:t>
            </a:r>
            <a:r>
              <a:rPr dirty="0" sz="2750" spc="-19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50">
                <a:solidFill>
                  <a:srgbClr val="B75442"/>
                </a:solidFill>
                <a:latin typeface="Verdana"/>
                <a:cs typeface="Verdana"/>
              </a:rPr>
              <a:t>in</a:t>
            </a:r>
            <a:r>
              <a:rPr dirty="0" sz="2750" spc="-19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85">
                <a:solidFill>
                  <a:srgbClr val="B75442"/>
                </a:solidFill>
                <a:latin typeface="Verdana"/>
                <a:cs typeface="Verdana"/>
              </a:rPr>
              <a:t>metallurgy,</a:t>
            </a:r>
            <a:endParaRPr sz="2750">
              <a:latin typeface="Verdana"/>
              <a:cs typeface="Verdana"/>
            </a:endParaRPr>
          </a:p>
          <a:p>
            <a:pPr marL="461645" marR="205740" indent="-248285">
              <a:lnSpc>
                <a:spcPct val="100000"/>
              </a:lnSpc>
            </a:pPr>
            <a:r>
              <a:rPr dirty="0" sz="2750" spc="-140">
                <a:solidFill>
                  <a:srgbClr val="B75442"/>
                </a:solidFill>
                <a:latin typeface="Verdana"/>
                <a:cs typeface="Verdana"/>
              </a:rPr>
              <a:t>this</a:t>
            </a:r>
            <a:r>
              <a:rPr dirty="0" sz="2750" spc="-20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method</a:t>
            </a:r>
            <a:r>
              <a:rPr dirty="0" sz="2750" spc="-20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is</a:t>
            </a:r>
            <a:r>
              <a:rPr dirty="0" sz="2750" spc="-20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60">
                <a:solidFill>
                  <a:srgbClr val="B75442"/>
                </a:solidFill>
                <a:latin typeface="Verdana"/>
                <a:cs typeface="Verdana"/>
              </a:rPr>
              <a:t>efective</a:t>
            </a:r>
            <a:r>
              <a:rPr dirty="0" sz="2750" spc="-19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B75442"/>
                </a:solidFill>
                <a:latin typeface="Verdana"/>
                <a:cs typeface="Verdana"/>
              </a:rPr>
              <a:t>for</a:t>
            </a:r>
            <a:r>
              <a:rPr dirty="0" sz="2750" spc="-20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60">
                <a:solidFill>
                  <a:srgbClr val="B75442"/>
                </a:solidFill>
                <a:latin typeface="Verdana"/>
                <a:cs typeface="Verdana"/>
              </a:rPr>
              <a:t>large</a:t>
            </a:r>
            <a:r>
              <a:rPr dirty="0" sz="2750" spc="-20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B75442"/>
                </a:solidFill>
                <a:latin typeface="Verdana"/>
                <a:cs typeface="Verdana"/>
              </a:rPr>
              <a:t>and </a:t>
            </a:r>
            <a:r>
              <a:rPr dirty="0" sz="2750" spc="-105">
                <a:solidFill>
                  <a:srgbClr val="B75442"/>
                </a:solidFill>
                <a:latin typeface="Verdana"/>
                <a:cs typeface="Verdana"/>
              </a:rPr>
              <a:t>complex</a:t>
            </a:r>
            <a:r>
              <a:rPr dirty="0" sz="2750" spc="-17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80">
                <a:solidFill>
                  <a:srgbClr val="B75442"/>
                </a:solidFill>
                <a:latin typeface="Verdana"/>
                <a:cs typeface="Verdana"/>
              </a:rPr>
              <a:t>transportation</a:t>
            </a:r>
            <a:r>
              <a:rPr dirty="0" sz="2750" spc="-17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B75442"/>
                </a:solidFill>
                <a:latin typeface="Verdana"/>
                <a:cs typeface="Verdana"/>
              </a:rPr>
              <a:t>problems,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893795" y="5699798"/>
            <a:ext cx="6361430" cy="8648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15669" marR="5080" indent="-903605">
              <a:lnSpc>
                <a:spcPct val="100000"/>
              </a:lnSpc>
              <a:spcBef>
                <a:spcPts val="105"/>
              </a:spcBef>
            </a:pPr>
            <a:r>
              <a:rPr dirty="0" sz="2750" spc="-85">
                <a:solidFill>
                  <a:srgbClr val="B75442"/>
                </a:solidFill>
                <a:latin typeface="Verdana"/>
                <a:cs typeface="Verdana"/>
              </a:rPr>
              <a:t>allowing</a:t>
            </a:r>
            <a:r>
              <a:rPr dirty="0" sz="2750" spc="-17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B75442"/>
                </a:solidFill>
                <a:latin typeface="Verdana"/>
                <a:cs typeface="Verdana"/>
              </a:rPr>
              <a:t>for</a:t>
            </a:r>
            <a:r>
              <a:rPr dirty="0" sz="2750" spc="-17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B75442"/>
                </a:solidFill>
                <a:latin typeface="Verdana"/>
                <a:cs typeface="Verdana"/>
              </a:rPr>
              <a:t>exploration</a:t>
            </a:r>
            <a:r>
              <a:rPr dirty="0" sz="2750" spc="-17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B75442"/>
                </a:solidFill>
                <a:latin typeface="Verdana"/>
                <a:cs typeface="Verdana"/>
              </a:rPr>
              <a:t>of</a:t>
            </a:r>
            <a:r>
              <a:rPr dirty="0" sz="2750" spc="-17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14">
                <a:solidFill>
                  <a:srgbClr val="B75442"/>
                </a:solidFill>
                <a:latin typeface="Verdana"/>
                <a:cs typeface="Verdana"/>
              </a:rPr>
              <a:t>the</a:t>
            </a:r>
            <a:r>
              <a:rPr dirty="0" sz="2750" spc="-17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65">
                <a:solidFill>
                  <a:srgbClr val="B75442"/>
                </a:solidFill>
                <a:latin typeface="Verdana"/>
                <a:cs typeface="Verdana"/>
              </a:rPr>
              <a:t>solution </a:t>
            </a:r>
            <a:r>
              <a:rPr dirty="0" sz="2750" spc="-50">
                <a:solidFill>
                  <a:srgbClr val="B75442"/>
                </a:solidFill>
                <a:latin typeface="Verdana"/>
                <a:cs typeface="Verdana"/>
              </a:rPr>
              <a:t>space</a:t>
            </a:r>
            <a:r>
              <a:rPr dirty="0" sz="2750" spc="-20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65">
                <a:solidFill>
                  <a:srgbClr val="B75442"/>
                </a:solidFill>
                <a:latin typeface="Verdana"/>
                <a:cs typeface="Verdana"/>
              </a:rPr>
              <a:t>beyond</a:t>
            </a:r>
            <a:r>
              <a:rPr dirty="0" sz="2750" spc="-20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B75442"/>
                </a:solidFill>
                <a:latin typeface="Verdana"/>
                <a:cs typeface="Verdana"/>
              </a:rPr>
              <a:t>local</a:t>
            </a:r>
            <a:r>
              <a:rPr dirty="0" sz="2750" spc="-19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B75442"/>
                </a:solidFill>
                <a:latin typeface="Verdana"/>
                <a:cs typeface="Verdana"/>
              </a:rPr>
              <a:t>optima.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16002" y="3432683"/>
            <a:ext cx="1890395" cy="27698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75970" y="3851783"/>
            <a:ext cx="3349371" cy="34345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0908817" y="3343516"/>
            <a:ext cx="6645909" cy="33889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17804" marR="151765" indent="-58419">
              <a:lnSpc>
                <a:spcPct val="100000"/>
              </a:lnSpc>
              <a:spcBef>
                <a:spcPts val="105"/>
              </a:spcBef>
              <a:tabLst>
                <a:tab pos="3804920" algn="l"/>
              </a:tabLst>
            </a:pPr>
            <a:r>
              <a:rPr dirty="0" sz="2750" spc="-130">
                <a:solidFill>
                  <a:srgbClr val="B75442"/>
                </a:solidFill>
                <a:latin typeface="Verdana"/>
                <a:cs typeface="Verdana"/>
              </a:rPr>
              <a:t>While</a:t>
            </a:r>
            <a:r>
              <a:rPr dirty="0" sz="2750" spc="-16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B75442"/>
                </a:solidFill>
                <a:latin typeface="Verdana"/>
                <a:cs typeface="Verdana"/>
              </a:rPr>
              <a:t>the</a:t>
            </a:r>
            <a:r>
              <a:rPr dirty="0" sz="2750">
                <a:solidFill>
                  <a:srgbClr val="B75442"/>
                </a:solidFill>
                <a:latin typeface="Verdana"/>
                <a:cs typeface="Verdana"/>
              </a:rPr>
              <a:t>	</a:t>
            </a:r>
            <a:r>
              <a:rPr dirty="0" sz="2750" spc="-95">
                <a:solidFill>
                  <a:srgbClr val="B75442"/>
                </a:solidFill>
                <a:latin typeface="Verdana"/>
                <a:cs typeface="Verdana"/>
              </a:rPr>
              <a:t>provides</a:t>
            </a:r>
            <a:r>
              <a:rPr dirty="0" sz="2750" spc="-18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750" spc="-18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80">
                <a:solidFill>
                  <a:srgbClr val="B75442"/>
                </a:solidFill>
                <a:latin typeface="Verdana"/>
                <a:cs typeface="Verdana"/>
              </a:rPr>
              <a:t>quick </a:t>
            </a:r>
            <a:r>
              <a:rPr dirty="0" sz="2750" spc="-70">
                <a:solidFill>
                  <a:srgbClr val="B75442"/>
                </a:solidFill>
                <a:latin typeface="Verdana"/>
                <a:cs typeface="Verdana"/>
              </a:rPr>
              <a:t>feasible</a:t>
            </a:r>
            <a:r>
              <a:rPr dirty="0" sz="2750" spc="-19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B75442"/>
                </a:solidFill>
                <a:latin typeface="Verdana"/>
                <a:cs typeface="Verdana"/>
              </a:rPr>
              <a:t>solution,</a:t>
            </a:r>
            <a:endParaRPr sz="2750">
              <a:latin typeface="Verdana"/>
              <a:cs typeface="Verdana"/>
            </a:endParaRPr>
          </a:p>
          <a:p>
            <a:pPr algn="ctr" marL="12700" marR="5080" indent="-635">
              <a:lnSpc>
                <a:spcPct val="100000"/>
              </a:lnSpc>
            </a:pPr>
            <a:r>
              <a:rPr dirty="0" sz="2750" spc="-120">
                <a:solidFill>
                  <a:srgbClr val="B75442"/>
                </a:solidFill>
                <a:latin typeface="Verdana"/>
                <a:cs typeface="Verdana"/>
              </a:rPr>
              <a:t>excels</a:t>
            </a:r>
            <a:r>
              <a:rPr dirty="0" sz="2750" spc="-19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50">
                <a:solidFill>
                  <a:srgbClr val="B75442"/>
                </a:solidFill>
                <a:latin typeface="Verdana"/>
                <a:cs typeface="Verdana"/>
              </a:rPr>
              <a:t>in</a:t>
            </a:r>
            <a:r>
              <a:rPr dirty="0" sz="2750" spc="-19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ﬁnding</a:t>
            </a:r>
            <a:r>
              <a:rPr dirty="0" sz="2750" spc="-19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75">
                <a:solidFill>
                  <a:srgbClr val="B75442"/>
                </a:solidFill>
                <a:latin typeface="Verdana"/>
                <a:cs typeface="Verdana"/>
              </a:rPr>
              <a:t>optimal</a:t>
            </a:r>
            <a:r>
              <a:rPr dirty="0" sz="2750" spc="-19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10">
                <a:solidFill>
                  <a:srgbClr val="B75442"/>
                </a:solidFill>
                <a:latin typeface="Verdana"/>
                <a:cs typeface="Verdana"/>
              </a:rPr>
              <a:t>solutions</a:t>
            </a:r>
            <a:r>
              <a:rPr dirty="0" sz="2750" spc="-19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B75442"/>
                </a:solidFill>
                <a:latin typeface="Verdana"/>
                <a:cs typeface="Verdana"/>
              </a:rPr>
              <a:t>for </a:t>
            </a:r>
            <a:r>
              <a:rPr dirty="0" sz="2750" spc="-60">
                <a:solidFill>
                  <a:srgbClr val="B75442"/>
                </a:solidFill>
                <a:latin typeface="Verdana"/>
                <a:cs typeface="Verdana"/>
              </a:rPr>
              <a:t>larger</a:t>
            </a:r>
            <a:r>
              <a:rPr dirty="0" sz="2750" spc="-19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35">
                <a:solidFill>
                  <a:srgbClr val="B75442"/>
                </a:solidFill>
                <a:latin typeface="Verdana"/>
                <a:cs typeface="Verdana"/>
              </a:rPr>
              <a:t>problems.</a:t>
            </a:r>
            <a:r>
              <a:rPr dirty="0" sz="2750" spc="-18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Each</a:t>
            </a:r>
            <a:r>
              <a:rPr dirty="0" sz="2750" spc="-18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method</a:t>
            </a:r>
            <a:r>
              <a:rPr dirty="0" sz="2750" spc="-19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00">
                <a:solidFill>
                  <a:srgbClr val="B75442"/>
                </a:solidFill>
                <a:latin typeface="Verdana"/>
                <a:cs typeface="Verdana"/>
              </a:rPr>
              <a:t>has</a:t>
            </a:r>
            <a:r>
              <a:rPr dirty="0" sz="2750" spc="-18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B75442"/>
                </a:solidFill>
                <a:latin typeface="Verdana"/>
                <a:cs typeface="Verdana"/>
              </a:rPr>
              <a:t>its </a:t>
            </a:r>
            <a:r>
              <a:rPr dirty="0" sz="2750" spc="-114">
                <a:solidFill>
                  <a:srgbClr val="B75442"/>
                </a:solidFill>
                <a:latin typeface="Verdana"/>
                <a:cs typeface="Verdana"/>
              </a:rPr>
              <a:t>own</a:t>
            </a:r>
            <a:r>
              <a:rPr dirty="0" sz="2750" spc="-17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14">
                <a:solidFill>
                  <a:srgbClr val="B75442"/>
                </a:solidFill>
                <a:latin typeface="Verdana"/>
                <a:cs typeface="Verdana"/>
              </a:rPr>
              <a:t>strengths</a:t>
            </a:r>
            <a:r>
              <a:rPr dirty="0" sz="2750" spc="-17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6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r>
              <a:rPr dirty="0" sz="2750" spc="-17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40">
                <a:solidFill>
                  <a:srgbClr val="B75442"/>
                </a:solidFill>
                <a:latin typeface="Verdana"/>
                <a:cs typeface="Verdana"/>
              </a:rPr>
              <a:t>weaknesses,</a:t>
            </a:r>
            <a:r>
              <a:rPr dirty="0" sz="2750" spc="-17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B75442"/>
                </a:solidFill>
                <a:latin typeface="Verdana"/>
                <a:cs typeface="Verdana"/>
              </a:rPr>
              <a:t>making </a:t>
            </a:r>
            <a:r>
              <a:rPr dirty="0" sz="2750" spc="-130">
                <a:solidFill>
                  <a:srgbClr val="B75442"/>
                </a:solidFill>
                <a:latin typeface="Verdana"/>
                <a:cs typeface="Verdana"/>
              </a:rPr>
              <a:t>it</a:t>
            </a:r>
            <a:r>
              <a:rPr dirty="0" sz="2750" spc="-19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05">
                <a:solidFill>
                  <a:srgbClr val="B75442"/>
                </a:solidFill>
                <a:latin typeface="Verdana"/>
                <a:cs typeface="Verdana"/>
              </a:rPr>
              <a:t>essential</a:t>
            </a:r>
            <a:r>
              <a:rPr dirty="0" sz="2750" spc="-19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65">
                <a:solidFill>
                  <a:srgbClr val="B75442"/>
                </a:solidFill>
                <a:latin typeface="Verdana"/>
                <a:cs typeface="Verdana"/>
              </a:rPr>
              <a:t>to</a:t>
            </a:r>
            <a:r>
              <a:rPr dirty="0" sz="2750" spc="-19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70">
                <a:solidFill>
                  <a:srgbClr val="B75442"/>
                </a:solidFill>
                <a:latin typeface="Verdana"/>
                <a:cs typeface="Verdana"/>
              </a:rPr>
              <a:t>choose</a:t>
            </a:r>
            <a:r>
              <a:rPr dirty="0" sz="2750" spc="-19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14">
                <a:solidFill>
                  <a:srgbClr val="B75442"/>
                </a:solidFill>
                <a:latin typeface="Verdana"/>
                <a:cs typeface="Verdana"/>
              </a:rPr>
              <a:t>the</a:t>
            </a:r>
            <a:r>
              <a:rPr dirty="0" sz="2750" spc="-19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B75442"/>
                </a:solidFill>
                <a:latin typeface="Verdana"/>
                <a:cs typeface="Verdana"/>
              </a:rPr>
              <a:t>right</a:t>
            </a:r>
            <a:r>
              <a:rPr dirty="0" sz="2750" spc="-19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B75442"/>
                </a:solidFill>
                <a:latin typeface="Verdana"/>
                <a:cs typeface="Verdana"/>
              </a:rPr>
              <a:t>approach</a:t>
            </a:r>
            <a:endParaRPr sz="2750">
              <a:latin typeface="Verdana"/>
              <a:cs typeface="Verdana"/>
            </a:endParaRPr>
          </a:p>
          <a:p>
            <a:pPr algn="ctr" marL="343535" marR="335915">
              <a:lnSpc>
                <a:spcPct val="100000"/>
              </a:lnSpc>
              <a:spcBef>
                <a:spcPts val="75"/>
              </a:spcBef>
            </a:pPr>
            <a:r>
              <a:rPr dirty="0" sz="2750" spc="-55">
                <a:solidFill>
                  <a:srgbClr val="B75442"/>
                </a:solidFill>
                <a:latin typeface="Verdana"/>
                <a:cs typeface="Verdana"/>
              </a:rPr>
              <a:t>based</a:t>
            </a:r>
            <a:r>
              <a:rPr dirty="0" sz="2750" spc="-20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80">
                <a:solidFill>
                  <a:srgbClr val="B75442"/>
                </a:solidFill>
                <a:latin typeface="Verdana"/>
                <a:cs typeface="Verdana"/>
              </a:rPr>
              <a:t>on</a:t>
            </a:r>
            <a:r>
              <a:rPr dirty="0" sz="2750" spc="-19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14">
                <a:solidFill>
                  <a:srgbClr val="B75442"/>
                </a:solidFill>
                <a:latin typeface="Verdana"/>
                <a:cs typeface="Verdana"/>
              </a:rPr>
              <a:t>the</a:t>
            </a:r>
            <a:r>
              <a:rPr dirty="0" sz="2750" spc="-19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75">
                <a:solidFill>
                  <a:srgbClr val="B75442"/>
                </a:solidFill>
                <a:latin typeface="Verdana"/>
                <a:cs typeface="Verdana"/>
              </a:rPr>
              <a:t>speciﬁc</a:t>
            </a:r>
            <a:r>
              <a:rPr dirty="0" sz="2750" spc="-19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55">
                <a:solidFill>
                  <a:srgbClr val="B75442"/>
                </a:solidFill>
                <a:latin typeface="Verdana"/>
                <a:cs typeface="Verdana"/>
              </a:rPr>
              <a:t>transportation </a:t>
            </a:r>
            <a:r>
              <a:rPr dirty="0" sz="2750" spc="-80">
                <a:solidFill>
                  <a:srgbClr val="B75442"/>
                </a:solidFill>
                <a:latin typeface="Verdana"/>
                <a:cs typeface="Verdana"/>
              </a:rPr>
              <a:t>challenge</a:t>
            </a:r>
            <a:r>
              <a:rPr dirty="0" sz="2750" spc="-17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B75442"/>
                </a:solidFill>
                <a:latin typeface="Verdana"/>
                <a:cs typeface="Verdana"/>
              </a:rPr>
              <a:t>faced.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802973" y="1883365"/>
            <a:ext cx="4870450" cy="950594"/>
          </a:xfrm>
          <a:prstGeom prst="rect"/>
        </p:spPr>
        <p:txBody>
          <a:bodyPr wrap="square" lIns="0" tIns="98425" rIns="0" bIns="0" rtlCol="0" vert="horz">
            <a:spAutoFit/>
          </a:bodyPr>
          <a:lstStyle/>
          <a:p>
            <a:pPr marL="1336675" marR="5080" indent="-1324610">
              <a:lnSpc>
                <a:spcPts val="3300"/>
              </a:lnSpc>
              <a:spcBef>
                <a:spcPts val="775"/>
              </a:spcBef>
            </a:pPr>
            <a:r>
              <a:rPr dirty="0" sz="3300" spc="55"/>
              <a:t>COMPARING</a:t>
            </a:r>
            <a:r>
              <a:rPr dirty="0" sz="3300" spc="165"/>
              <a:t> </a:t>
            </a:r>
            <a:r>
              <a:rPr dirty="0" sz="3300" spc="65"/>
              <a:t>THE</a:t>
            </a:r>
            <a:r>
              <a:rPr dirty="0" sz="3300" spc="165"/>
              <a:t> </a:t>
            </a:r>
            <a:r>
              <a:rPr dirty="0" sz="3300" spc="55"/>
              <a:t>TWO </a:t>
            </a:r>
            <a:r>
              <a:rPr dirty="0" sz="3300" spc="85"/>
              <a:t>METHODS</a:t>
            </a:r>
            <a:endParaRPr sz="3300"/>
          </a:p>
        </p:txBody>
      </p:sp>
      <p:sp>
        <p:nvSpPr>
          <p:cNvPr id="6" name="object 6" descr=""/>
          <p:cNvSpPr/>
          <p:nvPr/>
        </p:nvSpPr>
        <p:spPr>
          <a:xfrm>
            <a:off x="0" y="0"/>
            <a:ext cx="347345" cy="3810000"/>
          </a:xfrm>
          <a:custGeom>
            <a:avLst/>
            <a:gdLst/>
            <a:ahLst/>
            <a:cxnLst/>
            <a:rect l="l" t="t" r="r" b="b"/>
            <a:pathLst>
              <a:path w="347345" h="3810000">
                <a:moveTo>
                  <a:pt x="0" y="3809707"/>
                </a:moveTo>
                <a:lnTo>
                  <a:pt x="346774" y="3809707"/>
                </a:lnTo>
                <a:lnTo>
                  <a:pt x="346774" y="0"/>
                </a:lnTo>
                <a:lnTo>
                  <a:pt x="0" y="0"/>
                </a:lnTo>
                <a:lnTo>
                  <a:pt x="0" y="3809707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4465" y="2583281"/>
            <a:ext cx="8848724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001" y="0"/>
            <a:ext cx="18259425" cy="352425"/>
          </a:xfrm>
          <a:custGeom>
            <a:avLst/>
            <a:gdLst/>
            <a:ahLst/>
            <a:cxnLst/>
            <a:rect l="l" t="t" r="r" b="b"/>
            <a:pathLst>
              <a:path w="18259425" h="352425">
                <a:moveTo>
                  <a:pt x="18259425" y="0"/>
                </a:moveTo>
                <a:lnTo>
                  <a:pt x="0" y="0"/>
                </a:lnTo>
                <a:lnTo>
                  <a:pt x="0" y="352425"/>
                </a:lnTo>
                <a:lnTo>
                  <a:pt x="18259425" y="352425"/>
                </a:lnTo>
                <a:lnTo>
                  <a:pt x="18259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8852503"/>
            <a:ext cx="352425" cy="1435735"/>
          </a:xfrm>
          <a:custGeom>
            <a:avLst/>
            <a:gdLst/>
            <a:ahLst/>
            <a:cxnLst/>
            <a:rect l="l" t="t" r="r" b="b"/>
            <a:pathLst>
              <a:path w="352425" h="1435734">
                <a:moveTo>
                  <a:pt x="352424" y="0"/>
                </a:moveTo>
                <a:lnTo>
                  <a:pt x="0" y="0"/>
                </a:lnTo>
                <a:lnTo>
                  <a:pt x="0" y="1435258"/>
                </a:lnTo>
                <a:lnTo>
                  <a:pt x="352424" y="1435258"/>
                </a:lnTo>
                <a:lnTo>
                  <a:pt x="352424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7940018" y="8852507"/>
            <a:ext cx="348615" cy="1435100"/>
          </a:xfrm>
          <a:custGeom>
            <a:avLst/>
            <a:gdLst/>
            <a:ahLst/>
            <a:cxnLst/>
            <a:rect l="l" t="t" r="r" b="b"/>
            <a:pathLst>
              <a:path w="348615" h="1435100">
                <a:moveTo>
                  <a:pt x="348000" y="0"/>
                </a:moveTo>
                <a:lnTo>
                  <a:pt x="0" y="0"/>
                </a:lnTo>
                <a:lnTo>
                  <a:pt x="0" y="1434490"/>
                </a:lnTo>
                <a:lnTo>
                  <a:pt x="348000" y="1434490"/>
                </a:lnTo>
                <a:lnTo>
                  <a:pt x="348000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8849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950" spc="155">
                <a:solidFill>
                  <a:srgbClr val="B75442"/>
                </a:solidFill>
              </a:rPr>
              <a:t>CONCLUSION</a:t>
            </a:r>
            <a:r>
              <a:rPr dirty="0" sz="3950" spc="210">
                <a:solidFill>
                  <a:srgbClr val="B75442"/>
                </a:solidFill>
              </a:rPr>
              <a:t> </a:t>
            </a:r>
            <a:r>
              <a:rPr dirty="0" sz="3950" spc="195">
                <a:solidFill>
                  <a:srgbClr val="B75442"/>
                </a:solidFill>
              </a:rPr>
              <a:t>AND</a:t>
            </a:r>
            <a:r>
              <a:rPr dirty="0" sz="3950" spc="210">
                <a:solidFill>
                  <a:srgbClr val="B75442"/>
                </a:solidFill>
              </a:rPr>
              <a:t> </a:t>
            </a:r>
            <a:r>
              <a:rPr dirty="0" sz="3950">
                <a:solidFill>
                  <a:srgbClr val="B75442"/>
                </a:solidFill>
              </a:rPr>
              <a:t>FUTURE</a:t>
            </a:r>
            <a:r>
              <a:rPr dirty="0" sz="3950" spc="204">
                <a:solidFill>
                  <a:srgbClr val="B75442"/>
                </a:solidFill>
              </a:rPr>
              <a:t> </a:t>
            </a:r>
            <a:r>
              <a:rPr dirty="0" sz="3950" spc="60">
                <a:solidFill>
                  <a:srgbClr val="B75442"/>
                </a:solidFill>
              </a:rPr>
              <a:t>DIRECTIONS</a:t>
            </a:r>
            <a:endParaRPr sz="3950"/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1793" y="4430306"/>
            <a:ext cx="1890382" cy="27698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33481" y="4430306"/>
            <a:ext cx="3349396" cy="343458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5"/>
              </a:spcBef>
              <a:tabLst>
                <a:tab pos="6004560" algn="l"/>
                <a:tab pos="10108565" algn="l"/>
              </a:tabLst>
            </a:pPr>
            <a:r>
              <a:rPr dirty="0" spc="-300"/>
              <a:t>In</a:t>
            </a:r>
            <a:r>
              <a:rPr dirty="0" spc="-180"/>
              <a:t> </a:t>
            </a:r>
            <a:r>
              <a:rPr dirty="0" spc="-120"/>
              <a:t>conclusion,</a:t>
            </a:r>
            <a:r>
              <a:rPr dirty="0" spc="-180"/>
              <a:t> </a:t>
            </a:r>
            <a:r>
              <a:rPr dirty="0" spc="-105"/>
              <a:t>optimizing</a:t>
            </a:r>
            <a:r>
              <a:rPr dirty="0" spc="-180"/>
              <a:t> </a:t>
            </a:r>
            <a:r>
              <a:rPr dirty="0" spc="-80"/>
              <a:t>transportation</a:t>
            </a:r>
            <a:r>
              <a:rPr dirty="0" spc="-180"/>
              <a:t> </a:t>
            </a:r>
            <a:r>
              <a:rPr dirty="0" spc="-110"/>
              <a:t>solutions</a:t>
            </a:r>
            <a:r>
              <a:rPr dirty="0" spc="-175"/>
              <a:t> </a:t>
            </a:r>
            <a:r>
              <a:rPr dirty="0" spc="-10"/>
              <a:t>requires </a:t>
            </a:r>
            <a:r>
              <a:rPr dirty="0" spc="-95"/>
              <a:t>understanding</a:t>
            </a:r>
            <a:r>
              <a:rPr dirty="0" spc="-165"/>
              <a:t> </a:t>
            </a:r>
            <a:r>
              <a:rPr dirty="0" spc="-85"/>
              <a:t>both</a:t>
            </a:r>
            <a:r>
              <a:rPr dirty="0" spc="-160"/>
              <a:t> </a:t>
            </a:r>
            <a:r>
              <a:rPr dirty="0" spc="-25"/>
              <a:t>the</a:t>
            </a:r>
            <a:r>
              <a:rPr dirty="0"/>
              <a:t>	</a:t>
            </a:r>
            <a:r>
              <a:rPr dirty="0" spc="-25"/>
              <a:t>and</a:t>
            </a:r>
            <a:r>
              <a:rPr dirty="0"/>
              <a:t>	</a:t>
            </a:r>
            <a:r>
              <a:rPr dirty="0" spc="-440"/>
              <a:t>.</a:t>
            </a:r>
            <a:r>
              <a:rPr dirty="0" spc="-220"/>
              <a:t> </a:t>
            </a:r>
            <a:r>
              <a:rPr dirty="0" spc="-85"/>
              <a:t>By </a:t>
            </a:r>
            <a:r>
              <a:rPr dirty="0" spc="-80"/>
              <a:t>leveraging</a:t>
            </a:r>
            <a:r>
              <a:rPr dirty="0" spc="-185"/>
              <a:t> </a:t>
            </a:r>
            <a:r>
              <a:rPr dirty="0" spc="-110"/>
              <a:t>these</a:t>
            </a:r>
            <a:r>
              <a:rPr dirty="0" spc="-180"/>
              <a:t> </a:t>
            </a:r>
            <a:r>
              <a:rPr dirty="0" spc="-140"/>
              <a:t>methods,</a:t>
            </a:r>
            <a:r>
              <a:rPr dirty="0" spc="-180"/>
              <a:t> </a:t>
            </a:r>
            <a:r>
              <a:rPr dirty="0" spc="-85"/>
              <a:t>organizations</a:t>
            </a:r>
            <a:r>
              <a:rPr dirty="0" spc="-180"/>
              <a:t> </a:t>
            </a:r>
            <a:r>
              <a:rPr dirty="0" spc="-50"/>
              <a:t>can</a:t>
            </a:r>
            <a:r>
              <a:rPr dirty="0" spc="-185"/>
              <a:t> </a:t>
            </a:r>
            <a:r>
              <a:rPr dirty="0" spc="-85"/>
              <a:t>enhance</a:t>
            </a:r>
            <a:r>
              <a:rPr dirty="0" spc="-180"/>
              <a:t> </a:t>
            </a:r>
            <a:r>
              <a:rPr dirty="0" spc="-10"/>
              <a:t>their </a:t>
            </a:r>
            <a:r>
              <a:rPr dirty="0" spc="-95"/>
              <a:t>logistics</a:t>
            </a:r>
            <a:r>
              <a:rPr dirty="0" spc="-190"/>
              <a:t> </a:t>
            </a:r>
            <a:r>
              <a:rPr dirty="0"/>
              <a:t>eficiency.</a:t>
            </a:r>
            <a:r>
              <a:rPr dirty="0" spc="-185"/>
              <a:t> </a:t>
            </a:r>
            <a:r>
              <a:rPr dirty="0" spc="-120"/>
              <a:t>Future</a:t>
            </a:r>
            <a:r>
              <a:rPr dirty="0" spc="-190"/>
              <a:t> </a:t>
            </a:r>
            <a:r>
              <a:rPr dirty="0" spc="-90"/>
              <a:t>research</a:t>
            </a:r>
            <a:r>
              <a:rPr dirty="0" spc="-185"/>
              <a:t> </a:t>
            </a:r>
            <a:r>
              <a:rPr dirty="0" spc="-105"/>
              <a:t>should</a:t>
            </a:r>
            <a:r>
              <a:rPr dirty="0" spc="-185"/>
              <a:t> </a:t>
            </a:r>
            <a:r>
              <a:rPr dirty="0" spc="-70"/>
              <a:t>focus</a:t>
            </a:r>
            <a:r>
              <a:rPr dirty="0" spc="-190"/>
              <a:t> </a:t>
            </a:r>
            <a:r>
              <a:rPr dirty="0" spc="-80"/>
              <a:t>on</a:t>
            </a:r>
            <a:r>
              <a:rPr dirty="0" spc="-185"/>
              <a:t> </a:t>
            </a:r>
            <a:r>
              <a:rPr dirty="0" spc="-10"/>
              <a:t>hybrid </a:t>
            </a:r>
            <a:r>
              <a:rPr dirty="0" spc="-60"/>
              <a:t>approaches</a:t>
            </a:r>
            <a:r>
              <a:rPr dirty="0" spc="-180"/>
              <a:t> </a:t>
            </a:r>
            <a:r>
              <a:rPr dirty="0" spc="-85"/>
              <a:t>that</a:t>
            </a:r>
            <a:r>
              <a:rPr dirty="0" spc="-175"/>
              <a:t> </a:t>
            </a:r>
            <a:r>
              <a:rPr dirty="0" spc="-85"/>
              <a:t>combine</a:t>
            </a:r>
            <a:r>
              <a:rPr dirty="0" spc="-175"/>
              <a:t> </a:t>
            </a:r>
            <a:r>
              <a:rPr dirty="0" spc="-114"/>
              <a:t>the</a:t>
            </a:r>
            <a:r>
              <a:rPr dirty="0" spc="-180"/>
              <a:t> </a:t>
            </a:r>
            <a:r>
              <a:rPr dirty="0" spc="-114"/>
              <a:t>strengths</a:t>
            </a:r>
            <a:r>
              <a:rPr dirty="0" spc="-175"/>
              <a:t> </a:t>
            </a:r>
            <a:r>
              <a:rPr dirty="0"/>
              <a:t>of</a:t>
            </a:r>
            <a:r>
              <a:rPr dirty="0" spc="-175"/>
              <a:t> </a:t>
            </a:r>
            <a:r>
              <a:rPr dirty="0" spc="-85"/>
              <a:t>both</a:t>
            </a:r>
            <a:r>
              <a:rPr dirty="0" spc="-180"/>
              <a:t> </a:t>
            </a:r>
            <a:r>
              <a:rPr dirty="0" spc="-110"/>
              <a:t>techniques</a:t>
            </a:r>
            <a:r>
              <a:rPr dirty="0" spc="-175"/>
              <a:t> </a:t>
            </a:r>
            <a:r>
              <a:rPr dirty="0" spc="-25"/>
              <a:t>for </a:t>
            </a:r>
            <a:r>
              <a:rPr dirty="0" spc="-95"/>
              <a:t>superior</a:t>
            </a:r>
            <a:r>
              <a:rPr dirty="0" spc="-170"/>
              <a:t> </a:t>
            </a:r>
            <a:r>
              <a:rPr dirty="0" spc="-30"/>
              <a:t>results.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61211" y="7176628"/>
            <a:ext cx="18415" cy="27305"/>
          </a:xfrm>
          <a:custGeom>
            <a:avLst/>
            <a:gdLst/>
            <a:ahLst/>
            <a:cxnLst/>
            <a:rect l="l" t="t" r="r" b="b"/>
            <a:pathLst>
              <a:path w="18414" h="27304">
                <a:moveTo>
                  <a:pt x="0" y="0"/>
                </a:moveTo>
                <a:lnTo>
                  <a:pt x="3550" y="5150"/>
                </a:lnTo>
                <a:lnTo>
                  <a:pt x="9503" y="14035"/>
                </a:lnTo>
                <a:lnTo>
                  <a:pt x="17838" y="26938"/>
                </a:lnTo>
                <a:lnTo>
                  <a:pt x="17838" y="24081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352425" cy="2593340"/>
          </a:xfrm>
          <a:custGeom>
            <a:avLst/>
            <a:gdLst/>
            <a:ahLst/>
            <a:cxnLst/>
            <a:rect l="l" t="t" r="r" b="b"/>
            <a:pathLst>
              <a:path w="352425" h="2593340">
                <a:moveTo>
                  <a:pt x="352424" y="2592831"/>
                </a:moveTo>
                <a:lnTo>
                  <a:pt x="352424" y="0"/>
                </a:lnTo>
                <a:lnTo>
                  <a:pt x="0" y="0"/>
                </a:lnTo>
                <a:lnTo>
                  <a:pt x="0" y="2592831"/>
                </a:lnTo>
                <a:lnTo>
                  <a:pt x="352424" y="2592831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220063" y="9934999"/>
            <a:ext cx="4067175" cy="352425"/>
          </a:xfrm>
          <a:custGeom>
            <a:avLst/>
            <a:gdLst/>
            <a:ahLst/>
            <a:cxnLst/>
            <a:rect l="l" t="t" r="r" b="b"/>
            <a:pathLst>
              <a:path w="4067175" h="352425">
                <a:moveTo>
                  <a:pt x="4067175" y="0"/>
                </a:moveTo>
                <a:lnTo>
                  <a:pt x="0" y="0"/>
                </a:lnTo>
                <a:lnTo>
                  <a:pt x="0" y="352425"/>
                </a:lnTo>
                <a:lnTo>
                  <a:pt x="4067175" y="352425"/>
                </a:lnTo>
                <a:lnTo>
                  <a:pt x="406717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827753" y="7571054"/>
            <a:ext cx="638175" cy="638175"/>
          </a:xfrm>
          <a:custGeom>
            <a:avLst/>
            <a:gdLst/>
            <a:ahLst/>
            <a:cxnLst/>
            <a:rect l="l" t="t" r="r" b="b"/>
            <a:pathLst>
              <a:path w="638175" h="638175">
                <a:moveTo>
                  <a:pt x="484035" y="513600"/>
                </a:moveTo>
                <a:lnTo>
                  <a:pt x="340423" y="308178"/>
                </a:lnTo>
                <a:lnTo>
                  <a:pt x="212725" y="125539"/>
                </a:lnTo>
                <a:lnTo>
                  <a:pt x="153797" y="125539"/>
                </a:lnTo>
                <a:lnTo>
                  <a:pt x="425094" y="513600"/>
                </a:lnTo>
                <a:lnTo>
                  <a:pt x="484035" y="513600"/>
                </a:lnTo>
                <a:close/>
              </a:path>
              <a:path w="638175" h="638175">
                <a:moveTo>
                  <a:pt x="638175" y="68948"/>
                </a:moveTo>
                <a:lnTo>
                  <a:pt x="632752" y="42113"/>
                </a:lnTo>
                <a:lnTo>
                  <a:pt x="617969" y="20193"/>
                </a:lnTo>
                <a:lnTo>
                  <a:pt x="596049" y="5422"/>
                </a:lnTo>
                <a:lnTo>
                  <a:pt x="569214" y="0"/>
                </a:lnTo>
                <a:lnTo>
                  <a:pt x="536562" y="0"/>
                </a:lnTo>
                <a:lnTo>
                  <a:pt x="536562" y="541172"/>
                </a:lnTo>
                <a:lnTo>
                  <a:pt x="407047" y="541172"/>
                </a:lnTo>
                <a:lnTo>
                  <a:pt x="288455" y="368592"/>
                </a:lnTo>
                <a:lnTo>
                  <a:pt x="139979" y="541172"/>
                </a:lnTo>
                <a:lnTo>
                  <a:pt x="101600" y="541172"/>
                </a:lnTo>
                <a:lnTo>
                  <a:pt x="271411" y="343801"/>
                </a:lnTo>
                <a:lnTo>
                  <a:pt x="101600" y="96647"/>
                </a:lnTo>
                <a:lnTo>
                  <a:pt x="231127" y="96647"/>
                </a:lnTo>
                <a:lnTo>
                  <a:pt x="343420" y="260096"/>
                </a:lnTo>
                <a:lnTo>
                  <a:pt x="484022" y="96647"/>
                </a:lnTo>
                <a:lnTo>
                  <a:pt x="522389" y="96647"/>
                </a:lnTo>
                <a:lnTo>
                  <a:pt x="360464" y="284886"/>
                </a:lnTo>
                <a:lnTo>
                  <a:pt x="536562" y="541172"/>
                </a:lnTo>
                <a:lnTo>
                  <a:pt x="536562" y="0"/>
                </a:lnTo>
                <a:lnTo>
                  <a:pt x="68948" y="0"/>
                </a:lnTo>
                <a:lnTo>
                  <a:pt x="42100" y="5422"/>
                </a:lnTo>
                <a:lnTo>
                  <a:pt x="20193" y="20193"/>
                </a:lnTo>
                <a:lnTo>
                  <a:pt x="5410" y="42113"/>
                </a:lnTo>
                <a:lnTo>
                  <a:pt x="0" y="68948"/>
                </a:lnTo>
                <a:lnTo>
                  <a:pt x="0" y="569214"/>
                </a:lnTo>
                <a:lnTo>
                  <a:pt x="5410" y="596061"/>
                </a:lnTo>
                <a:lnTo>
                  <a:pt x="20193" y="617982"/>
                </a:lnTo>
                <a:lnTo>
                  <a:pt x="42100" y="632764"/>
                </a:lnTo>
                <a:lnTo>
                  <a:pt x="68948" y="638175"/>
                </a:lnTo>
                <a:lnTo>
                  <a:pt x="569214" y="638175"/>
                </a:lnTo>
                <a:lnTo>
                  <a:pt x="596049" y="632764"/>
                </a:lnTo>
                <a:lnTo>
                  <a:pt x="617969" y="617982"/>
                </a:lnTo>
                <a:lnTo>
                  <a:pt x="632752" y="596061"/>
                </a:lnTo>
                <a:lnTo>
                  <a:pt x="638175" y="569214"/>
                </a:lnTo>
                <a:lnTo>
                  <a:pt x="638175" y="541172"/>
                </a:lnTo>
                <a:lnTo>
                  <a:pt x="638175" y="96647"/>
                </a:lnTo>
                <a:lnTo>
                  <a:pt x="638175" y="68948"/>
                </a:lnTo>
                <a:close/>
              </a:path>
            </a:pathLst>
          </a:custGeom>
          <a:solidFill>
            <a:srgbClr val="B754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489871" y="7568552"/>
            <a:ext cx="638175" cy="647700"/>
          </a:xfrm>
          <a:custGeom>
            <a:avLst/>
            <a:gdLst/>
            <a:ahLst/>
            <a:cxnLst/>
            <a:rect l="l" t="t" r="r" b="b"/>
            <a:pathLst>
              <a:path w="638175" h="647700">
                <a:moveTo>
                  <a:pt x="168859" y="266103"/>
                </a:moveTo>
                <a:lnTo>
                  <a:pt x="131610" y="266103"/>
                </a:lnTo>
                <a:lnTo>
                  <a:pt x="131610" y="532218"/>
                </a:lnTo>
                <a:lnTo>
                  <a:pt x="168859" y="532218"/>
                </a:lnTo>
                <a:lnTo>
                  <a:pt x="168859" y="266103"/>
                </a:lnTo>
                <a:close/>
              </a:path>
              <a:path w="638175" h="647700">
                <a:moveTo>
                  <a:pt x="168859" y="135559"/>
                </a:moveTo>
                <a:lnTo>
                  <a:pt x="167538" y="128193"/>
                </a:lnTo>
                <a:lnTo>
                  <a:pt x="163880" y="121754"/>
                </a:lnTo>
                <a:lnTo>
                  <a:pt x="158369" y="117208"/>
                </a:lnTo>
                <a:lnTo>
                  <a:pt x="151472" y="115493"/>
                </a:lnTo>
                <a:lnTo>
                  <a:pt x="144170" y="116865"/>
                </a:lnTo>
                <a:lnTo>
                  <a:pt x="137807" y="120815"/>
                </a:lnTo>
                <a:lnTo>
                  <a:pt x="133311" y="127139"/>
                </a:lnTo>
                <a:lnTo>
                  <a:pt x="131610" y="135559"/>
                </a:lnTo>
                <a:lnTo>
                  <a:pt x="132956" y="142900"/>
                </a:lnTo>
                <a:lnTo>
                  <a:pt x="136880" y="149059"/>
                </a:lnTo>
                <a:lnTo>
                  <a:pt x="143129" y="152869"/>
                </a:lnTo>
                <a:lnTo>
                  <a:pt x="151472" y="153136"/>
                </a:lnTo>
                <a:lnTo>
                  <a:pt x="158724" y="151803"/>
                </a:lnTo>
                <a:lnTo>
                  <a:pt x="164807" y="148120"/>
                </a:lnTo>
                <a:lnTo>
                  <a:pt x="168579" y="142544"/>
                </a:lnTo>
                <a:lnTo>
                  <a:pt x="168859" y="135559"/>
                </a:lnTo>
                <a:close/>
              </a:path>
              <a:path w="638175" h="647700">
                <a:moveTo>
                  <a:pt x="506564" y="346443"/>
                </a:moveTo>
                <a:lnTo>
                  <a:pt x="501980" y="319112"/>
                </a:lnTo>
                <a:lnTo>
                  <a:pt x="488556" y="295300"/>
                </a:lnTo>
                <a:lnTo>
                  <a:pt x="466750" y="277609"/>
                </a:lnTo>
                <a:lnTo>
                  <a:pt x="437045" y="268617"/>
                </a:lnTo>
                <a:lnTo>
                  <a:pt x="432066" y="268617"/>
                </a:lnTo>
                <a:lnTo>
                  <a:pt x="427101" y="266103"/>
                </a:lnTo>
                <a:lnTo>
                  <a:pt x="422135" y="266103"/>
                </a:lnTo>
                <a:lnTo>
                  <a:pt x="404050" y="267919"/>
                </a:lnTo>
                <a:lnTo>
                  <a:pt x="387375" y="273011"/>
                </a:lnTo>
                <a:lnTo>
                  <a:pt x="372554" y="280936"/>
                </a:lnTo>
                <a:lnTo>
                  <a:pt x="360070" y="291211"/>
                </a:lnTo>
                <a:lnTo>
                  <a:pt x="354825" y="296748"/>
                </a:lnTo>
                <a:lnTo>
                  <a:pt x="349821" y="301574"/>
                </a:lnTo>
                <a:lnTo>
                  <a:pt x="344347" y="304990"/>
                </a:lnTo>
                <a:lnTo>
                  <a:pt x="337705" y="306273"/>
                </a:lnTo>
                <a:lnTo>
                  <a:pt x="332752" y="306273"/>
                </a:lnTo>
                <a:lnTo>
                  <a:pt x="330263" y="303758"/>
                </a:lnTo>
                <a:lnTo>
                  <a:pt x="322821" y="301244"/>
                </a:lnTo>
                <a:lnTo>
                  <a:pt x="317842" y="293712"/>
                </a:lnTo>
                <a:lnTo>
                  <a:pt x="320332" y="286181"/>
                </a:lnTo>
                <a:lnTo>
                  <a:pt x="320332" y="266103"/>
                </a:lnTo>
                <a:lnTo>
                  <a:pt x="283083" y="266103"/>
                </a:lnTo>
                <a:lnTo>
                  <a:pt x="283083" y="532218"/>
                </a:lnTo>
                <a:lnTo>
                  <a:pt x="320332" y="532218"/>
                </a:lnTo>
                <a:lnTo>
                  <a:pt x="320332" y="381584"/>
                </a:lnTo>
                <a:lnTo>
                  <a:pt x="326377" y="351815"/>
                </a:lnTo>
                <a:lnTo>
                  <a:pt x="342671" y="327926"/>
                </a:lnTo>
                <a:lnTo>
                  <a:pt x="366420" y="312051"/>
                </a:lnTo>
                <a:lnTo>
                  <a:pt x="394830" y="306273"/>
                </a:lnTo>
                <a:lnTo>
                  <a:pt x="424268" y="312394"/>
                </a:lnTo>
                <a:lnTo>
                  <a:pt x="447903" y="328866"/>
                </a:lnTo>
                <a:lnTo>
                  <a:pt x="463613" y="352882"/>
                </a:lnTo>
                <a:lnTo>
                  <a:pt x="469328" y="381584"/>
                </a:lnTo>
                <a:lnTo>
                  <a:pt x="469328" y="532218"/>
                </a:lnTo>
                <a:lnTo>
                  <a:pt x="506564" y="532218"/>
                </a:lnTo>
                <a:lnTo>
                  <a:pt x="506564" y="346443"/>
                </a:lnTo>
                <a:close/>
              </a:path>
              <a:path w="638175" h="647700">
                <a:moveTo>
                  <a:pt x="638175" y="97904"/>
                </a:moveTo>
                <a:lnTo>
                  <a:pt x="634161" y="77812"/>
                </a:lnTo>
                <a:lnTo>
                  <a:pt x="630758" y="60718"/>
                </a:lnTo>
                <a:lnTo>
                  <a:pt x="610552" y="30124"/>
                </a:lnTo>
                <a:lnTo>
                  <a:pt x="580555" y="8940"/>
                </a:lnTo>
                <a:lnTo>
                  <a:pt x="543826" y="12"/>
                </a:lnTo>
                <a:lnTo>
                  <a:pt x="543826" y="346443"/>
                </a:lnTo>
                <a:lnTo>
                  <a:pt x="543826" y="549783"/>
                </a:lnTo>
                <a:lnTo>
                  <a:pt x="542505" y="557161"/>
                </a:lnTo>
                <a:lnTo>
                  <a:pt x="538848" y="563600"/>
                </a:lnTo>
                <a:lnTo>
                  <a:pt x="533336" y="568159"/>
                </a:lnTo>
                <a:lnTo>
                  <a:pt x="526440" y="569874"/>
                </a:lnTo>
                <a:lnTo>
                  <a:pt x="449465" y="569874"/>
                </a:lnTo>
                <a:lnTo>
                  <a:pt x="442201" y="568502"/>
                </a:lnTo>
                <a:lnTo>
                  <a:pt x="436118" y="564540"/>
                </a:lnTo>
                <a:lnTo>
                  <a:pt x="432346" y="558228"/>
                </a:lnTo>
                <a:lnTo>
                  <a:pt x="432079" y="549783"/>
                </a:lnTo>
                <a:lnTo>
                  <a:pt x="432079" y="381584"/>
                </a:lnTo>
                <a:lnTo>
                  <a:pt x="429044" y="367233"/>
                </a:lnTo>
                <a:lnTo>
                  <a:pt x="420903" y="355231"/>
                </a:lnTo>
                <a:lnTo>
                  <a:pt x="409028" y="346989"/>
                </a:lnTo>
                <a:lnTo>
                  <a:pt x="394830" y="343928"/>
                </a:lnTo>
                <a:lnTo>
                  <a:pt x="380619" y="346989"/>
                </a:lnTo>
                <a:lnTo>
                  <a:pt x="368757" y="355231"/>
                </a:lnTo>
                <a:lnTo>
                  <a:pt x="360603" y="367233"/>
                </a:lnTo>
                <a:lnTo>
                  <a:pt x="357581" y="381584"/>
                </a:lnTo>
                <a:lnTo>
                  <a:pt x="357581" y="549783"/>
                </a:lnTo>
                <a:lnTo>
                  <a:pt x="356222" y="557161"/>
                </a:lnTo>
                <a:lnTo>
                  <a:pt x="352298" y="563600"/>
                </a:lnTo>
                <a:lnTo>
                  <a:pt x="346049" y="568159"/>
                </a:lnTo>
                <a:lnTo>
                  <a:pt x="337718" y="569874"/>
                </a:lnTo>
                <a:lnTo>
                  <a:pt x="263220" y="569874"/>
                </a:lnTo>
                <a:lnTo>
                  <a:pt x="255917" y="568502"/>
                </a:lnTo>
                <a:lnTo>
                  <a:pt x="249555" y="564540"/>
                </a:lnTo>
                <a:lnTo>
                  <a:pt x="245059" y="558228"/>
                </a:lnTo>
                <a:lnTo>
                  <a:pt x="243357" y="549783"/>
                </a:lnTo>
                <a:lnTo>
                  <a:pt x="243357" y="248526"/>
                </a:lnTo>
                <a:lnTo>
                  <a:pt x="244703" y="241160"/>
                </a:lnTo>
                <a:lnTo>
                  <a:pt x="248627" y="234734"/>
                </a:lnTo>
                <a:lnTo>
                  <a:pt x="254876" y="230174"/>
                </a:lnTo>
                <a:lnTo>
                  <a:pt x="263220" y="228447"/>
                </a:lnTo>
                <a:lnTo>
                  <a:pt x="337718" y="228447"/>
                </a:lnTo>
                <a:lnTo>
                  <a:pt x="344855" y="229831"/>
                </a:lnTo>
                <a:lnTo>
                  <a:pt x="344716" y="229831"/>
                </a:lnTo>
                <a:lnTo>
                  <a:pt x="350443" y="233476"/>
                </a:lnTo>
                <a:lnTo>
                  <a:pt x="354825" y="239052"/>
                </a:lnTo>
                <a:lnTo>
                  <a:pt x="357581" y="246024"/>
                </a:lnTo>
                <a:lnTo>
                  <a:pt x="372897" y="239052"/>
                </a:lnTo>
                <a:lnTo>
                  <a:pt x="388924" y="233476"/>
                </a:lnTo>
                <a:lnTo>
                  <a:pt x="405244" y="229831"/>
                </a:lnTo>
                <a:lnTo>
                  <a:pt x="404926" y="229831"/>
                </a:lnTo>
                <a:lnTo>
                  <a:pt x="422148" y="228447"/>
                </a:lnTo>
                <a:lnTo>
                  <a:pt x="437045" y="228447"/>
                </a:lnTo>
                <a:lnTo>
                  <a:pt x="486194" y="245478"/>
                </a:lnTo>
                <a:lnTo>
                  <a:pt x="517436" y="271754"/>
                </a:lnTo>
                <a:lnTo>
                  <a:pt x="537032" y="306514"/>
                </a:lnTo>
                <a:lnTo>
                  <a:pt x="543826" y="346443"/>
                </a:lnTo>
                <a:lnTo>
                  <a:pt x="543826" y="12"/>
                </a:lnTo>
                <a:lnTo>
                  <a:pt x="206108" y="0"/>
                </a:lnTo>
                <a:lnTo>
                  <a:pt x="206108" y="135559"/>
                </a:lnTo>
                <a:lnTo>
                  <a:pt x="206108" y="549783"/>
                </a:lnTo>
                <a:lnTo>
                  <a:pt x="204787" y="557161"/>
                </a:lnTo>
                <a:lnTo>
                  <a:pt x="201142" y="563600"/>
                </a:lnTo>
                <a:lnTo>
                  <a:pt x="195630" y="568159"/>
                </a:lnTo>
                <a:lnTo>
                  <a:pt x="188722" y="569874"/>
                </a:lnTo>
                <a:lnTo>
                  <a:pt x="114236" y="569874"/>
                </a:lnTo>
                <a:lnTo>
                  <a:pt x="106934" y="568502"/>
                </a:lnTo>
                <a:lnTo>
                  <a:pt x="100558" y="564540"/>
                </a:lnTo>
                <a:lnTo>
                  <a:pt x="96062" y="558228"/>
                </a:lnTo>
                <a:lnTo>
                  <a:pt x="94361" y="549783"/>
                </a:lnTo>
                <a:lnTo>
                  <a:pt x="94361" y="248526"/>
                </a:lnTo>
                <a:lnTo>
                  <a:pt x="95719" y="241160"/>
                </a:lnTo>
                <a:lnTo>
                  <a:pt x="99631" y="234734"/>
                </a:lnTo>
                <a:lnTo>
                  <a:pt x="105879" y="230174"/>
                </a:lnTo>
                <a:lnTo>
                  <a:pt x="114236" y="228447"/>
                </a:lnTo>
                <a:lnTo>
                  <a:pt x="188722" y="228447"/>
                </a:lnTo>
                <a:lnTo>
                  <a:pt x="206108" y="549783"/>
                </a:lnTo>
                <a:lnTo>
                  <a:pt x="206108" y="135559"/>
                </a:lnTo>
                <a:lnTo>
                  <a:pt x="189966" y="175412"/>
                </a:lnTo>
                <a:lnTo>
                  <a:pt x="151472" y="190792"/>
                </a:lnTo>
                <a:lnTo>
                  <a:pt x="129971" y="186410"/>
                </a:lnTo>
                <a:lnTo>
                  <a:pt x="111734" y="174472"/>
                </a:lnTo>
                <a:lnTo>
                  <a:pt x="99085" y="156908"/>
                </a:lnTo>
                <a:lnTo>
                  <a:pt x="94361" y="135559"/>
                </a:lnTo>
                <a:lnTo>
                  <a:pt x="98742" y="113830"/>
                </a:lnTo>
                <a:lnTo>
                  <a:pt x="110807" y="95389"/>
                </a:lnTo>
                <a:lnTo>
                  <a:pt x="128930" y="82600"/>
                </a:lnTo>
                <a:lnTo>
                  <a:pt x="151472" y="77812"/>
                </a:lnTo>
                <a:lnTo>
                  <a:pt x="172923" y="82257"/>
                </a:lnTo>
                <a:lnTo>
                  <a:pt x="190893" y="94449"/>
                </a:lnTo>
                <a:lnTo>
                  <a:pt x="202806" y="112776"/>
                </a:lnTo>
                <a:lnTo>
                  <a:pt x="206108" y="135559"/>
                </a:lnTo>
                <a:lnTo>
                  <a:pt x="206108" y="0"/>
                </a:lnTo>
                <a:lnTo>
                  <a:pt x="94361" y="0"/>
                </a:lnTo>
                <a:lnTo>
                  <a:pt x="57607" y="7531"/>
                </a:lnTo>
                <a:lnTo>
                  <a:pt x="27622" y="28244"/>
                </a:lnTo>
                <a:lnTo>
                  <a:pt x="7404" y="59309"/>
                </a:lnTo>
                <a:lnTo>
                  <a:pt x="0" y="97904"/>
                </a:lnTo>
                <a:lnTo>
                  <a:pt x="0" y="549783"/>
                </a:lnTo>
                <a:lnTo>
                  <a:pt x="7404" y="586981"/>
                </a:lnTo>
                <a:lnTo>
                  <a:pt x="27622" y="617575"/>
                </a:lnTo>
                <a:lnTo>
                  <a:pt x="57607" y="638759"/>
                </a:lnTo>
                <a:lnTo>
                  <a:pt x="94361" y="647700"/>
                </a:lnTo>
                <a:lnTo>
                  <a:pt x="543814" y="647700"/>
                </a:lnTo>
                <a:lnTo>
                  <a:pt x="580555" y="640168"/>
                </a:lnTo>
                <a:lnTo>
                  <a:pt x="610552" y="619455"/>
                </a:lnTo>
                <a:lnTo>
                  <a:pt x="630758" y="588391"/>
                </a:lnTo>
                <a:lnTo>
                  <a:pt x="634314" y="569874"/>
                </a:lnTo>
                <a:lnTo>
                  <a:pt x="638175" y="549783"/>
                </a:lnTo>
                <a:lnTo>
                  <a:pt x="638175" y="228447"/>
                </a:lnTo>
                <a:lnTo>
                  <a:pt x="638175" y="190792"/>
                </a:lnTo>
                <a:lnTo>
                  <a:pt x="638175" y="97904"/>
                </a:lnTo>
                <a:close/>
              </a:path>
            </a:pathLst>
          </a:custGeom>
          <a:solidFill>
            <a:srgbClr val="B754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799872" y="7568552"/>
            <a:ext cx="638175" cy="647700"/>
          </a:xfrm>
          <a:custGeom>
            <a:avLst/>
            <a:gdLst/>
            <a:ahLst/>
            <a:cxnLst/>
            <a:rect l="l" t="t" r="r" b="b"/>
            <a:pathLst>
              <a:path w="638175" h="647700">
                <a:moveTo>
                  <a:pt x="521385" y="120497"/>
                </a:moveTo>
                <a:lnTo>
                  <a:pt x="508304" y="117563"/>
                </a:lnTo>
                <a:lnTo>
                  <a:pt x="494995" y="115798"/>
                </a:lnTo>
                <a:lnTo>
                  <a:pt x="481228" y="114503"/>
                </a:lnTo>
                <a:lnTo>
                  <a:pt x="467131" y="113017"/>
                </a:lnTo>
                <a:lnTo>
                  <a:pt x="459308" y="113017"/>
                </a:lnTo>
                <a:lnTo>
                  <a:pt x="451866" y="113284"/>
                </a:lnTo>
                <a:lnTo>
                  <a:pt x="405003" y="123723"/>
                </a:lnTo>
                <a:lnTo>
                  <a:pt x="364337" y="159969"/>
                </a:lnTo>
                <a:lnTo>
                  <a:pt x="357517" y="190792"/>
                </a:lnTo>
                <a:lnTo>
                  <a:pt x="357517" y="283679"/>
                </a:lnTo>
                <a:lnTo>
                  <a:pt x="356196" y="291058"/>
                </a:lnTo>
                <a:lnTo>
                  <a:pt x="352552" y="297484"/>
                </a:lnTo>
                <a:lnTo>
                  <a:pt x="347040" y="302044"/>
                </a:lnTo>
                <a:lnTo>
                  <a:pt x="340144" y="303758"/>
                </a:lnTo>
                <a:lnTo>
                  <a:pt x="302895" y="303758"/>
                </a:lnTo>
                <a:lnTo>
                  <a:pt x="302895" y="341414"/>
                </a:lnTo>
                <a:lnTo>
                  <a:pt x="340144" y="341414"/>
                </a:lnTo>
                <a:lnTo>
                  <a:pt x="347395" y="342798"/>
                </a:lnTo>
                <a:lnTo>
                  <a:pt x="353479" y="346760"/>
                </a:lnTo>
                <a:lnTo>
                  <a:pt x="357238" y="353072"/>
                </a:lnTo>
                <a:lnTo>
                  <a:pt x="357517" y="361505"/>
                </a:lnTo>
                <a:lnTo>
                  <a:pt x="357517" y="647700"/>
                </a:lnTo>
                <a:lnTo>
                  <a:pt x="414616" y="647700"/>
                </a:lnTo>
                <a:lnTo>
                  <a:pt x="414616" y="361505"/>
                </a:lnTo>
                <a:lnTo>
                  <a:pt x="415925" y="354139"/>
                </a:lnTo>
                <a:lnTo>
                  <a:pt x="419582" y="347700"/>
                </a:lnTo>
                <a:lnTo>
                  <a:pt x="425094" y="343141"/>
                </a:lnTo>
                <a:lnTo>
                  <a:pt x="432003" y="341414"/>
                </a:lnTo>
                <a:lnTo>
                  <a:pt x="494068" y="341414"/>
                </a:lnTo>
                <a:lnTo>
                  <a:pt x="501523" y="303758"/>
                </a:lnTo>
                <a:lnTo>
                  <a:pt x="432003" y="303758"/>
                </a:lnTo>
                <a:lnTo>
                  <a:pt x="424738" y="302387"/>
                </a:lnTo>
                <a:lnTo>
                  <a:pt x="418655" y="298424"/>
                </a:lnTo>
                <a:lnTo>
                  <a:pt x="414883" y="292112"/>
                </a:lnTo>
                <a:lnTo>
                  <a:pt x="414616" y="283679"/>
                </a:lnTo>
                <a:lnTo>
                  <a:pt x="414616" y="223431"/>
                </a:lnTo>
                <a:lnTo>
                  <a:pt x="418261" y="201345"/>
                </a:lnTo>
                <a:lnTo>
                  <a:pt x="428891" y="184200"/>
                </a:lnTo>
                <a:lnTo>
                  <a:pt x="446036" y="172237"/>
                </a:lnTo>
                <a:lnTo>
                  <a:pt x="469239" y="165684"/>
                </a:lnTo>
                <a:lnTo>
                  <a:pt x="476694" y="165684"/>
                </a:lnTo>
                <a:lnTo>
                  <a:pt x="481660" y="163169"/>
                </a:lnTo>
                <a:lnTo>
                  <a:pt x="486625" y="163169"/>
                </a:lnTo>
                <a:lnTo>
                  <a:pt x="494030" y="163563"/>
                </a:lnTo>
                <a:lnTo>
                  <a:pt x="507911" y="165303"/>
                </a:lnTo>
                <a:lnTo>
                  <a:pt x="513930" y="165684"/>
                </a:lnTo>
                <a:lnTo>
                  <a:pt x="514273" y="163563"/>
                </a:lnTo>
                <a:lnTo>
                  <a:pt x="514337" y="163169"/>
                </a:lnTo>
                <a:lnTo>
                  <a:pt x="521385" y="120497"/>
                </a:lnTo>
                <a:close/>
              </a:path>
              <a:path w="638175" h="647700">
                <a:moveTo>
                  <a:pt x="638073" y="95389"/>
                </a:moveTo>
                <a:lnTo>
                  <a:pt x="630694" y="58254"/>
                </a:lnTo>
                <a:lnTo>
                  <a:pt x="610755" y="27927"/>
                </a:lnTo>
                <a:lnTo>
                  <a:pt x="581507" y="7493"/>
                </a:lnTo>
                <a:lnTo>
                  <a:pt x="546214" y="0"/>
                </a:lnTo>
                <a:lnTo>
                  <a:pt x="94348" y="0"/>
                </a:lnTo>
                <a:lnTo>
                  <a:pt x="57607" y="7493"/>
                </a:lnTo>
                <a:lnTo>
                  <a:pt x="27609" y="27927"/>
                </a:lnTo>
                <a:lnTo>
                  <a:pt x="7404" y="58254"/>
                </a:lnTo>
                <a:lnTo>
                  <a:pt x="0" y="95389"/>
                </a:lnTo>
                <a:lnTo>
                  <a:pt x="0" y="552297"/>
                </a:lnTo>
                <a:lnTo>
                  <a:pt x="7404" y="589445"/>
                </a:lnTo>
                <a:lnTo>
                  <a:pt x="27609" y="619772"/>
                </a:lnTo>
                <a:lnTo>
                  <a:pt x="57607" y="640207"/>
                </a:lnTo>
                <a:lnTo>
                  <a:pt x="94348" y="647700"/>
                </a:lnTo>
                <a:lnTo>
                  <a:pt x="320281" y="647700"/>
                </a:lnTo>
                <a:lnTo>
                  <a:pt x="320281" y="379069"/>
                </a:lnTo>
                <a:lnTo>
                  <a:pt x="283032" y="379069"/>
                </a:lnTo>
                <a:lnTo>
                  <a:pt x="275767" y="377748"/>
                </a:lnTo>
                <a:lnTo>
                  <a:pt x="269684" y="374065"/>
                </a:lnTo>
                <a:lnTo>
                  <a:pt x="265925" y="368490"/>
                </a:lnTo>
                <a:lnTo>
                  <a:pt x="265658" y="361505"/>
                </a:lnTo>
                <a:lnTo>
                  <a:pt x="265658" y="283679"/>
                </a:lnTo>
                <a:lnTo>
                  <a:pt x="266966" y="276352"/>
                </a:lnTo>
                <a:lnTo>
                  <a:pt x="270611" y="270192"/>
                </a:lnTo>
                <a:lnTo>
                  <a:pt x="276123" y="266382"/>
                </a:lnTo>
                <a:lnTo>
                  <a:pt x="283032" y="266103"/>
                </a:lnTo>
                <a:lnTo>
                  <a:pt x="320281" y="266103"/>
                </a:lnTo>
                <a:lnTo>
                  <a:pt x="320281" y="198323"/>
                </a:lnTo>
                <a:lnTo>
                  <a:pt x="327609" y="150545"/>
                </a:lnTo>
                <a:lnTo>
                  <a:pt x="349135" y="115481"/>
                </a:lnTo>
                <a:lnTo>
                  <a:pt x="384162" y="91706"/>
                </a:lnTo>
                <a:lnTo>
                  <a:pt x="432003" y="77812"/>
                </a:lnTo>
                <a:lnTo>
                  <a:pt x="466750" y="75311"/>
                </a:lnTo>
                <a:lnTo>
                  <a:pt x="485800" y="76212"/>
                </a:lnTo>
                <a:lnTo>
                  <a:pt x="505548" y="78765"/>
                </a:lnTo>
                <a:lnTo>
                  <a:pt x="525754" y="82727"/>
                </a:lnTo>
                <a:lnTo>
                  <a:pt x="556145" y="90385"/>
                </a:lnTo>
                <a:lnTo>
                  <a:pt x="561111" y="100418"/>
                </a:lnTo>
                <a:lnTo>
                  <a:pt x="561111" y="107950"/>
                </a:lnTo>
                <a:lnTo>
                  <a:pt x="548690" y="193294"/>
                </a:lnTo>
                <a:lnTo>
                  <a:pt x="548690" y="198323"/>
                </a:lnTo>
                <a:lnTo>
                  <a:pt x="543725" y="203339"/>
                </a:lnTo>
                <a:lnTo>
                  <a:pt x="538759" y="205854"/>
                </a:lnTo>
                <a:lnTo>
                  <a:pt x="536282" y="208368"/>
                </a:lnTo>
                <a:lnTo>
                  <a:pt x="521385" y="208368"/>
                </a:lnTo>
                <a:lnTo>
                  <a:pt x="518896" y="205854"/>
                </a:lnTo>
                <a:lnTo>
                  <a:pt x="511403" y="204012"/>
                </a:lnTo>
                <a:lnTo>
                  <a:pt x="503682" y="202412"/>
                </a:lnTo>
                <a:lnTo>
                  <a:pt x="495503" y="201269"/>
                </a:lnTo>
                <a:lnTo>
                  <a:pt x="486625" y="200837"/>
                </a:lnTo>
                <a:lnTo>
                  <a:pt x="479183" y="200837"/>
                </a:lnTo>
                <a:lnTo>
                  <a:pt x="474218" y="203339"/>
                </a:lnTo>
                <a:lnTo>
                  <a:pt x="461289" y="206489"/>
                </a:lnTo>
                <a:lnTo>
                  <a:pt x="454660" y="211505"/>
                </a:lnTo>
                <a:lnTo>
                  <a:pt x="452208" y="217474"/>
                </a:lnTo>
                <a:lnTo>
                  <a:pt x="451866" y="223431"/>
                </a:lnTo>
                <a:lnTo>
                  <a:pt x="451866" y="266103"/>
                </a:lnTo>
                <a:lnTo>
                  <a:pt x="531317" y="266103"/>
                </a:lnTo>
                <a:lnTo>
                  <a:pt x="536282" y="268617"/>
                </a:lnTo>
                <a:lnTo>
                  <a:pt x="541248" y="273634"/>
                </a:lnTo>
                <a:lnTo>
                  <a:pt x="546214" y="283679"/>
                </a:lnTo>
                <a:lnTo>
                  <a:pt x="543725" y="288696"/>
                </a:lnTo>
                <a:lnTo>
                  <a:pt x="526351" y="364020"/>
                </a:lnTo>
                <a:lnTo>
                  <a:pt x="523862" y="371551"/>
                </a:lnTo>
                <a:lnTo>
                  <a:pt x="516420" y="379069"/>
                </a:lnTo>
                <a:lnTo>
                  <a:pt x="451866" y="379069"/>
                </a:lnTo>
                <a:lnTo>
                  <a:pt x="451866" y="647700"/>
                </a:lnTo>
                <a:lnTo>
                  <a:pt x="546214" y="647700"/>
                </a:lnTo>
                <a:lnTo>
                  <a:pt x="582904" y="640207"/>
                </a:lnTo>
                <a:lnTo>
                  <a:pt x="612622" y="619772"/>
                </a:lnTo>
                <a:lnTo>
                  <a:pt x="632091" y="589445"/>
                </a:lnTo>
                <a:lnTo>
                  <a:pt x="638073" y="552297"/>
                </a:lnTo>
                <a:lnTo>
                  <a:pt x="638073" y="95389"/>
                </a:lnTo>
                <a:close/>
              </a:path>
            </a:pathLst>
          </a:custGeom>
          <a:solidFill>
            <a:srgbClr val="B7544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8144878" y="7568552"/>
            <a:ext cx="638175" cy="647700"/>
            <a:chOff x="8144878" y="7568552"/>
            <a:chExt cx="638175" cy="647700"/>
          </a:xfrm>
        </p:grpSpPr>
        <p:sp>
          <p:nvSpPr>
            <p:cNvPr id="9" name="object 9" descr=""/>
            <p:cNvSpPr/>
            <p:nvPr/>
          </p:nvSpPr>
          <p:spPr>
            <a:xfrm>
              <a:off x="8259102" y="7684033"/>
              <a:ext cx="412750" cy="417195"/>
            </a:xfrm>
            <a:custGeom>
              <a:avLst/>
              <a:gdLst/>
              <a:ahLst/>
              <a:cxnLst/>
              <a:rect l="l" t="t" r="r" b="b"/>
              <a:pathLst>
                <a:path w="412750" h="417195">
                  <a:moveTo>
                    <a:pt x="355092" y="0"/>
                  </a:moveTo>
                  <a:lnTo>
                    <a:pt x="54635" y="0"/>
                  </a:lnTo>
                  <a:lnTo>
                    <a:pt x="33173" y="4431"/>
                  </a:lnTo>
                  <a:lnTo>
                    <a:pt x="15206" y="16627"/>
                  </a:lnTo>
                  <a:lnTo>
                    <a:pt x="3295" y="34943"/>
                  </a:lnTo>
                  <a:lnTo>
                    <a:pt x="0" y="57734"/>
                  </a:lnTo>
                  <a:lnTo>
                    <a:pt x="0" y="358990"/>
                  </a:lnTo>
                  <a:lnTo>
                    <a:pt x="4345" y="380722"/>
                  </a:lnTo>
                  <a:lnTo>
                    <a:pt x="16140" y="399161"/>
                  </a:lnTo>
                  <a:lnTo>
                    <a:pt x="33523" y="411951"/>
                  </a:lnTo>
                  <a:lnTo>
                    <a:pt x="54635" y="416737"/>
                  </a:lnTo>
                  <a:lnTo>
                    <a:pt x="355092" y="416737"/>
                  </a:lnTo>
                  <a:lnTo>
                    <a:pt x="376585" y="412304"/>
                  </a:lnTo>
                  <a:lnTo>
                    <a:pt x="394820" y="400103"/>
                  </a:lnTo>
                  <a:lnTo>
                    <a:pt x="407469" y="381783"/>
                  </a:lnTo>
                  <a:lnTo>
                    <a:pt x="412203" y="358990"/>
                  </a:lnTo>
                  <a:lnTo>
                    <a:pt x="412203" y="341414"/>
                  </a:lnTo>
                  <a:lnTo>
                    <a:pt x="206108" y="341414"/>
                  </a:lnTo>
                  <a:lnTo>
                    <a:pt x="164764" y="334565"/>
                  </a:lnTo>
                  <a:lnTo>
                    <a:pt x="128668" y="315547"/>
                  </a:lnTo>
                  <a:lnTo>
                    <a:pt x="100082" y="286648"/>
                  </a:lnTo>
                  <a:lnTo>
                    <a:pt x="81271" y="250159"/>
                  </a:lnTo>
                  <a:lnTo>
                    <a:pt x="74498" y="208368"/>
                  </a:lnTo>
                  <a:lnTo>
                    <a:pt x="81271" y="166572"/>
                  </a:lnTo>
                  <a:lnTo>
                    <a:pt x="100082" y="130078"/>
                  </a:lnTo>
                  <a:lnTo>
                    <a:pt x="128668" y="101178"/>
                  </a:lnTo>
                  <a:lnTo>
                    <a:pt x="164764" y="82159"/>
                  </a:lnTo>
                  <a:lnTo>
                    <a:pt x="206108" y="75311"/>
                  </a:lnTo>
                  <a:lnTo>
                    <a:pt x="297980" y="75311"/>
                  </a:lnTo>
                  <a:lnTo>
                    <a:pt x="301007" y="60951"/>
                  </a:lnTo>
                  <a:lnTo>
                    <a:pt x="309156" y="48948"/>
                  </a:lnTo>
                  <a:lnTo>
                    <a:pt x="321029" y="40713"/>
                  </a:lnTo>
                  <a:lnTo>
                    <a:pt x="335229" y="37655"/>
                  </a:lnTo>
                  <a:lnTo>
                    <a:pt x="408153" y="37655"/>
                  </a:lnTo>
                  <a:lnTo>
                    <a:pt x="407820" y="36004"/>
                  </a:lnTo>
                  <a:lnTo>
                    <a:pt x="395754" y="17570"/>
                  </a:lnTo>
                  <a:lnTo>
                    <a:pt x="377635" y="4784"/>
                  </a:lnTo>
                  <a:lnTo>
                    <a:pt x="355092" y="0"/>
                  </a:lnTo>
                  <a:close/>
                </a:path>
                <a:path w="412750" h="417195">
                  <a:moveTo>
                    <a:pt x="297980" y="75311"/>
                  </a:moveTo>
                  <a:lnTo>
                    <a:pt x="206108" y="75311"/>
                  </a:lnTo>
                  <a:lnTo>
                    <a:pt x="247426" y="82159"/>
                  </a:lnTo>
                  <a:lnTo>
                    <a:pt x="283379" y="101178"/>
                  </a:lnTo>
                  <a:lnTo>
                    <a:pt x="311587" y="130078"/>
                  </a:lnTo>
                  <a:lnTo>
                    <a:pt x="329664" y="166572"/>
                  </a:lnTo>
                  <a:lnTo>
                    <a:pt x="335229" y="208368"/>
                  </a:lnTo>
                  <a:lnTo>
                    <a:pt x="324830" y="259868"/>
                  </a:lnTo>
                  <a:lnTo>
                    <a:pt x="296738" y="302190"/>
                  </a:lnTo>
                  <a:lnTo>
                    <a:pt x="255612" y="330862"/>
                  </a:lnTo>
                  <a:lnTo>
                    <a:pt x="206108" y="341414"/>
                  </a:lnTo>
                  <a:lnTo>
                    <a:pt x="412203" y="341414"/>
                  </a:lnTo>
                  <a:lnTo>
                    <a:pt x="412203" y="112966"/>
                  </a:lnTo>
                  <a:lnTo>
                    <a:pt x="335229" y="112966"/>
                  </a:lnTo>
                  <a:lnTo>
                    <a:pt x="321029" y="109906"/>
                  </a:lnTo>
                  <a:lnTo>
                    <a:pt x="309156" y="101668"/>
                  </a:lnTo>
                  <a:lnTo>
                    <a:pt x="301007" y="89665"/>
                  </a:lnTo>
                  <a:lnTo>
                    <a:pt x="297980" y="75311"/>
                  </a:lnTo>
                  <a:close/>
                </a:path>
                <a:path w="412750" h="417195">
                  <a:moveTo>
                    <a:pt x="408153" y="37655"/>
                  </a:moveTo>
                  <a:lnTo>
                    <a:pt x="335229" y="37655"/>
                  </a:lnTo>
                  <a:lnTo>
                    <a:pt x="349429" y="40713"/>
                  </a:lnTo>
                  <a:lnTo>
                    <a:pt x="361302" y="48948"/>
                  </a:lnTo>
                  <a:lnTo>
                    <a:pt x="369451" y="60951"/>
                  </a:lnTo>
                  <a:lnTo>
                    <a:pt x="372478" y="75311"/>
                  </a:lnTo>
                  <a:lnTo>
                    <a:pt x="369451" y="89665"/>
                  </a:lnTo>
                  <a:lnTo>
                    <a:pt x="361302" y="101668"/>
                  </a:lnTo>
                  <a:lnTo>
                    <a:pt x="349429" y="109906"/>
                  </a:lnTo>
                  <a:lnTo>
                    <a:pt x="335229" y="112966"/>
                  </a:lnTo>
                  <a:lnTo>
                    <a:pt x="412203" y="112966"/>
                  </a:lnTo>
                  <a:lnTo>
                    <a:pt x="412203" y="57734"/>
                  </a:lnTo>
                  <a:lnTo>
                    <a:pt x="408153" y="37655"/>
                  </a:lnTo>
                  <a:close/>
                </a:path>
              </a:pathLst>
            </a:custGeom>
            <a:solidFill>
              <a:srgbClr val="B7544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0837" y="7797000"/>
              <a:ext cx="186245" cy="190792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8144878" y="7568552"/>
              <a:ext cx="638175" cy="647700"/>
            </a:xfrm>
            <a:custGeom>
              <a:avLst/>
              <a:gdLst/>
              <a:ahLst/>
              <a:cxnLst/>
              <a:rect l="l" t="t" r="r" b="b"/>
              <a:pathLst>
                <a:path w="638175" h="647700">
                  <a:moveTo>
                    <a:pt x="543814" y="0"/>
                  </a:moveTo>
                  <a:lnTo>
                    <a:pt x="94361" y="0"/>
                  </a:lnTo>
                  <a:lnTo>
                    <a:pt x="57617" y="7530"/>
                  </a:lnTo>
                  <a:lnTo>
                    <a:pt x="27625" y="28240"/>
                  </a:lnTo>
                  <a:lnTo>
                    <a:pt x="7410" y="59305"/>
                  </a:lnTo>
                  <a:lnTo>
                    <a:pt x="0" y="97904"/>
                  </a:lnTo>
                  <a:lnTo>
                    <a:pt x="0" y="549783"/>
                  </a:lnTo>
                  <a:lnTo>
                    <a:pt x="7410" y="586969"/>
                  </a:lnTo>
                  <a:lnTo>
                    <a:pt x="27625" y="617567"/>
                  </a:lnTo>
                  <a:lnTo>
                    <a:pt x="57617" y="638753"/>
                  </a:lnTo>
                  <a:lnTo>
                    <a:pt x="94361" y="647700"/>
                  </a:lnTo>
                  <a:lnTo>
                    <a:pt x="543814" y="647700"/>
                  </a:lnTo>
                  <a:lnTo>
                    <a:pt x="580557" y="640167"/>
                  </a:lnTo>
                  <a:lnTo>
                    <a:pt x="610549" y="619453"/>
                  </a:lnTo>
                  <a:lnTo>
                    <a:pt x="630764" y="588383"/>
                  </a:lnTo>
                  <a:lnTo>
                    <a:pt x="634317" y="569874"/>
                  </a:lnTo>
                  <a:lnTo>
                    <a:pt x="168859" y="569874"/>
                  </a:lnTo>
                  <a:lnTo>
                    <a:pt x="132149" y="562381"/>
                  </a:lnTo>
                  <a:lnTo>
                    <a:pt x="102428" y="541942"/>
                  </a:lnTo>
                  <a:lnTo>
                    <a:pt x="82952" y="511618"/>
                  </a:lnTo>
                  <a:lnTo>
                    <a:pt x="76974" y="474472"/>
                  </a:lnTo>
                  <a:lnTo>
                    <a:pt x="76974" y="173215"/>
                  </a:lnTo>
                  <a:lnTo>
                    <a:pt x="84346" y="136068"/>
                  </a:lnTo>
                  <a:lnTo>
                    <a:pt x="104290" y="105744"/>
                  </a:lnTo>
                  <a:lnTo>
                    <a:pt x="133547" y="85306"/>
                  </a:lnTo>
                  <a:lnTo>
                    <a:pt x="168859" y="77812"/>
                  </a:lnTo>
                  <a:lnTo>
                    <a:pt x="634170" y="77812"/>
                  </a:lnTo>
                  <a:lnTo>
                    <a:pt x="630764" y="60718"/>
                  </a:lnTo>
                  <a:lnTo>
                    <a:pt x="610549" y="30121"/>
                  </a:lnTo>
                  <a:lnTo>
                    <a:pt x="580557" y="8939"/>
                  </a:lnTo>
                  <a:lnTo>
                    <a:pt x="543814" y="0"/>
                  </a:lnTo>
                  <a:close/>
                </a:path>
                <a:path w="638175" h="647700">
                  <a:moveTo>
                    <a:pt x="634170" y="77812"/>
                  </a:moveTo>
                  <a:lnTo>
                    <a:pt x="469315" y="77812"/>
                  </a:lnTo>
                  <a:lnTo>
                    <a:pt x="506058" y="85306"/>
                  </a:lnTo>
                  <a:lnTo>
                    <a:pt x="536051" y="105744"/>
                  </a:lnTo>
                  <a:lnTo>
                    <a:pt x="556265" y="136068"/>
                  </a:lnTo>
                  <a:lnTo>
                    <a:pt x="563676" y="173215"/>
                  </a:lnTo>
                  <a:lnTo>
                    <a:pt x="563676" y="474472"/>
                  </a:lnTo>
                  <a:lnTo>
                    <a:pt x="556265" y="511618"/>
                  </a:lnTo>
                  <a:lnTo>
                    <a:pt x="536051" y="541942"/>
                  </a:lnTo>
                  <a:lnTo>
                    <a:pt x="506058" y="562381"/>
                  </a:lnTo>
                  <a:lnTo>
                    <a:pt x="469315" y="569874"/>
                  </a:lnTo>
                  <a:lnTo>
                    <a:pt x="634317" y="569874"/>
                  </a:lnTo>
                  <a:lnTo>
                    <a:pt x="638175" y="549783"/>
                  </a:lnTo>
                  <a:lnTo>
                    <a:pt x="638175" y="97904"/>
                  </a:lnTo>
                  <a:lnTo>
                    <a:pt x="634170" y="77812"/>
                  </a:lnTo>
                  <a:close/>
                </a:path>
              </a:pathLst>
            </a:custGeom>
            <a:solidFill>
              <a:srgbClr val="B754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477895">
              <a:lnSpc>
                <a:spcPct val="100000"/>
              </a:lnSpc>
              <a:spcBef>
                <a:spcPts val="125"/>
              </a:spcBef>
            </a:pPr>
            <a:r>
              <a:rPr dirty="0" spc="-315"/>
              <a:t>Thanks!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6482079" y="4020775"/>
            <a:ext cx="5317490" cy="274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2599"/>
              </a:lnSpc>
              <a:spcBef>
                <a:spcPts val="100"/>
              </a:spcBef>
            </a:pPr>
            <a:r>
              <a:rPr dirty="0" sz="3150" spc="-80">
                <a:solidFill>
                  <a:srgbClr val="B75442"/>
                </a:solidFill>
                <a:latin typeface="Verdana"/>
                <a:cs typeface="Verdana"/>
              </a:rPr>
              <a:t>Do</a:t>
            </a:r>
            <a:r>
              <a:rPr dirty="0" sz="3150" spc="-22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150" spc="-95">
                <a:solidFill>
                  <a:srgbClr val="B75442"/>
                </a:solidFill>
                <a:latin typeface="Verdana"/>
                <a:cs typeface="Verdana"/>
              </a:rPr>
              <a:t>you</a:t>
            </a:r>
            <a:r>
              <a:rPr dirty="0" sz="3150" spc="-22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150" spc="-125">
                <a:solidFill>
                  <a:srgbClr val="B75442"/>
                </a:solidFill>
                <a:latin typeface="Verdana"/>
                <a:cs typeface="Verdana"/>
              </a:rPr>
              <a:t>have</a:t>
            </a:r>
            <a:r>
              <a:rPr dirty="0" sz="3150" spc="-22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150" spc="-75">
                <a:solidFill>
                  <a:srgbClr val="B75442"/>
                </a:solidFill>
                <a:latin typeface="Verdana"/>
                <a:cs typeface="Verdana"/>
              </a:rPr>
              <a:t>any</a:t>
            </a:r>
            <a:r>
              <a:rPr dirty="0" sz="3150" spc="-22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150" spc="-110">
                <a:solidFill>
                  <a:srgbClr val="B75442"/>
                </a:solidFill>
                <a:latin typeface="Verdana"/>
                <a:cs typeface="Verdana"/>
              </a:rPr>
              <a:t>questions? </a:t>
            </a:r>
            <a:r>
              <a:rPr dirty="0" sz="3150" spc="-70">
                <a:solidFill>
                  <a:srgbClr val="B75442"/>
                </a:solidFill>
                <a:latin typeface="Verdana"/>
                <a:cs typeface="Verdana"/>
                <a:hlinkClick r:id="rId3"/>
              </a:rPr>
              <a:t>youremail@email.com</a:t>
            </a:r>
            <a:endParaRPr sz="31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dirty="0" sz="3150" spc="-620">
                <a:solidFill>
                  <a:srgbClr val="B75442"/>
                </a:solidFill>
                <a:latin typeface="Verdana"/>
                <a:cs typeface="Verdana"/>
              </a:rPr>
              <a:t>+91</a:t>
            </a:r>
            <a:r>
              <a:rPr dirty="0" sz="3150" spc="-23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150" spc="-229">
                <a:solidFill>
                  <a:srgbClr val="B75442"/>
                </a:solidFill>
                <a:latin typeface="Verdana"/>
                <a:cs typeface="Verdana"/>
              </a:rPr>
              <a:t>620</a:t>
            </a:r>
            <a:r>
              <a:rPr dirty="0" sz="3150" spc="-23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150" spc="-450">
                <a:solidFill>
                  <a:srgbClr val="B75442"/>
                </a:solidFill>
                <a:latin typeface="Verdana"/>
                <a:cs typeface="Verdana"/>
              </a:rPr>
              <a:t>421</a:t>
            </a:r>
            <a:r>
              <a:rPr dirty="0" sz="3150" spc="-23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150" spc="-345">
                <a:solidFill>
                  <a:srgbClr val="B75442"/>
                </a:solidFill>
                <a:latin typeface="Verdana"/>
                <a:cs typeface="Verdana"/>
              </a:rPr>
              <a:t>838</a:t>
            </a:r>
            <a:endParaRPr sz="3150">
              <a:latin typeface="Verdana"/>
              <a:cs typeface="Verdana"/>
            </a:endParaRPr>
          </a:p>
          <a:p>
            <a:pPr algn="ctr" marL="558165" marR="550545">
              <a:lnSpc>
                <a:spcPts val="4340"/>
              </a:lnSpc>
              <a:spcBef>
                <a:spcPts val="25"/>
              </a:spcBef>
            </a:pPr>
            <a:r>
              <a:rPr dirty="0" sz="3150" spc="-150">
                <a:solidFill>
                  <a:srgbClr val="B75442"/>
                </a:solidFill>
                <a:latin typeface="Verdana"/>
                <a:cs typeface="Verdana"/>
              </a:rPr>
              <a:t>www.yourwebsite.com </a:t>
            </a:r>
            <a:r>
              <a:rPr dirty="0" sz="3150" spc="-35">
                <a:solidFill>
                  <a:srgbClr val="B75442"/>
                </a:solidFill>
                <a:latin typeface="Verdana"/>
                <a:cs typeface="Verdana"/>
              </a:rPr>
              <a:t>@yourusername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7544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2024-11-08T02:53:25Z</dcterms:created>
  <dcterms:modified xsi:type="dcterms:W3CDTF">2024-11-08T02:53:25Z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2024-11-08T00:00:00Z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2024-11-08T00:00:00Z</vt:filetime>
  </property>
  <property fmtid="{D5CDD505-2E9C-101B-9397-08002B2CF9AE}" pid="5" name="Producer">
    <vt:lpwstr>GPL Ghostscript 10.04.0</vt:lpwstr>
  </property>
</Properties>
</file>