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70" r:id="rId9"/>
    <p:sldId id="262" r:id="rId10"/>
    <p:sldId id="263" r:id="rId11"/>
    <p:sldId id="264" r:id="rId12"/>
    <p:sldId id="271"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nash Nalawade" initials="AN" lastIdx="1" clrIdx="0">
    <p:extLst>
      <p:ext uri="{19B8F6BF-5375-455C-9EA6-DF929625EA0E}">
        <p15:presenceInfo xmlns:p15="http://schemas.microsoft.com/office/powerpoint/2012/main" userId="785f0043576dd4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Flight Ticket Price Prediction</a:t>
            </a:r>
          </a:p>
        </p:txBody>
      </p:sp>
      <p:sp>
        <p:nvSpPr>
          <p:cNvPr id="3" name="Subtitle 2"/>
          <p:cNvSpPr>
            <a:spLocks noGrp="1"/>
          </p:cNvSpPr>
          <p:nvPr>
            <p:ph type="subTitle" idx="1"/>
          </p:nvPr>
        </p:nvSpPr>
        <p:spPr/>
        <p:txBody>
          <a:bodyPr/>
          <a:lstStyle/>
          <a:p>
            <a:r>
              <a:rPr dirty="0"/>
              <a:t>Avinash Nalawade</a:t>
            </a:r>
          </a:p>
        </p:txBody>
      </p:sp>
      <p:sp>
        <p:nvSpPr>
          <p:cNvPr id="5" name="Rectangle 4">
            <a:extLst>
              <a:ext uri="{FF2B5EF4-FFF2-40B4-BE49-F238E27FC236}">
                <a16:creationId xmlns:a16="http://schemas.microsoft.com/office/drawing/2014/main" id="{E6A4F57C-2844-65EB-B328-AEE3417193DA}"/>
              </a:ext>
            </a:extLst>
          </p:cNvPr>
          <p:cNvSpPr/>
          <p:nvPr/>
        </p:nvSpPr>
        <p:spPr>
          <a:xfrm>
            <a:off x="457200" y="0"/>
            <a:ext cx="758858" cy="6858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Selection</a:t>
            </a:r>
          </a:p>
        </p:txBody>
      </p:sp>
      <p:sp>
        <p:nvSpPr>
          <p:cNvPr id="3" name="Content Placeholder 2"/>
          <p:cNvSpPr>
            <a:spLocks noGrp="1"/>
          </p:cNvSpPr>
          <p:nvPr>
            <p:ph idx="1"/>
          </p:nvPr>
        </p:nvSpPr>
        <p:spPr>
          <a:xfrm>
            <a:off x="319818" y="1694468"/>
            <a:ext cx="8229600" cy="4525963"/>
          </a:xfrm>
        </p:spPr>
        <p:txBody>
          <a:bodyPr/>
          <a:lstStyle/>
          <a:p>
            <a:pPr marL="0" indent="0">
              <a:buNone/>
            </a:pPr>
            <a:r>
              <a:rPr sz="2000" dirty="0"/>
              <a:t>Tried different machine learning models:</a:t>
            </a:r>
          </a:p>
          <a:p>
            <a:r>
              <a:rPr sz="2000" dirty="0"/>
              <a:t>1. Linear Regression</a:t>
            </a:r>
          </a:p>
          <a:p>
            <a:r>
              <a:rPr sz="2000" dirty="0"/>
              <a:t>2. Random Forest Regressor</a:t>
            </a:r>
          </a:p>
          <a:p>
            <a:r>
              <a:rPr sz="2000" dirty="0"/>
              <a:t>3. Gradient Boosting Regressor</a:t>
            </a:r>
          </a:p>
          <a:p>
            <a:r>
              <a:rPr sz="2000" dirty="0"/>
              <a:t>4. Support Vector Regressor (SVR)</a:t>
            </a:r>
            <a:endParaRPr lang="en-IN" sz="2000" dirty="0"/>
          </a:p>
          <a:p>
            <a:endParaRPr sz="2000" dirty="0"/>
          </a:p>
        </p:txBody>
      </p:sp>
      <p:sp>
        <p:nvSpPr>
          <p:cNvPr id="4" name="Rectangle 3">
            <a:extLst>
              <a:ext uri="{FF2B5EF4-FFF2-40B4-BE49-F238E27FC236}">
                <a16:creationId xmlns:a16="http://schemas.microsoft.com/office/drawing/2014/main" id="{F48EC3EA-067F-9E2F-5919-9FC74904E406}"/>
              </a:ext>
            </a:extLst>
          </p:cNvPr>
          <p:cNvSpPr/>
          <p:nvPr/>
        </p:nvSpPr>
        <p:spPr>
          <a:xfrm>
            <a:off x="0" y="522091"/>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MODEL SELECTION</a:t>
            </a:r>
          </a:p>
        </p:txBody>
      </p:sp>
      <p:pic>
        <p:nvPicPr>
          <p:cNvPr id="6" name="Picture 5">
            <a:extLst>
              <a:ext uri="{FF2B5EF4-FFF2-40B4-BE49-F238E27FC236}">
                <a16:creationId xmlns:a16="http://schemas.microsoft.com/office/drawing/2014/main" id="{E5126DAA-3656-0EF7-D840-410C3A2F611A}"/>
              </a:ext>
            </a:extLst>
          </p:cNvPr>
          <p:cNvPicPr>
            <a:picLocks noChangeAspect="1"/>
          </p:cNvPicPr>
          <p:nvPr/>
        </p:nvPicPr>
        <p:blipFill>
          <a:blip r:embed="rId2"/>
          <a:stretch>
            <a:fillRect/>
          </a:stretch>
        </p:blipFill>
        <p:spPr>
          <a:xfrm>
            <a:off x="594581" y="3759408"/>
            <a:ext cx="7954837" cy="20933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Evaluation</a:t>
            </a:r>
          </a:p>
        </p:txBody>
      </p:sp>
      <p:sp>
        <p:nvSpPr>
          <p:cNvPr id="3" name="Content Placeholder 2"/>
          <p:cNvSpPr>
            <a:spLocks noGrp="1"/>
          </p:cNvSpPr>
          <p:nvPr>
            <p:ph idx="1"/>
          </p:nvPr>
        </p:nvSpPr>
        <p:spPr/>
        <p:txBody>
          <a:bodyPr>
            <a:normAutofit/>
          </a:bodyPr>
          <a:lstStyle/>
          <a:p>
            <a:endParaRPr lang="en-IN" sz="1800" dirty="0"/>
          </a:p>
          <a:p>
            <a:r>
              <a:rPr sz="1800" dirty="0"/>
              <a:t>Performance of different models:</a:t>
            </a:r>
          </a:p>
          <a:p>
            <a:r>
              <a:rPr sz="1800" dirty="0"/>
              <a:t>- Random Forest Regressor: MSE = 2,312,415, R² = 0.891</a:t>
            </a:r>
          </a:p>
          <a:p>
            <a:r>
              <a:rPr sz="1800" dirty="0"/>
              <a:t>- Gradient Boosting Regressor: MSE = 3,794,272, R² = 0.821</a:t>
            </a:r>
          </a:p>
          <a:p>
            <a:r>
              <a:rPr sz="1800" dirty="0"/>
              <a:t>- Support Vector Regressor: MSE = 20,486,871, R² = 0.032</a:t>
            </a:r>
          </a:p>
          <a:p>
            <a:r>
              <a:rPr sz="1800" dirty="0"/>
              <a:t>Best Model: Random Forest Regressor</a:t>
            </a:r>
          </a:p>
        </p:txBody>
      </p:sp>
      <p:sp>
        <p:nvSpPr>
          <p:cNvPr id="4" name="Rectangle 3">
            <a:extLst>
              <a:ext uri="{FF2B5EF4-FFF2-40B4-BE49-F238E27FC236}">
                <a16:creationId xmlns:a16="http://schemas.microsoft.com/office/drawing/2014/main" id="{C241D2C8-7F20-9E58-24DD-2189EFAC890B}"/>
              </a:ext>
            </a:extLst>
          </p:cNvPr>
          <p:cNvSpPr/>
          <p:nvPr/>
        </p:nvSpPr>
        <p:spPr>
          <a:xfrm>
            <a:off x="0" y="609289"/>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MODEL EVOLUTION</a:t>
            </a:r>
          </a:p>
        </p:txBody>
      </p:sp>
      <p:pic>
        <p:nvPicPr>
          <p:cNvPr id="6" name="Picture 5">
            <a:extLst>
              <a:ext uri="{FF2B5EF4-FFF2-40B4-BE49-F238E27FC236}">
                <a16:creationId xmlns:a16="http://schemas.microsoft.com/office/drawing/2014/main" id="{555A5E58-84DB-86D4-92A0-013DFA1054D2}"/>
              </a:ext>
            </a:extLst>
          </p:cNvPr>
          <p:cNvPicPr>
            <a:picLocks noChangeAspect="1"/>
          </p:cNvPicPr>
          <p:nvPr/>
        </p:nvPicPr>
        <p:blipFill>
          <a:blip r:embed="rId2"/>
          <a:stretch>
            <a:fillRect/>
          </a:stretch>
        </p:blipFill>
        <p:spPr>
          <a:xfrm>
            <a:off x="928540" y="3785959"/>
            <a:ext cx="7097521" cy="23402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0AACC7-C3A7-00F7-40BE-F1DC8CAD4372}"/>
              </a:ext>
            </a:extLst>
          </p:cNvPr>
          <p:cNvSpPr>
            <a:spLocks noGrp="1"/>
          </p:cNvSpPr>
          <p:nvPr>
            <p:ph type="title"/>
          </p:nvPr>
        </p:nvSpPr>
        <p:spPr>
          <a:xfrm>
            <a:off x="0" y="348791"/>
            <a:ext cx="9144000" cy="90859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MODEL EVOLUTION</a:t>
            </a:r>
          </a:p>
        </p:txBody>
      </p:sp>
      <p:pic>
        <p:nvPicPr>
          <p:cNvPr id="12" name="Content Placeholder 11">
            <a:extLst>
              <a:ext uri="{FF2B5EF4-FFF2-40B4-BE49-F238E27FC236}">
                <a16:creationId xmlns:a16="http://schemas.microsoft.com/office/drawing/2014/main" id="{E39DF698-0E26-8EEA-AD70-612812F4C764}"/>
              </a:ext>
            </a:extLst>
          </p:cNvPr>
          <p:cNvPicPr>
            <a:picLocks noGrp="1" noChangeAspect="1"/>
          </p:cNvPicPr>
          <p:nvPr>
            <p:ph idx="1"/>
          </p:nvPr>
        </p:nvPicPr>
        <p:blipFill>
          <a:blip r:embed="rId2"/>
          <a:stretch>
            <a:fillRect/>
          </a:stretch>
        </p:blipFill>
        <p:spPr>
          <a:xfrm>
            <a:off x="457200" y="1648985"/>
            <a:ext cx="8229600" cy="3560029"/>
          </a:xfrm>
        </p:spPr>
      </p:pic>
    </p:spTree>
    <p:extLst>
      <p:ext uri="{BB962C8B-B14F-4D97-AF65-F5344CB8AC3E}">
        <p14:creationId xmlns:p14="http://schemas.microsoft.com/office/powerpoint/2010/main" val="213467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Insights</a:t>
            </a:r>
          </a:p>
        </p:txBody>
      </p:sp>
      <p:sp>
        <p:nvSpPr>
          <p:cNvPr id="3" name="Content Placeholder 2"/>
          <p:cNvSpPr>
            <a:spLocks noGrp="1"/>
          </p:cNvSpPr>
          <p:nvPr>
            <p:ph idx="1"/>
          </p:nvPr>
        </p:nvSpPr>
        <p:spPr/>
        <p:txBody>
          <a:bodyPr/>
          <a:lstStyle/>
          <a:p>
            <a:endParaRPr dirty="0"/>
          </a:p>
          <a:p>
            <a:r>
              <a:rPr dirty="0"/>
              <a:t>Random Forest Regressor performed the best, capturing most of the variance in ticket prices.</a:t>
            </a:r>
          </a:p>
          <a:p>
            <a:r>
              <a:rPr dirty="0"/>
              <a:t>Support Vector Regressor did not perform well, indicating it may not be suitable for this type of data.</a:t>
            </a:r>
          </a:p>
        </p:txBody>
      </p:sp>
      <p:sp>
        <p:nvSpPr>
          <p:cNvPr id="4" name="Rectangle 3">
            <a:extLst>
              <a:ext uri="{FF2B5EF4-FFF2-40B4-BE49-F238E27FC236}">
                <a16:creationId xmlns:a16="http://schemas.microsoft.com/office/drawing/2014/main" id="{252B826A-A5B2-D566-D85D-75424379AD9B}"/>
              </a:ext>
            </a:extLst>
          </p:cNvPr>
          <p:cNvSpPr/>
          <p:nvPr/>
        </p:nvSpPr>
        <p:spPr>
          <a:xfrm>
            <a:off x="0" y="613372"/>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INSIGHTS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endParaRPr dirty="0"/>
          </a:p>
          <a:p>
            <a:r>
              <a:rPr dirty="0"/>
              <a:t>The Random Forest Regressor is the best model for predicting flight ticket prices with an R² of 0.891.</a:t>
            </a:r>
          </a:p>
          <a:p>
            <a:r>
              <a:rPr dirty="0"/>
              <a:t>Accurate predictions can help airlines optimize pricing strategies and improve customer satisfaction.</a:t>
            </a:r>
          </a:p>
        </p:txBody>
      </p:sp>
      <p:sp>
        <p:nvSpPr>
          <p:cNvPr id="4" name="Rectangle 3">
            <a:extLst>
              <a:ext uri="{FF2B5EF4-FFF2-40B4-BE49-F238E27FC236}">
                <a16:creationId xmlns:a16="http://schemas.microsoft.com/office/drawing/2014/main" id="{65561B41-8C13-8168-2EC7-D29676B0826A}"/>
              </a:ext>
            </a:extLst>
          </p:cNvPr>
          <p:cNvSpPr/>
          <p:nvPr/>
        </p:nvSpPr>
        <p:spPr>
          <a:xfrm>
            <a:off x="0" y="609289"/>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6004" y="2903456"/>
            <a:ext cx="2950590" cy="1027521"/>
          </a:xfrm>
        </p:spPr>
        <p:txBody>
          <a:bodyPr/>
          <a:lstStyle/>
          <a:p>
            <a:pPr marL="0" indent="0">
              <a:buNone/>
            </a:pPr>
            <a:r>
              <a:rPr lang="en-IN" dirty="0"/>
              <a:t>THANK YOU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924" y="904972"/>
            <a:ext cx="7517876" cy="512665"/>
          </a:xfrm>
        </p:spPr>
        <p:txBody>
          <a:bodyPr>
            <a:normAutofit fontScale="90000"/>
          </a:bodyPr>
          <a:lstStyle/>
          <a:p>
            <a:endParaRPr dirty="0"/>
          </a:p>
        </p:txBody>
      </p:sp>
      <p:sp>
        <p:nvSpPr>
          <p:cNvPr id="3" name="Content Placeholder 2"/>
          <p:cNvSpPr>
            <a:spLocks noGrp="1"/>
          </p:cNvSpPr>
          <p:nvPr>
            <p:ph idx="1"/>
          </p:nvPr>
        </p:nvSpPr>
        <p:spPr/>
        <p:txBody>
          <a:bodyPr>
            <a:normAutofit fontScale="85000" lnSpcReduction="20000"/>
          </a:bodyPr>
          <a:lstStyle/>
          <a:p>
            <a:endParaRPr dirty="0"/>
          </a:p>
          <a:p>
            <a:r>
              <a:rPr dirty="0"/>
              <a:t>Introduction</a:t>
            </a:r>
          </a:p>
          <a:p>
            <a:r>
              <a:rPr dirty="0"/>
              <a:t>Domain Overview</a:t>
            </a:r>
          </a:p>
          <a:p>
            <a:r>
              <a:rPr dirty="0"/>
              <a:t>Dataset Structure</a:t>
            </a:r>
          </a:p>
          <a:p>
            <a:r>
              <a:rPr dirty="0"/>
              <a:t>Problem Statement</a:t>
            </a:r>
          </a:p>
          <a:p>
            <a:r>
              <a:rPr dirty="0"/>
              <a:t>Data Preprocessing</a:t>
            </a:r>
          </a:p>
          <a:p>
            <a:r>
              <a:rPr dirty="0"/>
              <a:t>Model Selection</a:t>
            </a:r>
          </a:p>
          <a:p>
            <a:r>
              <a:rPr dirty="0"/>
              <a:t>Model Evaluation</a:t>
            </a:r>
          </a:p>
          <a:p>
            <a:r>
              <a:rPr dirty="0"/>
              <a:t>Insights</a:t>
            </a:r>
          </a:p>
          <a:p>
            <a:r>
              <a:rPr dirty="0" err="1"/>
              <a:t>Conclusio</a:t>
            </a:r>
            <a:r>
              <a:rPr lang="en-IN" dirty="0"/>
              <a:t>n</a:t>
            </a:r>
            <a:endParaRPr dirty="0"/>
          </a:p>
        </p:txBody>
      </p:sp>
      <p:sp>
        <p:nvSpPr>
          <p:cNvPr id="4" name="Rectangle 3">
            <a:extLst>
              <a:ext uri="{FF2B5EF4-FFF2-40B4-BE49-F238E27FC236}">
                <a16:creationId xmlns:a16="http://schemas.microsoft.com/office/drawing/2014/main" id="{EE853B57-B276-76C8-DEC2-03BF9BDBDB51}"/>
              </a:ext>
            </a:extLst>
          </p:cNvPr>
          <p:cNvSpPr/>
          <p:nvPr/>
        </p:nvSpPr>
        <p:spPr>
          <a:xfrm>
            <a:off x="0" y="613372"/>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endParaRPr dirty="0"/>
          </a:p>
          <a:p>
            <a:r>
              <a:rPr dirty="0"/>
              <a:t>The objective of this project is to predict flight ticket prices based on various features using machine learning models.</a:t>
            </a:r>
          </a:p>
          <a:p>
            <a:endParaRPr dirty="0"/>
          </a:p>
          <a:p>
            <a:r>
              <a:rPr dirty="0"/>
              <a:t>Predicting accurate ticket prices is crucial for both airlines and consumers.</a:t>
            </a:r>
          </a:p>
        </p:txBody>
      </p:sp>
      <p:sp>
        <p:nvSpPr>
          <p:cNvPr id="4" name="Rectangle 3">
            <a:extLst>
              <a:ext uri="{FF2B5EF4-FFF2-40B4-BE49-F238E27FC236}">
                <a16:creationId xmlns:a16="http://schemas.microsoft.com/office/drawing/2014/main" id="{E519C091-D977-7EAB-4563-4242E39BEE8B}"/>
              </a:ext>
            </a:extLst>
          </p:cNvPr>
          <p:cNvSpPr/>
          <p:nvPr/>
        </p:nvSpPr>
        <p:spPr>
          <a:xfrm>
            <a:off x="0" y="613372"/>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Domain Overview</a:t>
            </a:r>
          </a:p>
        </p:txBody>
      </p:sp>
      <p:sp>
        <p:nvSpPr>
          <p:cNvPr id="3" name="Content Placeholder 2"/>
          <p:cNvSpPr>
            <a:spLocks noGrp="1"/>
          </p:cNvSpPr>
          <p:nvPr>
            <p:ph idx="1"/>
          </p:nvPr>
        </p:nvSpPr>
        <p:spPr/>
        <p:txBody>
          <a:bodyPr/>
          <a:lstStyle/>
          <a:p>
            <a:endParaRPr dirty="0"/>
          </a:p>
          <a:p>
            <a:r>
              <a:rPr dirty="0"/>
              <a:t>The airline industry is highly competitive and prices fluctuate frequently.</a:t>
            </a:r>
          </a:p>
          <a:p>
            <a:r>
              <a:rPr dirty="0"/>
              <a:t>Factors influencing prices include demand, route, seasonality, and competition.</a:t>
            </a:r>
          </a:p>
          <a:p>
            <a:r>
              <a:rPr dirty="0"/>
              <a:t>Accurate price prediction can help in revenue management and customer satisfaction.</a:t>
            </a:r>
          </a:p>
        </p:txBody>
      </p:sp>
      <p:sp>
        <p:nvSpPr>
          <p:cNvPr id="4" name="Rectangle 3">
            <a:extLst>
              <a:ext uri="{FF2B5EF4-FFF2-40B4-BE49-F238E27FC236}">
                <a16:creationId xmlns:a16="http://schemas.microsoft.com/office/drawing/2014/main" id="{6AF48643-EA09-B92E-D1B0-2F0544687EDE}"/>
              </a:ext>
            </a:extLst>
          </p:cNvPr>
          <p:cNvSpPr/>
          <p:nvPr/>
        </p:nvSpPr>
        <p:spPr>
          <a:xfrm>
            <a:off x="0" y="522091"/>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DOMAIN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Structure</a:t>
            </a:r>
          </a:p>
        </p:txBody>
      </p:sp>
      <p:sp>
        <p:nvSpPr>
          <p:cNvPr id="3" name="Content Placeholder 2"/>
          <p:cNvSpPr>
            <a:spLocks noGrp="1"/>
          </p:cNvSpPr>
          <p:nvPr>
            <p:ph idx="1"/>
          </p:nvPr>
        </p:nvSpPr>
        <p:spPr>
          <a:xfrm>
            <a:off x="457200" y="1600201"/>
            <a:ext cx="7319913" cy="1828799"/>
          </a:xfrm>
        </p:spPr>
        <p:txBody>
          <a:bodyPr>
            <a:normAutofit fontScale="70000" lnSpcReduction="20000"/>
          </a:bodyPr>
          <a:lstStyle/>
          <a:p>
            <a:endParaRPr dirty="0"/>
          </a:p>
          <a:p>
            <a:r>
              <a:rPr dirty="0"/>
              <a:t>The dataset contains 10,683 records with 11 features.</a:t>
            </a:r>
          </a:p>
          <a:p>
            <a:r>
              <a:rPr dirty="0"/>
              <a:t>Key features include Airline, Source, Destination, Route, and Price.</a:t>
            </a:r>
          </a:p>
          <a:p>
            <a:r>
              <a:rPr dirty="0"/>
              <a:t>The target variable is the flight ticket price.</a:t>
            </a:r>
          </a:p>
        </p:txBody>
      </p:sp>
      <p:sp>
        <p:nvSpPr>
          <p:cNvPr id="4" name="Rectangle 3">
            <a:extLst>
              <a:ext uri="{FF2B5EF4-FFF2-40B4-BE49-F238E27FC236}">
                <a16:creationId xmlns:a16="http://schemas.microsoft.com/office/drawing/2014/main" id="{A69B331F-ADEF-0C21-B64E-619F26FF59F5}"/>
              </a:ext>
            </a:extLst>
          </p:cNvPr>
          <p:cNvSpPr/>
          <p:nvPr/>
        </p:nvSpPr>
        <p:spPr>
          <a:xfrm>
            <a:off x="0" y="613372"/>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DATASET STRUCTURE</a:t>
            </a:r>
          </a:p>
        </p:txBody>
      </p:sp>
      <p:pic>
        <p:nvPicPr>
          <p:cNvPr id="6" name="Picture 5">
            <a:extLst>
              <a:ext uri="{FF2B5EF4-FFF2-40B4-BE49-F238E27FC236}">
                <a16:creationId xmlns:a16="http://schemas.microsoft.com/office/drawing/2014/main" id="{55395CF9-334C-B75A-B744-07ADF806EC5A}"/>
              </a:ext>
            </a:extLst>
          </p:cNvPr>
          <p:cNvPicPr>
            <a:picLocks noChangeAspect="1"/>
          </p:cNvPicPr>
          <p:nvPr/>
        </p:nvPicPr>
        <p:blipFill>
          <a:blip r:embed="rId2"/>
          <a:stretch>
            <a:fillRect/>
          </a:stretch>
        </p:blipFill>
        <p:spPr>
          <a:xfrm>
            <a:off x="348497" y="3812513"/>
            <a:ext cx="8447006" cy="1737517"/>
          </a:xfrm>
          <a:prstGeom prst="rect">
            <a:avLst/>
          </a:prstGeom>
        </p:spPr>
      </p:pic>
      <p:sp>
        <p:nvSpPr>
          <p:cNvPr id="7" name="Rectangle 6">
            <a:extLst>
              <a:ext uri="{FF2B5EF4-FFF2-40B4-BE49-F238E27FC236}">
                <a16:creationId xmlns:a16="http://schemas.microsoft.com/office/drawing/2014/main" id="{A281BA3A-1757-7E1D-19CF-7185804CC4D5}"/>
              </a:ext>
            </a:extLst>
          </p:cNvPr>
          <p:cNvSpPr/>
          <p:nvPr/>
        </p:nvSpPr>
        <p:spPr>
          <a:xfrm>
            <a:off x="0" y="609289"/>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DATASET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lnSpcReduction="10000"/>
          </a:bodyPr>
          <a:lstStyle/>
          <a:p>
            <a:endParaRPr dirty="0"/>
          </a:p>
          <a:p>
            <a:pPr marL="228600" marR="0" lvl="0" indent="-228600" algn="l" defTabSz="914400" rtl="0" eaLnBrk="1" fontAlgn="auto" latinLnBrk="0" hangingPunct="1">
              <a:lnSpc>
                <a:spcPct val="120000"/>
              </a:lnSpc>
              <a:spcBef>
                <a:spcPts val="0"/>
              </a:spcBef>
              <a:spcAft>
                <a:spcPts val="0"/>
              </a:spcAft>
              <a:buClr>
                <a:srgbClr val="B71E42"/>
              </a:buClr>
              <a:buSzPct val="100000"/>
              <a:buFont typeface="Arial"/>
              <a:buChar char="•"/>
              <a:tabLst/>
              <a:defRPr/>
            </a:pPr>
            <a:r>
              <a:rPr kumimoji="0" lang="en-US" sz="2000" b="0" i="0" u="none" strike="noStrike" kern="0" cap="none" spc="0" normalizeH="0" baseline="0" noProof="0" dirty="0">
                <a:ln>
                  <a:noFill/>
                </a:ln>
                <a:solidFill>
                  <a:srgbClr val="000000"/>
                </a:solidFill>
                <a:effectLst/>
                <a:uLnTx/>
                <a:uFillTx/>
                <a:latin typeface="Gill Sans"/>
                <a:sym typeface="Gill Sans"/>
              </a:rPr>
              <a:t>The aviation industry in India is witnessing rapid growth, with multiple airlines operating flights across various cities. However, the prices of air tickets are highly dynamic, influenced by a multitude of factors such as demand, timing, airline reputation, and more. For both airlines and passengers, predicting these prices with accuracy is crucial for maximizing revenue and ensuring affordability.</a:t>
            </a:r>
            <a:endParaRPr kumimoji="0" lang="en-US" sz="1300" b="0" i="0" u="none" strike="noStrike" kern="0" cap="none" spc="0" normalizeH="0" baseline="0" noProof="0" dirty="0">
              <a:ln>
                <a:noFill/>
              </a:ln>
              <a:solidFill>
                <a:srgbClr val="000000"/>
              </a:solidFill>
              <a:effectLst/>
              <a:uLnTx/>
              <a:uFillTx/>
              <a:latin typeface="Gill Sans"/>
              <a:sym typeface="Gill Sans"/>
            </a:endParaRP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a:buChar char="•"/>
              <a:tabLst/>
              <a:defRPr/>
            </a:pPr>
            <a:r>
              <a:rPr kumimoji="0" lang="en-US" sz="2000" b="0" i="0" u="none" strike="noStrike" kern="0" cap="none" spc="0" normalizeH="0" baseline="0" noProof="0" dirty="0">
                <a:ln>
                  <a:noFill/>
                </a:ln>
                <a:solidFill>
                  <a:srgbClr val="000000"/>
                </a:solidFill>
                <a:effectLst/>
                <a:uLnTx/>
                <a:uFillTx/>
                <a:latin typeface="Gill Sans"/>
                <a:sym typeface="Gill Sans"/>
              </a:rPr>
              <a:t>This project aims to develop a robust machine learning model that accurately predicts the air ticket prices for flights within India. By analyzing data from different airlines and flights between various cities, the model will identify key factors affecting ticket pricing and provide insights to enhance decision-making processes for stakeholders.</a:t>
            </a:r>
            <a:endParaRPr kumimoji="0" lang="en-US" sz="1300" b="0" i="0" u="none" strike="noStrike" kern="0" cap="none" spc="0" normalizeH="0" baseline="0" noProof="0" dirty="0">
              <a:ln>
                <a:noFill/>
              </a:ln>
              <a:solidFill>
                <a:srgbClr val="000000"/>
              </a:solidFill>
              <a:effectLst/>
              <a:uLnTx/>
              <a:uFillTx/>
              <a:latin typeface="Gill Sans"/>
              <a:sym typeface="Gill Sans"/>
            </a:endParaRPr>
          </a:p>
        </p:txBody>
      </p:sp>
      <p:sp>
        <p:nvSpPr>
          <p:cNvPr id="4" name="Rectangle 3">
            <a:extLst>
              <a:ext uri="{FF2B5EF4-FFF2-40B4-BE49-F238E27FC236}">
                <a16:creationId xmlns:a16="http://schemas.microsoft.com/office/drawing/2014/main" id="{EFC5CA08-D0B9-C404-7FEF-B2F1FC374C4F}"/>
              </a:ext>
            </a:extLst>
          </p:cNvPr>
          <p:cNvSpPr/>
          <p:nvPr/>
        </p:nvSpPr>
        <p:spPr>
          <a:xfrm>
            <a:off x="0" y="609289"/>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B69CB7-3FC8-D9EB-7764-C74716734CB0}"/>
              </a:ext>
            </a:extLst>
          </p:cNvPr>
          <p:cNvSpPr>
            <a:spLocks noGrp="1"/>
          </p:cNvSpPr>
          <p:nvPr>
            <p:ph type="title"/>
          </p:nvPr>
        </p:nvSpPr>
        <p:spPr>
          <a:xfrm>
            <a:off x="0" y="543300"/>
            <a:ext cx="9144000" cy="868363"/>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DATA PREPROCESSING</a:t>
            </a:r>
          </a:p>
        </p:txBody>
      </p:sp>
      <p:sp>
        <p:nvSpPr>
          <p:cNvPr id="8" name="Content Placeholder 7">
            <a:extLst>
              <a:ext uri="{FF2B5EF4-FFF2-40B4-BE49-F238E27FC236}">
                <a16:creationId xmlns:a16="http://schemas.microsoft.com/office/drawing/2014/main" id="{A4533ACE-ED31-756A-9EE1-596DEF17BCF3}"/>
              </a:ext>
            </a:extLst>
          </p:cNvPr>
          <p:cNvSpPr>
            <a:spLocks noGrp="1"/>
          </p:cNvSpPr>
          <p:nvPr>
            <p:ph idx="1"/>
          </p:nvPr>
        </p:nvSpPr>
        <p:spPr/>
        <p:txBody>
          <a:bodyPr/>
          <a:lstStyle/>
          <a:p>
            <a:r>
              <a:rPr lang="en-IN" dirty="0"/>
              <a:t>Flowchart of Data Preprocessing</a:t>
            </a:r>
          </a:p>
          <a:p>
            <a:endParaRPr lang="en-IN" dirty="0"/>
          </a:p>
        </p:txBody>
      </p:sp>
      <p:pic>
        <p:nvPicPr>
          <p:cNvPr id="9" name="Content Placeholder 4">
            <a:extLst>
              <a:ext uri="{FF2B5EF4-FFF2-40B4-BE49-F238E27FC236}">
                <a16:creationId xmlns:a16="http://schemas.microsoft.com/office/drawing/2014/main" id="{2B57CF05-EB67-9CFB-0133-7C5713550F4E}"/>
              </a:ext>
            </a:extLst>
          </p:cNvPr>
          <p:cNvPicPr>
            <a:picLocks noChangeAspect="1"/>
          </p:cNvPicPr>
          <p:nvPr/>
        </p:nvPicPr>
        <p:blipFill>
          <a:blip r:embed="rId2"/>
          <a:stretch>
            <a:fillRect/>
          </a:stretch>
        </p:blipFill>
        <p:spPr>
          <a:xfrm>
            <a:off x="2861670" y="2212943"/>
            <a:ext cx="3269830" cy="4525963"/>
          </a:xfrm>
          <a:prstGeom prst="rect">
            <a:avLst/>
          </a:prstGeom>
        </p:spPr>
      </p:pic>
    </p:spTree>
    <p:extLst>
      <p:ext uri="{BB962C8B-B14F-4D97-AF65-F5344CB8AC3E}">
        <p14:creationId xmlns:p14="http://schemas.microsoft.com/office/powerpoint/2010/main" val="390986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E1C06-A557-07AD-F6BF-BA616D300994}"/>
              </a:ext>
            </a:extLst>
          </p:cNvPr>
          <p:cNvSpPr>
            <a:spLocks noGrp="1"/>
          </p:cNvSpPr>
          <p:nvPr>
            <p:ph idx="1"/>
          </p:nvPr>
        </p:nvSpPr>
        <p:spPr/>
        <p:txBody>
          <a:bodyPr/>
          <a:lstStyle/>
          <a:p>
            <a:r>
              <a:rPr lang="en-IN" sz="1800" dirty="0"/>
              <a:t>Handling Missing Values</a:t>
            </a:r>
          </a:p>
          <a:p>
            <a:endParaRPr lang="en-US" sz="1800" dirty="0"/>
          </a:p>
          <a:p>
            <a:endParaRPr lang="en-US" sz="1800" dirty="0"/>
          </a:p>
          <a:p>
            <a:endParaRPr lang="en-US" sz="1800" dirty="0"/>
          </a:p>
          <a:p>
            <a:r>
              <a:rPr lang="en-US" sz="1800" dirty="0"/>
              <a:t>Converted date and time features to extract useful information.</a:t>
            </a:r>
          </a:p>
          <a:p>
            <a:endParaRPr lang="en-IN" dirty="0"/>
          </a:p>
        </p:txBody>
      </p:sp>
      <p:sp>
        <p:nvSpPr>
          <p:cNvPr id="4" name="Title 5">
            <a:extLst>
              <a:ext uri="{FF2B5EF4-FFF2-40B4-BE49-F238E27FC236}">
                <a16:creationId xmlns:a16="http://schemas.microsoft.com/office/drawing/2014/main" id="{760642E5-9B61-7B13-4283-D3A1969CC9FF}"/>
              </a:ext>
            </a:extLst>
          </p:cNvPr>
          <p:cNvSpPr>
            <a:spLocks noGrp="1"/>
          </p:cNvSpPr>
          <p:nvPr>
            <p:ph type="title"/>
          </p:nvPr>
        </p:nvSpPr>
        <p:spPr>
          <a:xfrm>
            <a:off x="0" y="433634"/>
            <a:ext cx="9144000" cy="88031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DATA PREPROCESSING</a:t>
            </a:r>
          </a:p>
        </p:txBody>
      </p:sp>
      <p:pic>
        <p:nvPicPr>
          <p:cNvPr id="6" name="Picture 5">
            <a:extLst>
              <a:ext uri="{FF2B5EF4-FFF2-40B4-BE49-F238E27FC236}">
                <a16:creationId xmlns:a16="http://schemas.microsoft.com/office/drawing/2014/main" id="{AF57783C-4479-6AF7-CA0A-7121A7617203}"/>
              </a:ext>
            </a:extLst>
          </p:cNvPr>
          <p:cNvPicPr>
            <a:picLocks noChangeAspect="1"/>
          </p:cNvPicPr>
          <p:nvPr/>
        </p:nvPicPr>
        <p:blipFill>
          <a:blip r:embed="rId2"/>
          <a:stretch>
            <a:fillRect/>
          </a:stretch>
        </p:blipFill>
        <p:spPr>
          <a:xfrm>
            <a:off x="702297" y="2029373"/>
            <a:ext cx="7430537" cy="847843"/>
          </a:xfrm>
          <a:prstGeom prst="rect">
            <a:avLst/>
          </a:prstGeom>
        </p:spPr>
      </p:pic>
      <p:pic>
        <p:nvPicPr>
          <p:cNvPr id="7" name="Picture 6">
            <a:extLst>
              <a:ext uri="{FF2B5EF4-FFF2-40B4-BE49-F238E27FC236}">
                <a16:creationId xmlns:a16="http://schemas.microsoft.com/office/drawing/2014/main" id="{2E725E9F-3432-6849-81AB-3ECC924D6733}"/>
              </a:ext>
            </a:extLst>
          </p:cNvPr>
          <p:cNvPicPr>
            <a:picLocks noChangeAspect="1"/>
          </p:cNvPicPr>
          <p:nvPr/>
        </p:nvPicPr>
        <p:blipFill>
          <a:blip r:embed="rId3"/>
          <a:stretch>
            <a:fillRect/>
          </a:stretch>
        </p:blipFill>
        <p:spPr>
          <a:xfrm>
            <a:off x="730875" y="3306370"/>
            <a:ext cx="7373379" cy="1543265"/>
          </a:xfrm>
          <a:prstGeom prst="rect">
            <a:avLst/>
          </a:prstGeom>
        </p:spPr>
      </p:pic>
      <p:pic>
        <p:nvPicPr>
          <p:cNvPr id="8" name="Picture 7">
            <a:extLst>
              <a:ext uri="{FF2B5EF4-FFF2-40B4-BE49-F238E27FC236}">
                <a16:creationId xmlns:a16="http://schemas.microsoft.com/office/drawing/2014/main" id="{796CD0D4-D3C5-AF11-FD7F-D7E95BF64A81}"/>
              </a:ext>
            </a:extLst>
          </p:cNvPr>
          <p:cNvPicPr>
            <a:picLocks noChangeAspect="1"/>
          </p:cNvPicPr>
          <p:nvPr/>
        </p:nvPicPr>
        <p:blipFill>
          <a:blip r:embed="rId4"/>
          <a:stretch>
            <a:fillRect/>
          </a:stretch>
        </p:blipFill>
        <p:spPr>
          <a:xfrm>
            <a:off x="702297" y="5094874"/>
            <a:ext cx="6516009" cy="1276528"/>
          </a:xfrm>
          <a:prstGeom prst="rect">
            <a:avLst/>
          </a:prstGeom>
        </p:spPr>
      </p:pic>
    </p:spTree>
    <p:extLst>
      <p:ext uri="{BB962C8B-B14F-4D97-AF65-F5344CB8AC3E}">
        <p14:creationId xmlns:p14="http://schemas.microsoft.com/office/powerpoint/2010/main" val="19101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020" y="197963"/>
            <a:ext cx="8601959" cy="6027997"/>
          </a:xfrm>
        </p:spPr>
        <p:txBody>
          <a:bodyPr>
            <a:normAutofit/>
          </a:bodyPr>
          <a:lstStyle/>
          <a:p>
            <a:pPr marL="0" indent="0">
              <a:buNone/>
            </a:pPr>
            <a:endParaRPr lang="en-IN"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sz="1800" dirty="0"/>
          </a:p>
          <a:p>
            <a:pPr marL="0" indent="0">
              <a:buNone/>
            </a:pPr>
            <a:endParaRPr lang="en-IN" sz="1800" dirty="0"/>
          </a:p>
          <a:p>
            <a:endParaRPr lang="en-IN" sz="1800" dirty="0"/>
          </a:p>
          <a:p>
            <a:endParaRPr lang="en-IN" sz="1800" dirty="0"/>
          </a:p>
          <a:p>
            <a:endParaRPr lang="en-IN" sz="1800" dirty="0"/>
          </a:p>
          <a:p>
            <a:endParaRPr lang="en-IN" sz="1800" dirty="0"/>
          </a:p>
          <a:p>
            <a:endParaRPr lang="en-IN" sz="1800" dirty="0"/>
          </a:p>
        </p:txBody>
      </p:sp>
      <p:sp>
        <p:nvSpPr>
          <p:cNvPr id="11" name="Rectangle 10">
            <a:extLst>
              <a:ext uri="{FF2B5EF4-FFF2-40B4-BE49-F238E27FC236}">
                <a16:creationId xmlns:a16="http://schemas.microsoft.com/office/drawing/2014/main" id="{D54D1080-1476-FFE1-ED41-98F7C81E88CB}"/>
              </a:ext>
            </a:extLst>
          </p:cNvPr>
          <p:cNvSpPr/>
          <p:nvPr/>
        </p:nvSpPr>
        <p:spPr>
          <a:xfrm>
            <a:off x="0" y="430180"/>
            <a:ext cx="9144000" cy="89554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dirty="0"/>
              <a:t>DATA PREPROCESSING</a:t>
            </a:r>
          </a:p>
        </p:txBody>
      </p:sp>
      <p:sp>
        <p:nvSpPr>
          <p:cNvPr id="13" name="TextBox 12">
            <a:extLst>
              <a:ext uri="{FF2B5EF4-FFF2-40B4-BE49-F238E27FC236}">
                <a16:creationId xmlns:a16="http://schemas.microsoft.com/office/drawing/2014/main" id="{46375143-01D6-9C3C-6CB7-A2D75D1E84B6}"/>
              </a:ext>
            </a:extLst>
          </p:cNvPr>
          <p:cNvSpPr txBox="1"/>
          <p:nvPr/>
        </p:nvSpPr>
        <p:spPr>
          <a:xfrm>
            <a:off x="271020" y="1713024"/>
            <a:ext cx="7343480" cy="369332"/>
          </a:xfrm>
          <a:prstGeom prst="rect">
            <a:avLst/>
          </a:prstGeom>
          <a:noFill/>
        </p:spPr>
        <p:txBody>
          <a:bodyPr wrap="square">
            <a:spAutoFit/>
          </a:bodyPr>
          <a:lstStyle/>
          <a:p>
            <a:pPr marL="285750" indent="-285750">
              <a:buFont typeface="Arial" panose="020B0604020202020204" pitchFamily="34" charset="0"/>
              <a:buChar char="•"/>
            </a:pPr>
            <a:r>
              <a:rPr lang="en-US" sz="1800" dirty="0"/>
              <a:t>Encoded categorical variables such as Airline, Source, and Destination.</a:t>
            </a:r>
          </a:p>
        </p:txBody>
      </p:sp>
      <p:pic>
        <p:nvPicPr>
          <p:cNvPr id="14" name="Picture 13">
            <a:extLst>
              <a:ext uri="{FF2B5EF4-FFF2-40B4-BE49-F238E27FC236}">
                <a16:creationId xmlns:a16="http://schemas.microsoft.com/office/drawing/2014/main" id="{9B1ED977-CE8F-1570-1E70-9145736A4522}"/>
              </a:ext>
            </a:extLst>
          </p:cNvPr>
          <p:cNvPicPr>
            <a:picLocks noChangeAspect="1"/>
          </p:cNvPicPr>
          <p:nvPr/>
        </p:nvPicPr>
        <p:blipFill>
          <a:blip r:embed="rId2"/>
          <a:stretch>
            <a:fillRect/>
          </a:stretch>
        </p:blipFill>
        <p:spPr>
          <a:xfrm>
            <a:off x="271020" y="2145919"/>
            <a:ext cx="8686800" cy="2132084"/>
          </a:xfrm>
          <a:prstGeom prst="rect">
            <a:avLst/>
          </a:prstGeom>
        </p:spPr>
      </p:pic>
      <p:pic>
        <p:nvPicPr>
          <p:cNvPr id="16" name="Picture 15">
            <a:extLst>
              <a:ext uri="{FF2B5EF4-FFF2-40B4-BE49-F238E27FC236}">
                <a16:creationId xmlns:a16="http://schemas.microsoft.com/office/drawing/2014/main" id="{AC2A5910-1576-057D-3BEE-7942807E7AC4}"/>
              </a:ext>
            </a:extLst>
          </p:cNvPr>
          <p:cNvPicPr>
            <a:picLocks noChangeAspect="1"/>
          </p:cNvPicPr>
          <p:nvPr/>
        </p:nvPicPr>
        <p:blipFill>
          <a:blip r:embed="rId3"/>
          <a:stretch>
            <a:fillRect/>
          </a:stretch>
        </p:blipFill>
        <p:spPr>
          <a:xfrm>
            <a:off x="137492" y="4854216"/>
            <a:ext cx="8869013" cy="1514686"/>
          </a:xfrm>
          <a:prstGeom prst="rect">
            <a:avLst/>
          </a:prstGeom>
        </p:spPr>
      </p:pic>
      <p:sp>
        <p:nvSpPr>
          <p:cNvPr id="18" name="TextBox 17">
            <a:extLst>
              <a:ext uri="{FF2B5EF4-FFF2-40B4-BE49-F238E27FC236}">
                <a16:creationId xmlns:a16="http://schemas.microsoft.com/office/drawing/2014/main" id="{4C921C29-8668-1A6B-D2D9-3410A8E803C8}"/>
              </a:ext>
            </a:extLst>
          </p:cNvPr>
          <p:cNvSpPr txBox="1"/>
          <p:nvPr/>
        </p:nvSpPr>
        <p:spPr>
          <a:xfrm>
            <a:off x="137492" y="4381443"/>
            <a:ext cx="4623846" cy="369332"/>
          </a:xfrm>
          <a:prstGeom prst="rect">
            <a:avLst/>
          </a:prstGeom>
          <a:noFill/>
        </p:spPr>
        <p:txBody>
          <a:bodyPr wrap="square">
            <a:spAutoFit/>
          </a:bodyPr>
          <a:lstStyle/>
          <a:p>
            <a:pPr marL="285750" indent="-285750">
              <a:buFont typeface="Arial" panose="020B0604020202020204" pitchFamily="34" charset="0"/>
              <a:buChar char="•"/>
            </a:pPr>
            <a:r>
              <a:rPr lang="en-US" dirty="0"/>
              <a:t>Split the Data</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TotalTime>
  <Words>458</Words>
  <Application>Microsoft Office PowerPoint</Application>
  <PresentationFormat>On-screen Show (4:3)</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vt:lpstr>
      <vt:lpstr>Office Theme</vt:lpstr>
      <vt:lpstr>Flight Ticket Price Prediction</vt:lpstr>
      <vt:lpstr>PowerPoint Presentation</vt:lpstr>
      <vt:lpstr>Introduction</vt:lpstr>
      <vt:lpstr>Domain Overview</vt:lpstr>
      <vt:lpstr>Dataset Structure</vt:lpstr>
      <vt:lpstr>Problem Statement</vt:lpstr>
      <vt:lpstr>DATA PREPROCESSING</vt:lpstr>
      <vt:lpstr>DATA PREPROCESSING</vt:lpstr>
      <vt:lpstr>PowerPoint Presentation</vt:lpstr>
      <vt:lpstr>Model Selection</vt:lpstr>
      <vt:lpstr>Model Evaluation</vt:lpstr>
      <vt:lpstr>MODEL EVOLUTION</vt:lpstr>
      <vt:lpstr>Insights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Avinash Nalawade</dc:creator>
  <cp:keywords/>
  <dc:description>generated using python-pptx</dc:description>
  <cp:lastModifiedBy>Avinash Nalawade</cp:lastModifiedBy>
  <cp:revision>4</cp:revision>
  <dcterms:created xsi:type="dcterms:W3CDTF">2013-01-27T09:14:16Z</dcterms:created>
  <dcterms:modified xsi:type="dcterms:W3CDTF">2024-08-22T13:42:04Z</dcterms:modified>
  <cp:category/>
</cp:coreProperties>
</file>