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73" r:id="rId4"/>
    <p:sldId id="259" r:id="rId5"/>
    <p:sldId id="272" r:id="rId6"/>
    <p:sldId id="261" r:id="rId7"/>
    <p:sldId id="269" r:id="rId8"/>
    <p:sldId id="270" r:id="rId9"/>
    <p:sldId id="266" r:id="rId10"/>
    <p:sldId id="271" r:id="rId11"/>
    <p:sldId id="274" r:id="rId12"/>
    <p:sldId id="275" r:id="rId13"/>
    <p:sldId id="276" r:id="rId14"/>
    <p:sldId id="278" r:id="rId15"/>
    <p:sldId id="277" r:id="rId16"/>
    <p:sldId id="279" r:id="rId17"/>
    <p:sldId id="280" r:id="rId18"/>
    <p:sldId id="281" r:id="rId19"/>
    <p:sldId id="282" r:id="rId20"/>
    <p:sldId id="284" r:id="rId21"/>
    <p:sldId id="283" r:id="rId22"/>
    <p:sldId id="285" r:id="rId23"/>
    <p:sldId id="286" r:id="rId24"/>
    <p:sldId id="268"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H7m/wKo3MkuaFyXYy3Wep19hg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D8154C-0B85-4E0B-8302-307DA0323B3B}">
  <a:tblStyle styleId="{32D8154C-0B85-4E0B-8302-307DA0323B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684"/>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829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8096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3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21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4957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85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26629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54550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359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78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64677e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64677e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89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64677eb7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64677eb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33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4677eb7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4677eb7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4677eb7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4677eb7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84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76ed91c57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76ed91c57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3"/>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3"/>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3"/>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3"/>
          <p:cNvSpPr txBox="1">
            <a:spLocks noGrp="1"/>
          </p:cNvSpPr>
          <p:nvPr>
            <p:ph type="ctrTitle"/>
          </p:nvPr>
        </p:nvSpPr>
        <p:spPr>
          <a:xfrm>
            <a:off x="2371725" y="630225"/>
            <a:ext cx="6331500" cy="2210982"/>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2400" b="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3"/>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and body">
  <p:cSld name="2_Title and body">
    <p:spTree>
      <p:nvGrpSpPr>
        <p:cNvPr id="1" name="Shape 69"/>
        <p:cNvGrpSpPr/>
        <p:nvPr/>
      </p:nvGrpSpPr>
      <p:grpSpPr>
        <a:xfrm>
          <a:off x="0" y="0"/>
          <a:ext cx="0" cy="0"/>
          <a:chOff x="0" y="0"/>
          <a:chExt cx="0" cy="0"/>
        </a:xfrm>
      </p:grpSpPr>
      <p:cxnSp>
        <p:nvCxnSpPr>
          <p:cNvPr id="70" name="Google Shape;70;p22"/>
          <p:cNvCxnSpPr/>
          <p:nvPr/>
        </p:nvCxnSpPr>
        <p:spPr>
          <a:xfrm>
            <a:off x="1139669" y="964284"/>
            <a:ext cx="7582255" cy="0"/>
          </a:xfrm>
          <a:prstGeom prst="straightConnector1">
            <a:avLst/>
          </a:prstGeom>
          <a:noFill/>
          <a:ln w="38100" cap="flat" cmpd="sng">
            <a:solidFill>
              <a:schemeClr val="dk1"/>
            </a:solidFill>
            <a:prstDash val="solid"/>
            <a:round/>
            <a:headEnd type="none" w="sm" len="sm"/>
            <a:tailEnd type="none" w="sm" len="sm"/>
          </a:ln>
        </p:spPr>
      </p:cxnSp>
      <p:cxnSp>
        <p:nvCxnSpPr>
          <p:cNvPr id="71" name="Google Shape;71;p22"/>
          <p:cNvCxnSpPr/>
          <p:nvPr/>
        </p:nvCxnSpPr>
        <p:spPr>
          <a:xfrm>
            <a:off x="1149531" y="4740000"/>
            <a:ext cx="7572393" cy="0"/>
          </a:xfrm>
          <a:prstGeom prst="straightConnector1">
            <a:avLst/>
          </a:prstGeom>
          <a:noFill/>
          <a:ln w="19050" cap="flat" cmpd="sng">
            <a:solidFill>
              <a:schemeClr val="dk2"/>
            </a:solidFill>
            <a:prstDash val="solid"/>
            <a:round/>
            <a:headEnd type="none" w="sm" len="sm"/>
            <a:tailEnd type="none" w="sm" len="sm"/>
          </a:ln>
        </p:spPr>
      </p:cxnSp>
      <p:sp>
        <p:nvSpPr>
          <p:cNvPr id="72" name="Google Shape;72;p22"/>
          <p:cNvSpPr txBox="1">
            <a:spLocks noGrp="1"/>
          </p:cNvSpPr>
          <p:nvPr>
            <p:ph type="title"/>
          </p:nvPr>
        </p:nvSpPr>
        <p:spPr>
          <a:xfrm>
            <a:off x="1139669" y="184072"/>
            <a:ext cx="7582181"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3" name="Google Shape;73;p22"/>
          <p:cNvSpPr txBox="1">
            <a:spLocks noGrp="1"/>
          </p:cNvSpPr>
          <p:nvPr>
            <p:ph type="body" idx="1"/>
          </p:nvPr>
        </p:nvSpPr>
        <p:spPr>
          <a:xfrm>
            <a:off x="1149530" y="1109097"/>
            <a:ext cx="4114800" cy="3489079"/>
          </a:xfrm>
          <a:prstGeom prst="rect">
            <a:avLst/>
          </a:prstGeom>
          <a:solidFill>
            <a:schemeClr val="accent3"/>
          </a:solidFill>
          <a:ln>
            <a:noFill/>
          </a:ln>
        </p:spPr>
        <p:txBody>
          <a:bodyPr spcFirstLastPara="1" wrap="square" lIns="91425" tIns="91425" rIns="91425" bIns="91425" anchor="t" anchorCtr="0">
            <a:noAutofit/>
          </a:bodyPr>
          <a:lstStyle>
            <a:lvl1pPr marL="457200" lvl="0" indent="-331470" algn="l">
              <a:lnSpc>
                <a:spcPct val="115000"/>
              </a:lnSpc>
              <a:spcBef>
                <a:spcPts val="600"/>
              </a:spcBef>
              <a:spcAft>
                <a:spcPts val="0"/>
              </a:spcAft>
              <a:buClr>
                <a:schemeClr val="dk1"/>
              </a:buClr>
              <a:buSzPts val="1620"/>
              <a:buFont typeface="Noto Sans Symbols"/>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4" name="Google Shape;74;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and body">
  <p:cSld name="4_Title and body">
    <p:spTree>
      <p:nvGrpSpPr>
        <p:cNvPr id="1" name="Shape 76"/>
        <p:cNvGrpSpPr/>
        <p:nvPr/>
      </p:nvGrpSpPr>
      <p:grpSpPr>
        <a:xfrm>
          <a:off x="0" y="0"/>
          <a:ext cx="0" cy="0"/>
          <a:chOff x="0" y="0"/>
          <a:chExt cx="0" cy="0"/>
        </a:xfrm>
      </p:grpSpPr>
      <p:cxnSp>
        <p:nvCxnSpPr>
          <p:cNvPr id="77" name="Google Shape;77;p23"/>
          <p:cNvCxnSpPr/>
          <p:nvPr/>
        </p:nvCxnSpPr>
        <p:spPr>
          <a:xfrm>
            <a:off x="457200" y="4740000"/>
            <a:ext cx="8229600" cy="0"/>
          </a:xfrm>
          <a:prstGeom prst="straightConnector1">
            <a:avLst/>
          </a:prstGeom>
          <a:noFill/>
          <a:ln w="19050" cap="flat" cmpd="sng">
            <a:solidFill>
              <a:schemeClr val="dk2"/>
            </a:solidFill>
            <a:prstDash val="solid"/>
            <a:round/>
            <a:headEnd type="none" w="sm" len="sm"/>
            <a:tailEnd type="none" w="sm" len="sm"/>
          </a:ln>
        </p:spPr>
      </p:cxnSp>
      <p:sp>
        <p:nvSpPr>
          <p:cNvPr id="78" name="Google Shape;7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cxnSp>
        <p:nvCxnSpPr>
          <p:cNvPr id="81" name="Google Shape;81;p2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2" name="Google Shape;82;p2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3" name="Google Shape;83;p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4" name="Google Shape;84;p24"/>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5" name="Google Shape;85;p24"/>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24"/>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7" name="Google Shape;87;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1" name="Google Shape;91;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6"/>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5" name="Google Shape;95;p2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6"/>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97" name="Google Shape;97;p26"/>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8" name="Google Shape;98;p2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99" name="Google Shape;99;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0"/>
        <p:cNvGrpSpPr/>
        <p:nvPr/>
      </p:nvGrpSpPr>
      <p:grpSpPr>
        <a:xfrm>
          <a:off x="0" y="0"/>
          <a:ext cx="0" cy="0"/>
          <a:chOff x="0" y="0"/>
          <a:chExt cx="0" cy="0"/>
        </a:xfrm>
      </p:grpSpPr>
      <p:cxnSp>
        <p:nvCxnSpPr>
          <p:cNvPr id="101" name="Google Shape;101;p27"/>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7"/>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03" name="Google Shape;103;p27"/>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endParaRPr/>
          </a:p>
        </p:txBody>
      </p:sp>
      <p:sp>
        <p:nvSpPr>
          <p:cNvPr id="104" name="Google Shape;104;p27"/>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5" name="Google Shape;105;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and body" type="tx">
  <p:cSld name="TITLE_AND_BODY">
    <p:spTree>
      <p:nvGrpSpPr>
        <p:cNvPr id="1" name="Shape 17"/>
        <p:cNvGrpSpPr/>
        <p:nvPr/>
      </p:nvGrpSpPr>
      <p:grpSpPr>
        <a:xfrm>
          <a:off x="0" y="0"/>
          <a:ext cx="0" cy="0"/>
          <a:chOff x="0" y="0"/>
          <a:chExt cx="0" cy="0"/>
        </a:xfrm>
      </p:grpSpPr>
      <p:cxnSp>
        <p:nvCxnSpPr>
          <p:cNvPr id="18" name="Google Shape;18;p14"/>
          <p:cNvCxnSpPr/>
          <p:nvPr/>
        </p:nvCxnSpPr>
        <p:spPr>
          <a:xfrm>
            <a:off x="1139669" y="964284"/>
            <a:ext cx="7582255" cy="0"/>
          </a:xfrm>
          <a:prstGeom prst="straightConnector1">
            <a:avLst/>
          </a:prstGeom>
          <a:noFill/>
          <a:ln w="38100" cap="flat" cmpd="sng">
            <a:solidFill>
              <a:schemeClr val="dk1"/>
            </a:solidFill>
            <a:prstDash val="solid"/>
            <a:round/>
            <a:headEnd type="none" w="sm" len="sm"/>
            <a:tailEnd type="none" w="sm" len="sm"/>
          </a:ln>
        </p:spPr>
      </p:cxnSp>
      <p:cxnSp>
        <p:nvCxnSpPr>
          <p:cNvPr id="19" name="Google Shape;19;p14"/>
          <p:cNvCxnSpPr/>
          <p:nvPr/>
        </p:nvCxnSpPr>
        <p:spPr>
          <a:xfrm>
            <a:off x="1149531" y="4740000"/>
            <a:ext cx="7572393" cy="0"/>
          </a:xfrm>
          <a:prstGeom prst="straightConnector1">
            <a:avLst/>
          </a:prstGeom>
          <a:noFill/>
          <a:ln w="19050" cap="flat" cmpd="sng">
            <a:solidFill>
              <a:schemeClr val="dk2"/>
            </a:solidFill>
            <a:prstDash val="solid"/>
            <a:round/>
            <a:headEnd type="none" w="sm" len="sm"/>
            <a:tailEnd type="none" w="sm" len="sm"/>
          </a:ln>
        </p:spPr>
      </p:cxnSp>
      <p:sp>
        <p:nvSpPr>
          <p:cNvPr id="20" name="Google Shape;20;p14"/>
          <p:cNvSpPr txBox="1">
            <a:spLocks noGrp="1"/>
          </p:cNvSpPr>
          <p:nvPr>
            <p:ph type="title"/>
          </p:nvPr>
        </p:nvSpPr>
        <p:spPr>
          <a:xfrm>
            <a:off x="1139669" y="184072"/>
            <a:ext cx="7582181"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14"/>
          <p:cNvSpPr txBox="1">
            <a:spLocks noGrp="1"/>
          </p:cNvSpPr>
          <p:nvPr>
            <p:ph type="body" idx="1"/>
          </p:nvPr>
        </p:nvSpPr>
        <p:spPr>
          <a:xfrm>
            <a:off x="1149531" y="1109097"/>
            <a:ext cx="7582181" cy="3489079"/>
          </a:xfrm>
          <a:prstGeom prst="rect">
            <a:avLst/>
          </a:prstGeom>
          <a:solidFill>
            <a:schemeClr val="accent3"/>
          </a:solidFill>
          <a:ln>
            <a:noFill/>
          </a:ln>
        </p:spPr>
        <p:txBody>
          <a:bodyPr spcFirstLastPara="1" wrap="square" lIns="91425" tIns="91425" rIns="91425" bIns="91425" anchor="t" anchorCtr="0">
            <a:noAutofit/>
          </a:bodyPr>
          <a:lstStyle>
            <a:lvl1pPr marL="457200" lvl="0" indent="-331470" algn="l">
              <a:lnSpc>
                <a:spcPct val="115000"/>
              </a:lnSpc>
              <a:spcBef>
                <a:spcPts val="0"/>
              </a:spcBef>
              <a:spcAft>
                <a:spcPts val="0"/>
              </a:spcAft>
              <a:buClr>
                <a:schemeClr val="dk1"/>
              </a:buClr>
              <a:buSzPts val="1620"/>
              <a:buFont typeface="Noto Sans Symbols"/>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24"/>
        <p:cNvGrpSpPr/>
        <p:nvPr/>
      </p:nvGrpSpPr>
      <p:grpSpPr>
        <a:xfrm>
          <a:off x="0" y="0"/>
          <a:ext cx="0" cy="0"/>
          <a:chOff x="0" y="0"/>
          <a:chExt cx="0" cy="0"/>
        </a:xfrm>
      </p:grpSpPr>
      <p:cxnSp>
        <p:nvCxnSpPr>
          <p:cNvPr id="25" name="Google Shape;25;p16"/>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6" name="Google Shape;26;p16"/>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rgbClr val="266CA3"/>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7" name="Google Shape;27;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Blocks">
  <p:cSld name="Three Blocks">
    <p:spTree>
      <p:nvGrpSpPr>
        <p:cNvPr id="1" name="Shape 29"/>
        <p:cNvGrpSpPr/>
        <p:nvPr/>
      </p:nvGrpSpPr>
      <p:grpSpPr>
        <a:xfrm>
          <a:off x="0" y="0"/>
          <a:ext cx="0" cy="0"/>
          <a:chOff x="0" y="0"/>
          <a:chExt cx="0" cy="0"/>
        </a:xfrm>
      </p:grpSpPr>
      <p:cxnSp>
        <p:nvCxnSpPr>
          <p:cNvPr id="30" name="Google Shape;30;p15"/>
          <p:cNvCxnSpPr/>
          <p:nvPr/>
        </p:nvCxnSpPr>
        <p:spPr>
          <a:xfrm>
            <a:off x="1139669" y="964284"/>
            <a:ext cx="7582255" cy="0"/>
          </a:xfrm>
          <a:prstGeom prst="straightConnector1">
            <a:avLst/>
          </a:prstGeom>
          <a:noFill/>
          <a:ln w="38100" cap="flat" cmpd="sng">
            <a:solidFill>
              <a:schemeClr val="dk1"/>
            </a:solidFill>
            <a:prstDash val="solid"/>
            <a:round/>
            <a:headEnd type="none" w="sm" len="sm"/>
            <a:tailEnd type="none" w="sm" len="sm"/>
          </a:ln>
        </p:spPr>
      </p:cxnSp>
      <p:cxnSp>
        <p:nvCxnSpPr>
          <p:cNvPr id="31" name="Google Shape;31;p15"/>
          <p:cNvCxnSpPr/>
          <p:nvPr/>
        </p:nvCxnSpPr>
        <p:spPr>
          <a:xfrm>
            <a:off x="1149531" y="4740000"/>
            <a:ext cx="7572393" cy="0"/>
          </a:xfrm>
          <a:prstGeom prst="straightConnector1">
            <a:avLst/>
          </a:prstGeom>
          <a:noFill/>
          <a:ln w="19050" cap="flat" cmpd="sng">
            <a:solidFill>
              <a:schemeClr val="dk2"/>
            </a:solidFill>
            <a:prstDash val="solid"/>
            <a:round/>
            <a:headEnd type="none" w="sm" len="sm"/>
            <a:tailEnd type="none" w="sm" len="sm"/>
          </a:ln>
        </p:spPr>
      </p:cxnSp>
      <p:sp>
        <p:nvSpPr>
          <p:cNvPr id="33" name="Google Shape;33;p15"/>
          <p:cNvSpPr txBox="1">
            <a:spLocks noGrp="1"/>
          </p:cNvSpPr>
          <p:nvPr>
            <p:ph type="title"/>
          </p:nvPr>
        </p:nvSpPr>
        <p:spPr>
          <a:xfrm>
            <a:off x="1139669" y="184072"/>
            <a:ext cx="7582181"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15"/>
          <p:cNvSpPr txBox="1">
            <a:spLocks noGrp="1"/>
          </p:cNvSpPr>
          <p:nvPr>
            <p:ph type="body" idx="1"/>
          </p:nvPr>
        </p:nvSpPr>
        <p:spPr>
          <a:xfrm>
            <a:off x="1139670" y="1224670"/>
            <a:ext cx="2286000" cy="444545"/>
          </a:xfrm>
          <a:prstGeom prst="rect">
            <a:avLst/>
          </a:prstGeom>
          <a:solidFill>
            <a:schemeClr val="dk1"/>
          </a:solidFill>
          <a:ln>
            <a:noFill/>
          </a:ln>
        </p:spPr>
        <p:txBody>
          <a:bodyPr spcFirstLastPara="1" wrap="square" lIns="91425" tIns="91425" rIns="91425" bIns="91425" anchor="t" anchorCtr="0">
            <a:noAutofit/>
          </a:bodyPr>
          <a:lstStyle>
            <a:lvl1pPr marL="457200" lvl="0" indent="-228600" algn="ctr">
              <a:lnSpc>
                <a:spcPct val="115000"/>
              </a:lnSpc>
              <a:spcBef>
                <a:spcPts val="0"/>
              </a:spcBef>
              <a:spcAft>
                <a:spcPts val="0"/>
              </a:spcAft>
              <a:buSzPts val="1800"/>
              <a:buNone/>
              <a:defRPr sz="1600">
                <a:solidFill>
                  <a:schemeClr val="lt1"/>
                </a:solidFill>
              </a:defRPr>
            </a:lvl1pPr>
            <a:lvl2pPr marL="914400" lvl="1" indent="-317500" algn="l">
              <a:lnSpc>
                <a:spcPct val="115000"/>
              </a:lnSpc>
              <a:spcBef>
                <a:spcPts val="1600"/>
              </a:spcBef>
              <a:spcAft>
                <a:spcPts val="0"/>
              </a:spcAft>
              <a:buSzPts val="1400"/>
              <a:buChar char="○"/>
              <a:defRPr>
                <a:solidFill>
                  <a:schemeClr val="lt1"/>
                </a:solidFill>
              </a:defRPr>
            </a:lvl2pPr>
            <a:lvl3pPr marL="1371600" lvl="2" indent="-317500" algn="l">
              <a:lnSpc>
                <a:spcPct val="115000"/>
              </a:lnSpc>
              <a:spcBef>
                <a:spcPts val="1600"/>
              </a:spcBef>
              <a:spcAft>
                <a:spcPts val="0"/>
              </a:spcAft>
              <a:buSzPts val="1400"/>
              <a:buChar char="■"/>
              <a:defRPr>
                <a:solidFill>
                  <a:schemeClr val="lt1"/>
                </a:solidFill>
              </a:defRPr>
            </a:lvl3pPr>
            <a:lvl4pPr marL="1828800" lvl="3" indent="-317500" algn="l">
              <a:lnSpc>
                <a:spcPct val="115000"/>
              </a:lnSpc>
              <a:spcBef>
                <a:spcPts val="1600"/>
              </a:spcBef>
              <a:spcAft>
                <a:spcPts val="0"/>
              </a:spcAft>
              <a:buSzPts val="1400"/>
              <a:buChar char="●"/>
              <a:defRPr>
                <a:solidFill>
                  <a:schemeClr val="lt1"/>
                </a:solidFill>
              </a:defRPr>
            </a:lvl4pPr>
            <a:lvl5pPr marL="2286000" lvl="4" indent="-317500" algn="l">
              <a:lnSpc>
                <a:spcPct val="115000"/>
              </a:lnSpc>
              <a:spcBef>
                <a:spcPts val="1600"/>
              </a:spcBef>
              <a:spcAft>
                <a:spcPts val="0"/>
              </a:spcAft>
              <a:buSzPts val="1400"/>
              <a:buChar char="○"/>
              <a:defRPr>
                <a:solidFill>
                  <a:schemeClr val="lt1"/>
                </a:solidFill>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15"/>
          <p:cNvSpPr txBox="1">
            <a:spLocks noGrp="1"/>
          </p:cNvSpPr>
          <p:nvPr>
            <p:ph type="body" idx="2"/>
          </p:nvPr>
        </p:nvSpPr>
        <p:spPr>
          <a:xfrm>
            <a:off x="3787759" y="1224669"/>
            <a:ext cx="2286000" cy="444545"/>
          </a:xfrm>
          <a:prstGeom prst="rect">
            <a:avLst/>
          </a:prstGeom>
          <a:solidFill>
            <a:schemeClr val="dk1"/>
          </a:solidFill>
          <a:ln>
            <a:noFill/>
          </a:ln>
        </p:spPr>
        <p:txBody>
          <a:bodyPr spcFirstLastPara="1" wrap="square" lIns="91425" tIns="91425" rIns="91425" bIns="91425" anchor="t" anchorCtr="0">
            <a:noAutofit/>
          </a:bodyPr>
          <a:lstStyle>
            <a:lvl1pPr marL="457200" lvl="0" indent="-228600" algn="ctr">
              <a:lnSpc>
                <a:spcPct val="115000"/>
              </a:lnSpc>
              <a:spcBef>
                <a:spcPts val="0"/>
              </a:spcBef>
              <a:spcAft>
                <a:spcPts val="0"/>
              </a:spcAft>
              <a:buSzPts val="1800"/>
              <a:buNone/>
              <a:defRPr sz="1600">
                <a:solidFill>
                  <a:schemeClr val="lt1"/>
                </a:solidFill>
              </a:defRPr>
            </a:lvl1pPr>
            <a:lvl2pPr marL="914400" lvl="1" indent="-317500" algn="l">
              <a:lnSpc>
                <a:spcPct val="115000"/>
              </a:lnSpc>
              <a:spcBef>
                <a:spcPts val="1600"/>
              </a:spcBef>
              <a:spcAft>
                <a:spcPts val="0"/>
              </a:spcAft>
              <a:buSzPts val="1400"/>
              <a:buChar char="○"/>
              <a:defRPr>
                <a:solidFill>
                  <a:schemeClr val="lt1"/>
                </a:solidFill>
              </a:defRPr>
            </a:lvl2pPr>
            <a:lvl3pPr marL="1371600" lvl="2" indent="-317500" algn="l">
              <a:lnSpc>
                <a:spcPct val="115000"/>
              </a:lnSpc>
              <a:spcBef>
                <a:spcPts val="1600"/>
              </a:spcBef>
              <a:spcAft>
                <a:spcPts val="0"/>
              </a:spcAft>
              <a:buSzPts val="1400"/>
              <a:buChar char="■"/>
              <a:defRPr>
                <a:solidFill>
                  <a:schemeClr val="lt1"/>
                </a:solidFill>
              </a:defRPr>
            </a:lvl3pPr>
            <a:lvl4pPr marL="1828800" lvl="3" indent="-317500" algn="l">
              <a:lnSpc>
                <a:spcPct val="115000"/>
              </a:lnSpc>
              <a:spcBef>
                <a:spcPts val="1600"/>
              </a:spcBef>
              <a:spcAft>
                <a:spcPts val="0"/>
              </a:spcAft>
              <a:buSzPts val="1400"/>
              <a:buChar char="●"/>
              <a:defRPr>
                <a:solidFill>
                  <a:schemeClr val="lt1"/>
                </a:solidFill>
              </a:defRPr>
            </a:lvl4pPr>
            <a:lvl5pPr marL="2286000" lvl="4" indent="-317500" algn="l">
              <a:lnSpc>
                <a:spcPct val="115000"/>
              </a:lnSpc>
              <a:spcBef>
                <a:spcPts val="1600"/>
              </a:spcBef>
              <a:spcAft>
                <a:spcPts val="0"/>
              </a:spcAft>
              <a:buSzPts val="1400"/>
              <a:buChar char="○"/>
              <a:defRPr>
                <a:solidFill>
                  <a:schemeClr val="lt1"/>
                </a:solidFill>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6" name="Google Shape;36;p15"/>
          <p:cNvSpPr txBox="1">
            <a:spLocks noGrp="1"/>
          </p:cNvSpPr>
          <p:nvPr>
            <p:ph type="body" idx="3"/>
          </p:nvPr>
        </p:nvSpPr>
        <p:spPr>
          <a:xfrm>
            <a:off x="6435850" y="1224670"/>
            <a:ext cx="2286000" cy="444545"/>
          </a:xfrm>
          <a:prstGeom prst="rect">
            <a:avLst/>
          </a:prstGeom>
          <a:solidFill>
            <a:schemeClr val="dk1"/>
          </a:solidFill>
          <a:ln>
            <a:noFill/>
          </a:ln>
        </p:spPr>
        <p:txBody>
          <a:bodyPr spcFirstLastPara="1" wrap="square" lIns="91425" tIns="91425" rIns="91425" bIns="91425" anchor="t" anchorCtr="0">
            <a:noAutofit/>
          </a:bodyPr>
          <a:lstStyle>
            <a:lvl1pPr marL="457200" lvl="0" indent="-228600" algn="ctr">
              <a:lnSpc>
                <a:spcPct val="115000"/>
              </a:lnSpc>
              <a:spcBef>
                <a:spcPts val="0"/>
              </a:spcBef>
              <a:spcAft>
                <a:spcPts val="0"/>
              </a:spcAft>
              <a:buSzPts val="1800"/>
              <a:buNone/>
              <a:defRPr sz="1600">
                <a:solidFill>
                  <a:schemeClr val="lt1"/>
                </a:solidFill>
              </a:defRPr>
            </a:lvl1pPr>
            <a:lvl2pPr marL="914400" lvl="1" indent="-317500" algn="l">
              <a:lnSpc>
                <a:spcPct val="115000"/>
              </a:lnSpc>
              <a:spcBef>
                <a:spcPts val="1600"/>
              </a:spcBef>
              <a:spcAft>
                <a:spcPts val="0"/>
              </a:spcAft>
              <a:buSzPts val="1400"/>
              <a:buChar char="○"/>
              <a:defRPr>
                <a:solidFill>
                  <a:schemeClr val="lt1"/>
                </a:solidFill>
              </a:defRPr>
            </a:lvl2pPr>
            <a:lvl3pPr marL="1371600" lvl="2" indent="-317500" algn="l">
              <a:lnSpc>
                <a:spcPct val="115000"/>
              </a:lnSpc>
              <a:spcBef>
                <a:spcPts val="1600"/>
              </a:spcBef>
              <a:spcAft>
                <a:spcPts val="0"/>
              </a:spcAft>
              <a:buSzPts val="1400"/>
              <a:buChar char="■"/>
              <a:defRPr>
                <a:solidFill>
                  <a:schemeClr val="lt1"/>
                </a:solidFill>
              </a:defRPr>
            </a:lvl3pPr>
            <a:lvl4pPr marL="1828800" lvl="3" indent="-317500" algn="l">
              <a:lnSpc>
                <a:spcPct val="115000"/>
              </a:lnSpc>
              <a:spcBef>
                <a:spcPts val="1600"/>
              </a:spcBef>
              <a:spcAft>
                <a:spcPts val="0"/>
              </a:spcAft>
              <a:buSzPts val="1400"/>
              <a:buChar char="●"/>
              <a:defRPr>
                <a:solidFill>
                  <a:schemeClr val="lt1"/>
                </a:solidFill>
              </a:defRPr>
            </a:lvl4pPr>
            <a:lvl5pPr marL="2286000" lvl="4" indent="-317500" algn="l">
              <a:lnSpc>
                <a:spcPct val="115000"/>
              </a:lnSpc>
              <a:spcBef>
                <a:spcPts val="1600"/>
              </a:spcBef>
              <a:spcAft>
                <a:spcPts val="0"/>
              </a:spcAft>
              <a:buSzPts val="1400"/>
              <a:buChar char="○"/>
              <a:defRPr>
                <a:solidFill>
                  <a:schemeClr val="lt1"/>
                </a:solidFill>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15"/>
          <p:cNvSpPr txBox="1">
            <a:spLocks noGrp="1"/>
          </p:cNvSpPr>
          <p:nvPr>
            <p:ph type="body" idx="4"/>
          </p:nvPr>
        </p:nvSpPr>
        <p:spPr>
          <a:xfrm>
            <a:off x="3787759" y="1929598"/>
            <a:ext cx="2286000" cy="2570556"/>
          </a:xfrm>
          <a:prstGeom prst="rect">
            <a:avLst/>
          </a:prstGeom>
          <a:solidFill>
            <a:schemeClr val="accent3"/>
          </a:solid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1400"/>
            </a:lvl1pPr>
            <a:lvl2pPr marL="914400" lvl="1" indent="-317500" algn="l">
              <a:lnSpc>
                <a:spcPct val="115000"/>
              </a:lnSpc>
              <a:spcBef>
                <a:spcPts val="0"/>
              </a:spcBef>
              <a:spcAft>
                <a:spcPts val="0"/>
              </a:spcAft>
              <a:buSzPts val="1400"/>
              <a:buChar char="○"/>
              <a:defRPr sz="1100"/>
            </a:lvl2pPr>
            <a:lvl3pPr marL="1371600" lvl="2" indent="-317500" algn="l">
              <a:lnSpc>
                <a:spcPct val="115000"/>
              </a:lnSpc>
              <a:spcBef>
                <a:spcPts val="0"/>
              </a:spcBef>
              <a:spcAft>
                <a:spcPts val="0"/>
              </a:spcAft>
              <a:buSzPts val="1400"/>
              <a:buChar char="■"/>
              <a:defRPr sz="1100"/>
            </a:lvl3pPr>
            <a:lvl4pPr marL="1828800" lvl="3" indent="-317500" algn="l">
              <a:lnSpc>
                <a:spcPct val="115000"/>
              </a:lnSpc>
              <a:spcBef>
                <a:spcPts val="0"/>
              </a:spcBef>
              <a:spcAft>
                <a:spcPts val="0"/>
              </a:spcAft>
              <a:buSzPts val="1400"/>
              <a:buChar char="●"/>
              <a:defRPr sz="1100"/>
            </a:lvl4pPr>
            <a:lvl5pPr marL="2286000" lvl="4" indent="-317500" algn="l">
              <a:lnSpc>
                <a:spcPct val="115000"/>
              </a:lnSpc>
              <a:spcBef>
                <a:spcPts val="0"/>
              </a:spcBef>
              <a:spcAft>
                <a:spcPts val="0"/>
              </a:spcAft>
              <a:buSzPts val="1400"/>
              <a:buChar char="○"/>
              <a:defRPr sz="1100"/>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 name="Google Shape;38;p15"/>
          <p:cNvSpPr txBox="1">
            <a:spLocks noGrp="1"/>
          </p:cNvSpPr>
          <p:nvPr>
            <p:ph type="body" idx="5"/>
          </p:nvPr>
        </p:nvSpPr>
        <p:spPr>
          <a:xfrm>
            <a:off x="6435850" y="1922543"/>
            <a:ext cx="2286000" cy="2570556"/>
          </a:xfrm>
          <a:prstGeom prst="rect">
            <a:avLst/>
          </a:prstGeom>
          <a:solidFill>
            <a:schemeClr val="accent3"/>
          </a:solid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1400"/>
            </a:lvl1pPr>
            <a:lvl2pPr marL="914400" lvl="1" indent="-317500" algn="l">
              <a:lnSpc>
                <a:spcPct val="115000"/>
              </a:lnSpc>
              <a:spcBef>
                <a:spcPts val="0"/>
              </a:spcBef>
              <a:spcAft>
                <a:spcPts val="0"/>
              </a:spcAft>
              <a:buSzPts val="1400"/>
              <a:buChar char="○"/>
              <a:defRPr sz="1100"/>
            </a:lvl2pPr>
            <a:lvl3pPr marL="1371600" lvl="2" indent="-317500" algn="l">
              <a:lnSpc>
                <a:spcPct val="115000"/>
              </a:lnSpc>
              <a:spcBef>
                <a:spcPts val="0"/>
              </a:spcBef>
              <a:spcAft>
                <a:spcPts val="0"/>
              </a:spcAft>
              <a:buSzPts val="1400"/>
              <a:buChar char="■"/>
              <a:defRPr sz="1100"/>
            </a:lvl3pPr>
            <a:lvl4pPr marL="1828800" lvl="3" indent="-317500" algn="l">
              <a:lnSpc>
                <a:spcPct val="115000"/>
              </a:lnSpc>
              <a:spcBef>
                <a:spcPts val="0"/>
              </a:spcBef>
              <a:spcAft>
                <a:spcPts val="0"/>
              </a:spcAft>
              <a:buSzPts val="1400"/>
              <a:buChar char="●"/>
              <a:defRPr sz="1100"/>
            </a:lvl4pPr>
            <a:lvl5pPr marL="2286000" lvl="4" indent="-317500" algn="l">
              <a:lnSpc>
                <a:spcPct val="115000"/>
              </a:lnSpc>
              <a:spcBef>
                <a:spcPts val="0"/>
              </a:spcBef>
              <a:spcAft>
                <a:spcPts val="0"/>
              </a:spcAft>
              <a:buSzPts val="1400"/>
              <a:buChar char="○"/>
              <a:defRPr sz="1100"/>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 name="Google Shape;39;p15"/>
          <p:cNvSpPr txBox="1">
            <a:spLocks noGrp="1"/>
          </p:cNvSpPr>
          <p:nvPr>
            <p:ph type="body" idx="6"/>
          </p:nvPr>
        </p:nvSpPr>
        <p:spPr>
          <a:xfrm>
            <a:off x="1139668" y="1915489"/>
            <a:ext cx="2286000" cy="2570556"/>
          </a:xfrm>
          <a:prstGeom prst="rect">
            <a:avLst/>
          </a:prstGeom>
          <a:solidFill>
            <a:schemeClr val="accent3"/>
          </a:solid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1400"/>
            </a:lvl1pPr>
            <a:lvl2pPr marL="914400" lvl="1" indent="-317500" algn="l">
              <a:lnSpc>
                <a:spcPct val="115000"/>
              </a:lnSpc>
              <a:spcBef>
                <a:spcPts val="0"/>
              </a:spcBef>
              <a:spcAft>
                <a:spcPts val="0"/>
              </a:spcAft>
              <a:buSzPts val="1400"/>
              <a:buChar char="○"/>
              <a:defRPr sz="1100"/>
            </a:lvl2pPr>
            <a:lvl3pPr marL="1371600" lvl="2" indent="-317500" algn="l">
              <a:lnSpc>
                <a:spcPct val="115000"/>
              </a:lnSpc>
              <a:spcBef>
                <a:spcPts val="0"/>
              </a:spcBef>
              <a:spcAft>
                <a:spcPts val="0"/>
              </a:spcAft>
              <a:buSzPts val="1400"/>
              <a:buChar char="■"/>
              <a:defRPr sz="1100"/>
            </a:lvl3pPr>
            <a:lvl4pPr marL="1828800" lvl="3" indent="-317500" algn="l">
              <a:lnSpc>
                <a:spcPct val="115000"/>
              </a:lnSpc>
              <a:spcBef>
                <a:spcPts val="0"/>
              </a:spcBef>
              <a:spcAft>
                <a:spcPts val="0"/>
              </a:spcAft>
              <a:buSzPts val="1400"/>
              <a:buChar char="●"/>
              <a:defRPr sz="1100"/>
            </a:lvl4pPr>
            <a:lvl5pPr marL="2286000" lvl="4" indent="-317500" algn="l">
              <a:lnSpc>
                <a:spcPct val="115000"/>
              </a:lnSpc>
              <a:spcBef>
                <a:spcPts val="0"/>
              </a:spcBef>
              <a:spcAft>
                <a:spcPts val="0"/>
              </a:spcAft>
              <a:buSzPts val="1400"/>
              <a:buChar char="○"/>
              <a:defRPr sz="1100"/>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body">
  <p:cSld name="1_Title and body">
    <p:spTree>
      <p:nvGrpSpPr>
        <p:cNvPr id="1" name="Shape 40"/>
        <p:cNvGrpSpPr/>
        <p:nvPr/>
      </p:nvGrpSpPr>
      <p:grpSpPr>
        <a:xfrm>
          <a:off x="0" y="0"/>
          <a:ext cx="0" cy="0"/>
          <a:chOff x="0" y="0"/>
          <a:chExt cx="0" cy="0"/>
        </a:xfrm>
      </p:grpSpPr>
      <p:cxnSp>
        <p:nvCxnSpPr>
          <p:cNvPr id="41" name="Google Shape;41;p17"/>
          <p:cNvCxnSpPr/>
          <p:nvPr/>
        </p:nvCxnSpPr>
        <p:spPr>
          <a:xfrm>
            <a:off x="1139669" y="964284"/>
            <a:ext cx="7582255" cy="0"/>
          </a:xfrm>
          <a:prstGeom prst="straightConnector1">
            <a:avLst/>
          </a:prstGeom>
          <a:noFill/>
          <a:ln w="38100" cap="flat" cmpd="sng">
            <a:solidFill>
              <a:schemeClr val="dk1"/>
            </a:solidFill>
            <a:prstDash val="solid"/>
            <a:round/>
            <a:headEnd type="none" w="sm" len="sm"/>
            <a:tailEnd type="none" w="sm" len="sm"/>
          </a:ln>
        </p:spPr>
      </p:cxnSp>
      <p:cxnSp>
        <p:nvCxnSpPr>
          <p:cNvPr id="42" name="Google Shape;42;p17"/>
          <p:cNvCxnSpPr/>
          <p:nvPr/>
        </p:nvCxnSpPr>
        <p:spPr>
          <a:xfrm>
            <a:off x="1149531" y="4740000"/>
            <a:ext cx="7572393" cy="0"/>
          </a:xfrm>
          <a:prstGeom prst="straightConnector1">
            <a:avLst/>
          </a:prstGeom>
          <a:noFill/>
          <a:ln w="19050" cap="flat" cmpd="sng">
            <a:solidFill>
              <a:schemeClr val="dk2"/>
            </a:solidFill>
            <a:prstDash val="solid"/>
            <a:round/>
            <a:headEnd type="none" w="sm" len="sm"/>
            <a:tailEnd type="none" w="sm" len="sm"/>
          </a:ln>
        </p:spPr>
      </p:cxnSp>
      <p:sp>
        <p:nvSpPr>
          <p:cNvPr id="43" name="Google Shape;43;p17"/>
          <p:cNvSpPr txBox="1">
            <a:spLocks noGrp="1"/>
          </p:cNvSpPr>
          <p:nvPr>
            <p:ph type="title"/>
          </p:nvPr>
        </p:nvSpPr>
        <p:spPr>
          <a:xfrm>
            <a:off x="1139669" y="184072"/>
            <a:ext cx="7582181"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17"/>
          <p:cNvSpPr txBox="1">
            <a:spLocks noGrp="1"/>
          </p:cNvSpPr>
          <p:nvPr>
            <p:ph type="body" idx="1"/>
          </p:nvPr>
        </p:nvSpPr>
        <p:spPr>
          <a:xfrm>
            <a:off x="1149531" y="1109097"/>
            <a:ext cx="7582181" cy="3489079"/>
          </a:xfrm>
          <a:prstGeom prst="rect">
            <a:avLst/>
          </a:prstGeom>
          <a:noFill/>
          <a:ln>
            <a:noFill/>
          </a:ln>
        </p:spPr>
        <p:txBody>
          <a:bodyPr spcFirstLastPara="1" wrap="square" lIns="91425" tIns="91425" rIns="91425" bIns="91425" anchor="t" anchorCtr="0">
            <a:noAutofit/>
          </a:bodyPr>
          <a:lstStyle>
            <a:lvl1pPr marL="457200" lvl="0" indent="-331470" algn="l">
              <a:lnSpc>
                <a:spcPct val="115000"/>
              </a:lnSpc>
              <a:spcBef>
                <a:spcPts val="0"/>
              </a:spcBef>
              <a:spcAft>
                <a:spcPts val="0"/>
              </a:spcAft>
              <a:buClr>
                <a:schemeClr val="dk1"/>
              </a:buClr>
              <a:buSzPts val="1620"/>
              <a:buFont typeface="Noto Sans Symbols"/>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5" name="Google Shape;45;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2" type="secHead">
  <p:cSld name="SECTION_HEADER">
    <p:bg>
      <p:bgPr>
        <a:solidFill>
          <a:schemeClr val="lt2"/>
        </a:solidFill>
        <a:effectLst/>
      </p:bgPr>
    </p:bg>
    <p:spTree>
      <p:nvGrpSpPr>
        <p:cNvPr id="1" name="Shape 47"/>
        <p:cNvGrpSpPr/>
        <p:nvPr/>
      </p:nvGrpSpPr>
      <p:grpSpPr>
        <a:xfrm>
          <a:off x="0" y="0"/>
          <a:ext cx="0" cy="0"/>
          <a:chOff x="0" y="0"/>
          <a:chExt cx="0" cy="0"/>
        </a:xfrm>
      </p:grpSpPr>
      <p:cxnSp>
        <p:nvCxnSpPr>
          <p:cNvPr id="48" name="Google Shape;48;p18"/>
          <p:cNvCxnSpPr/>
          <p:nvPr/>
        </p:nvCxnSpPr>
        <p:spPr>
          <a:xfrm>
            <a:off x="425200" y="415650"/>
            <a:ext cx="8296800" cy="0"/>
          </a:xfrm>
          <a:prstGeom prst="straightConnector1">
            <a:avLst/>
          </a:prstGeom>
          <a:noFill/>
          <a:ln w="38100" cap="flat" cmpd="sng">
            <a:solidFill>
              <a:schemeClr val="dk1"/>
            </a:solidFill>
            <a:prstDash val="solid"/>
            <a:round/>
            <a:headEnd type="none" w="sm" len="sm"/>
            <a:tailEnd type="none" w="sm" len="sm"/>
          </a:ln>
        </p:spPr>
      </p:cxnSp>
      <p:cxnSp>
        <p:nvCxnSpPr>
          <p:cNvPr id="49" name="Google Shape;49;p18"/>
          <p:cNvCxnSpPr/>
          <p:nvPr/>
        </p:nvCxnSpPr>
        <p:spPr>
          <a:xfrm>
            <a:off x="425200" y="4740000"/>
            <a:ext cx="8296800" cy="0"/>
          </a:xfrm>
          <a:prstGeom prst="straightConnector1">
            <a:avLst/>
          </a:prstGeom>
          <a:noFill/>
          <a:ln w="19050" cap="flat" cmpd="sng">
            <a:solidFill>
              <a:schemeClr val="dk1"/>
            </a:solidFill>
            <a:prstDash val="solid"/>
            <a:round/>
            <a:headEnd type="none" w="sm" len="sm"/>
            <a:tailEnd type="none" w="sm" len="sm"/>
          </a:ln>
        </p:spPr>
      </p:cxnSp>
      <p:sp>
        <p:nvSpPr>
          <p:cNvPr id="50" name="Google Shape;50;p18"/>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dk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1" name="Google Shape;51;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and body">
  <p:cSld name="3_Title and body">
    <p:spTree>
      <p:nvGrpSpPr>
        <p:cNvPr id="1" name="Shape 53"/>
        <p:cNvGrpSpPr/>
        <p:nvPr/>
      </p:nvGrpSpPr>
      <p:grpSpPr>
        <a:xfrm>
          <a:off x="0" y="0"/>
          <a:ext cx="0" cy="0"/>
          <a:chOff x="0" y="0"/>
          <a:chExt cx="0" cy="0"/>
        </a:xfrm>
      </p:grpSpPr>
      <p:cxnSp>
        <p:nvCxnSpPr>
          <p:cNvPr id="54" name="Google Shape;54;p19"/>
          <p:cNvCxnSpPr/>
          <p:nvPr/>
        </p:nvCxnSpPr>
        <p:spPr>
          <a:xfrm>
            <a:off x="457200" y="4740000"/>
            <a:ext cx="8229600" cy="0"/>
          </a:xfrm>
          <a:prstGeom prst="straightConnector1">
            <a:avLst/>
          </a:prstGeom>
          <a:noFill/>
          <a:ln w="19050" cap="flat" cmpd="sng">
            <a:solidFill>
              <a:schemeClr val="dk2"/>
            </a:solidFill>
            <a:prstDash val="solid"/>
            <a:round/>
            <a:headEnd type="none" w="sm" len="sm"/>
            <a:tailEnd type="none" w="sm" len="sm"/>
          </a:ln>
        </p:spPr>
      </p:cxnSp>
      <p:sp>
        <p:nvSpPr>
          <p:cNvPr id="55" name="Google Shape;55;p19"/>
          <p:cNvSpPr txBox="1">
            <a:spLocks noGrp="1"/>
          </p:cNvSpPr>
          <p:nvPr>
            <p:ph type="body" idx="1"/>
          </p:nvPr>
        </p:nvSpPr>
        <p:spPr>
          <a:xfrm>
            <a:off x="457200" y="151281"/>
            <a:ext cx="4123739" cy="4446896"/>
          </a:xfrm>
          <a:prstGeom prst="rect">
            <a:avLst/>
          </a:prstGeom>
          <a:solidFill>
            <a:schemeClr val="accent3"/>
          </a:solidFill>
          <a:ln>
            <a:noFill/>
          </a:ln>
        </p:spPr>
        <p:txBody>
          <a:bodyPr spcFirstLastPara="1" wrap="square" lIns="91425" tIns="91425" rIns="91425" bIns="91425" anchor="t" anchorCtr="0">
            <a:noAutofit/>
          </a:bodyPr>
          <a:lstStyle>
            <a:lvl1pPr marL="457200" lvl="0" indent="-331470" algn="l">
              <a:lnSpc>
                <a:spcPct val="115000"/>
              </a:lnSpc>
              <a:spcBef>
                <a:spcPts val="0"/>
              </a:spcBef>
              <a:spcAft>
                <a:spcPts val="0"/>
              </a:spcAft>
              <a:buClr>
                <a:schemeClr val="dk1"/>
              </a:buClr>
              <a:buSzPts val="1620"/>
              <a:buFont typeface="Noto Sans Symbols"/>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cxnSp>
        <p:nvCxnSpPr>
          <p:cNvPr id="59" name="Google Shape;59;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20"/>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20"/>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dk1"/>
        </a:solidFill>
        <a:effectLst/>
      </p:bgPr>
    </p:bg>
    <p:spTree>
      <p:nvGrpSpPr>
        <p:cNvPr id="1" name="Shape 63"/>
        <p:cNvGrpSpPr/>
        <p:nvPr/>
      </p:nvGrpSpPr>
      <p:grpSpPr>
        <a:xfrm>
          <a:off x="0" y="0"/>
          <a:ext cx="0" cy="0"/>
          <a:chOff x="0" y="0"/>
          <a:chExt cx="0" cy="0"/>
        </a:xfrm>
      </p:grpSpPr>
      <p:cxnSp>
        <p:nvCxnSpPr>
          <p:cNvPr id="64" name="Google Shape;64;p21"/>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65" name="Google Shape;65;p21"/>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66" name="Google Shape;66;p21"/>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2"/>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avinash.saraswat93@gmail.com" TargetMode="External"/><Relationship Id="rId2" Type="http://schemas.openxmlformats.org/officeDocument/2006/relationships/hyperlink" Target="mailto:himsoftware@gmail.com"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2371725" y="630225"/>
            <a:ext cx="6331500" cy="223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5400" dirty="0"/>
              <a:t>Lending Club Case</a:t>
            </a:r>
            <a:endParaRPr sz="5400" dirty="0">
              <a:solidFill>
                <a:srgbClr val="FFFFFF"/>
              </a:solidFill>
            </a:endParaRPr>
          </a:p>
          <a:p>
            <a:br>
              <a:rPr lang="en-US" sz="2000" dirty="0"/>
            </a:br>
            <a:r>
              <a:rPr lang="en-US" sz="2000" dirty="0"/>
              <a:t>EDA Case Study</a:t>
            </a:r>
          </a:p>
        </p:txBody>
      </p:sp>
      <p:sp>
        <p:nvSpPr>
          <p:cNvPr id="111" name="Google Shape;111;p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dirty="0">
                <a:solidFill>
                  <a:srgbClr val="FFFFFF"/>
                </a:solidFill>
              </a:rPr>
              <a:t>06-Sep-2022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IN" sz="1400" dirty="0">
                <a:solidFill>
                  <a:srgbClr val="000000"/>
                </a:solidFill>
              </a:rPr>
              <a:t>Removing these columns as it is difficult to impute the missing values.</a:t>
            </a: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457200" lvl="0" indent="-317500" algn="just" rtl="0">
              <a:spcBef>
                <a:spcPts val="0"/>
              </a:spcBef>
              <a:spcAft>
                <a:spcPts val="0"/>
              </a:spcAft>
              <a:buClr>
                <a:srgbClr val="000000"/>
              </a:buClr>
              <a:buSzPts val="1400"/>
              <a:buChar char="✔"/>
            </a:pPr>
            <a:r>
              <a:rPr lang="en-IN" sz="1400" dirty="0">
                <a:solidFill>
                  <a:srgbClr val="000000"/>
                </a:solidFill>
              </a:rPr>
              <a:t>Removing the columns which has unique value is only 1.</a:t>
            </a: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457200" lvl="0" indent="-317500" algn="just" rtl="0">
              <a:spcBef>
                <a:spcPts val="0"/>
              </a:spcBef>
              <a:spcAft>
                <a:spcPts val="0"/>
              </a:spcAft>
              <a:buClr>
                <a:srgbClr val="000000"/>
              </a:buClr>
              <a:buSzPts val="1400"/>
              <a:buChar char="✔"/>
            </a:pPr>
            <a:r>
              <a:rPr lang="en-IN" sz="1400" dirty="0">
                <a:solidFill>
                  <a:srgbClr val="000000"/>
                </a:solidFill>
              </a:rPr>
              <a:t>Removing of irrelevant columns. </a:t>
            </a: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a:sym typeface="Lato"/>
              </a:rPr>
              <a:t>Dataset </a:t>
            </a:r>
            <a:r>
              <a:rPr lang="en-GB" dirty="0">
                <a:sym typeface="Lato"/>
              </a:rPr>
              <a:t>Cleansing</a:t>
            </a:r>
            <a:endParaRPr dirty="0">
              <a:sym typeface="Lato"/>
            </a:endParaRPr>
          </a:p>
        </p:txBody>
      </p:sp>
      <p:pic>
        <p:nvPicPr>
          <p:cNvPr id="3" name="Picture 2">
            <a:extLst>
              <a:ext uri="{FF2B5EF4-FFF2-40B4-BE49-F238E27FC236}">
                <a16:creationId xmlns:a16="http://schemas.microsoft.com/office/drawing/2014/main" id="{D88DE6F4-C5D3-994A-7D51-9DC635D11688}"/>
              </a:ext>
            </a:extLst>
          </p:cNvPr>
          <p:cNvPicPr>
            <a:picLocks noChangeAspect="1"/>
          </p:cNvPicPr>
          <p:nvPr/>
        </p:nvPicPr>
        <p:blipFill>
          <a:blip r:embed="rId3"/>
          <a:stretch>
            <a:fillRect/>
          </a:stretch>
        </p:blipFill>
        <p:spPr>
          <a:xfrm>
            <a:off x="3087232" y="1456240"/>
            <a:ext cx="2000816" cy="616168"/>
          </a:xfrm>
          <a:prstGeom prst="rect">
            <a:avLst/>
          </a:prstGeom>
        </p:spPr>
      </p:pic>
      <p:pic>
        <p:nvPicPr>
          <p:cNvPr id="4" name="Picture 3">
            <a:extLst>
              <a:ext uri="{FF2B5EF4-FFF2-40B4-BE49-F238E27FC236}">
                <a16:creationId xmlns:a16="http://schemas.microsoft.com/office/drawing/2014/main" id="{67839EF2-10F0-5013-0508-86DB46A1C4EB}"/>
              </a:ext>
            </a:extLst>
          </p:cNvPr>
          <p:cNvPicPr>
            <a:picLocks noChangeAspect="1"/>
          </p:cNvPicPr>
          <p:nvPr/>
        </p:nvPicPr>
        <p:blipFill>
          <a:blip r:embed="rId4"/>
          <a:stretch>
            <a:fillRect/>
          </a:stretch>
        </p:blipFill>
        <p:spPr>
          <a:xfrm>
            <a:off x="2562507" y="2419548"/>
            <a:ext cx="3367513" cy="717881"/>
          </a:xfrm>
          <a:prstGeom prst="rect">
            <a:avLst/>
          </a:prstGeom>
        </p:spPr>
      </p:pic>
      <p:pic>
        <p:nvPicPr>
          <p:cNvPr id="5" name="Picture 4">
            <a:extLst>
              <a:ext uri="{FF2B5EF4-FFF2-40B4-BE49-F238E27FC236}">
                <a16:creationId xmlns:a16="http://schemas.microsoft.com/office/drawing/2014/main" id="{20F17A5F-EE5C-00DA-30EF-21F7A3293CD5}"/>
              </a:ext>
            </a:extLst>
          </p:cNvPr>
          <p:cNvPicPr>
            <a:picLocks noChangeAspect="1"/>
          </p:cNvPicPr>
          <p:nvPr/>
        </p:nvPicPr>
        <p:blipFill>
          <a:blip r:embed="rId5"/>
          <a:stretch>
            <a:fillRect/>
          </a:stretch>
        </p:blipFill>
        <p:spPr>
          <a:xfrm>
            <a:off x="2562507" y="3427057"/>
            <a:ext cx="3765487" cy="892560"/>
          </a:xfrm>
          <a:prstGeom prst="rect">
            <a:avLst/>
          </a:prstGeom>
        </p:spPr>
      </p:pic>
    </p:spTree>
    <p:extLst>
      <p:ext uri="{BB962C8B-B14F-4D97-AF65-F5344CB8AC3E}">
        <p14:creationId xmlns:p14="http://schemas.microsoft.com/office/powerpoint/2010/main" val="415872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indent="-317500" algn="just">
              <a:buClr>
                <a:srgbClr val="000000"/>
              </a:buClr>
              <a:buSzPts val="1400"/>
            </a:pPr>
            <a:r>
              <a:rPr lang="en-IN" sz="1400" dirty="0">
                <a:solidFill>
                  <a:srgbClr val="000000"/>
                </a:solidFill>
              </a:rPr>
              <a:t>Removing those records are less than 0.75 in purpose of loan.</a:t>
            </a: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457200" lvl="0" indent="-317500" algn="just" rtl="0">
              <a:spcBef>
                <a:spcPts val="0"/>
              </a:spcBef>
              <a:spcAft>
                <a:spcPts val="0"/>
              </a:spcAft>
              <a:buClr>
                <a:srgbClr val="000000"/>
              </a:buClr>
              <a:buSzPts val="1400"/>
              <a:buChar char="✔"/>
            </a:pPr>
            <a:r>
              <a:rPr lang="en-IN" sz="1400" dirty="0">
                <a:solidFill>
                  <a:srgbClr val="000000"/>
                </a:solidFill>
              </a:rPr>
              <a:t>Creating the bin for defining the range in loan amount, annual income, interest rate.</a:t>
            </a: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indent="-317500" algn="just">
              <a:buClr>
                <a:srgbClr val="000000"/>
              </a:buClr>
              <a:buSzPts val="1400"/>
            </a:pPr>
            <a:r>
              <a:rPr lang="en-IN" sz="1400" dirty="0">
                <a:solidFill>
                  <a:srgbClr val="000000"/>
                </a:solidFill>
              </a:rPr>
              <a:t>Cast all continuous variables to numeric so as to find the correlation between them.</a:t>
            </a:r>
          </a:p>
          <a:p>
            <a:pPr marL="139700" lvl="0" indent="0" algn="just" rtl="0">
              <a:spcBef>
                <a:spcPts val="0"/>
              </a:spcBef>
              <a:spcAft>
                <a:spcPts val="0"/>
              </a:spcAft>
              <a:buClr>
                <a:srgbClr val="000000"/>
              </a:buClr>
              <a:buSzPts val="1400"/>
              <a:buNone/>
            </a:pPr>
            <a:endParaRPr lang="en-IN" sz="1400" dirty="0">
              <a:solidFill>
                <a:srgbClr val="000000"/>
              </a:solidFil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Dataset Cleansing </a:t>
            </a:r>
            <a:r>
              <a:rPr lang="en-GB" dirty="0" err="1">
                <a:sym typeface="Lato"/>
              </a:rPr>
              <a:t>Ctd</a:t>
            </a:r>
            <a:r>
              <a:rPr lang="en-GB" dirty="0">
                <a:sym typeface="Lato"/>
              </a:rPr>
              <a:t>.</a:t>
            </a:r>
            <a:endParaRPr dirty="0">
              <a:sym typeface="Lato"/>
            </a:endParaRPr>
          </a:p>
        </p:txBody>
      </p:sp>
      <p:pic>
        <p:nvPicPr>
          <p:cNvPr id="6" name="Picture 5">
            <a:extLst>
              <a:ext uri="{FF2B5EF4-FFF2-40B4-BE49-F238E27FC236}">
                <a16:creationId xmlns:a16="http://schemas.microsoft.com/office/drawing/2014/main" id="{9CCF7AA6-36DE-E324-3BA0-78F012FBBE05}"/>
              </a:ext>
            </a:extLst>
          </p:cNvPr>
          <p:cNvPicPr>
            <a:picLocks noChangeAspect="1"/>
          </p:cNvPicPr>
          <p:nvPr/>
        </p:nvPicPr>
        <p:blipFill>
          <a:blip r:embed="rId3"/>
          <a:stretch>
            <a:fillRect/>
          </a:stretch>
        </p:blipFill>
        <p:spPr>
          <a:xfrm>
            <a:off x="1807245" y="1534471"/>
            <a:ext cx="5529510" cy="891857"/>
          </a:xfrm>
          <a:prstGeom prst="rect">
            <a:avLst/>
          </a:prstGeom>
        </p:spPr>
      </p:pic>
    </p:spTree>
    <p:extLst>
      <p:ext uri="{BB962C8B-B14F-4D97-AF65-F5344CB8AC3E}">
        <p14:creationId xmlns:p14="http://schemas.microsoft.com/office/powerpoint/2010/main" val="306376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dk1"/>
                </a:solidFill>
              </a:rPr>
              <a:t>UNIVARIANT</a:t>
            </a:r>
            <a:r>
              <a:rPr lang="en-GB" sz="4800" b="1" dirty="0">
                <a:solidFill>
                  <a:schemeClr val="dk1"/>
                </a:solidFill>
              </a:rPr>
              <a:t> ANALYSIS</a:t>
            </a:r>
            <a:endParaRPr sz="4800" dirty="0"/>
          </a:p>
        </p:txBody>
      </p:sp>
    </p:spTree>
    <p:extLst>
      <p:ext uri="{BB962C8B-B14F-4D97-AF65-F5344CB8AC3E}">
        <p14:creationId xmlns:p14="http://schemas.microsoft.com/office/powerpoint/2010/main" val="238351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algn="just"/>
            <a:r>
              <a:rPr lang="en-IN" sz="1600" dirty="0">
                <a:solidFill>
                  <a:srgbClr val="000000"/>
                </a:solidFill>
              </a:rPr>
              <a:t>Univariate analysis is the simplest form of analysing data. Uni means one, so in other words the data has only one variable. Univariate data requires to analyse each variable separately. </a:t>
            </a:r>
          </a:p>
          <a:p>
            <a:pPr algn="just"/>
            <a:r>
              <a:rPr lang="en-IN" sz="1600" dirty="0">
                <a:solidFill>
                  <a:srgbClr val="000000"/>
                </a:solidFill>
              </a:rPr>
              <a:t>Analysis for loan amount is given below:</a:t>
            </a:r>
          </a:p>
          <a:p>
            <a:pPr algn="just"/>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Univariant Analysis</a:t>
            </a:r>
            <a:endParaRPr dirty="0">
              <a:sym typeface="Lato"/>
            </a:endParaRPr>
          </a:p>
        </p:txBody>
      </p:sp>
      <p:pic>
        <p:nvPicPr>
          <p:cNvPr id="2" name="Picture 1">
            <a:extLst>
              <a:ext uri="{FF2B5EF4-FFF2-40B4-BE49-F238E27FC236}">
                <a16:creationId xmlns:a16="http://schemas.microsoft.com/office/drawing/2014/main" id="{C1045506-AF48-50CF-3063-6E3294D14C3D}"/>
              </a:ext>
            </a:extLst>
          </p:cNvPr>
          <p:cNvPicPr>
            <a:picLocks noChangeAspect="1"/>
          </p:cNvPicPr>
          <p:nvPr/>
        </p:nvPicPr>
        <p:blipFill>
          <a:blip r:embed="rId3"/>
          <a:stretch>
            <a:fillRect/>
          </a:stretch>
        </p:blipFill>
        <p:spPr>
          <a:xfrm>
            <a:off x="2250681" y="2342280"/>
            <a:ext cx="4856290" cy="2062019"/>
          </a:xfrm>
          <a:prstGeom prst="rect">
            <a:avLst/>
          </a:prstGeom>
        </p:spPr>
      </p:pic>
    </p:spTree>
    <p:extLst>
      <p:ext uri="{BB962C8B-B14F-4D97-AF65-F5344CB8AC3E}">
        <p14:creationId xmlns:p14="http://schemas.microsoft.com/office/powerpoint/2010/main" val="38603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algn="just"/>
            <a:r>
              <a:rPr lang="en-IN" sz="1400" dirty="0">
                <a:solidFill>
                  <a:srgbClr val="000000"/>
                </a:solidFill>
              </a:rPr>
              <a:t>Analysis for Interest Rate is given below:</a:t>
            </a: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endParaRPr lang="en-IN" sz="1400" dirty="0">
              <a:solidFill>
                <a:srgbClr val="000000"/>
              </a:solidFill>
            </a:endParaRPr>
          </a:p>
          <a:p>
            <a:pPr algn="just"/>
            <a:r>
              <a:rPr lang="en-IN" sz="1400" dirty="0">
                <a:solidFill>
                  <a:srgbClr val="000000"/>
                </a:solidFill>
              </a:rPr>
              <a:t>Analysis for Annual Income before and after removing outliers.</a:t>
            </a:r>
          </a:p>
          <a:p>
            <a:pPr algn="just"/>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Univariant Analysis </a:t>
            </a:r>
            <a:r>
              <a:rPr lang="en-GB" dirty="0" err="1">
                <a:sym typeface="Lato"/>
              </a:rPr>
              <a:t>Ctd</a:t>
            </a:r>
            <a:r>
              <a:rPr lang="en-GB" dirty="0">
                <a:sym typeface="Lato"/>
              </a:rPr>
              <a:t>.</a:t>
            </a:r>
            <a:endParaRPr dirty="0">
              <a:sym typeface="Lato"/>
            </a:endParaRPr>
          </a:p>
        </p:txBody>
      </p:sp>
      <p:pic>
        <p:nvPicPr>
          <p:cNvPr id="3" name="Picture 2">
            <a:extLst>
              <a:ext uri="{FF2B5EF4-FFF2-40B4-BE49-F238E27FC236}">
                <a16:creationId xmlns:a16="http://schemas.microsoft.com/office/drawing/2014/main" id="{722EF570-4B5A-53D6-0D60-6D3711D46A3E}"/>
              </a:ext>
            </a:extLst>
          </p:cNvPr>
          <p:cNvPicPr>
            <a:picLocks noChangeAspect="1"/>
          </p:cNvPicPr>
          <p:nvPr/>
        </p:nvPicPr>
        <p:blipFill>
          <a:blip r:embed="rId3"/>
          <a:stretch>
            <a:fillRect/>
          </a:stretch>
        </p:blipFill>
        <p:spPr>
          <a:xfrm>
            <a:off x="2016659" y="1480725"/>
            <a:ext cx="5398129" cy="2308798"/>
          </a:xfrm>
          <a:prstGeom prst="rect">
            <a:avLst/>
          </a:prstGeom>
        </p:spPr>
      </p:pic>
    </p:spTree>
    <p:extLst>
      <p:ext uri="{BB962C8B-B14F-4D97-AF65-F5344CB8AC3E}">
        <p14:creationId xmlns:p14="http://schemas.microsoft.com/office/powerpoint/2010/main" val="252019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E827-5626-7D7C-A7A4-9C30ACB5B64B}"/>
              </a:ext>
            </a:extLst>
          </p:cNvPr>
          <p:cNvSpPr>
            <a:spLocks noGrp="1"/>
          </p:cNvSpPr>
          <p:nvPr>
            <p:ph type="title"/>
          </p:nvPr>
        </p:nvSpPr>
        <p:spPr>
          <a:noFill/>
          <a:ln>
            <a:noFill/>
          </a:ln>
        </p:spPr>
        <p:txBody>
          <a:bodyPr spcFirstLastPara="1" wrap="square" lIns="91425" tIns="91425" rIns="91425" bIns="91425" anchor="t" anchorCtr="0">
            <a:noAutofit/>
          </a:bodyPr>
          <a:lstStyle/>
          <a:p>
            <a:r>
              <a:rPr lang="en-GB" dirty="0">
                <a:sym typeface="Lato"/>
              </a:rPr>
              <a:t>Univariant Analysis </a:t>
            </a:r>
            <a:r>
              <a:rPr lang="en-GB" dirty="0" err="1">
                <a:sym typeface="Lato"/>
              </a:rPr>
              <a:t>Ctd</a:t>
            </a:r>
            <a:r>
              <a:rPr lang="en-GB" dirty="0">
                <a:sym typeface="Lato"/>
              </a:rPr>
              <a:t>.</a:t>
            </a:r>
            <a:endParaRPr lang="en-US" dirty="0"/>
          </a:p>
        </p:txBody>
      </p:sp>
      <p:sp>
        <p:nvSpPr>
          <p:cNvPr id="3" name="Text Placeholder 2">
            <a:extLst>
              <a:ext uri="{FF2B5EF4-FFF2-40B4-BE49-F238E27FC236}">
                <a16:creationId xmlns:a16="http://schemas.microsoft.com/office/drawing/2014/main" id="{6A524036-51F2-E873-A9CA-BA341DD0AACC}"/>
              </a:ext>
            </a:extLst>
          </p:cNvPr>
          <p:cNvSpPr>
            <a:spLocks noGrp="1"/>
          </p:cNvSpPr>
          <p:nvPr>
            <p:ph type="body" idx="1"/>
          </p:nvPr>
        </p:nvSpPr>
        <p:spPr/>
        <p:txBody>
          <a:bodyPr/>
          <a:lstStyle/>
          <a:p>
            <a:r>
              <a:rPr lang="en-US" sz="1600" dirty="0"/>
              <a:t>Before removing outliers.</a:t>
            </a:r>
          </a:p>
          <a:p>
            <a:endParaRPr lang="en-US" sz="1600" dirty="0"/>
          </a:p>
          <a:p>
            <a:endParaRPr lang="en-US" sz="1600" dirty="0"/>
          </a:p>
          <a:p>
            <a:endParaRPr lang="en-US" sz="1600" dirty="0"/>
          </a:p>
          <a:p>
            <a:endParaRPr lang="en-US" sz="1600" dirty="0"/>
          </a:p>
          <a:p>
            <a:endParaRPr lang="en-US" sz="1600" dirty="0"/>
          </a:p>
          <a:p>
            <a:r>
              <a:rPr lang="en-US" sz="1600" dirty="0"/>
              <a:t>After removing outliers.</a:t>
            </a:r>
          </a:p>
        </p:txBody>
      </p:sp>
      <p:pic>
        <p:nvPicPr>
          <p:cNvPr id="4" name="Picture 3">
            <a:extLst>
              <a:ext uri="{FF2B5EF4-FFF2-40B4-BE49-F238E27FC236}">
                <a16:creationId xmlns:a16="http://schemas.microsoft.com/office/drawing/2014/main" id="{F9615861-1DFE-B66B-A843-E155321242EC}"/>
              </a:ext>
            </a:extLst>
          </p:cNvPr>
          <p:cNvPicPr>
            <a:picLocks noChangeAspect="1"/>
          </p:cNvPicPr>
          <p:nvPr/>
        </p:nvPicPr>
        <p:blipFill>
          <a:blip r:embed="rId2"/>
          <a:stretch>
            <a:fillRect/>
          </a:stretch>
        </p:blipFill>
        <p:spPr>
          <a:xfrm>
            <a:off x="4409038" y="1256053"/>
            <a:ext cx="3585432" cy="1554275"/>
          </a:xfrm>
          <a:prstGeom prst="rect">
            <a:avLst/>
          </a:prstGeom>
        </p:spPr>
      </p:pic>
      <p:pic>
        <p:nvPicPr>
          <p:cNvPr id="5" name="Picture 4">
            <a:extLst>
              <a:ext uri="{FF2B5EF4-FFF2-40B4-BE49-F238E27FC236}">
                <a16:creationId xmlns:a16="http://schemas.microsoft.com/office/drawing/2014/main" id="{D304B45D-9C86-E24D-3938-7F545849FEB2}"/>
              </a:ext>
            </a:extLst>
          </p:cNvPr>
          <p:cNvPicPr>
            <a:picLocks noChangeAspect="1"/>
          </p:cNvPicPr>
          <p:nvPr/>
        </p:nvPicPr>
        <p:blipFill>
          <a:blip r:embed="rId3"/>
          <a:stretch>
            <a:fillRect/>
          </a:stretch>
        </p:blipFill>
        <p:spPr>
          <a:xfrm>
            <a:off x="4409036" y="2964959"/>
            <a:ext cx="3603093" cy="1554275"/>
          </a:xfrm>
          <a:prstGeom prst="rect">
            <a:avLst/>
          </a:prstGeom>
        </p:spPr>
      </p:pic>
    </p:spTree>
    <p:extLst>
      <p:ext uri="{BB962C8B-B14F-4D97-AF65-F5344CB8AC3E}">
        <p14:creationId xmlns:p14="http://schemas.microsoft.com/office/powerpoint/2010/main" val="168905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E827-5626-7D7C-A7A4-9C30ACB5B64B}"/>
              </a:ext>
            </a:extLst>
          </p:cNvPr>
          <p:cNvSpPr>
            <a:spLocks noGrp="1"/>
          </p:cNvSpPr>
          <p:nvPr>
            <p:ph type="title"/>
          </p:nvPr>
        </p:nvSpPr>
        <p:spPr>
          <a:noFill/>
          <a:ln>
            <a:noFill/>
          </a:ln>
        </p:spPr>
        <p:txBody>
          <a:bodyPr spcFirstLastPara="1" wrap="square" lIns="91425" tIns="91425" rIns="91425" bIns="91425" anchor="t" anchorCtr="0">
            <a:noAutofit/>
          </a:bodyPr>
          <a:lstStyle/>
          <a:p>
            <a:r>
              <a:rPr lang="en-GB" dirty="0">
                <a:sym typeface="Lato"/>
              </a:rPr>
              <a:t>Univariant Analysis </a:t>
            </a:r>
            <a:r>
              <a:rPr lang="en-GB" dirty="0" err="1">
                <a:sym typeface="Lato"/>
              </a:rPr>
              <a:t>Ctd</a:t>
            </a:r>
            <a:r>
              <a:rPr lang="en-GB" dirty="0">
                <a:sym typeface="Lato"/>
              </a:rPr>
              <a:t>.</a:t>
            </a:r>
            <a:endParaRPr lang="en-US" dirty="0"/>
          </a:p>
        </p:txBody>
      </p:sp>
      <p:sp>
        <p:nvSpPr>
          <p:cNvPr id="3" name="Text Placeholder 2">
            <a:extLst>
              <a:ext uri="{FF2B5EF4-FFF2-40B4-BE49-F238E27FC236}">
                <a16:creationId xmlns:a16="http://schemas.microsoft.com/office/drawing/2014/main" id="{6A524036-51F2-E873-A9CA-BA341DD0AACC}"/>
              </a:ext>
            </a:extLst>
          </p:cNvPr>
          <p:cNvSpPr>
            <a:spLocks noGrp="1"/>
          </p:cNvSpPr>
          <p:nvPr>
            <p:ph type="body" idx="1"/>
          </p:nvPr>
        </p:nvSpPr>
        <p:spPr/>
        <p:txBody>
          <a:bodyPr/>
          <a:lstStyle/>
          <a:p>
            <a:r>
              <a:rPr lang="en-IN" sz="1600" dirty="0">
                <a:solidFill>
                  <a:srgbClr val="000000"/>
                </a:solidFill>
              </a:rPr>
              <a:t>Analysis for Purpose of loan is given below</a:t>
            </a:r>
            <a:r>
              <a:rPr lang="en-US" sz="1600" dirty="0">
                <a:solidFill>
                  <a:srgbClr val="000000"/>
                </a:solidFill>
              </a:rPr>
              <a:t>:</a:t>
            </a:r>
            <a:endParaRPr lang="en-US" sz="1600" dirty="0"/>
          </a:p>
        </p:txBody>
      </p:sp>
      <p:pic>
        <p:nvPicPr>
          <p:cNvPr id="6" name="Picture 5">
            <a:extLst>
              <a:ext uri="{FF2B5EF4-FFF2-40B4-BE49-F238E27FC236}">
                <a16:creationId xmlns:a16="http://schemas.microsoft.com/office/drawing/2014/main" id="{DF7E040D-BC5B-187E-5E04-248DDAAB6149}"/>
              </a:ext>
            </a:extLst>
          </p:cNvPr>
          <p:cNvPicPr>
            <a:picLocks noChangeAspect="1"/>
          </p:cNvPicPr>
          <p:nvPr/>
        </p:nvPicPr>
        <p:blipFill>
          <a:blip r:embed="rId2"/>
          <a:stretch>
            <a:fillRect/>
          </a:stretch>
        </p:blipFill>
        <p:spPr>
          <a:xfrm>
            <a:off x="1139669" y="1814860"/>
            <a:ext cx="7582180" cy="2552668"/>
          </a:xfrm>
          <a:prstGeom prst="rect">
            <a:avLst/>
          </a:prstGeom>
        </p:spPr>
      </p:pic>
    </p:spTree>
    <p:extLst>
      <p:ext uri="{BB962C8B-B14F-4D97-AF65-F5344CB8AC3E}">
        <p14:creationId xmlns:p14="http://schemas.microsoft.com/office/powerpoint/2010/main" val="70250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dk1"/>
                </a:solidFill>
              </a:rPr>
              <a:t>BIVARIANT</a:t>
            </a:r>
            <a:r>
              <a:rPr lang="en-GB" sz="4800" b="1" dirty="0">
                <a:solidFill>
                  <a:schemeClr val="dk1"/>
                </a:solidFill>
              </a:rPr>
              <a:t> ANALYSIS</a:t>
            </a:r>
            <a:endParaRPr sz="4800" dirty="0"/>
          </a:p>
        </p:txBody>
      </p:sp>
    </p:spTree>
    <p:extLst>
      <p:ext uri="{BB962C8B-B14F-4D97-AF65-F5344CB8AC3E}">
        <p14:creationId xmlns:p14="http://schemas.microsoft.com/office/powerpoint/2010/main" val="224447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algn="just"/>
            <a:r>
              <a:rPr lang="en-IN" sz="1600" dirty="0">
                <a:solidFill>
                  <a:srgbClr val="000000"/>
                </a:solidFill>
              </a:rPr>
              <a:t>Bivariate/Multivariate Analysis finds out the relationship between two or more than two variables. </a:t>
            </a:r>
          </a:p>
          <a:p>
            <a:pPr algn="just"/>
            <a:r>
              <a:rPr lang="en-IN" sz="1600" dirty="0">
                <a:solidFill>
                  <a:srgbClr val="000000"/>
                </a:solidFill>
              </a:rPr>
              <a:t>Analysis for purpose of loan and</a:t>
            </a:r>
          </a:p>
          <a:p>
            <a:pPr marL="125730" indent="0" algn="just">
              <a:buNone/>
            </a:pPr>
            <a:r>
              <a:rPr lang="en-IN" sz="1600" dirty="0">
                <a:solidFill>
                  <a:srgbClr val="000000"/>
                </a:solidFill>
              </a:rPr>
              <a:t>      loan amount is given below:</a:t>
            </a:r>
          </a:p>
          <a:p>
            <a:pPr algn="just"/>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Bivariant Analysis</a:t>
            </a:r>
            <a:endParaRPr dirty="0">
              <a:sym typeface="Lato"/>
            </a:endParaRPr>
          </a:p>
        </p:txBody>
      </p:sp>
      <p:pic>
        <p:nvPicPr>
          <p:cNvPr id="3" name="Picture 2">
            <a:extLst>
              <a:ext uri="{FF2B5EF4-FFF2-40B4-BE49-F238E27FC236}">
                <a16:creationId xmlns:a16="http://schemas.microsoft.com/office/drawing/2014/main" id="{581B4BDA-CFA0-2BC4-D3EE-D694D90BDECC}"/>
              </a:ext>
            </a:extLst>
          </p:cNvPr>
          <p:cNvPicPr>
            <a:picLocks noChangeAspect="1"/>
          </p:cNvPicPr>
          <p:nvPr/>
        </p:nvPicPr>
        <p:blipFill>
          <a:blip r:embed="rId3"/>
          <a:stretch>
            <a:fillRect/>
          </a:stretch>
        </p:blipFill>
        <p:spPr>
          <a:xfrm>
            <a:off x="4617264" y="1437355"/>
            <a:ext cx="3916837" cy="2966945"/>
          </a:xfrm>
          <a:prstGeom prst="rect">
            <a:avLst/>
          </a:prstGeom>
        </p:spPr>
      </p:pic>
    </p:spTree>
    <p:extLst>
      <p:ext uri="{BB962C8B-B14F-4D97-AF65-F5344CB8AC3E}">
        <p14:creationId xmlns:p14="http://schemas.microsoft.com/office/powerpoint/2010/main" val="209386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r>
              <a:rPr lang="en-IN" sz="1600" dirty="0">
                <a:solidFill>
                  <a:srgbClr val="000000"/>
                </a:solidFill>
              </a:rPr>
              <a:t>Relation of continuous variables </a:t>
            </a:r>
          </a:p>
          <a:p>
            <a:pPr marL="125730" indent="0">
              <a:buNone/>
            </a:pPr>
            <a:r>
              <a:rPr lang="en-IN" sz="1600" dirty="0">
                <a:solidFill>
                  <a:srgbClr val="000000"/>
                </a:solidFill>
              </a:rPr>
              <a:t>       and heatmap:</a:t>
            </a:r>
          </a:p>
          <a:p>
            <a:pPr algn="just"/>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457200" lvl="0" indent="-317500" algn="just" rtl="0">
              <a:spcBef>
                <a:spcPts val="0"/>
              </a:spcBef>
              <a:spcAft>
                <a:spcPts val="0"/>
              </a:spcAft>
              <a:buClr>
                <a:srgbClr val="000000"/>
              </a:buClr>
              <a:buSzPts val="1400"/>
              <a:buChar char="✔"/>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a:p>
            <a:pPr marL="139700" lvl="0" indent="0" algn="just" rtl="0">
              <a:spcBef>
                <a:spcPts val="0"/>
              </a:spcBef>
              <a:spcAft>
                <a:spcPts val="0"/>
              </a:spcAft>
              <a:buClr>
                <a:srgbClr val="000000"/>
              </a:buClr>
              <a:buSzPts val="1400"/>
              <a:buNone/>
            </a:pPr>
            <a:endParaRPr lang="en-IN" sz="1400" dirty="0">
              <a:solidFill>
                <a:srgbClr val="000000"/>
              </a:solidFil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Bivariant Analysis </a:t>
            </a:r>
            <a:r>
              <a:rPr lang="en-GB" dirty="0" err="1">
                <a:sym typeface="Lato"/>
              </a:rPr>
              <a:t>Ctd</a:t>
            </a:r>
            <a:r>
              <a:rPr lang="en-GB" dirty="0">
                <a:sym typeface="Lato"/>
              </a:rPr>
              <a:t>.</a:t>
            </a:r>
            <a:endParaRPr dirty="0">
              <a:sym typeface="Lato"/>
            </a:endParaRPr>
          </a:p>
        </p:txBody>
      </p:sp>
      <p:pic>
        <p:nvPicPr>
          <p:cNvPr id="2" name="Picture 1">
            <a:extLst>
              <a:ext uri="{FF2B5EF4-FFF2-40B4-BE49-F238E27FC236}">
                <a16:creationId xmlns:a16="http://schemas.microsoft.com/office/drawing/2014/main" id="{A961471E-DCD9-8597-4641-3CBAA17D952F}"/>
              </a:ext>
            </a:extLst>
          </p:cNvPr>
          <p:cNvPicPr>
            <a:picLocks noChangeAspect="1"/>
          </p:cNvPicPr>
          <p:nvPr/>
        </p:nvPicPr>
        <p:blipFill>
          <a:blip r:embed="rId3"/>
          <a:stretch>
            <a:fillRect/>
          </a:stretch>
        </p:blipFill>
        <p:spPr>
          <a:xfrm>
            <a:off x="3421268" y="1466074"/>
            <a:ext cx="4573207" cy="2938226"/>
          </a:xfrm>
          <a:prstGeom prst="rect">
            <a:avLst/>
          </a:prstGeom>
        </p:spPr>
      </p:pic>
    </p:spTree>
    <p:extLst>
      <p:ext uri="{BB962C8B-B14F-4D97-AF65-F5344CB8AC3E}">
        <p14:creationId xmlns:p14="http://schemas.microsoft.com/office/powerpoint/2010/main" val="223495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364677eb73_0_0"/>
          <p:cNvSpPr txBox="1">
            <a:spLocks noGrp="1"/>
          </p:cNvSpPr>
          <p:nvPr>
            <p:ph type="title"/>
          </p:nvPr>
        </p:nvSpPr>
        <p:spPr>
          <a:xfrm>
            <a:off x="1139669" y="184072"/>
            <a:ext cx="75822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lang="en-GB" dirty="0"/>
          </a:p>
        </p:txBody>
      </p:sp>
      <p:sp>
        <p:nvSpPr>
          <p:cNvPr id="123" name="Google Shape;123;g1364677eb73_0_0"/>
          <p:cNvSpPr txBox="1">
            <a:spLocks noGrp="1"/>
          </p:cNvSpPr>
          <p:nvPr>
            <p:ph type="body" idx="1"/>
          </p:nvPr>
        </p:nvSpPr>
        <p:spPr>
          <a:xfrm>
            <a:off x="1149531" y="1109097"/>
            <a:ext cx="7582200" cy="3489000"/>
          </a:xfrm>
          <a:prstGeom prst="rect">
            <a:avLst/>
          </a:prstGeom>
          <a:solidFill>
            <a:schemeClr val="accent3"/>
          </a:solidFill>
        </p:spPr>
        <p:txBody>
          <a:bodyPr spcFirstLastPara="1" wrap="square" lIns="91425" tIns="91425" rIns="91425" bIns="91425" anchor="t" anchorCtr="0">
            <a:noAutofit/>
          </a:bodyPr>
          <a:lstStyle/>
          <a:p>
            <a:r>
              <a:rPr lang="en-US" dirty="0"/>
              <a:t>Introduction</a:t>
            </a:r>
          </a:p>
          <a:p>
            <a:r>
              <a:rPr lang="en-US" dirty="0"/>
              <a:t>Primary Goals</a:t>
            </a:r>
          </a:p>
          <a:p>
            <a:r>
              <a:rPr lang="en-US" dirty="0"/>
              <a:t>Data Gathering and Cleansing</a:t>
            </a:r>
          </a:p>
          <a:p>
            <a:r>
              <a:rPr lang="en-US" dirty="0"/>
              <a:t>Univariant Analysis</a:t>
            </a:r>
          </a:p>
          <a:p>
            <a:r>
              <a:rPr lang="en-US" dirty="0"/>
              <a:t>Bivariant Analysis</a:t>
            </a:r>
          </a:p>
          <a:p>
            <a:r>
              <a:rPr lang="en-US" dirty="0"/>
              <a:t>Summary</a:t>
            </a:r>
          </a:p>
          <a:p>
            <a:r>
              <a:rPr lang="en-US" dirty="0"/>
              <a:t>Team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dk1"/>
                </a:solidFill>
              </a:rPr>
              <a:t>SUMMARY</a:t>
            </a:r>
            <a:endParaRPr sz="4800" dirty="0"/>
          </a:p>
        </p:txBody>
      </p:sp>
    </p:spTree>
    <p:extLst>
      <p:ext uri="{BB962C8B-B14F-4D97-AF65-F5344CB8AC3E}">
        <p14:creationId xmlns:p14="http://schemas.microsoft.com/office/powerpoint/2010/main" val="3349650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9D72-F116-039F-8E0B-20030C055689}"/>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4C33E7D4-2F4F-4D85-6262-0C84728B452D}"/>
              </a:ext>
            </a:extLst>
          </p:cNvPr>
          <p:cNvSpPr>
            <a:spLocks noGrp="1"/>
          </p:cNvSpPr>
          <p:nvPr>
            <p:ph type="body" idx="1"/>
          </p:nvPr>
        </p:nvSpPr>
        <p:spPr/>
        <p:txBody>
          <a:bodyPr/>
          <a:lstStyle/>
          <a:p>
            <a:pPr marL="214313" indent="-214313" algn="just">
              <a:buFont typeface="Arial" panose="020B0604020202020204" pitchFamily="34" charset="0"/>
              <a:buChar char="•"/>
            </a:pPr>
            <a:r>
              <a:rPr lang="en-IN" sz="1600" dirty="0">
                <a:solidFill>
                  <a:srgbClr val="000000"/>
                </a:solidFill>
              </a:rPr>
              <a:t>Most of the loan amounts are distributed between 5000 to 15000 USD.</a:t>
            </a:r>
          </a:p>
          <a:p>
            <a:pPr marL="214313" indent="-214313" algn="just">
              <a:buFont typeface="Arial" panose="020B0604020202020204" pitchFamily="34" charset="0"/>
              <a:buChar char="•"/>
            </a:pPr>
            <a:r>
              <a:rPr lang="en-IN" sz="1600" dirty="0">
                <a:solidFill>
                  <a:srgbClr val="000000"/>
                </a:solidFill>
              </a:rPr>
              <a:t>Most of the loans interest rates are distributed between 8% to 15%.</a:t>
            </a:r>
          </a:p>
          <a:p>
            <a:pPr marL="214313" indent="-214313" algn="just">
              <a:buFont typeface="Arial" panose="020B0604020202020204" pitchFamily="34" charset="0"/>
              <a:buChar char="•"/>
            </a:pPr>
            <a:r>
              <a:rPr lang="en-IN" sz="1600" dirty="0">
                <a:solidFill>
                  <a:srgbClr val="000000"/>
                </a:solidFill>
              </a:rPr>
              <a:t>Most of the applicants earns between 35000 to 80000 USD annually.</a:t>
            </a:r>
          </a:p>
          <a:p>
            <a:pPr marL="214313" indent="-214313" algn="just">
              <a:buFont typeface="Arial" panose="020B0604020202020204" pitchFamily="34" charset="0"/>
              <a:buChar char="•"/>
            </a:pPr>
            <a:r>
              <a:rPr lang="en-IN" sz="1600" dirty="0">
                <a:solidFill>
                  <a:srgbClr val="000000"/>
                </a:solidFill>
              </a:rPr>
              <a:t>Approx. 52% of the applicants applied loan for paying their other loans(Debt Consolidation)</a:t>
            </a:r>
          </a:p>
          <a:p>
            <a:pPr marL="214313" indent="-214313" algn="just">
              <a:buFont typeface="Arial" panose="020B0604020202020204" pitchFamily="34" charset="0"/>
              <a:buChar char="•"/>
            </a:pPr>
            <a:r>
              <a:rPr lang="en-IN" sz="1600" dirty="0">
                <a:solidFill>
                  <a:srgbClr val="000000"/>
                </a:solidFill>
              </a:rPr>
              <a:t>Approx. 48% of applicants are living in rented home whereas 42% applicants were mortgaged their home.</a:t>
            </a:r>
          </a:p>
          <a:p>
            <a:pPr marL="214313" indent="-214313" algn="just">
              <a:buFont typeface="Arial" panose="020B0604020202020204" pitchFamily="34" charset="0"/>
              <a:buChar char="•"/>
            </a:pPr>
            <a:r>
              <a:rPr lang="en-IN" sz="1600" dirty="0">
                <a:solidFill>
                  <a:srgbClr val="000000"/>
                </a:solidFill>
              </a:rPr>
              <a:t>Loan applicants are increasing year on year, approx. 47% of loan applicants received loans in 2011.</a:t>
            </a:r>
          </a:p>
          <a:p>
            <a:pPr marL="214313" indent="-214313" algn="just">
              <a:buFont typeface="Arial" panose="020B0604020202020204" pitchFamily="34" charset="0"/>
              <a:buChar char="•"/>
            </a:pPr>
            <a:r>
              <a:rPr lang="en-IN" sz="1600" dirty="0">
                <a:solidFill>
                  <a:srgbClr val="000000"/>
                </a:solidFill>
              </a:rPr>
              <a:t>Approx. 70% of applicants applied loan for 36 months term period.</a:t>
            </a:r>
          </a:p>
          <a:p>
            <a:pPr marL="214313" indent="-214313" algn="just">
              <a:buFont typeface="Arial" panose="020B0604020202020204" pitchFamily="34" charset="0"/>
              <a:buChar char="•"/>
            </a:pPr>
            <a:r>
              <a:rPr lang="en-IN" sz="1600" dirty="0">
                <a:solidFill>
                  <a:srgbClr val="000000"/>
                </a:solidFill>
              </a:rPr>
              <a:t>Heatmap tell that how '</a:t>
            </a:r>
            <a:r>
              <a:rPr lang="en-IN" sz="1600" dirty="0" err="1">
                <a:solidFill>
                  <a:srgbClr val="000000"/>
                </a:solidFill>
              </a:rPr>
              <a:t>loan_amnt</a:t>
            </a:r>
            <a:r>
              <a:rPr lang="en-IN" sz="1600" dirty="0">
                <a:solidFill>
                  <a:srgbClr val="000000"/>
                </a:solidFill>
              </a:rPr>
              <a:t>’, '</a:t>
            </a:r>
            <a:r>
              <a:rPr lang="en-IN" sz="1600" dirty="0" err="1">
                <a:solidFill>
                  <a:srgbClr val="000000"/>
                </a:solidFill>
              </a:rPr>
              <a:t>funded_amnt</a:t>
            </a:r>
            <a:r>
              <a:rPr lang="en-IN" sz="1600" dirty="0">
                <a:solidFill>
                  <a:srgbClr val="000000"/>
                </a:solidFill>
              </a:rPr>
              <a:t>' &amp; '</a:t>
            </a:r>
            <a:r>
              <a:rPr lang="en-IN" sz="1600" dirty="0" err="1">
                <a:solidFill>
                  <a:srgbClr val="000000"/>
                </a:solidFill>
              </a:rPr>
              <a:t>funded_amnt_inv</a:t>
            </a:r>
            <a:r>
              <a:rPr lang="en-IN" sz="1600" dirty="0">
                <a:solidFill>
                  <a:srgbClr val="000000"/>
                </a:solidFill>
              </a:rPr>
              <a:t>' are closely interrelated. </a:t>
            </a:r>
            <a:endParaRPr lang="en-US" sz="1600" dirty="0">
              <a:solidFill>
                <a:srgbClr val="000000"/>
              </a:solidFill>
            </a:endParaRPr>
          </a:p>
        </p:txBody>
      </p:sp>
    </p:spTree>
    <p:extLst>
      <p:ext uri="{BB962C8B-B14F-4D97-AF65-F5344CB8AC3E}">
        <p14:creationId xmlns:p14="http://schemas.microsoft.com/office/powerpoint/2010/main" val="140378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dk1"/>
                </a:solidFill>
              </a:rPr>
              <a:t>TEAM DEFINITION</a:t>
            </a:r>
            <a:endParaRPr sz="4800" dirty="0"/>
          </a:p>
        </p:txBody>
      </p:sp>
    </p:spTree>
    <p:extLst>
      <p:ext uri="{BB962C8B-B14F-4D97-AF65-F5344CB8AC3E}">
        <p14:creationId xmlns:p14="http://schemas.microsoft.com/office/powerpoint/2010/main" val="233450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851E-5CB4-21A5-5B4E-7B34E4F3C864}"/>
              </a:ext>
            </a:extLst>
          </p:cNvPr>
          <p:cNvSpPr>
            <a:spLocks noGrp="1"/>
          </p:cNvSpPr>
          <p:nvPr>
            <p:ph type="title"/>
          </p:nvPr>
        </p:nvSpPr>
        <p:spPr/>
        <p:txBody>
          <a:bodyPr/>
          <a:lstStyle/>
          <a:p>
            <a:r>
              <a:rPr lang="en-US" dirty="0"/>
              <a:t>Team Definition</a:t>
            </a:r>
          </a:p>
        </p:txBody>
      </p:sp>
      <p:sp>
        <p:nvSpPr>
          <p:cNvPr id="3" name="Text Placeholder 2">
            <a:extLst>
              <a:ext uri="{FF2B5EF4-FFF2-40B4-BE49-F238E27FC236}">
                <a16:creationId xmlns:a16="http://schemas.microsoft.com/office/drawing/2014/main" id="{DDBF6E08-7E9C-5253-B97D-7D9668417860}"/>
              </a:ext>
            </a:extLst>
          </p:cNvPr>
          <p:cNvSpPr>
            <a:spLocks noGrp="1"/>
          </p:cNvSpPr>
          <p:nvPr>
            <p:ph type="body" idx="1"/>
          </p:nvPr>
        </p:nvSpPr>
        <p:spPr/>
        <p:txBody>
          <a:bodyPr/>
          <a:lstStyle/>
          <a:p>
            <a:r>
              <a:rPr lang="en-US" dirty="0"/>
              <a:t>Contact Details</a:t>
            </a:r>
          </a:p>
        </p:txBody>
      </p:sp>
      <p:graphicFrame>
        <p:nvGraphicFramePr>
          <p:cNvPr id="4" name="Google Shape;551;g13a9891b532_0_25">
            <a:extLst>
              <a:ext uri="{FF2B5EF4-FFF2-40B4-BE49-F238E27FC236}">
                <a16:creationId xmlns:a16="http://schemas.microsoft.com/office/drawing/2014/main" id="{19265738-579E-78DE-5BE7-925B8F58B7BF}"/>
              </a:ext>
            </a:extLst>
          </p:cNvPr>
          <p:cNvGraphicFramePr/>
          <p:nvPr>
            <p:extLst>
              <p:ext uri="{D42A27DB-BD31-4B8C-83A1-F6EECF244321}">
                <p14:modId xmlns:p14="http://schemas.microsoft.com/office/powerpoint/2010/main" val="4285361299"/>
              </p:ext>
            </p:extLst>
          </p:nvPr>
        </p:nvGraphicFramePr>
        <p:xfrm>
          <a:off x="1247584" y="1613502"/>
          <a:ext cx="7366350" cy="2895510"/>
        </p:xfrm>
        <a:graphic>
          <a:graphicData uri="http://schemas.openxmlformats.org/drawingml/2006/table">
            <a:tbl>
              <a:tblPr>
                <a:noFill/>
              </a:tblPr>
              <a:tblGrid>
                <a:gridCol w="1703846">
                  <a:extLst>
                    <a:ext uri="{9D8B030D-6E8A-4147-A177-3AD203B41FA5}">
                      <a16:colId xmlns:a16="http://schemas.microsoft.com/office/drawing/2014/main" val="20000"/>
                    </a:ext>
                  </a:extLst>
                </a:gridCol>
                <a:gridCol w="3304515">
                  <a:extLst>
                    <a:ext uri="{9D8B030D-6E8A-4147-A177-3AD203B41FA5}">
                      <a16:colId xmlns:a16="http://schemas.microsoft.com/office/drawing/2014/main" val="20001"/>
                    </a:ext>
                  </a:extLst>
                </a:gridCol>
                <a:gridCol w="2357989">
                  <a:extLst>
                    <a:ext uri="{9D8B030D-6E8A-4147-A177-3AD203B41FA5}">
                      <a16:colId xmlns:a16="http://schemas.microsoft.com/office/drawing/2014/main" val="2621788558"/>
                    </a:ext>
                  </a:extLst>
                </a:gridCol>
              </a:tblGrid>
              <a:tr h="396200">
                <a:tc>
                  <a:txBody>
                    <a:bodyPr/>
                    <a:lstStyle/>
                    <a:p>
                      <a:pPr marL="0" lvl="0" indent="0" algn="l" rtl="0">
                        <a:spcBef>
                          <a:spcPts val="0"/>
                        </a:spcBef>
                        <a:spcAft>
                          <a:spcPts val="0"/>
                        </a:spcAft>
                        <a:buNone/>
                      </a:pPr>
                      <a:r>
                        <a:rPr lang="en-GB" b="1">
                          <a:latin typeface="Lato"/>
                          <a:ea typeface="Lato"/>
                          <a:cs typeface="Lato"/>
                          <a:sym typeface="Lato"/>
                        </a:rPr>
                        <a:t>Name</a:t>
                      </a:r>
                      <a:endParaRPr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GB" b="1" dirty="0">
                          <a:latin typeface="Lato"/>
                          <a:ea typeface="Lato"/>
                          <a:cs typeface="Lato"/>
                          <a:sym typeface="Lato"/>
                        </a:rPr>
                        <a:t>Contact Information</a:t>
                      </a:r>
                      <a:endParaRPr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b="1" dirty="0">
                          <a:latin typeface="Lato"/>
                          <a:ea typeface="Lato"/>
                          <a:cs typeface="Lato"/>
                          <a:sym typeface="Lato"/>
                        </a:rPr>
                        <a:t>Photo</a:t>
                      </a:r>
                      <a:endParaRPr b="1" dirty="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Himanshu Pandey</a:t>
                      </a:r>
                    </a:p>
                  </a:txBody>
                  <a:tcPr marL="91425" marR="91425" marT="91425" marB="91425"/>
                </a:tc>
                <a:tc>
                  <a:txBody>
                    <a:bodyPr/>
                    <a:lstStyle/>
                    <a:p>
                      <a:pPr marL="0" lvl="0" indent="0" algn="l" rtl="0">
                        <a:spcBef>
                          <a:spcPts val="0"/>
                        </a:spcBef>
                        <a:spcAft>
                          <a:spcPts val="0"/>
                        </a:spcAft>
                        <a:buNone/>
                      </a:pPr>
                      <a:r>
                        <a:rPr lang="en-GB" dirty="0">
                          <a:latin typeface="Lato"/>
                          <a:ea typeface="Lato"/>
                          <a:cs typeface="Lato"/>
                          <a:sym typeface="Lato"/>
                        </a:rPr>
                        <a:t>Email: </a:t>
                      </a:r>
                      <a:r>
                        <a:rPr lang="en-US" dirty="0">
                          <a:hlinkClick r:id="rId2"/>
                        </a:rPr>
                        <a:t>himsoftware@gmail.com</a:t>
                      </a:r>
                      <a:endParaRPr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endParaRPr lang="en-US"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dirty="0" err="1">
                          <a:latin typeface="Lato"/>
                          <a:ea typeface="Lato"/>
                          <a:cs typeface="Lato"/>
                          <a:sym typeface="Lato"/>
                        </a:rPr>
                        <a:t>Avinash</a:t>
                      </a:r>
                      <a:r>
                        <a:rPr lang="en-GB" dirty="0">
                          <a:latin typeface="Lato"/>
                          <a:ea typeface="Lato"/>
                          <a:cs typeface="Lato"/>
                          <a:sym typeface="Lato"/>
                        </a:rPr>
                        <a:t> Saraswat</a:t>
                      </a:r>
                      <a:endParaRPr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GB" dirty="0">
                          <a:latin typeface="Lato"/>
                          <a:ea typeface="Lato"/>
                          <a:cs typeface="Lato"/>
                          <a:sym typeface="Lato"/>
                        </a:rPr>
                        <a:t>Email: </a:t>
                      </a:r>
                      <a:r>
                        <a:rPr lang="en-GB" sz="1400" b="0" i="0" u="none" strike="noStrike" cap="none" dirty="0">
                          <a:solidFill>
                            <a:schemeClr val="tx1"/>
                          </a:solidFill>
                          <a:latin typeface="+mn-lt"/>
                          <a:ea typeface="+mn-ea"/>
                          <a:cs typeface="+mn-cs"/>
                          <a:sym typeface="Lato"/>
                          <a:hlinkClick r:id="rId3"/>
                        </a:rPr>
                        <a:t>avinash.saraswat93@gmail.com</a:t>
                      </a:r>
                      <a:endParaRPr lang="en-GB" sz="1400" b="0" i="0" u="none" strike="noStrike" cap="none" dirty="0">
                        <a:solidFill>
                          <a:schemeClr val="tx1"/>
                        </a:solidFill>
                        <a:latin typeface="+mn-lt"/>
                        <a:ea typeface="+mn-ea"/>
                        <a:cs typeface="+mn-cs"/>
                        <a:sym typeface="Lato"/>
                      </a:endParaRPr>
                    </a:p>
                    <a:p>
                      <a:pPr marL="0" lvl="0" indent="0" algn="l" rtl="0">
                        <a:spcBef>
                          <a:spcPts val="0"/>
                        </a:spcBef>
                        <a:spcAft>
                          <a:spcPts val="0"/>
                        </a:spcAft>
                        <a:buNone/>
                      </a:pPr>
                      <a:endParaRPr sz="1400" b="0" i="0" u="none" strike="noStrike" cap="none" dirty="0">
                        <a:solidFill>
                          <a:schemeClr val="tx1"/>
                        </a:solidFill>
                        <a:latin typeface="+mn-lt"/>
                        <a:ea typeface="+mn-ea"/>
                        <a:cs typeface="+mn-cs"/>
                        <a:sym typeface="Lato"/>
                      </a:endParaRPr>
                    </a:p>
                  </a:txBody>
                  <a:tcPr marL="91425" marR="91425" marT="91425" marB="91425"/>
                </a:tc>
                <a:tc>
                  <a:txBody>
                    <a:bodyPr/>
                    <a:lstStyle/>
                    <a:p>
                      <a:pPr marL="0" lvl="0" indent="0" algn="l" rtl="0">
                        <a:spcBef>
                          <a:spcPts val="0"/>
                        </a:spcBef>
                        <a:spcAft>
                          <a:spcPts val="0"/>
                        </a:spcAft>
                        <a:buNone/>
                      </a:pPr>
                      <a:endParaRPr lang="en-US"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lang="en-IN"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pic>
        <p:nvPicPr>
          <p:cNvPr id="5" name="Picture Placeholder 15" descr="A person smiling for the camera&#10;&#10;Description automatically generated with low confidence">
            <a:extLst>
              <a:ext uri="{FF2B5EF4-FFF2-40B4-BE49-F238E27FC236}">
                <a16:creationId xmlns:a16="http://schemas.microsoft.com/office/drawing/2014/main" id="{E1D93EFD-C8F7-D3B8-19A8-7527A0F84D75}"/>
              </a:ext>
            </a:extLst>
          </p:cNvPr>
          <p:cNvPicPr>
            <a:picLocks noChangeAspect="1"/>
          </p:cNvPicPr>
          <p:nvPr/>
        </p:nvPicPr>
        <p:blipFill>
          <a:blip r:embed="rId4"/>
          <a:srcRect l="13119" r="13119"/>
          <a:stretch>
            <a:fillRect/>
          </a:stretch>
        </p:blipFill>
        <p:spPr>
          <a:xfrm rot="16200000">
            <a:off x="6291603" y="2035049"/>
            <a:ext cx="924003" cy="924003"/>
          </a:xfrm>
          <a:prstGeom prst="rect">
            <a:avLst/>
          </a:prstGeom>
        </p:spPr>
      </p:pic>
      <p:pic>
        <p:nvPicPr>
          <p:cNvPr id="6" name="Picture 5">
            <a:extLst>
              <a:ext uri="{FF2B5EF4-FFF2-40B4-BE49-F238E27FC236}">
                <a16:creationId xmlns:a16="http://schemas.microsoft.com/office/drawing/2014/main" id="{2B62D582-EE13-A0F6-58CC-D2A66AA68F65}"/>
              </a:ext>
            </a:extLst>
          </p:cNvPr>
          <p:cNvPicPr>
            <a:picLocks noChangeAspect="1"/>
          </p:cNvPicPr>
          <p:nvPr/>
        </p:nvPicPr>
        <p:blipFill>
          <a:blip r:embed="rId5"/>
          <a:stretch>
            <a:fillRect/>
          </a:stretch>
        </p:blipFill>
        <p:spPr>
          <a:xfrm>
            <a:off x="6291603" y="3086332"/>
            <a:ext cx="977900" cy="1295400"/>
          </a:xfrm>
          <a:prstGeom prst="rect">
            <a:avLst/>
          </a:prstGeom>
        </p:spPr>
      </p:pic>
    </p:spTree>
    <p:extLst>
      <p:ext uri="{BB962C8B-B14F-4D97-AF65-F5344CB8AC3E}">
        <p14:creationId xmlns:p14="http://schemas.microsoft.com/office/powerpoint/2010/main" val="2152730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4800"/>
              <a:buNone/>
            </a:pPr>
            <a:r>
              <a:rPr lang="en-GB" dirty="0"/>
              <a:t>Thank You!</a:t>
            </a:r>
            <a:endParaRPr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chemeClr val="dk1"/>
                </a:solidFill>
              </a:rPr>
              <a:t>INTRODUCTION</a:t>
            </a:r>
            <a:endParaRPr sz="4800" dirty="0"/>
          </a:p>
        </p:txBody>
      </p:sp>
    </p:spTree>
    <p:extLst>
      <p:ext uri="{BB962C8B-B14F-4D97-AF65-F5344CB8AC3E}">
        <p14:creationId xmlns:p14="http://schemas.microsoft.com/office/powerpoint/2010/main" val="40798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364677eb73_0_8"/>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US" dirty="0"/>
              <a:t>Introduction</a:t>
            </a:r>
            <a:endParaRPr dirty="0"/>
          </a:p>
        </p:txBody>
      </p:sp>
      <p:sp>
        <p:nvSpPr>
          <p:cNvPr id="129" name="Google Shape;129;g1364677eb73_0_8"/>
          <p:cNvSpPr txBox="1">
            <a:spLocks noGrp="1"/>
          </p:cNvSpPr>
          <p:nvPr>
            <p:ph type="body" idx="1"/>
          </p:nvPr>
        </p:nvSpPr>
        <p:spPr>
          <a:xfrm>
            <a:off x="1149531" y="1109097"/>
            <a:ext cx="7582200" cy="3489000"/>
          </a:xfrm>
          <a:prstGeom prst="rect">
            <a:avLst/>
          </a:prstGeom>
          <a:solidFill>
            <a:schemeClr val="accent3"/>
          </a:solidFill>
        </p:spPr>
        <p:txBody>
          <a:bodyPr spcFirstLastPara="1" wrap="square" lIns="91425" tIns="91425" rIns="91425" bIns="91425" anchor="t" anchorCtr="0">
            <a:noAutofit/>
          </a:bodyPr>
          <a:lstStyle/>
          <a:p>
            <a:pPr algn="just" rtl="0"/>
            <a:r>
              <a:rPr lang="en-GB" sz="1600" i="0" dirty="0">
                <a:solidFill>
                  <a:srgbClr val="091E42"/>
                </a:solidFill>
                <a:effectLst/>
                <a:latin typeface="Lato" panose="020F0502020204030203" pitchFamily="34" charset="0"/>
                <a:ea typeface="Lato" panose="020F0502020204030203" pitchFamily="34" charset="0"/>
                <a:cs typeface="Lato" panose="020F0502020204030203" pitchFamily="34" charset="0"/>
              </a:rPr>
              <a:t>When the company receives a loan application, the company has to make a decision for loan approval based on the applicant’s profile.</a:t>
            </a:r>
          </a:p>
          <a:p>
            <a:pPr algn="just" rtl="0"/>
            <a:endParaRPr lang="en-GB" sz="1600" i="0" dirty="0">
              <a:solidFill>
                <a:srgbClr val="091E42"/>
              </a:solidFill>
              <a:effectLst/>
              <a:latin typeface="Lato" panose="020F0502020204030203" pitchFamily="34" charset="0"/>
              <a:ea typeface="Lato" panose="020F0502020204030203" pitchFamily="34" charset="0"/>
              <a:cs typeface="Lato" panose="020F0502020204030203" pitchFamily="34" charset="0"/>
            </a:endParaRPr>
          </a:p>
          <a:p>
            <a:pPr algn="just" rtl="0"/>
            <a:r>
              <a:rPr lang="en-GB" sz="1600" i="0" dirty="0">
                <a:solidFill>
                  <a:srgbClr val="091E42"/>
                </a:solidFill>
                <a:effectLst/>
                <a:latin typeface="Lato" panose="020F0502020204030203" pitchFamily="34" charset="0"/>
                <a:ea typeface="Lato" panose="020F0502020204030203" pitchFamily="34" charset="0"/>
                <a:cs typeface="Lato" panose="020F0502020204030203" pitchFamily="34" charset="0"/>
              </a:rPr>
              <a:t>Two types of risks are associated with the bank’s decision:</a:t>
            </a:r>
          </a:p>
          <a:p>
            <a:pPr marL="800100" lvl="1" indent="-342900" algn="just">
              <a:buFont typeface="Arial" panose="020B0604020202020204" pitchFamily="34" charset="0"/>
              <a:buChar char="•"/>
            </a:pPr>
            <a:r>
              <a:rPr lang="en-GB" sz="1600" i="0" dirty="0">
                <a:solidFill>
                  <a:srgbClr val="091E42"/>
                </a:solidFill>
                <a:effectLst/>
                <a:latin typeface="Lato" panose="020F0502020204030203" pitchFamily="34" charset="0"/>
                <a:ea typeface="Lato" panose="020F0502020204030203" pitchFamily="34" charset="0"/>
                <a:cs typeface="Lato" panose="020F0502020204030203" pitchFamily="34" charset="0"/>
              </a:rPr>
              <a:t>If the applicant is likely to repay the loan, then not approving the loan results in a loss of business to the company.</a:t>
            </a:r>
          </a:p>
          <a:p>
            <a:pPr marL="800100" lvl="1" indent="-342900" algn="just">
              <a:buFont typeface="Arial" panose="020B0604020202020204" pitchFamily="34" charset="0"/>
              <a:buChar char="•"/>
            </a:pPr>
            <a:r>
              <a:rPr lang="en-GB" sz="1600" i="0" dirty="0">
                <a:solidFill>
                  <a:srgbClr val="091E42"/>
                </a:solidFill>
                <a:effectLst/>
                <a:latin typeface="Lato" panose="020F0502020204030203" pitchFamily="34" charset="0"/>
                <a:ea typeface="Lato" panose="020F0502020204030203" pitchFamily="34" charset="0"/>
                <a:cs typeface="Lato" panose="020F0502020204030203" pitchFamily="34" charset="0"/>
              </a:rPr>
              <a:t>If the applicant is not likely to repay the loan, i.e. he/she is likely to default, then approving the loan may lead to a financial loss for the company.</a:t>
            </a:r>
          </a:p>
          <a:p>
            <a:pPr marL="0" lvl="0" indent="0" algn="just" rtl="0">
              <a:spcBef>
                <a:spcPts val="0"/>
              </a:spcBef>
              <a:spcAft>
                <a:spcPts val="0"/>
              </a:spcAft>
              <a:buNone/>
            </a:pP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chemeClr val="dk1"/>
                </a:solidFill>
              </a:rPr>
              <a:t>PRIMARY GOAL</a:t>
            </a:r>
            <a:endParaRPr sz="4800" dirty="0"/>
          </a:p>
        </p:txBody>
      </p:sp>
    </p:spTree>
    <p:extLst>
      <p:ext uri="{BB962C8B-B14F-4D97-AF65-F5344CB8AC3E}">
        <p14:creationId xmlns:p14="http://schemas.microsoft.com/office/powerpoint/2010/main" val="368429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64677eb73_0_14"/>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US" dirty="0"/>
              <a:t>Primary Goal</a:t>
            </a:r>
          </a:p>
        </p:txBody>
      </p:sp>
      <p:sp>
        <p:nvSpPr>
          <p:cNvPr id="141" name="Google Shape;141;g1364677eb73_0_14"/>
          <p:cNvSpPr txBox="1">
            <a:spLocks noGrp="1"/>
          </p:cNvSpPr>
          <p:nvPr>
            <p:ph type="body" idx="1"/>
          </p:nvPr>
        </p:nvSpPr>
        <p:spPr>
          <a:xfrm>
            <a:off x="1149531" y="1109097"/>
            <a:ext cx="7582200" cy="3489000"/>
          </a:xfrm>
          <a:prstGeom prst="rect">
            <a:avLst/>
          </a:prstGeom>
          <a:solidFill>
            <a:schemeClr val="accent3"/>
          </a:solidFill>
        </p:spPr>
        <p:txBody>
          <a:bodyPr spcFirstLastPara="1" wrap="square" lIns="91425" tIns="91425" rIns="91425" bIns="91425" anchor="t" anchorCtr="0">
            <a:noAutofit/>
          </a:bodyPr>
          <a:lstStyle/>
          <a:p>
            <a:pPr algn="l" rtl="0"/>
            <a:r>
              <a:rPr lang="en-GB" sz="1600" dirty="0">
                <a:solidFill>
                  <a:schemeClr val="tx1"/>
                </a:solidFill>
              </a:rPr>
              <a:t>When a person applies for a loan, there are two types of decisions that could be taken by the company:</a:t>
            </a:r>
          </a:p>
          <a:p>
            <a:pPr lvl="1">
              <a:buFont typeface="+mj-lt"/>
              <a:buAutoNum type="arabicPeriod"/>
            </a:pPr>
            <a:r>
              <a:rPr lang="en-GB" sz="1600" dirty="0">
                <a:solidFill>
                  <a:schemeClr val="tx1"/>
                </a:solidFill>
              </a:rPr>
              <a:t>Loan accepted: If the company approves the loan, there are 3 possible scenarios described below:</a:t>
            </a:r>
          </a:p>
          <a:p>
            <a:pPr marL="1200150" lvl="2" indent="-285750"/>
            <a:r>
              <a:rPr lang="en-GB" sz="1600" dirty="0">
                <a:solidFill>
                  <a:schemeClr val="tx1"/>
                </a:solidFill>
              </a:rPr>
              <a:t>Fully paid: Applicant has fully paid the loan (the principal and the interest rate)</a:t>
            </a:r>
          </a:p>
          <a:p>
            <a:pPr marL="1200150" lvl="2" indent="-285750"/>
            <a:r>
              <a:rPr lang="en-GB" sz="1600" dirty="0">
                <a:solidFill>
                  <a:schemeClr val="tx1"/>
                </a:solidFill>
              </a:rPr>
              <a:t>Current: Applicant is in the process of paying the instalments, i.e. the tenure of the loan is not yet completed. These candidates are not labelled as 'defaulted'.</a:t>
            </a:r>
          </a:p>
          <a:p>
            <a:pPr marL="1200150" lvl="2" indent="-285750"/>
            <a:r>
              <a:rPr lang="en-GB" sz="1600" dirty="0">
                <a:solidFill>
                  <a:schemeClr val="tx1"/>
                </a:solidFill>
              </a:rPr>
              <a:t>Charged-off: Applicant has not paid the instalments in due time for a long period of time, i.e. he/she has defaulted on the loan.</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r>
              <a:rPr lang="en-GB" sz="1600" dirty="0"/>
              <a:t>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64677eb73_0_14"/>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US" dirty="0"/>
              <a:t>Primary Goal </a:t>
            </a:r>
            <a:r>
              <a:rPr lang="en-US" dirty="0" err="1"/>
              <a:t>Ctd</a:t>
            </a:r>
            <a:r>
              <a:rPr lang="en-US" dirty="0"/>
              <a:t>.</a:t>
            </a:r>
          </a:p>
        </p:txBody>
      </p:sp>
      <p:sp>
        <p:nvSpPr>
          <p:cNvPr id="141" name="Google Shape;141;g1364677eb73_0_14"/>
          <p:cNvSpPr txBox="1">
            <a:spLocks noGrp="1"/>
          </p:cNvSpPr>
          <p:nvPr>
            <p:ph type="body" idx="1"/>
          </p:nvPr>
        </p:nvSpPr>
        <p:spPr>
          <a:xfrm>
            <a:off x="1149531" y="1109097"/>
            <a:ext cx="7582200" cy="3489000"/>
          </a:xfrm>
          <a:prstGeom prst="rect">
            <a:avLst/>
          </a:prstGeom>
          <a:solidFill>
            <a:schemeClr val="accent3"/>
          </a:solidFill>
        </p:spPr>
        <p:txBody>
          <a:bodyPr spcFirstLastPara="1" wrap="square" lIns="91425" tIns="91425" rIns="91425" bIns="91425" anchor="t" anchorCtr="0">
            <a:noAutofit/>
          </a:bodyPr>
          <a:lstStyle/>
          <a:p>
            <a:pPr marL="939800" lvl="1" indent="-342900">
              <a:buFont typeface="+mj-lt"/>
              <a:buAutoNum type="arabicPeriod" startAt="2"/>
            </a:pPr>
            <a:r>
              <a:rPr lang="en-GB" sz="1600" dirty="0">
                <a:solidFill>
                  <a:schemeClr val="tx1"/>
                </a:solidFill>
              </a:rPr>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r>
              <a:rPr lang="en-GB" sz="1600" dirty="0"/>
              <a:t> </a:t>
            </a:r>
            <a:endParaRPr sz="1600" dirty="0"/>
          </a:p>
        </p:txBody>
      </p:sp>
    </p:spTree>
    <p:extLst>
      <p:ext uri="{BB962C8B-B14F-4D97-AF65-F5344CB8AC3E}">
        <p14:creationId xmlns:p14="http://schemas.microsoft.com/office/powerpoint/2010/main" val="263439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76ed91c57_1_286"/>
          <p:cNvSpPr txBox="1">
            <a:spLocks noGrp="1"/>
          </p:cNvSpPr>
          <p:nvPr>
            <p:ph type="body" idx="1"/>
          </p:nvPr>
        </p:nvSpPr>
        <p:spPr>
          <a:xfrm>
            <a:off x="1149525" y="298651"/>
            <a:ext cx="7582200" cy="42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dirty="0">
                <a:solidFill>
                  <a:schemeClr val="dk1"/>
                </a:solidFill>
              </a:rPr>
              <a:t>DATA GATHERING and CLEANSING</a:t>
            </a:r>
            <a:endParaRPr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1149525" y="1109100"/>
            <a:ext cx="7582200" cy="3295200"/>
          </a:xfrm>
          <a:prstGeom prst="rect">
            <a:avLst/>
          </a:prstGeom>
          <a:solidFill>
            <a:schemeClr val="accent3"/>
          </a:solid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GB" sz="1400" dirty="0">
                <a:solidFill>
                  <a:srgbClr val="000000"/>
                </a:solidFill>
              </a:rPr>
              <a:t>Data received from </a:t>
            </a:r>
            <a:r>
              <a:rPr lang="en-GB" sz="1400" dirty="0" err="1">
                <a:solidFill>
                  <a:srgbClr val="000000"/>
                </a:solidFill>
              </a:rPr>
              <a:t>Upgrad</a:t>
            </a:r>
            <a:r>
              <a:rPr lang="en-GB" sz="1400" dirty="0">
                <a:solidFill>
                  <a:srgbClr val="000000"/>
                </a:solidFill>
              </a:rPr>
              <a:t> platform in form of csv file with below details:</a:t>
            </a:r>
            <a:endParaRPr sz="1400" dirty="0">
              <a:solidFill>
                <a:srgbClr val="000000"/>
              </a:solidFill>
            </a:endParaRPr>
          </a:p>
          <a:p>
            <a:pPr marL="457200" lvl="0" indent="0" algn="just" rtl="0">
              <a:spcBef>
                <a:spcPts val="0"/>
              </a:spcBef>
              <a:spcAft>
                <a:spcPts val="0"/>
              </a:spcAft>
              <a:buNone/>
            </a:pPr>
            <a:r>
              <a:rPr lang="en-GB" sz="1400" dirty="0">
                <a:solidFill>
                  <a:srgbClr val="000000"/>
                </a:solidFill>
              </a:rPr>
              <a:t>   	- Total No. of rows: </a:t>
            </a:r>
            <a:r>
              <a:rPr lang="en-IN" sz="1400" dirty="0">
                <a:solidFill>
                  <a:srgbClr val="000000"/>
                </a:solidFill>
              </a:rPr>
              <a:t>39717</a:t>
            </a:r>
            <a:endParaRPr sz="1400" dirty="0">
              <a:solidFill>
                <a:srgbClr val="000000"/>
              </a:solidFill>
            </a:endParaRPr>
          </a:p>
          <a:p>
            <a:pPr marL="457200" lvl="0" indent="0" algn="just" rtl="0">
              <a:spcBef>
                <a:spcPts val="0"/>
              </a:spcBef>
              <a:spcAft>
                <a:spcPts val="0"/>
              </a:spcAft>
              <a:buNone/>
            </a:pPr>
            <a:r>
              <a:rPr lang="en-GB" sz="1400" dirty="0">
                <a:solidFill>
                  <a:srgbClr val="000000"/>
                </a:solidFill>
              </a:rPr>
              <a:t>	- Total No. of columns: 111</a:t>
            </a:r>
            <a:endParaRPr sz="1400" dirty="0">
              <a:solidFill>
                <a:srgbClr val="000000"/>
              </a:solidFill>
            </a:endParaRPr>
          </a:p>
          <a:p>
            <a:pPr indent="-317500" algn="just">
              <a:buClr>
                <a:srgbClr val="000000"/>
              </a:buClr>
              <a:buSzPts val="1400"/>
            </a:pPr>
            <a:r>
              <a:rPr lang="en-US" sz="1400" dirty="0">
                <a:solidFill>
                  <a:srgbClr val="000000"/>
                </a:solidFill>
              </a:rPr>
              <a:t>Analysis of data column which has </a:t>
            </a:r>
            <a:r>
              <a:rPr lang="en-IN" sz="1400" dirty="0">
                <a:solidFill>
                  <a:srgbClr val="000000"/>
                </a:solidFill>
              </a:rPr>
              <a:t>NA or missing values more than 40%. </a:t>
            </a:r>
            <a:endParaRPr sz="1400" dirty="0">
              <a:solidFill>
                <a:srgbClr val="000000"/>
              </a:solidFill>
            </a:endParaRPr>
          </a:p>
          <a:p>
            <a:pPr marL="139700" lvl="0" indent="0" algn="just" rtl="0">
              <a:spcBef>
                <a:spcPts val="0"/>
              </a:spcBef>
              <a:spcAft>
                <a:spcPts val="0"/>
              </a:spcAft>
              <a:buClr>
                <a:srgbClr val="000000"/>
              </a:buClr>
              <a:buSzPts val="1400"/>
              <a:buNone/>
            </a:pPr>
            <a:r>
              <a:rPr lang="en-GB" sz="1400" dirty="0">
                <a:solidFill>
                  <a:srgbClr val="000000"/>
                </a:solidFill>
              </a:rPr>
              <a:t>	</a:t>
            </a:r>
            <a:endParaRPr sz="1400" dirty="0">
              <a:solidFill>
                <a:srgbClr val="000000"/>
              </a:solidFill>
            </a:endParaRPr>
          </a:p>
          <a:p>
            <a:pPr marL="457200" lvl="0" indent="0" algn="just" rtl="0">
              <a:lnSpc>
                <a:spcPct val="115000"/>
              </a:lnSpc>
              <a:spcBef>
                <a:spcPts val="0"/>
              </a:spcBef>
              <a:spcAft>
                <a:spcPts val="0"/>
              </a:spcAft>
              <a:buNone/>
            </a:pPr>
            <a:endParaRPr sz="1400" dirty="0">
              <a:latin typeface="Arial"/>
              <a:ea typeface="Arial"/>
              <a:cs typeface="Arial"/>
              <a:sym typeface="Arial"/>
            </a:endParaRPr>
          </a:p>
          <a:p>
            <a:pPr marL="457200" lvl="0" indent="0" algn="l" rtl="0">
              <a:lnSpc>
                <a:spcPct val="115000"/>
              </a:lnSpc>
              <a:spcBef>
                <a:spcPts val="0"/>
              </a:spcBef>
              <a:spcAft>
                <a:spcPts val="0"/>
              </a:spcAft>
              <a:buSzPts val="1620"/>
              <a:buNone/>
            </a:pPr>
            <a:endParaRPr sz="1400" dirty="0">
              <a:latin typeface="Arial"/>
              <a:ea typeface="Arial"/>
              <a:cs typeface="Arial"/>
              <a:sym typeface="Arial"/>
            </a:endParaRPr>
          </a:p>
        </p:txBody>
      </p:sp>
      <p:sp>
        <p:nvSpPr>
          <p:cNvPr id="173" name="Google Shape;173;p27"/>
          <p:cNvSpPr txBox="1">
            <a:spLocks noGrp="1"/>
          </p:cNvSpPr>
          <p:nvPr>
            <p:ph type="title"/>
          </p:nvPr>
        </p:nvSpPr>
        <p:spPr>
          <a:xfrm>
            <a:off x="1139669" y="184072"/>
            <a:ext cx="7582200" cy="635400"/>
          </a:xfrm>
          <a:prstGeom prst="rect">
            <a:avLst/>
          </a:prstGeom>
          <a:noFill/>
          <a:ln>
            <a:noFill/>
          </a:ln>
        </p:spPr>
        <p:txBody>
          <a:bodyPr spcFirstLastPara="1" wrap="square" lIns="91425" tIns="91425" rIns="91425" bIns="91425" anchor="t" anchorCtr="0">
            <a:noAutofit/>
          </a:bodyPr>
          <a:lstStyle/>
          <a:p>
            <a:r>
              <a:rPr lang="en-GB" dirty="0">
                <a:sym typeface="Lato"/>
              </a:rPr>
              <a:t>Dataset Details</a:t>
            </a:r>
            <a:endParaRPr dirty="0">
              <a:sym typeface="Lato"/>
            </a:endParaRPr>
          </a:p>
        </p:txBody>
      </p:sp>
      <p:pic>
        <p:nvPicPr>
          <p:cNvPr id="2" name="Picture 1">
            <a:extLst>
              <a:ext uri="{FF2B5EF4-FFF2-40B4-BE49-F238E27FC236}">
                <a16:creationId xmlns:a16="http://schemas.microsoft.com/office/drawing/2014/main" id="{67C81F5A-47C6-D864-B1F4-602B6CF4D19E}"/>
              </a:ext>
            </a:extLst>
          </p:cNvPr>
          <p:cNvPicPr>
            <a:picLocks noChangeAspect="1"/>
          </p:cNvPicPr>
          <p:nvPr/>
        </p:nvPicPr>
        <p:blipFill>
          <a:blip r:embed="rId3"/>
          <a:stretch>
            <a:fillRect/>
          </a:stretch>
        </p:blipFill>
        <p:spPr>
          <a:xfrm>
            <a:off x="1840162" y="2203622"/>
            <a:ext cx="6154313" cy="2200678"/>
          </a:xfrm>
          <a:prstGeom prst="rect">
            <a:avLst/>
          </a:prstGeom>
        </p:spPr>
      </p:pic>
    </p:spTree>
  </p:cSld>
  <p:clrMapOvr>
    <a:masterClrMapping/>
  </p:clrMapOvr>
</p:sld>
</file>

<file path=ppt/theme/theme1.xml><?xml version="1.0" encoding="utf-8"?>
<a:theme xmlns:a="http://schemas.openxmlformats.org/drawingml/2006/main" name="Swiss">
  <a:themeElements>
    <a:clrScheme name="Konverge">
      <a:dk1>
        <a:srgbClr val="143650"/>
      </a:dk1>
      <a:lt1>
        <a:srgbClr val="FFFFFF"/>
      </a:lt1>
      <a:dk2>
        <a:srgbClr val="143650"/>
      </a:dk2>
      <a:lt2>
        <a:srgbClr val="EEF5FE"/>
      </a:lt2>
      <a:accent1>
        <a:srgbClr val="4A66AC"/>
      </a:accent1>
      <a:accent2>
        <a:srgbClr val="ACCBF9"/>
      </a:accent2>
      <a:accent3>
        <a:srgbClr val="EEF5FE"/>
      </a:accent3>
      <a:accent4>
        <a:srgbClr val="3187C7"/>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748</Words>
  <Application>Microsoft Macintosh PowerPoint</Application>
  <PresentationFormat>On-screen Show (16:9)</PresentationFormat>
  <Paragraphs>136</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Lato</vt:lpstr>
      <vt:lpstr>Raleway</vt:lpstr>
      <vt:lpstr>Noto Sans Symbols</vt:lpstr>
      <vt:lpstr>Arial</vt:lpstr>
      <vt:lpstr>Swiss</vt:lpstr>
      <vt:lpstr>Lending Club Case  EDA Case Study</vt:lpstr>
      <vt:lpstr>Agenda</vt:lpstr>
      <vt:lpstr>PowerPoint Presentation</vt:lpstr>
      <vt:lpstr>Introduction</vt:lpstr>
      <vt:lpstr>PowerPoint Presentation</vt:lpstr>
      <vt:lpstr>Primary Goal</vt:lpstr>
      <vt:lpstr>Primary Goal Ctd.</vt:lpstr>
      <vt:lpstr>PowerPoint Presentation</vt:lpstr>
      <vt:lpstr>Dataset Details</vt:lpstr>
      <vt:lpstr>Dataset Cleansing</vt:lpstr>
      <vt:lpstr>Dataset Cleansing Ctd.</vt:lpstr>
      <vt:lpstr>PowerPoint Presentation</vt:lpstr>
      <vt:lpstr>Univariant Analysis</vt:lpstr>
      <vt:lpstr>Univariant Analysis Ctd.</vt:lpstr>
      <vt:lpstr>Univariant Analysis Ctd.</vt:lpstr>
      <vt:lpstr>Univariant Analysis Ctd.</vt:lpstr>
      <vt:lpstr>PowerPoint Presentation</vt:lpstr>
      <vt:lpstr>Bivariant Analysis</vt:lpstr>
      <vt:lpstr>Bivariant Analysis Ctd.</vt:lpstr>
      <vt:lpstr>PowerPoint Presentation</vt:lpstr>
      <vt:lpstr>Summary</vt:lpstr>
      <vt:lpstr>PowerPoint Presentation</vt:lpstr>
      <vt:lpstr>Team Definition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Fraudulent review / Real review   Review Classification</dc:title>
  <cp:lastModifiedBy>Avinash Saraswat</cp:lastModifiedBy>
  <cp:revision>4</cp:revision>
  <dcterms:modified xsi:type="dcterms:W3CDTF">2022-09-06T12:38:39Z</dcterms:modified>
</cp:coreProperties>
</file>