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6" r:id="rId23"/>
    <p:sldId id="275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AAD0-D50D-4B24-A37C-A69F684F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0129D-CC3B-4D1F-B328-A2E731F5C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EBF2-89F4-4ABF-9FE4-90FE073C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4130-122C-4A8B-8D62-AA7D4121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5A98-C640-441C-96EF-AEB270B1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B460-46FB-423E-A158-53C6FBA7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67FDF-532A-485C-B3C8-5D87F2CD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C845-24DB-4408-87FE-CC0725E1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86CD-D425-4B49-A8B5-2A3595A6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F35F-2BC2-4C64-B79C-353CCB5B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A3CDC-A3FC-4266-BEDE-58439A69A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65F40-7856-4A64-9EB0-28869BC26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D090-65EA-4721-85C1-44CDA31D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E4BD-EBD5-44EC-8590-5B9D247F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A25F-55CF-4FEB-902C-83947B2C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0B95-8D13-4E3C-95A1-8D88447F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8860-A364-4A2B-A01A-55FD6355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EC21-6E88-4ED0-B32C-F5E66814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3516C-780A-474C-B2C9-10F48A1D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7F7B-2D07-4047-813B-B7E69FFD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3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D1E8-A58E-48DE-B45F-E0359444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72A38-0343-482D-A36A-09E6A4C6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CC3B-1BDB-45B1-A0AD-54C8098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98F7-A889-41C2-A126-643F7D2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E888-3DCE-4501-8C72-6606BF75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E0C5-A09F-45A4-A0E5-309E759D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F80E-266F-4618-8C8F-AC05D3887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5E253-1B2B-4598-BAC0-1C3D73B39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168D1-C8E4-4FDE-BB0B-A8928788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EC635-FFB8-4D01-89F7-CB3F6218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D58DE-4A1A-4C68-A704-3405364F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186B-1AE2-4429-B892-2FEFC19F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AB3AF-A0C1-4BFB-BEF6-E15DF8C6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9B9F2-C10C-42E2-991D-470531F4B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E6017-86E5-41C5-BE49-335997A23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EABAC-2B3F-4FC1-AE8C-0B6595718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61838-4F3D-4721-94E5-528C7B68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ED545-FB51-4ABC-80A0-82AF53BB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290BD-37EF-4679-A2BD-B35F629A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61EA-8A45-48F2-A000-C4928B38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D1CBE-631B-4597-99D7-2CACB692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12218-DFAC-4D3C-9E89-EC48C9DD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C5F0F-1D69-4E73-87D1-F2F46D3C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B131B-82C4-459F-9871-1AFEB08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146C3-5DB0-40ED-84BA-1AFCCD18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A4A72-E2FC-40BB-A98E-B9E399DC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57D6-25CD-43E1-A0B2-CAFC91C9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997C-D74C-46ED-B365-9352D6BB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D3373-3E33-49A5-A596-393D71D9B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61B72-780E-4029-8AF7-4AF5E19E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513EF-3F55-4AC5-95D4-A146D14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097D5-40A5-4411-A6EF-AD03A570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D7BB-9993-4DF0-B8C8-2302C105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9A814-6296-4D50-B9B4-D150878D1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1A785-5D6A-4996-8425-12153090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159EE-A8AB-408A-ADC9-79599525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47352-F522-4B35-8E9C-1706EB99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7D756-33C1-4871-A3D6-65AEBBF4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CF85D-5A08-47CB-9DC4-59D995F7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F53E-3774-4D00-929B-B7AD068CF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FF80-F6CA-4330-B0A2-085F92D94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8E30-1BBC-4D05-B9C1-BAF28C33C95E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E854-6BDF-41E1-B207-FACB6BCA7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3EFB-A336-44D2-9A58-67026744B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74B3-7E49-45D3-8671-58BCF5498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Introdution</a:t>
            </a:r>
            <a:r>
              <a:rPr lang="en-US" dirty="0"/>
              <a:t> to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67815-3DBD-4776-8F9B-027883913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4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connect(): Connect to a Remote Socket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General 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sockfd</a:t>
            </a:r>
            <a:r>
              <a:rPr lang="en-US" dirty="0"/>
              <a:t>: socket file descriptor returned by </a:t>
            </a:r>
            <a:r>
              <a:rPr lang="en-US" i="1" dirty="0"/>
              <a:t>socket()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serv_addr</a:t>
            </a:r>
            <a:r>
              <a:rPr lang="en-US" dirty="0"/>
              <a:t>: pointer to a structure that contains the destination IP address and the port number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addrlen</a:t>
            </a:r>
            <a:r>
              <a:rPr lang="en-US" dirty="0"/>
              <a:t>: typically set to </a:t>
            </a:r>
            <a:r>
              <a:rPr lang="en-US" i="1" dirty="0" err="1"/>
              <a:t>sizeof</a:t>
            </a:r>
            <a:r>
              <a:rPr lang="en-US" i="1" dirty="0"/>
              <a:t>(struct </a:t>
            </a:r>
            <a:r>
              <a:rPr lang="en-US" i="1" dirty="0" err="1"/>
              <a:t>sockaddr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Returns</a:t>
            </a:r>
            <a:r>
              <a:rPr lang="en-US" dirty="0"/>
              <a:t>: -1 on error</a:t>
            </a:r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types.h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socket.h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connect (int </a:t>
            </a:r>
            <a:r>
              <a:rPr lang="en-US" i="1" dirty="0" err="1"/>
              <a:t>sockfd</a:t>
            </a:r>
            <a:r>
              <a:rPr lang="en-US" i="1" dirty="0"/>
              <a:t>, struct </a:t>
            </a:r>
            <a:r>
              <a:rPr lang="en-US" i="1" dirty="0" err="1"/>
              <a:t>sockaddr</a:t>
            </a:r>
            <a:r>
              <a:rPr lang="en-US" i="1" dirty="0"/>
              <a:t> *</a:t>
            </a:r>
            <a:r>
              <a:rPr lang="en-US" i="1" dirty="0" err="1"/>
              <a:t>serv_addr</a:t>
            </a:r>
            <a:r>
              <a:rPr lang="en-US" i="1" dirty="0"/>
              <a:t>, int </a:t>
            </a:r>
            <a:r>
              <a:rPr lang="en-US" i="1" dirty="0" err="1"/>
              <a:t>addrlen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1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listen(): Get Set for Incoming Connections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Here, we wish to wait for incoming connections and handle them in some way.</a:t>
            </a:r>
          </a:p>
          <a:p>
            <a:pPr marL="0" indent="0">
              <a:buNone/>
            </a:pPr>
            <a:r>
              <a:rPr lang="en-US" dirty="0"/>
              <a:t>– Two steps, first you </a:t>
            </a:r>
            <a:r>
              <a:rPr lang="en-US" i="1" dirty="0"/>
              <a:t>listen(), </a:t>
            </a:r>
            <a:r>
              <a:rPr lang="en-US" dirty="0"/>
              <a:t>then you </a:t>
            </a:r>
            <a:r>
              <a:rPr lang="en-US" i="1" dirty="0"/>
              <a:t>accept().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General 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sockfd</a:t>
            </a:r>
            <a:r>
              <a:rPr lang="en-US" dirty="0"/>
              <a:t>: socket file descriptor returned by </a:t>
            </a:r>
            <a:r>
              <a:rPr lang="en-US" i="1" dirty="0"/>
              <a:t>socket().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backlog</a:t>
            </a:r>
            <a:r>
              <a:rPr lang="en-US" dirty="0"/>
              <a:t>: used to set the maximum number of requests (up to a maximum of about 20) that will be queued up before requests start being denied.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Returns</a:t>
            </a:r>
            <a:r>
              <a:rPr lang="en-US" dirty="0"/>
              <a:t>: -1 on error</a:t>
            </a:r>
          </a:p>
          <a:p>
            <a:pPr marL="0" indent="0">
              <a:buNone/>
            </a:pPr>
            <a:r>
              <a:rPr lang="en-US" i="1" dirty="0"/>
              <a:t>int listen (int </a:t>
            </a:r>
            <a:r>
              <a:rPr lang="en-US" i="1" dirty="0" err="1"/>
              <a:t>sockfd</a:t>
            </a:r>
            <a:r>
              <a:rPr lang="en-US" i="1" dirty="0"/>
              <a:t>, int backlog);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accept(): Waiting for Incoming Connections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Basic concept:</a:t>
            </a:r>
          </a:p>
          <a:p>
            <a:pPr marL="0" indent="0">
              <a:buNone/>
            </a:pPr>
            <a:r>
              <a:rPr lang="en-US" dirty="0"/>
              <a:t>– Someone far away will try to </a:t>
            </a:r>
            <a:r>
              <a:rPr lang="en-US" i="1" dirty="0"/>
              <a:t>connect() </a:t>
            </a:r>
            <a:r>
              <a:rPr lang="en-US" dirty="0"/>
              <a:t>to your machine on a port that you are </a:t>
            </a:r>
            <a:r>
              <a:rPr lang="en-US" i="1" dirty="0"/>
              <a:t>listen()</a:t>
            </a:r>
            <a:r>
              <a:rPr lang="en-US" dirty="0"/>
              <a:t>’</a:t>
            </a:r>
            <a:r>
              <a:rPr lang="en-US" dirty="0" err="1"/>
              <a:t>ing</a:t>
            </a:r>
            <a:r>
              <a:rPr lang="en-US" dirty="0"/>
              <a:t> on.</a:t>
            </a:r>
          </a:p>
          <a:p>
            <a:pPr marL="0" indent="0">
              <a:buNone/>
            </a:pPr>
            <a:r>
              <a:rPr lang="en-US" dirty="0"/>
              <a:t>– Such connections will be queued up waiting to be </a:t>
            </a:r>
            <a:r>
              <a:rPr lang="en-US" i="1" dirty="0"/>
              <a:t>accept()</a:t>
            </a:r>
            <a:r>
              <a:rPr lang="en-US" dirty="0"/>
              <a:t>’ed.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accept() </a:t>
            </a:r>
            <a:r>
              <a:rPr lang="en-US" dirty="0"/>
              <a:t>returns a </a:t>
            </a:r>
            <a:r>
              <a:rPr lang="en-US" b="1" i="1" dirty="0"/>
              <a:t>brand new socket file descriptor </a:t>
            </a:r>
            <a:r>
              <a:rPr lang="en-US" dirty="0"/>
              <a:t>to use for every single connection.</a:t>
            </a:r>
          </a:p>
          <a:p>
            <a:pPr marL="0" indent="0">
              <a:buNone/>
            </a:pPr>
            <a:r>
              <a:rPr lang="en-US" dirty="0"/>
              <a:t>• Two socket file descriptors!!</a:t>
            </a:r>
          </a:p>
          <a:p>
            <a:pPr marL="0" indent="0">
              <a:buNone/>
            </a:pPr>
            <a:r>
              <a:rPr lang="en-US" dirty="0"/>
              <a:t>– The original one is still listening on your port.</a:t>
            </a:r>
          </a:p>
          <a:p>
            <a:pPr marL="0" indent="0">
              <a:buNone/>
            </a:pPr>
            <a:r>
              <a:rPr lang="en-US" dirty="0"/>
              <a:t>– Newly created one is finally ready to </a:t>
            </a:r>
            <a:r>
              <a:rPr lang="en-US" i="1" dirty="0"/>
              <a:t>send() </a:t>
            </a:r>
            <a:r>
              <a:rPr lang="en-US" dirty="0"/>
              <a:t>and </a:t>
            </a:r>
            <a:r>
              <a:rPr lang="en-US" i="1" dirty="0" err="1"/>
              <a:t>recv</a:t>
            </a:r>
            <a:r>
              <a:rPr lang="en-US" i="1" dirty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0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accept(): contd..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General 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sockfd</a:t>
            </a:r>
            <a:r>
              <a:rPr lang="en-US" dirty="0"/>
              <a:t>: </a:t>
            </a:r>
            <a:r>
              <a:rPr lang="en-US" i="1" dirty="0"/>
              <a:t>listen()</a:t>
            </a:r>
            <a:r>
              <a:rPr lang="en-US" dirty="0"/>
              <a:t>’</a:t>
            </a:r>
            <a:r>
              <a:rPr lang="en-US" dirty="0" err="1"/>
              <a:t>ing</a:t>
            </a:r>
            <a:r>
              <a:rPr lang="en-US" dirty="0"/>
              <a:t> socket descriptor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addr</a:t>
            </a:r>
            <a:r>
              <a:rPr lang="en-US" dirty="0"/>
              <a:t>: pointer to a local </a:t>
            </a:r>
            <a:r>
              <a:rPr lang="en-US" i="1" dirty="0"/>
              <a:t>struct </a:t>
            </a:r>
            <a:r>
              <a:rPr lang="en-US" i="1" dirty="0" err="1"/>
              <a:t>sockaddr_in</a:t>
            </a:r>
            <a:r>
              <a:rPr lang="en-US" i="1" dirty="0"/>
              <a:t> </a:t>
            </a:r>
            <a:r>
              <a:rPr lang="en-US" dirty="0"/>
              <a:t>(This is where the information about the incoming connection will go)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addrlen</a:t>
            </a:r>
            <a:r>
              <a:rPr lang="en-US" dirty="0"/>
              <a:t>: local integer variable that should be set to </a:t>
            </a:r>
            <a:r>
              <a:rPr lang="en-US" i="1" dirty="0" err="1"/>
              <a:t>sizeof</a:t>
            </a:r>
            <a:r>
              <a:rPr lang="en-US" i="1" dirty="0"/>
              <a:t>(struct </a:t>
            </a:r>
            <a:r>
              <a:rPr lang="en-US" i="1" dirty="0" err="1"/>
              <a:t>sockaddr_in</a:t>
            </a:r>
            <a:r>
              <a:rPr lang="en-US" i="1" dirty="0"/>
              <a:t>) </a:t>
            </a:r>
            <a:r>
              <a:rPr lang="en-US" dirty="0"/>
              <a:t>before </a:t>
            </a:r>
            <a:r>
              <a:rPr lang="en-US" i="1" dirty="0"/>
              <a:t>accept() </a:t>
            </a:r>
            <a:r>
              <a:rPr lang="en-US" dirty="0"/>
              <a:t>is called.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Returns</a:t>
            </a:r>
            <a:r>
              <a:rPr lang="en-US" dirty="0"/>
              <a:t>: -1 on error</a:t>
            </a:r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socket.h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accept (int </a:t>
            </a:r>
            <a:r>
              <a:rPr lang="en-US" i="1" dirty="0" err="1"/>
              <a:t>sockfd</a:t>
            </a:r>
            <a:r>
              <a:rPr lang="en-US" i="1" dirty="0"/>
              <a:t>, void *</a:t>
            </a:r>
            <a:r>
              <a:rPr lang="en-US" i="1" dirty="0" err="1"/>
              <a:t>addr</a:t>
            </a:r>
            <a:r>
              <a:rPr lang="en-US" i="1" dirty="0"/>
              <a:t>, int *</a:t>
            </a:r>
            <a:r>
              <a:rPr lang="en-US" i="1" dirty="0" err="1"/>
              <a:t>addrlen</a:t>
            </a:r>
            <a:r>
              <a:rPr lang="en-US" i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5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AC4D-C2D0-4345-9A17-815BF8FC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send() and </a:t>
            </a:r>
            <a:r>
              <a:rPr lang="en-US" b="1" dirty="0" err="1"/>
              <a:t>recv</a:t>
            </a:r>
            <a:r>
              <a:rPr lang="en-US" b="1" dirty="0"/>
              <a:t>(): Sending/receiving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FB52-656C-4C4D-BDBF-E2724AA6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Used for communicating over stream sockets or connected datagram sockets.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General 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mesg</a:t>
            </a:r>
            <a:r>
              <a:rPr lang="en-US" dirty="0"/>
              <a:t>: a pointer to the data you want to send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len</a:t>
            </a:r>
            <a:r>
              <a:rPr lang="en-US" dirty="0"/>
              <a:t>: length of the data in bytes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buf</a:t>
            </a:r>
            <a:r>
              <a:rPr lang="en-US" dirty="0"/>
              <a:t>: buffer to read the information into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flags</a:t>
            </a:r>
            <a:r>
              <a:rPr lang="en-US" dirty="0"/>
              <a:t>: typically set to 0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send() </a:t>
            </a:r>
            <a:r>
              <a:rPr lang="en-US" dirty="0"/>
              <a:t>returns the number of bytes actually sent out, and </a:t>
            </a:r>
            <a:r>
              <a:rPr lang="en-US" i="1" dirty="0" err="1"/>
              <a:t>recv</a:t>
            </a:r>
            <a:r>
              <a:rPr lang="en-US" i="1" dirty="0"/>
              <a:t>() </a:t>
            </a:r>
            <a:r>
              <a:rPr lang="en-US" dirty="0"/>
              <a:t>returns</a:t>
            </a:r>
          </a:p>
          <a:p>
            <a:pPr marL="0" indent="0">
              <a:buNone/>
            </a:pPr>
            <a:r>
              <a:rPr lang="en-US" dirty="0"/>
              <a:t>the number of bytes actually read into the buffer.</a:t>
            </a:r>
          </a:p>
          <a:p>
            <a:pPr marL="0" indent="0">
              <a:buNone/>
            </a:pPr>
            <a:r>
              <a:rPr lang="en-US" i="1" dirty="0"/>
              <a:t>int send (int </a:t>
            </a:r>
            <a:r>
              <a:rPr lang="en-US" i="1" dirty="0" err="1"/>
              <a:t>sockfd</a:t>
            </a:r>
            <a:r>
              <a:rPr lang="en-US" i="1" dirty="0"/>
              <a:t>, const void *</a:t>
            </a:r>
            <a:r>
              <a:rPr lang="en-US" i="1" dirty="0" err="1"/>
              <a:t>mesg</a:t>
            </a:r>
            <a:r>
              <a:rPr lang="en-US" i="1" dirty="0"/>
              <a:t>, int </a:t>
            </a:r>
            <a:r>
              <a:rPr lang="en-US" i="1" dirty="0" err="1"/>
              <a:t>len</a:t>
            </a:r>
            <a:r>
              <a:rPr lang="en-US" i="1" dirty="0"/>
              <a:t>, int flags);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</a:t>
            </a:r>
            <a:r>
              <a:rPr lang="en-US" i="1" dirty="0" err="1"/>
              <a:t>recv</a:t>
            </a:r>
            <a:r>
              <a:rPr lang="en-US" i="1" dirty="0"/>
              <a:t> (int </a:t>
            </a:r>
            <a:r>
              <a:rPr lang="en-US" i="1" dirty="0" err="1"/>
              <a:t>sockfd</a:t>
            </a:r>
            <a:r>
              <a:rPr lang="en-US" i="1" dirty="0"/>
              <a:t>, void *</a:t>
            </a:r>
            <a:r>
              <a:rPr lang="en-US" i="1" dirty="0" err="1"/>
              <a:t>buf</a:t>
            </a:r>
            <a:r>
              <a:rPr lang="en-US" i="1" dirty="0"/>
              <a:t>, int </a:t>
            </a:r>
            <a:r>
              <a:rPr lang="en-US" i="1" dirty="0" err="1"/>
              <a:t>len</a:t>
            </a:r>
            <a:r>
              <a:rPr lang="en-US" i="1" dirty="0"/>
              <a:t>, unsigned int flags);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5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DE87-D916-4442-BDC4-FAA7FDBE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sendto</a:t>
            </a:r>
            <a:r>
              <a:rPr lang="en-US" b="1" dirty="0"/>
              <a:t>() and </a:t>
            </a:r>
            <a:r>
              <a:rPr lang="en-US" b="1" dirty="0" err="1"/>
              <a:t>recvfrom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4B23-5118-4EBC-A033-21092CC6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to transmit and receive data packets over unconnected datagram sockets.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General 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If you </a:t>
            </a:r>
            <a:r>
              <a:rPr lang="en-US" i="1" dirty="0"/>
              <a:t>connect() </a:t>
            </a:r>
            <a:r>
              <a:rPr lang="en-US" dirty="0"/>
              <a:t>a datagram socket, you can then simply use </a:t>
            </a:r>
            <a:r>
              <a:rPr lang="en-US" i="1" dirty="0"/>
              <a:t>send() </a:t>
            </a:r>
            <a:r>
              <a:rPr lang="en-US" dirty="0"/>
              <a:t>and </a:t>
            </a:r>
            <a:r>
              <a:rPr lang="en-US" i="1" dirty="0" err="1"/>
              <a:t>recv</a:t>
            </a:r>
            <a:r>
              <a:rPr lang="en-US" i="1" dirty="0"/>
              <a:t>() </a:t>
            </a:r>
            <a:r>
              <a:rPr lang="en-US" dirty="0"/>
              <a:t>for all your transactions.</a:t>
            </a:r>
          </a:p>
          <a:p>
            <a:pPr marL="0" indent="0">
              <a:buNone/>
            </a:pPr>
            <a:r>
              <a:rPr lang="en-US" i="1" dirty="0"/>
              <a:t>int </a:t>
            </a:r>
            <a:r>
              <a:rPr lang="en-US" i="1" dirty="0" err="1"/>
              <a:t>sendto</a:t>
            </a:r>
            <a:r>
              <a:rPr lang="en-US" i="1" dirty="0"/>
              <a:t> (int </a:t>
            </a:r>
            <a:r>
              <a:rPr lang="en-US" i="1" dirty="0" err="1"/>
              <a:t>sockfd</a:t>
            </a:r>
            <a:r>
              <a:rPr lang="en-US" i="1" dirty="0"/>
              <a:t>, const void *msg, int </a:t>
            </a:r>
            <a:r>
              <a:rPr lang="en-US" i="1" dirty="0" err="1"/>
              <a:t>len</a:t>
            </a:r>
            <a:r>
              <a:rPr lang="en-US" i="1" dirty="0"/>
              <a:t>, unsigned int flags,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const struct </a:t>
            </a:r>
            <a:r>
              <a:rPr lang="en-US" i="1" dirty="0" err="1"/>
              <a:t>sockaddr</a:t>
            </a:r>
            <a:r>
              <a:rPr lang="en-US" i="1" dirty="0"/>
              <a:t> *to, int </a:t>
            </a:r>
            <a:r>
              <a:rPr lang="en-US" i="1" dirty="0" err="1"/>
              <a:t>tolen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</a:t>
            </a:r>
            <a:r>
              <a:rPr lang="en-US" i="1" dirty="0" err="1"/>
              <a:t>recvfrom</a:t>
            </a:r>
            <a:r>
              <a:rPr lang="en-US" i="1" dirty="0"/>
              <a:t> (int </a:t>
            </a:r>
            <a:r>
              <a:rPr lang="en-US" i="1" dirty="0" err="1"/>
              <a:t>sockfd</a:t>
            </a:r>
            <a:r>
              <a:rPr lang="en-US" i="1" dirty="0"/>
              <a:t>, void *</a:t>
            </a:r>
            <a:r>
              <a:rPr lang="en-US" i="1" dirty="0" err="1"/>
              <a:t>buf</a:t>
            </a:r>
            <a:r>
              <a:rPr lang="en-US" i="1" dirty="0"/>
              <a:t>, int </a:t>
            </a:r>
            <a:r>
              <a:rPr lang="en-US" i="1" dirty="0" err="1"/>
              <a:t>len</a:t>
            </a:r>
            <a:r>
              <a:rPr lang="en-US" i="1" dirty="0"/>
              <a:t>, unsigned int flags,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struct </a:t>
            </a:r>
            <a:r>
              <a:rPr lang="en-US" i="1" dirty="0" err="1"/>
              <a:t>sockaddr</a:t>
            </a:r>
            <a:r>
              <a:rPr lang="en-US" i="1" dirty="0"/>
              <a:t> *from, int *</a:t>
            </a:r>
            <a:r>
              <a:rPr lang="en-US" i="1" dirty="0" err="1"/>
              <a:t>fromlen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9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B74E-33E4-4E07-9203-D3D9A320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close() and shutdown()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4D11-152C-4ACF-972E-3461A2CD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 close the connection on the socket descriptor.</a:t>
            </a:r>
          </a:p>
          <a:p>
            <a:pPr marL="0" indent="0">
              <a:buNone/>
            </a:pPr>
            <a:r>
              <a:rPr lang="en-US" dirty="0"/>
              <a:t>• This prevents any more reads and writes to the socket.</a:t>
            </a:r>
          </a:p>
          <a:p>
            <a:pPr marL="0" indent="0">
              <a:buNone/>
            </a:pPr>
            <a:r>
              <a:rPr lang="en-US" dirty="0"/>
              <a:t>• how=0 _further receives are disallowed</a:t>
            </a:r>
          </a:p>
          <a:p>
            <a:pPr marL="0" indent="0">
              <a:buNone/>
            </a:pPr>
            <a:r>
              <a:rPr lang="en-US" dirty="0"/>
              <a:t>• how=1 _further sends are disallowed</a:t>
            </a:r>
          </a:p>
          <a:p>
            <a:pPr marL="0" indent="0">
              <a:buNone/>
            </a:pPr>
            <a:r>
              <a:rPr lang="en-US" dirty="0"/>
              <a:t>• how=2 _further sends and receives are disallowed (like </a:t>
            </a:r>
            <a:r>
              <a:rPr lang="en-US" i="1" dirty="0"/>
              <a:t>close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i="1" dirty="0"/>
              <a:t>close (</a:t>
            </a:r>
            <a:r>
              <a:rPr lang="en-US" i="1" dirty="0" err="1"/>
              <a:t>sockfd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shutdown (int </a:t>
            </a:r>
            <a:r>
              <a:rPr lang="en-US" i="1" dirty="0" err="1"/>
              <a:t>sockfd</a:t>
            </a:r>
            <a:r>
              <a:rPr lang="en-US" i="1" dirty="0"/>
              <a:t>, int how);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6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F287-757F-4E65-85D5-1D78C07C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getpeername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891D-D8F4-48B7-833B-0B70F006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This function will tell you who is at the other end of a connection stream socket.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sockfd</a:t>
            </a:r>
            <a:r>
              <a:rPr lang="en-US" dirty="0"/>
              <a:t>: descriptor of the connected stream socket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addr</a:t>
            </a:r>
            <a:r>
              <a:rPr lang="en-US" dirty="0"/>
              <a:t>: pointer to a structure that will hold the information about the</a:t>
            </a:r>
          </a:p>
          <a:p>
            <a:pPr marL="0" indent="0">
              <a:buNone/>
            </a:pPr>
            <a:r>
              <a:rPr lang="en-US" dirty="0"/>
              <a:t>other side of the connection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addrlen</a:t>
            </a:r>
            <a:r>
              <a:rPr lang="en-US" dirty="0"/>
              <a:t>: pointer to an </a:t>
            </a:r>
            <a:r>
              <a:rPr lang="en-US" i="1" dirty="0"/>
              <a:t>int </a:t>
            </a:r>
            <a:r>
              <a:rPr lang="en-US" dirty="0"/>
              <a:t>that should be initialized to </a:t>
            </a:r>
            <a:r>
              <a:rPr lang="en-US" i="1" dirty="0" err="1"/>
              <a:t>sizeof</a:t>
            </a:r>
            <a:r>
              <a:rPr lang="en-US" i="1" dirty="0"/>
              <a:t>(struct </a:t>
            </a:r>
            <a:r>
              <a:rPr lang="en-US" i="1" dirty="0" err="1"/>
              <a:t>sockaddr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socket.h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</a:t>
            </a:r>
            <a:r>
              <a:rPr lang="en-US" i="1" dirty="0" err="1"/>
              <a:t>getpeername</a:t>
            </a:r>
            <a:r>
              <a:rPr lang="en-US" i="1" dirty="0"/>
              <a:t> (int </a:t>
            </a:r>
            <a:r>
              <a:rPr lang="en-US" i="1" dirty="0" err="1"/>
              <a:t>sockfd</a:t>
            </a:r>
            <a:r>
              <a:rPr lang="en-US" i="1" dirty="0"/>
              <a:t>, struct </a:t>
            </a:r>
            <a:r>
              <a:rPr lang="en-US" i="1" dirty="0" err="1"/>
              <a:t>sockaddr</a:t>
            </a:r>
            <a:r>
              <a:rPr lang="en-US" i="1" dirty="0"/>
              <a:t> *</a:t>
            </a:r>
            <a:r>
              <a:rPr lang="en-US" i="1" dirty="0" err="1"/>
              <a:t>addr</a:t>
            </a:r>
            <a:r>
              <a:rPr lang="en-US" i="1" dirty="0"/>
              <a:t>, int *</a:t>
            </a:r>
            <a:r>
              <a:rPr lang="en-US" i="1" dirty="0" err="1"/>
              <a:t>addrlen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3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0D0F-0F4A-4380-A1CD-7C350CD1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gethostname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BECC-2B72-4B62-94E7-2FC1FECC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function returns the name of the computer that your program is running on.</a:t>
            </a:r>
          </a:p>
          <a:p>
            <a:pPr marL="0" indent="0">
              <a:buNone/>
            </a:pPr>
            <a:r>
              <a:rPr lang="en-US" dirty="0"/>
              <a:t>– This name can be used by </a:t>
            </a:r>
            <a:r>
              <a:rPr lang="en-US" i="1" dirty="0" err="1"/>
              <a:t>gethostbyname</a:t>
            </a:r>
            <a:r>
              <a:rPr lang="en-US" i="1" dirty="0"/>
              <a:t>() </a:t>
            </a:r>
            <a:r>
              <a:rPr lang="en-US" dirty="0"/>
              <a:t>to determine the IP address of the local machine.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hostname</a:t>
            </a:r>
            <a:r>
              <a:rPr lang="en-US" dirty="0"/>
              <a:t>: pointer to an array of </a:t>
            </a:r>
            <a:r>
              <a:rPr lang="en-US" i="1" dirty="0"/>
              <a:t>char</a:t>
            </a:r>
            <a:r>
              <a:rPr lang="en-US" dirty="0"/>
              <a:t>s that will contain the host name upon the function’s return.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size</a:t>
            </a:r>
            <a:r>
              <a:rPr lang="en-US" dirty="0"/>
              <a:t>: length in bytes of the </a:t>
            </a:r>
            <a:r>
              <a:rPr lang="en-US" i="1" dirty="0"/>
              <a:t>hostname </a:t>
            </a:r>
            <a:r>
              <a:rPr lang="en-US" dirty="0"/>
              <a:t>array.</a:t>
            </a:r>
          </a:p>
          <a:p>
            <a:pPr marL="0" indent="0">
              <a:buNone/>
            </a:pPr>
            <a:r>
              <a:rPr lang="en-US" i="1" dirty="0"/>
              <a:t>#include &lt;</a:t>
            </a:r>
            <a:r>
              <a:rPr lang="en-US" i="1" dirty="0" err="1"/>
              <a:t>unistd.h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</a:t>
            </a:r>
            <a:r>
              <a:rPr lang="en-US" i="1" dirty="0" err="1"/>
              <a:t>gethostname</a:t>
            </a:r>
            <a:r>
              <a:rPr lang="en-US" i="1" dirty="0"/>
              <a:t> (char *hostname, </a:t>
            </a:r>
            <a:r>
              <a:rPr lang="en-US" i="1" dirty="0" err="1"/>
              <a:t>size_t</a:t>
            </a:r>
            <a:r>
              <a:rPr lang="en-US" i="1" dirty="0"/>
              <a:t> size);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496C-33C5-4565-B20D-D0D7DAD1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gethostbyname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4F36-2F34-4A43-93EC-62FFFA4B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Returns the IP address of a host given its name.</a:t>
            </a:r>
          </a:p>
          <a:p>
            <a:pPr marL="0" indent="0">
              <a:buNone/>
            </a:pPr>
            <a:r>
              <a:rPr lang="en-US" dirty="0"/>
              <a:t>– Invokes the </a:t>
            </a:r>
            <a:r>
              <a:rPr lang="en-US" i="1" dirty="0"/>
              <a:t>Domain Name Server (DNS).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Returns a pointer to a struct </a:t>
            </a:r>
            <a:r>
              <a:rPr lang="en-US" dirty="0" err="1"/>
              <a:t>hostent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#include &lt;</a:t>
            </a:r>
            <a:r>
              <a:rPr lang="en-US" i="1" dirty="0" err="1"/>
              <a:t>netdb.h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struct </a:t>
            </a:r>
            <a:r>
              <a:rPr lang="en-US" i="1" dirty="0" err="1"/>
              <a:t>hostent</a:t>
            </a:r>
            <a:r>
              <a:rPr lang="en-US" i="1" dirty="0"/>
              <a:t> *</a:t>
            </a:r>
            <a:r>
              <a:rPr lang="en-US" i="1" dirty="0" err="1"/>
              <a:t>gethostbyname</a:t>
            </a:r>
            <a:r>
              <a:rPr lang="en-US" i="1" dirty="0"/>
              <a:t> (const char *name);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hostent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h_name</a:t>
            </a:r>
            <a:r>
              <a:rPr lang="en-US" dirty="0"/>
              <a:t>; /* official name of the host */</a:t>
            </a:r>
          </a:p>
          <a:p>
            <a:pPr marL="0" indent="0">
              <a:buNone/>
            </a:pPr>
            <a:r>
              <a:rPr lang="en-US" dirty="0"/>
              <a:t>char **</a:t>
            </a:r>
            <a:r>
              <a:rPr lang="en-US" dirty="0" err="1"/>
              <a:t>h_aliases</a:t>
            </a:r>
            <a:r>
              <a:rPr lang="en-US" dirty="0"/>
              <a:t>; /* NULL terminate array of alternate names */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haddrtype</a:t>
            </a:r>
            <a:r>
              <a:rPr lang="en-US" dirty="0"/>
              <a:t>; /* Type of address being returned (AF_INET) */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h_length</a:t>
            </a:r>
            <a:r>
              <a:rPr lang="en-US" dirty="0"/>
              <a:t>; /* Length of the address in bytes */</a:t>
            </a:r>
          </a:p>
          <a:p>
            <a:pPr marL="0" indent="0">
              <a:buNone/>
            </a:pPr>
            <a:r>
              <a:rPr lang="en-US" dirty="0"/>
              <a:t>char **</a:t>
            </a:r>
            <a:r>
              <a:rPr lang="en-US" dirty="0" err="1"/>
              <a:t>h_addr_list</a:t>
            </a:r>
            <a:r>
              <a:rPr lang="en-US" dirty="0"/>
              <a:t>; /* Zero terminated array of network addresses */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h_addr</a:t>
            </a:r>
            <a:r>
              <a:rPr lang="en-US" dirty="0"/>
              <a:t> </a:t>
            </a:r>
            <a:r>
              <a:rPr lang="en-US" dirty="0" err="1"/>
              <a:t>h_adr_list</a:t>
            </a:r>
            <a:r>
              <a:rPr lang="en-US" dirty="0"/>
              <a:t>[0];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9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socket?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The </a:t>
            </a:r>
            <a:r>
              <a:rPr lang="en-US" b="1" i="1" dirty="0"/>
              <a:t>socket </a:t>
            </a:r>
            <a:r>
              <a:rPr lang="en-US" dirty="0"/>
              <a:t>is the BSD method for accomplishing inter-process communication (IPC).</a:t>
            </a:r>
          </a:p>
          <a:p>
            <a:pPr marL="0" indent="0">
              <a:buNone/>
            </a:pPr>
            <a:r>
              <a:rPr lang="en-US" dirty="0"/>
              <a:t>• It is used to allow one process to speak to another (on same or different machine).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Analogy</a:t>
            </a:r>
            <a:r>
              <a:rPr lang="en-US" dirty="0"/>
              <a:t>: Like the telephone is used to allow one person to speak to another.</a:t>
            </a:r>
          </a:p>
          <a:p>
            <a:pPr marL="0" indent="0">
              <a:buNone/>
            </a:pPr>
            <a:r>
              <a:rPr lang="en-US" dirty="0"/>
              <a:t>• Works very similar to files.</a:t>
            </a:r>
          </a:p>
          <a:p>
            <a:pPr marL="0" indent="0">
              <a:buNone/>
            </a:pPr>
            <a:r>
              <a:rPr lang="en-US" dirty="0"/>
              <a:t>– Socket descriptor _very similar to file descriptor.</a:t>
            </a:r>
          </a:p>
          <a:p>
            <a:pPr marL="0" indent="0">
              <a:buNone/>
            </a:pPr>
            <a:r>
              <a:rPr lang="en-US" dirty="0"/>
              <a:t>– Read/write on a socket and file are very similar.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F3F0-EAB2-4285-B0FD-A2EB28C9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Client-server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5345-0EDA-49B2-86F1-8B9472A1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Standard model for network applications.</a:t>
            </a:r>
          </a:p>
          <a:p>
            <a:pPr marL="0" indent="0">
              <a:buNone/>
            </a:pPr>
            <a:r>
              <a:rPr lang="en-US" dirty="0"/>
              <a:t>– A </a:t>
            </a:r>
            <a:r>
              <a:rPr lang="en-US" b="1" i="1" dirty="0"/>
              <a:t>server </a:t>
            </a:r>
            <a:r>
              <a:rPr lang="en-US" dirty="0"/>
              <a:t>is a process that is waiting to be contacted by a </a:t>
            </a:r>
            <a:r>
              <a:rPr lang="en-US" b="1" i="1" dirty="0"/>
              <a:t>client </a:t>
            </a:r>
            <a:r>
              <a:rPr lang="en-US" dirty="0"/>
              <a:t>process so as to provide some service.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Typical scenario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– The server process is started on some computer system.</a:t>
            </a:r>
          </a:p>
          <a:p>
            <a:pPr marL="0" indent="0">
              <a:buNone/>
            </a:pPr>
            <a:r>
              <a:rPr lang="en-US" dirty="0"/>
              <a:t>	• Initializes itself, then goes to sleep waiting for a client request.</a:t>
            </a:r>
          </a:p>
          <a:p>
            <a:pPr marL="0" indent="0">
              <a:buNone/>
            </a:pPr>
            <a:r>
              <a:rPr lang="en-US" dirty="0"/>
              <a:t>– A client process is started, either on the same system or on some other system.</a:t>
            </a:r>
          </a:p>
          <a:p>
            <a:pPr marL="0" indent="0">
              <a:buNone/>
            </a:pPr>
            <a:r>
              <a:rPr lang="en-US" dirty="0"/>
              <a:t>	• Client sends a request (across the network) to the server.</a:t>
            </a:r>
          </a:p>
          <a:p>
            <a:pPr marL="0" indent="0">
              <a:buNone/>
            </a:pPr>
            <a:r>
              <a:rPr lang="en-US" dirty="0"/>
              <a:t>– When the server process has finished providing its service to the client, the server goes back to sleep, waiting for the next client request to arrive.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0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5C37-7B2F-4D3F-8173-0329FD19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Client-server Model (contd.)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D58-4EF8-43AE-80AC-E5289B57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Roles of the client and the server processes are asymmetric.</a:t>
            </a:r>
          </a:p>
          <a:p>
            <a:pPr marL="0" indent="0">
              <a:buNone/>
            </a:pPr>
            <a:r>
              <a:rPr lang="en-US" dirty="0"/>
              <a:t>• Two types of servers: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Iterative servers</a:t>
            </a:r>
            <a:r>
              <a:rPr lang="en-US" dirty="0"/>
              <a:t>: Used when the server process knows in advance how long it takes to handle each request and it handles each request itself.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Concurrent servers</a:t>
            </a:r>
            <a:r>
              <a:rPr lang="en-US" dirty="0"/>
              <a:t>: Used when the amount of work required to handle a request is unknown; the server starts another process to handle each request.</a:t>
            </a:r>
          </a:p>
        </p:txBody>
      </p:sp>
    </p:spTree>
    <p:extLst>
      <p:ext uri="{BB962C8B-B14F-4D97-AF65-F5344CB8AC3E}">
        <p14:creationId xmlns:p14="http://schemas.microsoft.com/office/powerpoint/2010/main" val="3248127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1151-F037-4A01-BC7C-748002F2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Connection-oriented Protocol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D06FA-59F0-495C-9E6E-37B821A6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3" y="1825625"/>
            <a:ext cx="7915573" cy="4667250"/>
          </a:xfrm>
        </p:spPr>
      </p:pic>
    </p:spTree>
    <p:extLst>
      <p:ext uri="{BB962C8B-B14F-4D97-AF65-F5344CB8AC3E}">
        <p14:creationId xmlns:p14="http://schemas.microsoft.com/office/powerpoint/2010/main" val="164066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AF10-3E01-45BF-856A-9BB3C792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Connectionless Protocol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AA081-1BB9-44AE-97CC-57A32CCF8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7" y="1825624"/>
            <a:ext cx="8794829" cy="5032375"/>
          </a:xfrm>
        </p:spPr>
      </p:pic>
    </p:spTree>
    <p:extLst>
      <p:ext uri="{BB962C8B-B14F-4D97-AF65-F5344CB8AC3E}">
        <p14:creationId xmlns:p14="http://schemas.microsoft.com/office/powerpoint/2010/main" val="146381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BA90-3752-4B3A-8073-399ECD58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6853-07A3-46BC-8353-4FEDEEC85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Unix Network Programming</a:t>
            </a:r>
          </a:p>
          <a:p>
            <a:pPr marL="0" indent="0">
              <a:buNone/>
            </a:pPr>
            <a:r>
              <a:rPr lang="en-US" i="1" dirty="0" err="1"/>
              <a:t>W.R.Stevens</a:t>
            </a:r>
            <a:r>
              <a:rPr lang="en-US" dirty="0"/>
              <a:t>, Prentice-Hall of India, 1992.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Internetworking with TCP/IP (Volume I,II,III)</a:t>
            </a:r>
          </a:p>
          <a:p>
            <a:pPr marL="0" indent="0">
              <a:buNone/>
            </a:pPr>
            <a:r>
              <a:rPr lang="en-US" i="1" dirty="0" err="1"/>
              <a:t>D.E.Comer</a:t>
            </a:r>
            <a:r>
              <a:rPr lang="en-US" i="1" dirty="0"/>
              <a:t> and </a:t>
            </a:r>
            <a:r>
              <a:rPr lang="en-US" i="1" dirty="0" err="1"/>
              <a:t>D.L.Stevens</a:t>
            </a:r>
            <a:r>
              <a:rPr lang="en-US" i="1" dirty="0"/>
              <a:t>, </a:t>
            </a:r>
            <a:r>
              <a:rPr lang="en-US" dirty="0"/>
              <a:t>Prentice-Hall of India, 1995.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http://www.ecst.csuchico.edu/~beej/guide/net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4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When two processes located on the same or different machines communicate, we define association and socket.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Association</a:t>
            </a:r>
            <a:r>
              <a:rPr lang="en-US" dirty="0"/>
              <a:t>: basically a 5-tuple</a:t>
            </a:r>
          </a:p>
          <a:p>
            <a:pPr marL="0" indent="0">
              <a:buNone/>
            </a:pPr>
            <a:r>
              <a:rPr lang="en-US" dirty="0"/>
              <a:t>• Protocol</a:t>
            </a:r>
          </a:p>
          <a:p>
            <a:pPr marL="0" indent="0">
              <a:buNone/>
            </a:pPr>
            <a:r>
              <a:rPr lang="en-US" dirty="0"/>
              <a:t>• Local IP address</a:t>
            </a:r>
          </a:p>
          <a:p>
            <a:pPr marL="0" indent="0">
              <a:buNone/>
            </a:pPr>
            <a:r>
              <a:rPr lang="en-US" dirty="0"/>
              <a:t>• Local port number</a:t>
            </a:r>
          </a:p>
          <a:p>
            <a:pPr marL="0" indent="0">
              <a:buNone/>
            </a:pPr>
            <a:r>
              <a:rPr lang="en-US" dirty="0"/>
              <a:t>• Remote IP address</a:t>
            </a:r>
          </a:p>
          <a:p>
            <a:pPr marL="0" indent="0">
              <a:buNone/>
            </a:pPr>
            <a:r>
              <a:rPr lang="en-US" dirty="0"/>
              <a:t>• Remote port number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Socket</a:t>
            </a:r>
            <a:r>
              <a:rPr lang="en-US" dirty="0"/>
              <a:t>: also called half-association (a 3-tuple)</a:t>
            </a:r>
          </a:p>
          <a:p>
            <a:pPr marL="0" indent="0">
              <a:buNone/>
            </a:pPr>
            <a:r>
              <a:rPr lang="en-US" dirty="0"/>
              <a:t>• Protocol, local IP address, local port number</a:t>
            </a:r>
          </a:p>
          <a:p>
            <a:pPr marL="0" indent="0">
              <a:buNone/>
            </a:pPr>
            <a:r>
              <a:rPr lang="en-US" dirty="0"/>
              <a:t>• Protocol, remote IP address, remote port number</a:t>
            </a:r>
          </a:p>
        </p:txBody>
      </p:sp>
    </p:spTree>
    <p:extLst>
      <p:ext uri="{BB962C8B-B14F-4D97-AF65-F5344CB8AC3E}">
        <p14:creationId xmlns:p14="http://schemas.microsoft.com/office/powerpoint/2010/main" val="64033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socket is the first step in network programming using BSD socket interface.</a:t>
            </a:r>
          </a:p>
          <a:p>
            <a:pPr marL="0" indent="0">
              <a:buNone/>
            </a:pPr>
            <a:r>
              <a:rPr lang="en-US" dirty="0"/>
              <a:t>– Using the </a:t>
            </a:r>
            <a:r>
              <a:rPr lang="en-US" i="1" dirty="0"/>
              <a:t>socket() </a:t>
            </a:r>
            <a:r>
              <a:rPr lang="en-US" dirty="0"/>
              <a:t>system call.</a:t>
            </a:r>
          </a:p>
          <a:p>
            <a:pPr marL="0" indent="0">
              <a:buNone/>
            </a:pPr>
            <a:r>
              <a:rPr lang="en-US" dirty="0"/>
              <a:t>• Two main addressing formats of a socket: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AF_UNIX</a:t>
            </a:r>
            <a:r>
              <a:rPr lang="en-US" dirty="0"/>
              <a:t>: uses Unix pathnames to identify sockets, and are very useful for IPC between processes on the same machine.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AF_INET</a:t>
            </a:r>
            <a:r>
              <a:rPr lang="en-US" dirty="0"/>
              <a:t>: uses IP addresses.</a:t>
            </a:r>
          </a:p>
          <a:p>
            <a:pPr marL="0" indent="0">
              <a:buNone/>
            </a:pPr>
            <a:r>
              <a:rPr lang="en-US" dirty="0"/>
              <a:t>• In addition to machine address, there is also a port number that allows more than one </a:t>
            </a:r>
            <a:r>
              <a:rPr lang="en-US" i="1" dirty="0"/>
              <a:t>AF_INET </a:t>
            </a:r>
            <a:r>
              <a:rPr lang="en-US" dirty="0"/>
              <a:t>socket on each machine.</a:t>
            </a:r>
          </a:p>
        </p:txBody>
      </p:sp>
    </p:spTree>
    <p:extLst>
      <p:ext uri="{BB962C8B-B14F-4D97-AF65-F5344CB8AC3E}">
        <p14:creationId xmlns:p14="http://schemas.microsoft.com/office/powerpoint/2010/main" val="401088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socket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most common types: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SOCK_STREAM</a:t>
            </a:r>
            <a:r>
              <a:rPr lang="en-US" dirty="0"/>
              <a:t>: Stream sockets, which provide reliable, two-way, connection-oriented communication streams. </a:t>
            </a:r>
            <a:r>
              <a:rPr lang="en-US" i="1" dirty="0"/>
              <a:t>&lt;Uses TCP&gt;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SOCK_DGRAM</a:t>
            </a:r>
            <a:r>
              <a:rPr lang="en-US" dirty="0"/>
              <a:t>: Datagram sockets, which provide connectionless, unreliable service, used for packet-by-packet transfer of information. </a:t>
            </a:r>
            <a:r>
              <a:rPr lang="en-US" i="1" dirty="0"/>
              <a:t>&lt;Uses UDP&gt;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Other types like SOCK_RAW also exist.</a:t>
            </a:r>
          </a:p>
          <a:p>
            <a:pPr marL="0" indent="0">
              <a:buNone/>
            </a:pPr>
            <a:r>
              <a:rPr lang="en-US" dirty="0"/>
              <a:t>– Beyond the scope of the present discussion.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4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Systems calls for using 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socket()</a:t>
            </a:r>
          </a:p>
          <a:p>
            <a:pPr marL="0" indent="0">
              <a:buNone/>
            </a:pPr>
            <a:r>
              <a:rPr lang="en-US" dirty="0"/>
              <a:t>• bind()</a:t>
            </a:r>
          </a:p>
          <a:p>
            <a:pPr marL="0" indent="0">
              <a:buNone/>
            </a:pPr>
            <a:r>
              <a:rPr lang="en-US" dirty="0"/>
              <a:t>• connect()</a:t>
            </a:r>
          </a:p>
          <a:p>
            <a:pPr marL="0" indent="0">
              <a:buNone/>
            </a:pPr>
            <a:r>
              <a:rPr lang="en-US" dirty="0"/>
              <a:t>• listen()</a:t>
            </a:r>
          </a:p>
          <a:p>
            <a:pPr marL="0" indent="0">
              <a:buNone/>
            </a:pPr>
            <a:r>
              <a:rPr lang="en-US" dirty="0"/>
              <a:t>• accept()</a:t>
            </a:r>
          </a:p>
          <a:p>
            <a:pPr marL="0" indent="0">
              <a:buNone/>
            </a:pPr>
            <a:r>
              <a:rPr lang="en-US" dirty="0"/>
              <a:t>• send() &amp; </a:t>
            </a:r>
            <a:r>
              <a:rPr lang="en-US" dirty="0" err="1"/>
              <a:t>recv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sendto</a:t>
            </a:r>
            <a:r>
              <a:rPr lang="en-US" dirty="0"/>
              <a:t>() &amp; </a:t>
            </a:r>
            <a:r>
              <a:rPr lang="en-US" dirty="0" err="1"/>
              <a:t>recvfrom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close() &amp; shutdown()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getpeername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gethostname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gethostbyname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8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socket() :: Get the Socket Descriptor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General syntax: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domain</a:t>
            </a:r>
            <a:r>
              <a:rPr lang="en-US" dirty="0"/>
              <a:t>: should be set to AF_INET (typically)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type</a:t>
            </a:r>
            <a:r>
              <a:rPr lang="en-US" dirty="0"/>
              <a:t>: should be set to SOCK_STREAM or SOCK_DGRAM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protocol</a:t>
            </a:r>
            <a:r>
              <a:rPr lang="en-US" dirty="0"/>
              <a:t>: set to zero (typically)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Returns</a:t>
            </a:r>
            <a:r>
              <a:rPr lang="en-US" dirty="0"/>
              <a:t>: socket descriptor; -1 on error</a:t>
            </a:r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types.h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socket.h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socket (int domain, int type, int protocol)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8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bind():: What Port am I 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Used to associate the socket with an address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General 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sockfd</a:t>
            </a:r>
            <a:r>
              <a:rPr lang="en-US" dirty="0"/>
              <a:t>: socket file descriptor returned by </a:t>
            </a:r>
            <a:r>
              <a:rPr lang="en-US" i="1" dirty="0"/>
              <a:t>socket()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my_addr</a:t>
            </a:r>
            <a:r>
              <a:rPr lang="en-US" dirty="0"/>
              <a:t>: pointer to a structure that contains information about the local IP address and port number.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addrlen</a:t>
            </a:r>
            <a:r>
              <a:rPr lang="en-US" dirty="0"/>
              <a:t>: typically set to </a:t>
            </a:r>
            <a:r>
              <a:rPr lang="en-US" i="1" dirty="0" err="1"/>
              <a:t>sizeof</a:t>
            </a:r>
            <a:r>
              <a:rPr lang="en-US" i="1" dirty="0"/>
              <a:t>(struct </a:t>
            </a:r>
            <a:r>
              <a:rPr lang="en-US" i="1" dirty="0" err="1"/>
              <a:t>sockaddr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Returns</a:t>
            </a:r>
            <a:r>
              <a:rPr lang="en-US" dirty="0"/>
              <a:t>: -1 on error</a:t>
            </a:r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types.h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socket.h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bind (int </a:t>
            </a:r>
            <a:r>
              <a:rPr lang="en-US" i="1" dirty="0" err="1"/>
              <a:t>sockfd</a:t>
            </a:r>
            <a:r>
              <a:rPr lang="en-US" i="1" dirty="0"/>
              <a:t>, struct </a:t>
            </a:r>
            <a:r>
              <a:rPr lang="en-US" i="1" dirty="0" err="1"/>
              <a:t>sockaddr</a:t>
            </a:r>
            <a:r>
              <a:rPr lang="en-US" i="1" dirty="0"/>
              <a:t> *</a:t>
            </a:r>
            <a:r>
              <a:rPr lang="en-US" i="1" dirty="0" err="1"/>
              <a:t>my_addr</a:t>
            </a:r>
            <a:r>
              <a:rPr lang="en-US" i="1" dirty="0"/>
              <a:t>, int </a:t>
            </a:r>
            <a:r>
              <a:rPr lang="en-US" i="1" dirty="0" err="1"/>
              <a:t>addrlen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0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i="1" dirty="0" err="1"/>
              <a:t>sockaddr</a:t>
            </a:r>
            <a:r>
              <a:rPr lang="en-US" b="1" i="1" dirty="0"/>
              <a:t> </a:t>
            </a:r>
            <a:r>
              <a:rPr lang="en-US" b="1" dirty="0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i="1" dirty="0"/>
              <a:t>struct </a:t>
            </a:r>
            <a:r>
              <a:rPr lang="en-US" sz="1050" i="1" dirty="0" err="1"/>
              <a:t>sockaddr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i="1" dirty="0"/>
              <a:t>unsigned short </a:t>
            </a:r>
            <a:r>
              <a:rPr lang="en-US" sz="1050" i="1" dirty="0" err="1"/>
              <a:t>sa_family</a:t>
            </a:r>
            <a:r>
              <a:rPr lang="en-US" sz="1050" i="1" dirty="0"/>
              <a:t>;</a:t>
            </a:r>
            <a:endParaRPr lang="en-US" sz="1050" dirty="0"/>
          </a:p>
          <a:p>
            <a:pPr marL="0" indent="0">
              <a:buNone/>
            </a:pPr>
            <a:r>
              <a:rPr lang="en-US" sz="1050" i="1" dirty="0"/>
              <a:t>char </a:t>
            </a:r>
            <a:r>
              <a:rPr lang="en-US" sz="1050" i="1" dirty="0" err="1"/>
              <a:t>sa_data</a:t>
            </a:r>
            <a:r>
              <a:rPr lang="en-US" sz="1050" i="1" dirty="0"/>
              <a:t>[14];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US" sz="1050" i="1" dirty="0"/>
              <a:t>struct </a:t>
            </a:r>
            <a:r>
              <a:rPr lang="en-US" sz="1050" i="1" dirty="0" err="1"/>
              <a:t>sockaddr_in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i="1" dirty="0"/>
              <a:t>short int </a:t>
            </a:r>
            <a:r>
              <a:rPr lang="en-US" sz="1050" i="1" dirty="0" err="1"/>
              <a:t>sin_family</a:t>
            </a:r>
            <a:r>
              <a:rPr lang="en-US" sz="1050" i="1" dirty="0"/>
              <a:t>;</a:t>
            </a:r>
            <a:endParaRPr lang="en-US" sz="1050" dirty="0"/>
          </a:p>
          <a:p>
            <a:pPr marL="0" indent="0">
              <a:buNone/>
            </a:pPr>
            <a:r>
              <a:rPr lang="en-US" sz="1050" i="1" dirty="0"/>
              <a:t>unsigned short int </a:t>
            </a:r>
            <a:r>
              <a:rPr lang="en-US" sz="1050" i="1" dirty="0" err="1"/>
              <a:t>sin_port</a:t>
            </a:r>
            <a:r>
              <a:rPr lang="en-US" sz="1050" i="1" dirty="0"/>
              <a:t>;</a:t>
            </a:r>
            <a:endParaRPr lang="en-US" sz="1050" dirty="0"/>
          </a:p>
          <a:p>
            <a:pPr marL="0" indent="0">
              <a:buNone/>
            </a:pPr>
            <a:r>
              <a:rPr lang="en-US" sz="1050" i="1" dirty="0"/>
              <a:t>struct </a:t>
            </a:r>
            <a:r>
              <a:rPr lang="en-US" sz="1050" i="1" dirty="0" err="1"/>
              <a:t>in_addr</a:t>
            </a:r>
            <a:r>
              <a:rPr lang="en-US" sz="1050" i="1" dirty="0"/>
              <a:t> </a:t>
            </a:r>
            <a:r>
              <a:rPr lang="en-US" sz="1050" i="1" dirty="0" err="1"/>
              <a:t>sin_addr</a:t>
            </a:r>
            <a:r>
              <a:rPr lang="en-US" sz="1050" i="1" dirty="0"/>
              <a:t>;</a:t>
            </a:r>
            <a:endParaRPr lang="en-US" sz="1050" dirty="0"/>
          </a:p>
          <a:p>
            <a:pPr marL="0" indent="0">
              <a:buNone/>
            </a:pPr>
            <a:r>
              <a:rPr lang="en-US" sz="1050" i="1" dirty="0"/>
              <a:t>unsigned char </a:t>
            </a:r>
            <a:r>
              <a:rPr lang="en-US" sz="1050" i="1" dirty="0" err="1"/>
              <a:t>sin_zero</a:t>
            </a:r>
            <a:r>
              <a:rPr lang="en-US" sz="1050" i="1" dirty="0"/>
              <a:t>[8];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US" sz="1050" b="1" i="1" dirty="0" err="1"/>
              <a:t>sockaddr_in</a:t>
            </a:r>
            <a:r>
              <a:rPr lang="en-US" sz="1050" b="1" i="1" dirty="0"/>
              <a:t> </a:t>
            </a:r>
            <a:r>
              <a:rPr lang="en-US" sz="1050" dirty="0"/>
              <a:t>is a parallel structure to </a:t>
            </a:r>
            <a:r>
              <a:rPr lang="en-US" sz="1050" b="1" i="1" dirty="0" err="1"/>
              <a:t>sockaddr</a:t>
            </a:r>
            <a:r>
              <a:rPr lang="en-US" sz="1050" b="1" i="1" dirty="0"/>
              <a:t> </a:t>
            </a:r>
            <a:r>
              <a:rPr lang="en-US" sz="1050" dirty="0"/>
              <a:t>which a programmer uses</a:t>
            </a:r>
          </a:p>
          <a:p>
            <a:pPr marL="0" indent="0">
              <a:buNone/>
            </a:pPr>
            <a:r>
              <a:rPr lang="en-US" sz="1050" dirty="0"/>
              <a:t>in the program for convenience.</a:t>
            </a:r>
          </a:p>
          <a:p>
            <a:pPr marL="0" indent="0">
              <a:buNone/>
            </a:pPr>
            <a:r>
              <a:rPr lang="en-US" sz="1050" i="1" dirty="0"/>
              <a:t>struct </a:t>
            </a:r>
            <a:r>
              <a:rPr lang="en-US" sz="1050" i="1" dirty="0" err="1"/>
              <a:t>in_addr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i="1" dirty="0"/>
              <a:t>unsigned long </a:t>
            </a:r>
            <a:r>
              <a:rPr lang="en-US" sz="1050" i="1" dirty="0" err="1"/>
              <a:t>s_addr</a:t>
            </a:r>
            <a:r>
              <a:rPr lang="en-US" sz="1050" i="1" dirty="0"/>
              <a:t>;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2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1755</Words>
  <Application>Microsoft Office PowerPoint</Application>
  <PresentationFormat>Widescreen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Introdution to Sockets</vt:lpstr>
      <vt:lpstr>What is a socket?</vt:lpstr>
      <vt:lpstr>Basic Idea</vt:lpstr>
      <vt:lpstr>More about sockets</vt:lpstr>
      <vt:lpstr>Types of socket</vt:lpstr>
      <vt:lpstr>Systems calls for using sockets</vt:lpstr>
      <vt:lpstr>socket() :: Get the Socket Descriptor</vt:lpstr>
      <vt:lpstr>bind():: What Port am I on?</vt:lpstr>
      <vt:lpstr>The sockaddr Structure</vt:lpstr>
      <vt:lpstr>connect(): Connect to a Remote Socket</vt:lpstr>
      <vt:lpstr>listen(): Get Set for Incoming Connections</vt:lpstr>
      <vt:lpstr>accept(): Waiting for Incoming Connections</vt:lpstr>
      <vt:lpstr>accept(): contd..</vt:lpstr>
      <vt:lpstr>send() and recv(): Sending/receiving Data</vt:lpstr>
      <vt:lpstr>sendto() and recvfrom()</vt:lpstr>
      <vt:lpstr>close() and shutdown()</vt:lpstr>
      <vt:lpstr>getpeername()</vt:lpstr>
      <vt:lpstr>gethostname()</vt:lpstr>
      <vt:lpstr>gethostbyname()</vt:lpstr>
      <vt:lpstr>Client-server Model</vt:lpstr>
      <vt:lpstr>Client-server Model (contd.)</vt:lpstr>
      <vt:lpstr>System calls for Connection-oriented Protocol</vt:lpstr>
      <vt:lpstr>System calls for Connectionless Protocol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Siba</dc:creator>
  <cp:lastModifiedBy>Siba</cp:lastModifiedBy>
  <cp:revision>42</cp:revision>
  <dcterms:created xsi:type="dcterms:W3CDTF">2020-01-10T05:04:34Z</dcterms:created>
  <dcterms:modified xsi:type="dcterms:W3CDTF">2020-01-10T07:34:12Z</dcterms:modified>
</cp:coreProperties>
</file>