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2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gradFill>
      </p:bgPr>
    </p:bg>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en-US" sz="5400" spc="-1" strike="noStrike">
                <a:solidFill>
                  <a:srgbClr val="262626"/>
                </a:solidFill>
                <a:latin typeface="Century Gothic"/>
              </a:rPr>
              <a:t>Click to edit Master title style</a:t>
            </a:r>
            <a:endParaRPr b="0" lang="en-US"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8315C28F-FA13-47C2-86EF-F0A3989DF3B5}" type="datetime">
              <a:rPr b="0" lang="en-US" sz="900" spc="-1" strike="noStrike">
                <a:solidFill>
                  <a:srgbClr val="8b8b8b"/>
                </a:solidFill>
                <a:latin typeface="Century Gothic"/>
              </a:rPr>
              <a:t>6/30/21</a:t>
            </a:fld>
            <a:endParaRPr b="0" lang="en-IN"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p>
            <a:endParaRPr b="0" lang="en-IN"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p>
            <a:pPr algn="r">
              <a:lnSpc>
                <a:spcPct val="100000"/>
              </a:lnSpc>
            </a:pPr>
            <a:fld id="{CA848B74-77CB-4F16-83AA-B14E5D1F6B1D}" type="slidenum">
              <a:rPr b="0" lang="en-US" sz="2000" spc="-1" strike="noStrike">
                <a:solidFill>
                  <a:srgbClr val="feffff"/>
                </a:solidFill>
                <a:latin typeface="Century Gothic"/>
              </a:rPr>
              <a:t>&lt;number&gt;</a:t>
            </a:fld>
            <a:endParaRPr b="0" lang="en-IN"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gradFill>
      </p:bgPr>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F09B2961-BD62-4168-B829-2C773D64B40D}" type="datetime">
              <a:rPr b="0" lang="en-US" sz="900" spc="-1" strike="noStrike">
                <a:solidFill>
                  <a:srgbClr val="8b8b8b"/>
                </a:solidFill>
                <a:latin typeface="Century Gothic"/>
              </a:rPr>
              <a:t>6/30/21</a:t>
            </a:fld>
            <a:endParaRPr b="0" lang="en-IN"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noAutofit/>
          </a:bodyPr>
          <a:p>
            <a:endParaRPr b="0" lang="en-IN" sz="2400" spc="-1" strike="noStrike">
              <a:latin typeface="Times New Roman"/>
            </a:endParaRPr>
          </a:p>
        </p:txBody>
      </p:sp>
      <p:sp>
        <p:nvSpPr>
          <p:cNvPr id="100"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805BEE6C-1F6C-4957-87B8-C44786BFE479}" type="slidenum">
              <a:rPr b="0" lang="en-US" sz="2000" spc="-1" strike="noStrike">
                <a:solidFill>
                  <a:srgbClr val="feffff"/>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gradFill>
      </p:bgPr>
    </p:bg>
    <p:spTree>
      <p:nvGrpSpPr>
        <p:cNvPr id="1" name=""/>
        <p:cNvGrpSpPr/>
        <p:nvPr/>
      </p:nvGrpSpPr>
      <p:grpSpPr>
        <a:xfrm>
          <a:off x="0" y="0"/>
          <a:ext cx="0" cy="0"/>
          <a:chOff x="0" y="0"/>
          <a:chExt cx="0" cy="0"/>
        </a:xfrm>
      </p:grpSpPr>
      <p:grpSp>
        <p:nvGrpSpPr>
          <p:cNvPr id="138" name="Group 1"/>
          <p:cNvGrpSpPr/>
          <p:nvPr/>
        </p:nvGrpSpPr>
        <p:grpSpPr>
          <a:xfrm>
            <a:off x="0" y="228600"/>
            <a:ext cx="2851200" cy="6638400"/>
            <a:chOff x="0" y="228600"/>
            <a:chExt cx="2851200" cy="6638400"/>
          </a:xfrm>
        </p:grpSpPr>
        <p:sp>
          <p:nvSpPr>
            <p:cNvPr id="139"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40"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41"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42"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43"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44"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45"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46"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47"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48"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9"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50"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51" name="Group 14"/>
          <p:cNvGrpSpPr/>
          <p:nvPr/>
        </p:nvGrpSpPr>
        <p:grpSpPr>
          <a:xfrm>
            <a:off x="27360" y="-720"/>
            <a:ext cx="2356200" cy="6853680"/>
            <a:chOff x="27360" y="-720"/>
            <a:chExt cx="2356200" cy="6853680"/>
          </a:xfrm>
        </p:grpSpPr>
        <p:sp>
          <p:nvSpPr>
            <p:cNvPr id="152"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3"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54"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5"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56"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57"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58"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59"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60"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61"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62"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63"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164"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65"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166"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0B1DE4A9-C284-4CCA-8DCF-FF3520A7F06F}" type="datetime">
              <a:rPr b="0" lang="en-US" sz="900" spc="-1" strike="noStrike">
                <a:solidFill>
                  <a:srgbClr val="8b8b8b"/>
                </a:solidFill>
                <a:latin typeface="Century Gothic"/>
              </a:rPr>
              <a:t>6/30/21</a:t>
            </a:fld>
            <a:endParaRPr b="0" lang="en-IN" sz="900" spc="-1" strike="noStrike">
              <a:latin typeface="Times New Roman"/>
            </a:endParaRPr>
          </a:p>
        </p:txBody>
      </p:sp>
      <p:sp>
        <p:nvSpPr>
          <p:cNvPr id="167" name="PlaceHolder 30"/>
          <p:cNvSpPr>
            <a:spLocks noGrp="1"/>
          </p:cNvSpPr>
          <p:nvPr>
            <p:ph type="ftr"/>
          </p:nvPr>
        </p:nvSpPr>
        <p:spPr>
          <a:xfrm>
            <a:off x="2589120" y="6135840"/>
            <a:ext cx="7619760" cy="364680"/>
          </a:xfrm>
          <a:prstGeom prst="rect">
            <a:avLst/>
          </a:prstGeom>
        </p:spPr>
        <p:txBody>
          <a:bodyPr anchor="ctr">
            <a:noAutofit/>
          </a:bodyPr>
          <a:p>
            <a:endParaRPr b="0" lang="en-IN" sz="2400" spc="-1" strike="noStrike">
              <a:latin typeface="Times New Roman"/>
            </a:endParaRPr>
          </a:p>
        </p:txBody>
      </p:sp>
      <p:sp>
        <p:nvSpPr>
          <p:cNvPr id="168" name="CustomShape 31"/>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69" name="PlaceHolder 32"/>
          <p:cNvSpPr>
            <a:spLocks noGrp="1"/>
          </p:cNvSpPr>
          <p:nvPr>
            <p:ph type="sldNum"/>
          </p:nvPr>
        </p:nvSpPr>
        <p:spPr>
          <a:xfrm>
            <a:off x="531720" y="787680"/>
            <a:ext cx="779400" cy="364680"/>
          </a:xfrm>
          <a:prstGeom prst="rect">
            <a:avLst/>
          </a:prstGeom>
        </p:spPr>
        <p:txBody>
          <a:bodyPr anchor="ctr">
            <a:noAutofit/>
          </a:bodyPr>
          <a:p>
            <a:pPr algn="r">
              <a:lnSpc>
                <a:spcPct val="100000"/>
              </a:lnSpc>
            </a:pPr>
            <a:fld id="{059A4925-636C-4F94-8598-F6A848D2B638}" type="slidenum">
              <a:rPr b="0" lang="en-US" sz="2000" spc="-1" strike="noStrike">
                <a:solidFill>
                  <a:srgbClr val="feffff"/>
                </a:solidFill>
                <a:latin typeface="Century Gothic"/>
              </a:rPr>
              <a:t>&lt;number&gt;</a:t>
            </a:fld>
            <a:endParaRPr b="0" lang="en-IN" sz="2000" spc="-1" strike="noStrike">
              <a:latin typeface="Times New Roman"/>
            </a:endParaRPr>
          </a:p>
        </p:txBody>
      </p:sp>
      <p:sp>
        <p:nvSpPr>
          <p:cNvPr id="170"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2589120" y="690120"/>
            <a:ext cx="8915040" cy="1473120"/>
          </a:xfrm>
          <a:prstGeom prst="rect">
            <a:avLst/>
          </a:prstGeom>
          <a:noFill/>
          <a:ln>
            <a:noFill/>
          </a:ln>
        </p:spPr>
        <p:txBody>
          <a:bodyPr anchor="b">
            <a:noAutofit/>
          </a:bodyPr>
          <a:p>
            <a:pPr>
              <a:lnSpc>
                <a:spcPct val="100000"/>
              </a:lnSpc>
            </a:pPr>
            <a:r>
              <a:rPr b="0" lang="en-IN" sz="5400" spc="-1" strike="noStrike">
                <a:solidFill>
                  <a:srgbClr val="262626"/>
                </a:solidFill>
                <a:latin typeface="Century Gothic"/>
              </a:rPr>
              <a:t>Credit Card System</a:t>
            </a:r>
            <a:endParaRPr b="0" lang="en-US" sz="5400" spc="-1" strike="noStrike">
              <a:solidFill>
                <a:srgbClr val="000000"/>
              </a:solidFill>
              <a:latin typeface="Century Gothic"/>
            </a:endParaRPr>
          </a:p>
        </p:txBody>
      </p:sp>
      <p:sp>
        <p:nvSpPr>
          <p:cNvPr id="208" name="TextShape 2"/>
          <p:cNvSpPr txBox="1"/>
          <p:nvPr/>
        </p:nvSpPr>
        <p:spPr>
          <a:xfrm>
            <a:off x="2658240" y="3155760"/>
            <a:ext cx="8915040" cy="1126080"/>
          </a:xfrm>
          <a:prstGeom prst="rect">
            <a:avLst/>
          </a:prstGeom>
          <a:noFill/>
          <a:ln>
            <a:noFill/>
          </a:ln>
        </p:spPr>
        <p:txBody>
          <a:bodyPr>
            <a:noAutofit/>
          </a:bodyPr>
          <a:p>
            <a:pPr>
              <a:lnSpc>
                <a:spcPct val="100000"/>
              </a:lnSpc>
              <a:spcBef>
                <a:spcPts val="1001"/>
              </a:spcBef>
              <a:tabLst>
                <a:tab algn="l" pos="0"/>
              </a:tabLst>
            </a:pPr>
            <a:r>
              <a:rPr b="0" lang="en-IN" sz="1800" spc="-1" strike="noStrike">
                <a:solidFill>
                  <a:srgbClr val="595959"/>
                </a:solidFill>
                <a:latin typeface="Century Gothic"/>
              </a:rPr>
              <a:t>Team 1- Ayush Jain, Harsh Yadav ,Avinash Kumar</a:t>
            </a:r>
            <a:endParaRPr b="0" lang="en-IN" sz="1800" spc="-1" strike="noStrike">
              <a:latin typeface="Arial"/>
            </a:endParaRPr>
          </a:p>
          <a:p>
            <a:pPr>
              <a:lnSpc>
                <a:spcPct val="100000"/>
              </a:lnSpc>
              <a:spcBef>
                <a:spcPts val="1001"/>
              </a:spcBef>
              <a:tabLst>
                <a:tab algn="l" pos="0"/>
              </a:tabLst>
            </a:pPr>
            <a:r>
              <a:rPr b="0" lang="en-IN" sz="1800" spc="-1" strike="noStrike">
                <a:solidFill>
                  <a:srgbClr val="595959"/>
                </a:solidFill>
                <a:latin typeface="Century Gothic"/>
              </a:rPr>
              <a:t>                      </a:t>
            </a:r>
            <a:r>
              <a:rPr b="0" lang="en-IN" sz="1800" spc="-1" strike="noStrike">
                <a:solidFill>
                  <a:srgbClr val="595959"/>
                </a:solidFill>
                <a:latin typeface="Century Gothic"/>
              </a:rPr>
              <a:t>Team name – Hello World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2498040" y="27900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Apply for credit card</a:t>
            </a:r>
            <a:endParaRPr b="0" lang="en-US" sz="3600" spc="-1" strike="noStrike">
              <a:solidFill>
                <a:srgbClr val="000000"/>
              </a:solidFill>
              <a:latin typeface="Century Gothic"/>
            </a:endParaRPr>
          </a:p>
        </p:txBody>
      </p:sp>
      <p:pic>
        <p:nvPicPr>
          <p:cNvPr id="226" name="Picture 2" descr=""/>
          <p:cNvPicPr/>
          <p:nvPr/>
        </p:nvPicPr>
        <p:blipFill>
          <a:blip r:embed="rId1"/>
          <a:stretch/>
        </p:blipFill>
        <p:spPr>
          <a:xfrm>
            <a:off x="1969560" y="1466640"/>
            <a:ext cx="9753120" cy="5391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549880" y="23580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Admin page</a:t>
            </a:r>
            <a:endParaRPr b="0" lang="en-US" sz="3600" spc="-1" strike="noStrike">
              <a:solidFill>
                <a:srgbClr val="000000"/>
              </a:solidFill>
              <a:latin typeface="Century Gothic"/>
            </a:endParaRPr>
          </a:p>
        </p:txBody>
      </p:sp>
      <p:pic>
        <p:nvPicPr>
          <p:cNvPr id="228" name="Picture 2" descr=""/>
          <p:cNvPicPr/>
          <p:nvPr/>
        </p:nvPicPr>
        <p:blipFill>
          <a:blip r:embed="rId1"/>
          <a:stretch/>
        </p:blipFill>
        <p:spPr>
          <a:xfrm>
            <a:off x="2227680" y="1267920"/>
            <a:ext cx="9772200" cy="55897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360160" y="27900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Reporting analysis</a:t>
            </a:r>
            <a:endParaRPr b="0" lang="en-US" sz="3600" spc="-1" strike="noStrike">
              <a:solidFill>
                <a:srgbClr val="000000"/>
              </a:solidFill>
              <a:latin typeface="Century Gothic"/>
            </a:endParaRPr>
          </a:p>
        </p:txBody>
      </p:sp>
      <p:pic>
        <p:nvPicPr>
          <p:cNvPr id="230" name="Picture 2" descr=""/>
          <p:cNvPicPr/>
          <p:nvPr/>
        </p:nvPicPr>
        <p:blipFill>
          <a:blip r:embed="rId1"/>
          <a:stretch/>
        </p:blipFill>
        <p:spPr>
          <a:xfrm>
            <a:off x="2036520" y="1069560"/>
            <a:ext cx="9981720" cy="57880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2593080" y="624240"/>
            <a:ext cx="8911440" cy="1280520"/>
          </a:xfrm>
          <a:prstGeom prst="rect">
            <a:avLst/>
          </a:prstGeom>
          <a:noFill/>
          <a:ln>
            <a:noFill/>
          </a:ln>
        </p:spPr>
        <p:txBody>
          <a:bodyPr>
            <a:noAutofit/>
          </a:bodyPr>
          <a:p>
            <a:endParaRPr b="0" lang="en-US" sz="1800" spc="-1" strike="noStrike">
              <a:solidFill>
                <a:srgbClr val="000000"/>
              </a:solidFill>
              <a:latin typeface="Century Gothic"/>
            </a:endParaRPr>
          </a:p>
        </p:txBody>
      </p:sp>
      <p:pic>
        <p:nvPicPr>
          <p:cNvPr id="232" name="Picture 2" descr=""/>
          <p:cNvPicPr/>
          <p:nvPr/>
        </p:nvPicPr>
        <p:blipFill>
          <a:blip r:embed="rId1"/>
          <a:stretch/>
        </p:blipFill>
        <p:spPr>
          <a:xfrm>
            <a:off x="1071720" y="114480"/>
            <a:ext cx="10048680" cy="67435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2593080" y="624240"/>
            <a:ext cx="8911440" cy="1280520"/>
          </a:xfrm>
          <a:prstGeom prst="rect">
            <a:avLst/>
          </a:prstGeom>
          <a:noFill/>
          <a:ln>
            <a:noFill/>
          </a:ln>
        </p:spPr>
        <p:txBody>
          <a:bodyPr>
            <a:noAutofit/>
          </a:bodyPr>
          <a:p>
            <a:endParaRPr b="0" lang="en-US" sz="1800" spc="-1" strike="noStrike">
              <a:solidFill>
                <a:srgbClr val="000000"/>
              </a:solidFill>
              <a:latin typeface="Century Gothic"/>
            </a:endParaRPr>
          </a:p>
        </p:txBody>
      </p:sp>
      <p:pic>
        <p:nvPicPr>
          <p:cNvPr id="234" name="Picture 2" descr=""/>
          <p:cNvPicPr/>
          <p:nvPr/>
        </p:nvPicPr>
        <p:blipFill>
          <a:blip r:embed="rId1"/>
          <a:stretch/>
        </p:blipFill>
        <p:spPr>
          <a:xfrm>
            <a:off x="1060200" y="278640"/>
            <a:ext cx="10058040" cy="65790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2593080" y="624240"/>
            <a:ext cx="8911440" cy="1280520"/>
          </a:xfrm>
          <a:prstGeom prst="rect">
            <a:avLst/>
          </a:prstGeom>
          <a:noFill/>
          <a:ln>
            <a:noFill/>
          </a:ln>
        </p:spPr>
        <p:txBody>
          <a:bodyPr>
            <a:noAutofit/>
          </a:bodyPr>
          <a:p>
            <a:endParaRPr b="0" lang="en-US" sz="1800" spc="-1" strike="noStrike">
              <a:solidFill>
                <a:srgbClr val="000000"/>
              </a:solidFill>
              <a:latin typeface="Century Gothic"/>
            </a:endParaRPr>
          </a:p>
        </p:txBody>
      </p:sp>
      <p:pic>
        <p:nvPicPr>
          <p:cNvPr id="236" name="Picture 2" descr=""/>
          <p:cNvPicPr/>
          <p:nvPr/>
        </p:nvPicPr>
        <p:blipFill>
          <a:blip r:embed="rId1"/>
          <a:stretch/>
        </p:blipFill>
        <p:spPr>
          <a:xfrm>
            <a:off x="1228680" y="723960"/>
            <a:ext cx="10010520" cy="61336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2593080" y="62424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Abstract</a:t>
            </a:r>
            <a:endParaRPr b="0" lang="en-US" sz="3600" spc="-1" strike="noStrike">
              <a:solidFill>
                <a:srgbClr val="000000"/>
              </a:solidFill>
              <a:latin typeface="Century Gothic"/>
            </a:endParaRPr>
          </a:p>
        </p:txBody>
      </p:sp>
      <p:sp>
        <p:nvSpPr>
          <p:cNvPr id="210"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Credit card  system is a desktop application that deals with the approval of credit card. It is reasonable for administration of credit card. It includes the details of the user that he can check whether he is applicable for applying the credit card, he can check the credit score and If he is applicable then he can apply for the credit card and can select which type of card he wants.  </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2593080" y="62424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Scope</a:t>
            </a:r>
            <a:endParaRPr b="0" lang="en-US" sz="3600" spc="-1" strike="noStrike">
              <a:solidFill>
                <a:srgbClr val="000000"/>
              </a:solidFill>
              <a:latin typeface="Century Gothic"/>
            </a:endParaRPr>
          </a:p>
        </p:txBody>
      </p:sp>
      <p:sp>
        <p:nvSpPr>
          <p:cNvPr id="212"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Perform CRUD operation on customers database</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Present analysis on data of customers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Program modules for customer, bank admin to apply for credit card, approve requests and calculate credit score based on the data stored</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2593080" y="62424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Modules</a:t>
            </a:r>
            <a:endParaRPr b="0" lang="en-US" sz="3600" spc="-1" strike="noStrike">
              <a:solidFill>
                <a:srgbClr val="000000"/>
              </a:solidFill>
              <a:latin typeface="Century Gothic"/>
            </a:endParaRPr>
          </a:p>
        </p:txBody>
      </p:sp>
      <p:sp>
        <p:nvSpPr>
          <p:cNvPr id="214" name="TextShape 2"/>
          <p:cNvSpPr txBox="1"/>
          <p:nvPr/>
        </p:nvSpPr>
        <p:spPr>
          <a:xfrm>
            <a:off x="2589120" y="2133720"/>
            <a:ext cx="8915040" cy="3777120"/>
          </a:xfrm>
          <a:prstGeom prst="rect">
            <a:avLst/>
          </a:prstGeom>
          <a:noFill/>
          <a:ln>
            <a:noFill/>
          </a:ln>
        </p:spPr>
        <p:txBody>
          <a:bodyPr>
            <a:noAutofit/>
          </a:bodyPr>
          <a:p>
            <a:pPr>
              <a:lnSpc>
                <a:spcPct val="100000"/>
              </a:lnSpc>
              <a:spcBef>
                <a:spcPts val="1001"/>
              </a:spcBef>
              <a:tabLst>
                <a:tab algn="l" pos="0"/>
              </a:tabLst>
            </a:pPr>
            <a:r>
              <a:rPr b="0" lang="en-IN" sz="1800" spc="-1" strike="noStrike">
                <a:solidFill>
                  <a:srgbClr val="404040"/>
                </a:solidFill>
                <a:latin typeface="Century Gothic"/>
              </a:rPr>
              <a:t>We have used two modules in this system.</a:t>
            </a:r>
            <a:endParaRPr b="0" lang="en-US" sz="1800" spc="-1" strike="noStrike">
              <a:solidFill>
                <a:srgbClr val="404040"/>
              </a:solidFill>
              <a:latin typeface="Century Gothic"/>
            </a:endParaRPr>
          </a:p>
          <a:p>
            <a:pPr>
              <a:lnSpc>
                <a:spcPct val="100000"/>
              </a:lnSpc>
              <a:spcBef>
                <a:spcPts val="1001"/>
              </a:spcBef>
              <a:tabLst>
                <a:tab algn="l" pos="0"/>
              </a:tabLst>
            </a:pPr>
            <a:r>
              <a:rPr b="0" lang="en-IN" sz="1800" spc="-1" strike="noStrike">
                <a:solidFill>
                  <a:srgbClr val="404040"/>
                </a:solidFill>
                <a:latin typeface="Century Gothic"/>
              </a:rPr>
              <a:t>1- Customer </a:t>
            </a:r>
            <a:endParaRPr b="0" lang="en-US" sz="1800" spc="-1" strike="noStrike">
              <a:solidFill>
                <a:srgbClr val="404040"/>
              </a:solidFill>
              <a:latin typeface="Century Gothic"/>
            </a:endParaRPr>
          </a:p>
          <a:p>
            <a:pPr>
              <a:lnSpc>
                <a:spcPct val="100000"/>
              </a:lnSpc>
              <a:spcBef>
                <a:spcPts val="1001"/>
              </a:spcBef>
              <a:tabLst>
                <a:tab algn="l" pos="0"/>
              </a:tabLst>
            </a:pPr>
            <a:r>
              <a:rPr b="0" lang="en-IN" sz="1800" spc="-1" strike="noStrike">
                <a:solidFill>
                  <a:srgbClr val="404040"/>
                </a:solidFill>
                <a:latin typeface="Century Gothic"/>
              </a:rPr>
              <a:t>2- Bank Admin</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2593080" y="62424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Customer details</a:t>
            </a:r>
            <a:endParaRPr b="0" lang="en-US" sz="3600" spc="-1" strike="noStrike">
              <a:solidFill>
                <a:srgbClr val="000000"/>
              </a:solidFill>
              <a:latin typeface="Century Gothic"/>
            </a:endParaRPr>
          </a:p>
        </p:txBody>
      </p:sp>
      <p:sp>
        <p:nvSpPr>
          <p:cNvPr id="216"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User can login through id and password.</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User can see all the account details.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User can check whether he is applicable for applying credit card or not.</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User can apply for the card be selecting which type of card he wants with what monthly limit.</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2593080" y="62424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Bank Admin</a:t>
            </a:r>
            <a:endParaRPr b="0" lang="en-US" sz="3600" spc="-1" strike="noStrike">
              <a:solidFill>
                <a:srgbClr val="000000"/>
              </a:solidFill>
              <a:latin typeface="Century Gothic"/>
            </a:endParaRPr>
          </a:p>
        </p:txBody>
      </p:sp>
      <p:sp>
        <p:nvSpPr>
          <p:cNvPr id="218"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Admin can see all the details of the customer.</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Admin can see all the pending request.</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Admin can approve for the credit card by validating customer’s </a:t>
            </a:r>
            <a:r>
              <a:rPr b="0" lang="en-IN" sz="1800" spc="-1" strike="noStrike">
                <a:solidFill>
                  <a:srgbClr val="404040"/>
                </a:solidFill>
                <a:latin typeface="Century Gothic"/>
              </a:rPr>
              <a:t>information.</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IN" sz="1800" spc="-1" strike="noStrike">
                <a:solidFill>
                  <a:srgbClr val="404040"/>
                </a:solidFill>
                <a:latin typeface="Century Gothic"/>
              </a:rPr>
              <a:t>Admin can see and analyse different reports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2593080" y="62424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Technology Stack</a:t>
            </a:r>
            <a:endParaRPr b="0" lang="en-US" sz="3600" spc="-1" strike="noStrike">
              <a:solidFill>
                <a:srgbClr val="000000"/>
              </a:solidFill>
              <a:latin typeface="Century Gothic"/>
            </a:endParaRPr>
          </a:p>
        </p:txBody>
      </p:sp>
      <p:sp>
        <p:nvSpPr>
          <p:cNvPr id="220" name="TextShape 2"/>
          <p:cNvSpPr txBox="1"/>
          <p:nvPr/>
        </p:nvSpPr>
        <p:spPr>
          <a:xfrm>
            <a:off x="3276720" y="2133720"/>
            <a:ext cx="8915040" cy="3777840"/>
          </a:xfrm>
          <a:prstGeom prst="rect">
            <a:avLst/>
          </a:prstGeom>
          <a:noFill/>
          <a:ln>
            <a:noFill/>
          </a:ln>
        </p:spPr>
        <p:txBody>
          <a:bodyPr>
            <a:normAutofit/>
          </a:bodyPr>
          <a:p>
            <a:pPr>
              <a:lnSpc>
                <a:spcPct val="100000"/>
              </a:lnSpc>
              <a:spcBef>
                <a:spcPts val="1001"/>
              </a:spcBef>
              <a:tabLst>
                <a:tab algn="l" pos="0"/>
              </a:tabLst>
            </a:pPr>
            <a:r>
              <a:rPr b="0" lang="en-IN" sz="2800" spc="-1" strike="noStrike">
                <a:solidFill>
                  <a:srgbClr val="404040"/>
                </a:solidFill>
                <a:latin typeface="Century Gothic"/>
              </a:rPr>
              <a:t>Front end: Tkinter (Python)</a:t>
            </a:r>
            <a:endParaRPr b="0" lang="en-US" sz="2800" spc="-1" strike="noStrike">
              <a:solidFill>
                <a:srgbClr val="404040"/>
              </a:solidFill>
              <a:latin typeface="Century Gothic"/>
            </a:endParaRPr>
          </a:p>
          <a:p>
            <a:pPr>
              <a:lnSpc>
                <a:spcPct val="100000"/>
              </a:lnSpc>
              <a:spcBef>
                <a:spcPts val="1001"/>
              </a:spcBef>
              <a:tabLst>
                <a:tab algn="l" pos="0"/>
              </a:tabLst>
            </a:pPr>
            <a:r>
              <a:rPr b="0" lang="en-IN" sz="2800" spc="-1" strike="noStrike">
                <a:solidFill>
                  <a:srgbClr val="404040"/>
                </a:solidFill>
                <a:latin typeface="Century Gothic"/>
              </a:rPr>
              <a:t>Back end: Python, MySQL, PHPMyAdmin</a:t>
            </a:r>
            <a:endParaRPr b="0" lang="en-US" sz="2800" spc="-1" strike="noStrike">
              <a:solidFill>
                <a:srgbClr val="404040"/>
              </a:solidFill>
              <a:latin typeface="Century Gothic"/>
            </a:endParaRPr>
          </a:p>
          <a:p>
            <a:pPr>
              <a:lnSpc>
                <a:spcPct val="100000"/>
              </a:lnSpc>
              <a:spcBef>
                <a:spcPts val="1001"/>
              </a:spcBef>
              <a:tabLst>
                <a:tab algn="l" pos="0"/>
              </a:tabLst>
            </a:pPr>
            <a:r>
              <a:rPr b="0" lang="en-IN" sz="2800" spc="-1" strike="noStrike">
                <a:solidFill>
                  <a:srgbClr val="404040"/>
                </a:solidFill>
                <a:latin typeface="Century Gothic"/>
              </a:rPr>
              <a:t>Reporting tool: Pandas and matplotlib</a:t>
            </a:r>
            <a:endParaRPr b="0" lang="en-US" sz="2800" spc="-1" strike="noStrike">
              <a:solidFill>
                <a:srgbClr val="404040"/>
              </a:solidFill>
              <a:latin typeface="Century Gothic"/>
            </a:endParaRPr>
          </a:p>
          <a:p>
            <a:pPr>
              <a:lnSpc>
                <a:spcPct val="100000"/>
              </a:lnSpc>
              <a:spcBef>
                <a:spcPts val="1001"/>
              </a:spcBef>
              <a:tabLst>
                <a:tab algn="l" pos="0"/>
              </a:tabLst>
            </a:pPr>
            <a:r>
              <a:rPr b="0" lang="en-IN" sz="2800" spc="-1" strike="noStrike">
                <a:solidFill>
                  <a:srgbClr val="404040"/>
                </a:solidFill>
                <a:latin typeface="Century Gothic"/>
              </a:rPr>
              <a:t>Version Control: Git and GitHub</a:t>
            </a:r>
            <a:endParaRPr b="0" lang="en-US" sz="2800" spc="-1" strike="noStrike">
              <a:solidFill>
                <a:srgbClr val="404040"/>
              </a:solidFill>
              <a:latin typeface="Century Gothic"/>
            </a:endParaRPr>
          </a:p>
          <a:p>
            <a:pPr>
              <a:lnSpc>
                <a:spcPct val="100000"/>
              </a:lnSpc>
              <a:spcBef>
                <a:spcPts val="1001"/>
              </a:spcBef>
              <a:tabLst>
                <a:tab algn="l" pos="0"/>
              </a:tabLst>
            </a:pPr>
            <a:r>
              <a:rPr b="0" lang="en-IN" sz="2800" spc="-1" strike="noStrike">
                <a:solidFill>
                  <a:srgbClr val="404040"/>
                </a:solidFill>
                <a:latin typeface="Century Gothic"/>
              </a:rPr>
              <a:t>Editor: VS Code</a:t>
            </a:r>
            <a:endParaRPr b="0" lang="en-US" sz="2800" spc="-1" strike="noStrike">
              <a:solidFill>
                <a:srgbClr val="404040"/>
              </a:solidFill>
              <a:latin typeface="Century Gothic"/>
            </a:endParaRPr>
          </a:p>
          <a:p>
            <a:pPr>
              <a:lnSpc>
                <a:spcPct val="100000"/>
              </a:lnSpc>
              <a:spcBef>
                <a:spcPts val="1001"/>
              </a:spcBef>
              <a:tabLst>
                <a:tab algn="l" pos="0"/>
              </a:tabLst>
            </a:pP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2593080" y="62424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Login page</a:t>
            </a:r>
            <a:endParaRPr b="0" lang="en-US" sz="3600" spc="-1" strike="noStrike">
              <a:solidFill>
                <a:srgbClr val="000000"/>
              </a:solidFill>
              <a:latin typeface="Century Gothic"/>
            </a:endParaRPr>
          </a:p>
        </p:txBody>
      </p:sp>
      <p:pic>
        <p:nvPicPr>
          <p:cNvPr id="222" name="Picture 2" descr=""/>
          <p:cNvPicPr/>
          <p:nvPr/>
        </p:nvPicPr>
        <p:blipFill>
          <a:blip r:embed="rId1"/>
          <a:stretch/>
        </p:blipFill>
        <p:spPr>
          <a:xfrm>
            <a:off x="1682280" y="1440720"/>
            <a:ext cx="10509480" cy="5434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549880" y="261720"/>
            <a:ext cx="8911440" cy="1280520"/>
          </a:xfrm>
          <a:prstGeom prst="rect">
            <a:avLst/>
          </a:prstGeom>
          <a:noFill/>
          <a:ln>
            <a:noFill/>
          </a:ln>
        </p:spPr>
        <p:txBody>
          <a:bodyPr>
            <a:noAutofit/>
          </a:bodyPr>
          <a:p>
            <a:pPr>
              <a:lnSpc>
                <a:spcPct val="100000"/>
              </a:lnSpc>
            </a:pPr>
            <a:r>
              <a:rPr b="0" lang="en-IN" sz="3600" spc="-1" strike="noStrike">
                <a:solidFill>
                  <a:srgbClr val="262626"/>
                </a:solidFill>
                <a:latin typeface="Century Gothic"/>
              </a:rPr>
              <a:t>Main page</a:t>
            </a:r>
            <a:endParaRPr b="0" lang="en-US" sz="3600" spc="-1" strike="noStrike">
              <a:solidFill>
                <a:srgbClr val="000000"/>
              </a:solidFill>
              <a:latin typeface="Century Gothic"/>
            </a:endParaRPr>
          </a:p>
        </p:txBody>
      </p:sp>
      <p:pic>
        <p:nvPicPr>
          <p:cNvPr id="224" name="Picture 2" descr=""/>
          <p:cNvPicPr/>
          <p:nvPr/>
        </p:nvPicPr>
        <p:blipFill>
          <a:blip r:embed="rId1"/>
          <a:stretch/>
        </p:blipFill>
        <p:spPr>
          <a:xfrm>
            <a:off x="2021400" y="1302480"/>
            <a:ext cx="9753120" cy="55551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172</TotalTime>
  <Application>LibreOffice/6.4.7.2$Linux_X86_64 LibreOffice_project/40$Build-2</Application>
  <Words>233</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2021-06-29T19:50:18Z</dcterms:created>
  <dc:creator>Kaushal Dev Agrawal</dc:creator>
  <dc:description/>
  <dc:language>en-IN</dc:language>
  <cp:lastModifiedBy/>
  <dcterms:modified xsi:type="dcterms:W3CDTF">2021-06-30T12:00:56Z</dcterms:modified>
  <cp:revision>13</cp:revision>
  <dc:subject/>
  <dc:title>Credit Card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