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9E4ABA-7D4C-4500-AA43-B678A6B13254}" v="18" dt="2025-06-23T10:08:53.4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vi852003@gmail.com" userId="c506f825ddbf5d09" providerId="LiveId" clId="{169E4ABA-7D4C-4500-AA43-B678A6B13254}"/>
    <pc:docChg chg="custSel modSld">
      <pc:chgData name="avi852003@gmail.com" userId="c506f825ddbf5d09" providerId="LiveId" clId="{169E4ABA-7D4C-4500-AA43-B678A6B13254}" dt="2025-06-23T10:08:53.439" v="41"/>
      <pc:docMkLst>
        <pc:docMk/>
      </pc:docMkLst>
      <pc:sldChg chg="modSp mod modTransition">
        <pc:chgData name="avi852003@gmail.com" userId="c506f825ddbf5d09" providerId="LiveId" clId="{169E4ABA-7D4C-4500-AA43-B678A6B13254}" dt="2025-06-23T07:51:58.150" v="35" actId="207"/>
        <pc:sldMkLst>
          <pc:docMk/>
          <pc:sldMk cId="1050251238" sldId="256"/>
        </pc:sldMkLst>
        <pc:spChg chg="mod">
          <ac:chgData name="avi852003@gmail.com" userId="c506f825ddbf5d09" providerId="LiveId" clId="{169E4ABA-7D4C-4500-AA43-B678A6B13254}" dt="2025-06-23T07:44:47.875" v="33" actId="207"/>
          <ac:spMkLst>
            <pc:docMk/>
            <pc:sldMk cId="1050251238" sldId="256"/>
            <ac:spMk id="2" creationId="{1F183D95-A7DB-137B-84E3-D25DA8C81DAE}"/>
          </ac:spMkLst>
        </pc:spChg>
        <pc:spChg chg="mod">
          <ac:chgData name="avi852003@gmail.com" userId="c506f825ddbf5d09" providerId="LiveId" clId="{169E4ABA-7D4C-4500-AA43-B678A6B13254}" dt="2025-06-23T07:45:05.218" v="34" actId="207"/>
          <ac:spMkLst>
            <pc:docMk/>
            <pc:sldMk cId="1050251238" sldId="256"/>
            <ac:spMk id="3" creationId="{6A9770E7-EC24-9540-434E-6765FCF8C302}"/>
          </ac:spMkLst>
        </pc:spChg>
        <pc:spChg chg="mod">
          <ac:chgData name="avi852003@gmail.com" userId="c506f825ddbf5d09" providerId="LiveId" clId="{169E4ABA-7D4C-4500-AA43-B678A6B13254}" dt="2025-06-23T07:51:58.150" v="35" actId="207"/>
          <ac:spMkLst>
            <pc:docMk/>
            <pc:sldMk cId="1050251238" sldId="256"/>
            <ac:spMk id="7" creationId="{56CC9F81-AEA0-2542-49F0-BD0AB76B0B0C}"/>
          </ac:spMkLst>
        </pc:spChg>
      </pc:sldChg>
      <pc:sldChg chg="modSp">
        <pc:chgData name="avi852003@gmail.com" userId="c506f825ddbf5d09" providerId="LiveId" clId="{169E4ABA-7D4C-4500-AA43-B678A6B13254}" dt="2025-06-23T07:42:13.539" v="20"/>
        <pc:sldMkLst>
          <pc:docMk/>
          <pc:sldMk cId="3608812087" sldId="257"/>
        </pc:sldMkLst>
        <pc:spChg chg="mod">
          <ac:chgData name="avi852003@gmail.com" userId="c506f825ddbf5d09" providerId="LiveId" clId="{169E4ABA-7D4C-4500-AA43-B678A6B13254}" dt="2025-06-23T07:42:13.539" v="20"/>
          <ac:spMkLst>
            <pc:docMk/>
            <pc:sldMk cId="3608812087" sldId="257"/>
            <ac:spMk id="2" creationId="{B16127B6-723F-1D94-562E-BD89F4FA5818}"/>
          </ac:spMkLst>
        </pc:spChg>
        <pc:spChg chg="mod">
          <ac:chgData name="avi852003@gmail.com" userId="c506f825ddbf5d09" providerId="LiveId" clId="{169E4ABA-7D4C-4500-AA43-B678A6B13254}" dt="2025-06-23T07:42:13.539" v="20"/>
          <ac:spMkLst>
            <pc:docMk/>
            <pc:sldMk cId="3608812087" sldId="257"/>
            <ac:spMk id="3" creationId="{3618D1EE-8922-8682-3C09-C656475A9CAA}"/>
          </ac:spMkLst>
        </pc:spChg>
      </pc:sldChg>
      <pc:sldChg chg="modSp">
        <pc:chgData name="avi852003@gmail.com" userId="c506f825ddbf5d09" providerId="LiveId" clId="{169E4ABA-7D4C-4500-AA43-B678A6B13254}" dt="2025-06-23T07:42:13.539" v="20"/>
        <pc:sldMkLst>
          <pc:docMk/>
          <pc:sldMk cId="2710260023" sldId="258"/>
        </pc:sldMkLst>
        <pc:spChg chg="mod">
          <ac:chgData name="avi852003@gmail.com" userId="c506f825ddbf5d09" providerId="LiveId" clId="{169E4ABA-7D4C-4500-AA43-B678A6B13254}" dt="2025-06-23T07:42:13.539" v="20"/>
          <ac:spMkLst>
            <pc:docMk/>
            <pc:sldMk cId="2710260023" sldId="258"/>
            <ac:spMk id="2" creationId="{DB92F9F6-53F4-3348-A503-3E9F98F3CCFF}"/>
          </ac:spMkLst>
        </pc:spChg>
        <pc:spChg chg="mod">
          <ac:chgData name="avi852003@gmail.com" userId="c506f825ddbf5d09" providerId="LiveId" clId="{169E4ABA-7D4C-4500-AA43-B678A6B13254}" dt="2025-06-23T07:42:13.539" v="20"/>
          <ac:spMkLst>
            <pc:docMk/>
            <pc:sldMk cId="2710260023" sldId="258"/>
            <ac:spMk id="3" creationId="{58CD8A79-BAA5-3B34-E759-2A0AB0177FFB}"/>
          </ac:spMkLst>
        </pc:spChg>
      </pc:sldChg>
      <pc:sldChg chg="modSp mod">
        <pc:chgData name="avi852003@gmail.com" userId="c506f825ddbf5d09" providerId="LiveId" clId="{169E4ABA-7D4C-4500-AA43-B678A6B13254}" dt="2025-06-23T10:08:53.439" v="41"/>
        <pc:sldMkLst>
          <pc:docMk/>
          <pc:sldMk cId="168079702" sldId="259"/>
        </pc:sldMkLst>
        <pc:spChg chg="mod">
          <ac:chgData name="avi852003@gmail.com" userId="c506f825ddbf5d09" providerId="LiveId" clId="{169E4ABA-7D4C-4500-AA43-B678A6B13254}" dt="2025-06-23T07:42:13.539" v="20"/>
          <ac:spMkLst>
            <pc:docMk/>
            <pc:sldMk cId="168079702" sldId="259"/>
            <ac:spMk id="2" creationId="{921B4E80-B63E-317C-92DE-C51560D0D579}"/>
          </ac:spMkLst>
        </pc:spChg>
        <pc:spChg chg="mod">
          <ac:chgData name="avi852003@gmail.com" userId="c506f825ddbf5d09" providerId="LiveId" clId="{169E4ABA-7D4C-4500-AA43-B678A6B13254}" dt="2025-06-23T07:42:13.834" v="21" actId="27636"/>
          <ac:spMkLst>
            <pc:docMk/>
            <pc:sldMk cId="168079702" sldId="259"/>
            <ac:spMk id="3" creationId="{CAC77E04-0ED4-DDC2-EA76-C59228E5F3A8}"/>
          </ac:spMkLst>
        </pc:spChg>
        <pc:picChg chg="mod">
          <ac:chgData name="avi852003@gmail.com" userId="c506f825ddbf5d09" providerId="LiveId" clId="{169E4ABA-7D4C-4500-AA43-B678A6B13254}" dt="2025-06-23T10:08:53.439" v="41"/>
          <ac:picMkLst>
            <pc:docMk/>
            <pc:sldMk cId="168079702" sldId="259"/>
            <ac:picMk id="5" creationId="{188D85A8-526E-323C-4CE6-A753BF337E93}"/>
          </ac:picMkLst>
        </pc:picChg>
      </pc:sldChg>
      <pc:sldChg chg="modSp mod">
        <pc:chgData name="avi852003@gmail.com" userId="c506f825ddbf5d09" providerId="LiveId" clId="{169E4ABA-7D4C-4500-AA43-B678A6B13254}" dt="2025-06-23T07:53:34.868" v="39" actId="20577"/>
        <pc:sldMkLst>
          <pc:docMk/>
          <pc:sldMk cId="2234065812" sldId="260"/>
        </pc:sldMkLst>
        <pc:spChg chg="mod">
          <ac:chgData name="avi852003@gmail.com" userId="c506f825ddbf5d09" providerId="LiveId" clId="{169E4ABA-7D4C-4500-AA43-B678A6B13254}" dt="2025-06-23T07:53:34.868" v="39" actId="20577"/>
          <ac:spMkLst>
            <pc:docMk/>
            <pc:sldMk cId="2234065812" sldId="260"/>
            <ac:spMk id="3" creationId="{C6D2FF9A-5321-6D74-8A14-99B2E1DE3DAD}"/>
          </ac:spMkLst>
        </pc:spChg>
      </pc:sldChg>
      <pc:sldChg chg="modSp mod">
        <pc:chgData name="avi852003@gmail.com" userId="c506f825ddbf5d09" providerId="LiveId" clId="{169E4ABA-7D4C-4500-AA43-B678A6B13254}" dt="2025-06-23T07:42:13.853" v="22" actId="27636"/>
        <pc:sldMkLst>
          <pc:docMk/>
          <pc:sldMk cId="2132167569" sldId="262"/>
        </pc:sldMkLst>
        <pc:spChg chg="mod">
          <ac:chgData name="avi852003@gmail.com" userId="c506f825ddbf5d09" providerId="LiveId" clId="{169E4ABA-7D4C-4500-AA43-B678A6B13254}" dt="2025-06-23T07:42:13.853" v="22" actId="27636"/>
          <ac:spMkLst>
            <pc:docMk/>
            <pc:sldMk cId="2132167569" sldId="262"/>
            <ac:spMk id="6" creationId="{04CF9878-4FA8-5C0D-A1FA-E80487C1C5EF}"/>
          </ac:spMkLst>
        </pc:spChg>
      </pc:sldChg>
      <pc:sldChg chg="modSp mod">
        <pc:chgData name="avi852003@gmail.com" userId="c506f825ddbf5d09" providerId="LiveId" clId="{169E4ABA-7D4C-4500-AA43-B678A6B13254}" dt="2025-06-23T07:42:13.864" v="23" actId="27636"/>
        <pc:sldMkLst>
          <pc:docMk/>
          <pc:sldMk cId="325147176" sldId="266"/>
        </pc:sldMkLst>
        <pc:spChg chg="mod">
          <ac:chgData name="avi852003@gmail.com" userId="c506f825ddbf5d09" providerId="LiveId" clId="{169E4ABA-7D4C-4500-AA43-B678A6B13254}" dt="2025-06-23T07:42:13.864" v="23" actId="27636"/>
          <ac:spMkLst>
            <pc:docMk/>
            <pc:sldMk cId="325147176" sldId="266"/>
            <ac:spMk id="3" creationId="{0EB50B49-4C50-ED44-7010-A81C9D856FCE}"/>
          </ac:spMkLst>
        </pc:spChg>
      </pc:sldChg>
      <pc:sldChg chg="modSp">
        <pc:chgData name="avi852003@gmail.com" userId="c506f825ddbf5d09" providerId="LiveId" clId="{169E4ABA-7D4C-4500-AA43-B678A6B13254}" dt="2025-06-23T07:42:13.539" v="20"/>
        <pc:sldMkLst>
          <pc:docMk/>
          <pc:sldMk cId="2498587916" sldId="268"/>
        </pc:sldMkLst>
        <pc:spChg chg="mod">
          <ac:chgData name="avi852003@gmail.com" userId="c506f825ddbf5d09" providerId="LiveId" clId="{169E4ABA-7D4C-4500-AA43-B678A6B13254}" dt="2025-06-23T07:42:13.539" v="20"/>
          <ac:spMkLst>
            <pc:docMk/>
            <pc:sldMk cId="2498587916" sldId="268"/>
            <ac:spMk id="2" creationId="{36317709-B6A9-21C1-B850-BF32BACA247F}"/>
          </ac:spMkLst>
        </pc:spChg>
        <pc:spChg chg="mod">
          <ac:chgData name="avi852003@gmail.com" userId="c506f825ddbf5d09" providerId="LiveId" clId="{169E4ABA-7D4C-4500-AA43-B678A6B13254}" dt="2025-06-23T07:42:13.539" v="20"/>
          <ac:spMkLst>
            <pc:docMk/>
            <pc:sldMk cId="2498587916" sldId="268"/>
            <ac:spMk id="3" creationId="{D25E931C-0003-A4E2-FC94-61B327FCF78E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Customer%20Data%20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Customer%20Data%20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Customer%20Data%20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Customer%20Data%20Analys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Customer%20Data%20Analysi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Customer%20Data%20Analysi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\Downloads\Customer%20Data%20Analysi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[Customer Data Analysis.xlsx]Problem Analysis1!PivotTable2</c:name>
    <c:fmtId val="3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'Problem Analysis1'!$B$24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F7A-49D6-B0FE-171B21ED78D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F7A-49D6-B0FE-171B21ED78D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'Problem Analysis1'!$A$25:$A$27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'Problem Analysis1'!$B$25:$B$27</c:f>
              <c:numCache>
                <c:formatCode>General</c:formatCode>
                <c:ptCount val="2"/>
                <c:pt idx="0">
                  <c:v>158354</c:v>
                </c:pt>
                <c:pt idx="1">
                  <c:v>106962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F7A-49D6-B0FE-171B21ED78D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[Customer Data Analysis.xlsx]Problem Analysis1!PivotTable3</c:name>
    <c:fmtId val="3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'Problem Analysis1'!$B$35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'Problem Analysis1'!$A$36:$A$38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'Problem Analysis1'!$B$36:$B$38</c:f>
              <c:numCache>
                <c:formatCode>"₹"#,##0.00_);\("₹"#,##0.00\)</c:formatCode>
                <c:ptCount val="2"/>
                <c:pt idx="0">
                  <c:v>133342852.5399911</c:v>
                </c:pt>
                <c:pt idx="1">
                  <c:v>90035825.269996405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5E-44EE-925B-0521E03AEE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51860304"/>
        <c:axId val="2051852144"/>
      </c:barChart>
      <c:catAx>
        <c:axId val="20518603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1852144"/>
        <c:crosses val="autoZero"/>
        <c:auto val="1"/>
        <c:lblAlgn val="ctr"/>
        <c:lblOffset val="100"/>
        <c:noMultiLvlLbl val="0"/>
      </c:catAx>
      <c:valAx>
        <c:axId val="2051852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₹&quot;#,##0.00_);\(&quot;₹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1860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[Customer Data Analysis.xlsx]Problem Analysis1!PivotTable4</c:name>
    <c:fmtId val="29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7565898894824547"/>
          <c:y val="6.1111084378353289E-2"/>
          <c:w val="0.55577218190579847"/>
          <c:h val="0.5626725447626663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'Problem Analysis1'!$B$46</c:f>
              <c:strCache>
                <c:ptCount val="1"/>
                <c:pt idx="0">
                  <c:v>Quantity Sold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'Problem Analysis1'!$A$47:$A$55</c:f>
              <c:strCache>
                <c:ptCount val="8"/>
                <c:pt idx="0">
                  <c:v>Books</c:v>
                </c:pt>
                <c:pt idx="1">
                  <c:v>Clothing</c:v>
                </c:pt>
                <c:pt idx="2">
                  <c:v>Cosmetics</c:v>
                </c:pt>
                <c:pt idx="3">
                  <c:v>Food &amp; Beverage</c:v>
                </c:pt>
                <c:pt idx="4">
                  <c:v>Shoes</c:v>
                </c:pt>
                <c:pt idx="5">
                  <c:v>Souvenir</c:v>
                </c:pt>
                <c:pt idx="6">
                  <c:v>Technology</c:v>
                </c:pt>
                <c:pt idx="7">
                  <c:v>Toys</c:v>
                </c:pt>
              </c:strCache>
            </c:strRef>
          </c:cat>
          <c:val>
            <c:numRef>
              <c:f>'Problem Analysis1'!$B$47:$B$55</c:f>
              <c:numCache>
                <c:formatCode>General</c:formatCode>
                <c:ptCount val="8"/>
                <c:pt idx="0">
                  <c:v>13289</c:v>
                </c:pt>
                <c:pt idx="1">
                  <c:v>91858</c:v>
                </c:pt>
                <c:pt idx="2">
                  <c:v>40310</c:v>
                </c:pt>
                <c:pt idx="3">
                  <c:v>39397</c:v>
                </c:pt>
                <c:pt idx="4">
                  <c:v>26952</c:v>
                </c:pt>
                <c:pt idx="5">
                  <c:v>13293</c:v>
                </c:pt>
                <c:pt idx="6">
                  <c:v>13349</c:v>
                </c:pt>
                <c:pt idx="7">
                  <c:v>26868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89-43F4-98C4-B2CEB2B930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051865584"/>
        <c:axId val="2051864624"/>
      </c:barChart>
      <c:lineChart>
        <c:grouping val="standard"/>
        <c:varyColors val="0"/>
        <c:ser>
          <c:idx val="1"/>
          <c:order val="1"/>
          <c:tx>
            <c:strRef>
              <c:f>'Problem Analysis1'!$C$46</c:f>
              <c:strCache>
                <c:ptCount val="1"/>
                <c:pt idx="0">
                  <c:v>Total Profit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'Problem Analysis1'!$A$47:$A$55</c:f>
              <c:strCache>
                <c:ptCount val="8"/>
                <c:pt idx="0">
                  <c:v>Books</c:v>
                </c:pt>
                <c:pt idx="1">
                  <c:v>Clothing</c:v>
                </c:pt>
                <c:pt idx="2">
                  <c:v>Cosmetics</c:v>
                </c:pt>
                <c:pt idx="3">
                  <c:v>Food &amp; Beverage</c:v>
                </c:pt>
                <c:pt idx="4">
                  <c:v>Shoes</c:v>
                </c:pt>
                <c:pt idx="5">
                  <c:v>Souvenir</c:v>
                </c:pt>
                <c:pt idx="6">
                  <c:v>Technology</c:v>
                </c:pt>
                <c:pt idx="7">
                  <c:v>Toys</c:v>
                </c:pt>
              </c:strCache>
            </c:strRef>
          </c:cat>
          <c:val>
            <c:numRef>
              <c:f>'Problem Analysis1'!$C$47:$C$55</c:f>
              <c:numCache>
                <c:formatCode>"₹"#,##0.00_);\("₹"#,##0.00\)</c:formatCode>
                <c:ptCount val="8"/>
                <c:pt idx="0">
                  <c:v>739486.64999999828</c:v>
                </c:pt>
                <c:pt idx="1">
                  <c:v>101056741.27997734</c:v>
                </c:pt>
                <c:pt idx="2">
                  <c:v>6030203.2800000478</c:v>
                </c:pt>
                <c:pt idx="3">
                  <c:v>756116.78999999666</c:v>
                </c:pt>
                <c:pt idx="4">
                  <c:v>59302797.700001754</c:v>
                </c:pt>
                <c:pt idx="5">
                  <c:v>569315.54999998969</c:v>
                </c:pt>
                <c:pt idx="6">
                  <c:v>51394350</c:v>
                </c:pt>
                <c:pt idx="7">
                  <c:v>3529666.5599998659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089-43F4-98C4-B2CEB2B930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51856944"/>
        <c:axId val="2051861744"/>
      </c:lineChart>
      <c:catAx>
        <c:axId val="2051856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1861744"/>
        <c:crosses val="autoZero"/>
        <c:auto val="1"/>
        <c:lblAlgn val="ctr"/>
        <c:lblOffset val="100"/>
        <c:noMultiLvlLbl val="0"/>
      </c:catAx>
      <c:valAx>
        <c:axId val="2051861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₹&quot;#,##0.00_);\(&quot;₹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1856944"/>
        <c:crosses val="autoZero"/>
        <c:crossBetween val="between"/>
      </c:valAx>
      <c:valAx>
        <c:axId val="205186462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1865584"/>
        <c:crosses val="max"/>
        <c:crossBetween val="between"/>
      </c:valAx>
      <c:catAx>
        <c:axId val="20518655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05186462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[Customer Data Analysis.xlsx]Problem Analysis1!PivotTable5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</c:pivotFmts>
    <c:plotArea>
      <c:layout>
        <c:manualLayout>
          <c:layoutTarget val="inner"/>
          <c:xMode val="edge"/>
          <c:yMode val="edge"/>
          <c:x val="0.1369488188976378"/>
          <c:y val="7.407407407407407E-2"/>
          <c:w val="0.82416229221347337"/>
          <c:h val="0.844522090988626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'Problem Analysis1'!$B$70</c:f>
              <c:strCache>
                <c:ptCount val="1"/>
                <c:pt idx="0">
                  <c:v>Quantity Sold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'Problem Analysis1'!$A$71:$A$77</c:f>
              <c:strCache>
                <c:ptCount val="6"/>
                <c:pt idx="0">
                  <c:v>18-25</c:v>
                </c:pt>
                <c:pt idx="1">
                  <c:v>26-30</c:v>
                </c:pt>
                <c:pt idx="2">
                  <c:v>31-40</c:v>
                </c:pt>
                <c:pt idx="3">
                  <c:v>41-50</c:v>
                </c:pt>
                <c:pt idx="4">
                  <c:v>51-60</c:v>
                </c:pt>
                <c:pt idx="5">
                  <c:v>60+</c:v>
                </c:pt>
              </c:strCache>
            </c:strRef>
          </c:cat>
          <c:val>
            <c:numRef>
              <c:f>'Problem Analysis1'!$B$71:$B$77</c:f>
              <c:numCache>
                <c:formatCode>General</c:formatCode>
                <c:ptCount val="6"/>
                <c:pt idx="0">
                  <c:v>40916</c:v>
                </c:pt>
                <c:pt idx="1">
                  <c:v>25938</c:v>
                </c:pt>
                <c:pt idx="2">
                  <c:v>51194</c:v>
                </c:pt>
                <c:pt idx="3">
                  <c:v>50703</c:v>
                </c:pt>
                <c:pt idx="4">
                  <c:v>50716</c:v>
                </c:pt>
                <c:pt idx="5">
                  <c:v>45849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06-4D49-953E-1E2E23C3453E}"/>
            </c:ext>
          </c:extLst>
        </c:ser>
        <c:ser>
          <c:idx val="1"/>
          <c:order val="1"/>
          <c:tx>
            <c:strRef>
              <c:f>'Problem Analysis1'!$C$70</c:f>
              <c:strCache>
                <c:ptCount val="1"/>
                <c:pt idx="0">
                  <c:v>Total Profit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'Problem Analysis1'!$A$71:$A$77</c:f>
              <c:strCache>
                <c:ptCount val="6"/>
                <c:pt idx="0">
                  <c:v>18-25</c:v>
                </c:pt>
                <c:pt idx="1">
                  <c:v>26-30</c:v>
                </c:pt>
                <c:pt idx="2">
                  <c:v>31-40</c:v>
                </c:pt>
                <c:pt idx="3">
                  <c:v>41-50</c:v>
                </c:pt>
                <c:pt idx="4">
                  <c:v>51-60</c:v>
                </c:pt>
                <c:pt idx="5">
                  <c:v>60+</c:v>
                </c:pt>
              </c:strCache>
            </c:strRef>
          </c:cat>
          <c:val>
            <c:numRef>
              <c:f>'Problem Analysis1'!$C$71:$C$77</c:f>
              <c:numCache>
                <c:formatCode>"₹"#,##0.00_);\("₹"#,##0.00\)</c:formatCode>
                <c:ptCount val="6"/>
                <c:pt idx="0">
                  <c:v>33599395.870000258</c:v>
                </c:pt>
                <c:pt idx="1">
                  <c:v>22258432.000000253</c:v>
                </c:pt>
                <c:pt idx="2">
                  <c:v>42885187.829999723</c:v>
                </c:pt>
                <c:pt idx="3">
                  <c:v>43235810.339999713</c:v>
                </c:pt>
                <c:pt idx="4">
                  <c:v>42590469.559999838</c:v>
                </c:pt>
                <c:pt idx="5">
                  <c:v>38809382.210000187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806-4D49-953E-1E2E23C345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51839664"/>
        <c:axId val="2051840624"/>
      </c:barChart>
      <c:catAx>
        <c:axId val="20518396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1840624"/>
        <c:crosses val="autoZero"/>
        <c:auto val="1"/>
        <c:lblAlgn val="ctr"/>
        <c:lblOffset val="100"/>
        <c:noMultiLvlLbl val="0"/>
      </c:catAx>
      <c:valAx>
        <c:axId val="205184062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18396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[Customer Data Analysis.xlsx]Problem Analysis 2 !PivotTable1</c:name>
    <c:fmtId val="7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'Problem Analysis 2 '!$B$4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'Problem Analysis 2 '!$A$5:$A$11</c:f>
              <c:strCache>
                <c:ptCount val="6"/>
                <c:pt idx="0">
                  <c:v>18-25</c:v>
                </c:pt>
                <c:pt idx="1">
                  <c:v>26-30</c:v>
                </c:pt>
                <c:pt idx="2">
                  <c:v>31-40</c:v>
                </c:pt>
                <c:pt idx="3">
                  <c:v>41-50</c:v>
                </c:pt>
                <c:pt idx="4">
                  <c:v>51-60</c:v>
                </c:pt>
                <c:pt idx="5">
                  <c:v>60+</c:v>
                </c:pt>
              </c:strCache>
            </c:strRef>
          </c:cat>
          <c:val>
            <c:numRef>
              <c:f>'Problem Analysis 2 '!$B$5:$B$11</c:f>
              <c:numCache>
                <c:formatCode>General</c:formatCode>
                <c:ptCount val="6"/>
                <c:pt idx="0">
                  <c:v>40916</c:v>
                </c:pt>
                <c:pt idx="1">
                  <c:v>25938</c:v>
                </c:pt>
                <c:pt idx="2">
                  <c:v>51194</c:v>
                </c:pt>
                <c:pt idx="3">
                  <c:v>50703</c:v>
                </c:pt>
                <c:pt idx="4">
                  <c:v>50716</c:v>
                </c:pt>
                <c:pt idx="5">
                  <c:v>45849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012-455E-8D1C-ED1EB285F2B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864906896"/>
        <c:axId val="864897296"/>
      </c:barChart>
      <c:catAx>
        <c:axId val="8649068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4897296"/>
        <c:crosses val="autoZero"/>
        <c:auto val="1"/>
        <c:lblAlgn val="ctr"/>
        <c:lblOffset val="100"/>
        <c:noMultiLvlLbl val="0"/>
      </c:catAx>
      <c:valAx>
        <c:axId val="864897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4906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[Customer Data Analysis.xlsx]Problem Analysis 2 !PivotTable5</c:name>
    <c:fmtId val="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1497659667541558"/>
          <c:y val="7.407407407407407E-2"/>
          <c:w val="0.61949562554680659"/>
          <c:h val="0.844522090988626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'Problem Analysis 2 '!$B$34:$B$35</c:f>
              <c:strCache>
                <c:ptCount val="1"/>
                <c:pt idx="0">
                  <c:v>18-25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'Problem Analysis 2 '!$A$36:$A$39</c:f>
              <c:strCache>
                <c:ptCount val="3"/>
                <c:pt idx="0">
                  <c:v>Cash</c:v>
                </c:pt>
                <c:pt idx="1">
                  <c:v>Credit Card</c:v>
                </c:pt>
                <c:pt idx="2">
                  <c:v>Debit Card</c:v>
                </c:pt>
              </c:strCache>
            </c:strRef>
          </c:cat>
          <c:val>
            <c:numRef>
              <c:f>'Problem Analysis 2 '!$B$36:$B$39</c:f>
              <c:numCache>
                <c:formatCode>"₹"\ #,##0.00</c:formatCode>
                <c:ptCount val="3"/>
                <c:pt idx="0">
                  <c:v>14929176.110000143</c:v>
                </c:pt>
                <c:pt idx="1">
                  <c:v>11930917.730000105</c:v>
                </c:pt>
                <c:pt idx="2">
                  <c:v>6739302.0300000263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46-4C87-B07B-75224EB8B3E2}"/>
            </c:ext>
          </c:extLst>
        </c:ser>
        <c:ser>
          <c:idx val="1"/>
          <c:order val="1"/>
          <c:tx>
            <c:strRef>
              <c:f>'Problem Analysis 2 '!$C$34:$C$35</c:f>
              <c:strCache>
                <c:ptCount val="1"/>
                <c:pt idx="0">
                  <c:v>26-30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'Problem Analysis 2 '!$A$36:$A$39</c:f>
              <c:strCache>
                <c:ptCount val="3"/>
                <c:pt idx="0">
                  <c:v>Cash</c:v>
                </c:pt>
                <c:pt idx="1">
                  <c:v>Credit Card</c:v>
                </c:pt>
                <c:pt idx="2">
                  <c:v>Debit Card</c:v>
                </c:pt>
              </c:strCache>
            </c:strRef>
          </c:cat>
          <c:val>
            <c:numRef>
              <c:f>'Problem Analysis 2 '!$C$36:$C$39</c:f>
              <c:numCache>
                <c:formatCode>"₹"\ #,##0.00</c:formatCode>
                <c:ptCount val="3"/>
                <c:pt idx="0">
                  <c:v>10169585.380000075</c:v>
                </c:pt>
                <c:pt idx="1">
                  <c:v>7647004.7000000328</c:v>
                </c:pt>
                <c:pt idx="2">
                  <c:v>4441841.9199999981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46-4C87-B07B-75224EB8B3E2}"/>
            </c:ext>
          </c:extLst>
        </c:ser>
        <c:ser>
          <c:idx val="2"/>
          <c:order val="2"/>
          <c:tx>
            <c:strRef>
              <c:f>'Problem Analysis 2 '!$D$34:$D$35</c:f>
              <c:strCache>
                <c:ptCount val="1"/>
                <c:pt idx="0">
                  <c:v>31-40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'Problem Analysis 2 '!$A$36:$A$39</c:f>
              <c:strCache>
                <c:ptCount val="3"/>
                <c:pt idx="0">
                  <c:v>Cash</c:v>
                </c:pt>
                <c:pt idx="1">
                  <c:v>Credit Card</c:v>
                </c:pt>
                <c:pt idx="2">
                  <c:v>Debit Card</c:v>
                </c:pt>
              </c:strCache>
            </c:strRef>
          </c:cat>
          <c:val>
            <c:numRef>
              <c:f>'Problem Analysis 2 '!$D$36:$D$39</c:f>
              <c:numCache>
                <c:formatCode>"₹"\ #,##0.00</c:formatCode>
                <c:ptCount val="3"/>
                <c:pt idx="0">
                  <c:v>19616758.180000227</c:v>
                </c:pt>
                <c:pt idx="1">
                  <c:v>15009520.990000155</c:v>
                </c:pt>
                <c:pt idx="2">
                  <c:v>8258908.66000007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846-4C87-B07B-75224EB8B3E2}"/>
            </c:ext>
          </c:extLst>
        </c:ser>
        <c:ser>
          <c:idx val="3"/>
          <c:order val="3"/>
          <c:tx>
            <c:strRef>
              <c:f>'Problem Analysis 2 '!$E$34:$E$35</c:f>
              <c:strCache>
                <c:ptCount val="1"/>
                <c:pt idx="0">
                  <c:v>41-50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'Problem Analysis 2 '!$A$36:$A$39</c:f>
              <c:strCache>
                <c:ptCount val="3"/>
                <c:pt idx="0">
                  <c:v>Cash</c:v>
                </c:pt>
                <c:pt idx="1">
                  <c:v>Credit Card</c:v>
                </c:pt>
                <c:pt idx="2">
                  <c:v>Debit Card</c:v>
                </c:pt>
              </c:strCache>
            </c:strRef>
          </c:cat>
          <c:val>
            <c:numRef>
              <c:f>'Problem Analysis 2 '!$E$36:$E$39</c:f>
              <c:numCache>
                <c:formatCode>"₹"\ #,##0.00</c:formatCode>
                <c:ptCount val="3"/>
                <c:pt idx="0">
                  <c:v>18970276.320000242</c:v>
                </c:pt>
                <c:pt idx="1">
                  <c:v>15428816.510000158</c:v>
                </c:pt>
                <c:pt idx="2">
                  <c:v>8836717.5100000519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846-4C87-B07B-75224EB8B3E2}"/>
            </c:ext>
          </c:extLst>
        </c:ser>
        <c:ser>
          <c:idx val="4"/>
          <c:order val="4"/>
          <c:tx>
            <c:strRef>
              <c:f>'Problem Analysis 2 '!$F$34:$F$35</c:f>
              <c:strCache>
                <c:ptCount val="1"/>
                <c:pt idx="0">
                  <c:v>51-60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'Problem Analysis 2 '!$A$36:$A$39</c:f>
              <c:strCache>
                <c:ptCount val="3"/>
                <c:pt idx="0">
                  <c:v>Cash</c:v>
                </c:pt>
                <c:pt idx="1">
                  <c:v>Credit Card</c:v>
                </c:pt>
                <c:pt idx="2">
                  <c:v>Debit Card</c:v>
                </c:pt>
              </c:strCache>
            </c:strRef>
          </c:cat>
          <c:val>
            <c:numRef>
              <c:f>'Problem Analysis 2 '!$F$36:$F$39</c:f>
              <c:numCache>
                <c:formatCode>"₹"\ #,##0.00</c:formatCode>
                <c:ptCount val="3"/>
                <c:pt idx="0">
                  <c:v>18738191.650000196</c:v>
                </c:pt>
                <c:pt idx="1">
                  <c:v>14740391.540000152</c:v>
                </c:pt>
                <c:pt idx="2">
                  <c:v>9111886.3700000569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846-4C87-B07B-75224EB8B3E2}"/>
            </c:ext>
          </c:extLst>
        </c:ser>
        <c:ser>
          <c:idx val="5"/>
          <c:order val="5"/>
          <c:tx>
            <c:strRef>
              <c:f>'Problem Analysis 2 '!$G$34:$G$35</c:f>
              <c:strCache>
                <c:ptCount val="1"/>
                <c:pt idx="0">
                  <c:v>60+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'Problem Analysis 2 '!$A$36:$A$39</c:f>
              <c:strCache>
                <c:ptCount val="3"/>
                <c:pt idx="0">
                  <c:v>Cash</c:v>
                </c:pt>
                <c:pt idx="1">
                  <c:v>Credit Card</c:v>
                </c:pt>
                <c:pt idx="2">
                  <c:v>Debit Card</c:v>
                </c:pt>
              </c:strCache>
            </c:strRef>
          </c:cat>
          <c:val>
            <c:numRef>
              <c:f>'Problem Analysis 2 '!$G$36:$G$39</c:f>
              <c:numCache>
                <c:formatCode>"₹"\ #,##0.00</c:formatCode>
                <c:ptCount val="3"/>
                <c:pt idx="0">
                  <c:v>17675450.230000179</c:v>
                </c:pt>
                <c:pt idx="1">
                  <c:v>13654412.620000152</c:v>
                </c:pt>
                <c:pt idx="2">
                  <c:v>7479519.3600000385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846-4C87-B07B-75224EB8B3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64893936"/>
        <c:axId val="864897296"/>
      </c:barChart>
      <c:catAx>
        <c:axId val="864893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4897296"/>
        <c:crosses val="autoZero"/>
        <c:auto val="1"/>
        <c:lblAlgn val="ctr"/>
        <c:lblOffset val="100"/>
        <c:noMultiLvlLbl val="0"/>
      </c:catAx>
      <c:valAx>
        <c:axId val="864897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₹&quot;\ 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4893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[Customer Data Analysis.xlsx]Problem Analysis 2 !PivotTable6</c:name>
    <c:fmtId val="3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3.0555555555555555E-2"/>
          <c:y val="0.17"/>
          <c:w val="0.66166601049868767"/>
          <c:h val="0.77907407407407403"/>
        </c:manualLayout>
      </c:layout>
      <c:ofPieChart>
        <c:ofPieType val="bar"/>
        <c:varyColors val="1"/>
        <c:ser>
          <c:idx val="0"/>
          <c:order val="0"/>
          <c:tx>
            <c:strRef>
              <c:f>'Problem Analysis 2 '!$B$49</c:f>
              <c:strCache>
                <c:ptCount val="1"/>
                <c:pt idx="0">
                  <c:v>Quantity Sold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305-4D57-83CF-CDD2A52F5FD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305-4D57-83CF-CDD2A52F5FD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305-4D57-83CF-CDD2A52F5FD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305-4D57-83CF-CDD2A52F5FD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305-4D57-83CF-CDD2A52F5FD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305-4D57-83CF-CDD2A52F5FD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C305-4D57-83CF-CDD2A52F5FD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'Problem Analysis 2 '!$A$50:$A$59</c:f>
              <c:multiLvlStrCache>
                <c:ptCount val="6"/>
                <c:lvl>
                  <c:pt idx="0">
                    <c:v>Female</c:v>
                  </c:pt>
                  <c:pt idx="1">
                    <c:v>Male</c:v>
                  </c:pt>
                  <c:pt idx="2">
                    <c:v>Female</c:v>
                  </c:pt>
                  <c:pt idx="3">
                    <c:v>Male</c:v>
                  </c:pt>
                  <c:pt idx="4">
                    <c:v>Female</c:v>
                  </c:pt>
                  <c:pt idx="5">
                    <c:v>Male</c:v>
                  </c:pt>
                </c:lvl>
                <c:lvl>
                  <c:pt idx="0">
                    <c:v>Cash</c:v>
                  </c:pt>
                  <c:pt idx="2">
                    <c:v>Credit Card</c:v>
                  </c:pt>
                  <c:pt idx="4">
                    <c:v>Debit Card</c:v>
                  </c:pt>
                </c:lvl>
              </c:multiLvlStrCache>
            </c:multiLvlStrRef>
          </c:cat>
          <c:val>
            <c:numRef>
              <c:f>'Problem Analysis 2 '!$B$50:$B$59</c:f>
              <c:numCache>
                <c:formatCode>General</c:formatCode>
                <c:ptCount val="6"/>
                <c:pt idx="0">
                  <c:v>70406</c:v>
                </c:pt>
                <c:pt idx="1">
                  <c:v>48039</c:v>
                </c:pt>
                <c:pt idx="2">
                  <c:v>55996</c:v>
                </c:pt>
                <c:pt idx="3">
                  <c:v>37273</c:v>
                </c:pt>
                <c:pt idx="4">
                  <c:v>31952</c:v>
                </c:pt>
                <c:pt idx="5">
                  <c:v>21650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C305-4D57-83CF-CDD2A52F5FD8}"/>
            </c:ext>
          </c:extLst>
        </c:ser>
        <c:ser>
          <c:idx val="1"/>
          <c:order val="1"/>
          <c:tx>
            <c:strRef>
              <c:f>'Problem Analysis 2 '!$C$49</c:f>
              <c:strCache>
                <c:ptCount val="1"/>
                <c:pt idx="0">
                  <c:v>Total Profit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C305-4D57-83CF-CDD2A52F5FD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2-C305-4D57-83CF-CDD2A52F5FD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4-C305-4D57-83CF-CDD2A52F5FD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6-C305-4D57-83CF-CDD2A52F5FD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8-C305-4D57-83CF-CDD2A52F5FD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A-C305-4D57-83CF-CDD2A52F5FD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C-C305-4D57-83CF-CDD2A52F5FD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multiLvlStrRef>
              <c:f>'Problem Analysis 2 '!$A$50:$A$59</c:f>
              <c:multiLvlStrCache>
                <c:ptCount val="6"/>
                <c:lvl>
                  <c:pt idx="0">
                    <c:v>Female</c:v>
                  </c:pt>
                  <c:pt idx="1">
                    <c:v>Male</c:v>
                  </c:pt>
                  <c:pt idx="2">
                    <c:v>Female</c:v>
                  </c:pt>
                  <c:pt idx="3">
                    <c:v>Male</c:v>
                  </c:pt>
                  <c:pt idx="4">
                    <c:v>Female</c:v>
                  </c:pt>
                  <c:pt idx="5">
                    <c:v>Male</c:v>
                  </c:pt>
                </c:lvl>
                <c:lvl>
                  <c:pt idx="0">
                    <c:v>Cash</c:v>
                  </c:pt>
                  <c:pt idx="2">
                    <c:v>Credit Card</c:v>
                  </c:pt>
                  <c:pt idx="4">
                    <c:v>Debit Card</c:v>
                  </c:pt>
                </c:lvl>
              </c:multiLvlStrCache>
            </c:multiLvlStrRef>
          </c:cat>
          <c:val>
            <c:numRef>
              <c:f>'Problem Analysis 2 '!$C$50:$C$59</c:f>
              <c:numCache>
                <c:formatCode>"₹"\ #,##0.00</c:formatCode>
                <c:ptCount val="6"/>
                <c:pt idx="0">
                  <c:v>59862689.829998538</c:v>
                </c:pt>
                <c:pt idx="1">
                  <c:v>40236748.040000059</c:v>
                </c:pt>
                <c:pt idx="2">
                  <c:v>46873348.979999766</c:v>
                </c:pt>
                <c:pt idx="3">
                  <c:v>31537715.110000275</c:v>
                </c:pt>
                <c:pt idx="4">
                  <c:v>26606813.73000028</c:v>
                </c:pt>
                <c:pt idx="5">
                  <c:v>18261362.12000021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C305-4D57-83CF-CDD2A52F5FD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</c:of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50000"/>
            <a:lumOff val="50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4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0EA7-98C6-4A1F-BA11-B71FD83960E8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16E5-5EFA-4BF8-B913-D7237800C2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27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0EA7-98C6-4A1F-BA11-B71FD83960E8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16E5-5EFA-4BF8-B913-D7237800C2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236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0EA7-98C6-4A1F-BA11-B71FD83960E8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16E5-5EFA-4BF8-B913-D7237800C2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636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0EA7-98C6-4A1F-BA11-B71FD83960E8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16E5-5EFA-4BF8-B913-D7237800C2B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491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0EA7-98C6-4A1F-BA11-B71FD83960E8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16E5-5EFA-4BF8-B913-D7237800C2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375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0EA7-98C6-4A1F-BA11-B71FD83960E8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16E5-5EFA-4BF8-B913-D7237800C2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011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0EA7-98C6-4A1F-BA11-B71FD83960E8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16E5-5EFA-4BF8-B913-D7237800C2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963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0EA7-98C6-4A1F-BA11-B71FD83960E8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16E5-5EFA-4BF8-B913-D7237800C2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2126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0EA7-98C6-4A1F-BA11-B71FD83960E8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16E5-5EFA-4BF8-B913-D7237800C2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639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0EA7-98C6-4A1F-BA11-B71FD83960E8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16E5-5EFA-4BF8-B913-D7237800C2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455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0EA7-98C6-4A1F-BA11-B71FD83960E8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16E5-5EFA-4BF8-B913-D7237800C2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37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0EA7-98C6-4A1F-BA11-B71FD83960E8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16E5-5EFA-4BF8-B913-D7237800C2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711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0EA7-98C6-4A1F-BA11-B71FD83960E8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16E5-5EFA-4BF8-B913-D7237800C2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211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0EA7-98C6-4A1F-BA11-B71FD83960E8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16E5-5EFA-4BF8-B913-D7237800C2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432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0EA7-98C6-4A1F-BA11-B71FD83960E8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16E5-5EFA-4BF8-B913-D7237800C2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289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0EA7-98C6-4A1F-BA11-B71FD83960E8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16E5-5EFA-4BF8-B913-D7237800C2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55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E0EA7-98C6-4A1F-BA11-B71FD83960E8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F16E5-5EFA-4BF8-B913-D7237800C2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8FE0EA7-98C6-4A1F-BA11-B71FD83960E8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F16E5-5EFA-4BF8-B913-D7237800C2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4855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avinashshiragundi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83D95-A7DB-137B-84E3-D25DA8C81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269" y="626164"/>
            <a:ext cx="8120270" cy="2395331"/>
          </a:xfrm>
          <a:ln>
            <a:noFill/>
          </a:ln>
        </p:spPr>
        <p:txBody>
          <a:bodyPr/>
          <a:lstStyle/>
          <a:p>
            <a:r>
              <a:rPr lang="en-US" sz="9600" dirty="0">
                <a:solidFill>
                  <a:schemeClr val="tx1"/>
                </a:solidFill>
              </a:rPr>
              <a:t>Customer Data Analysis</a:t>
            </a:r>
            <a:endParaRPr lang="en-IN" sz="96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9770E7-EC24-9540-434E-6765FCF8C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6156" y="2934929"/>
            <a:ext cx="3324623" cy="988142"/>
          </a:xfrm>
        </p:spPr>
        <p:txBody>
          <a:bodyPr>
            <a:normAutofit/>
          </a:bodyPr>
          <a:lstStyle/>
          <a:p>
            <a:r>
              <a:rPr lang="en-US" sz="2000" cap="none" dirty="0">
                <a:ln w="0"/>
                <a:solidFill>
                  <a:schemeClr val="tx1">
                    <a:lumMod val="6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Istanbul 2021-23</a:t>
            </a:r>
            <a:endParaRPr lang="en-IN" sz="2000" cap="none" dirty="0">
              <a:ln w="0"/>
              <a:solidFill>
                <a:schemeClr val="tx1">
                  <a:lumMod val="6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CC9F81-AEA0-2542-49F0-BD0AB76B0B0C}"/>
              </a:ext>
            </a:extLst>
          </p:cNvPr>
          <p:cNvSpPr txBox="1"/>
          <p:nvPr/>
        </p:nvSpPr>
        <p:spPr>
          <a:xfrm>
            <a:off x="1615429" y="4528697"/>
            <a:ext cx="337535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tx1">
                    <a:lumMod val="75000"/>
                  </a:schemeClr>
                </a:solidFill>
              </a:rPr>
              <a:t>Avinash R S</a:t>
            </a: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Data Analyst Intern</a:t>
            </a:r>
          </a:p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PTID-CDA-JUN-25-545</a:t>
            </a:r>
          </a:p>
          <a:p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Project code: PRDA-05</a:t>
            </a:r>
            <a:endParaRPr lang="en-IN" sz="16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251238"/>
      </p:ext>
    </p:extLst>
  </p:cSld>
  <p:clrMapOvr>
    <a:masterClrMapping/>
  </p:clrMapOvr>
  <p:transition spd="slow" advClick="0" advTm="1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53767-D2FD-15F6-65A2-3282B47109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870" y="198783"/>
            <a:ext cx="8786985" cy="5842579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chemeClr val="accent1"/>
                </a:solidFill>
              </a:rPr>
              <a:t>Which age cat generated more revenue?</a:t>
            </a:r>
          </a:p>
          <a:p>
            <a:endParaRPr lang="en-IN" sz="2000" dirty="0">
              <a:solidFill>
                <a:schemeClr val="accent1"/>
              </a:solidFill>
            </a:endParaRPr>
          </a:p>
          <a:p>
            <a:endParaRPr lang="en-IN" sz="2000" dirty="0">
              <a:solidFill>
                <a:schemeClr val="accent1"/>
              </a:solidFill>
            </a:endParaRPr>
          </a:p>
          <a:p>
            <a:endParaRPr lang="en-IN" sz="2000" dirty="0">
              <a:solidFill>
                <a:schemeClr val="accent1"/>
              </a:solidFill>
            </a:endParaRPr>
          </a:p>
          <a:p>
            <a:endParaRPr lang="en-IN" sz="2000" dirty="0">
              <a:solidFill>
                <a:schemeClr val="accent1"/>
              </a:solidFill>
            </a:endParaRPr>
          </a:p>
          <a:p>
            <a:endParaRPr lang="en-IN" sz="2000" dirty="0">
              <a:solidFill>
                <a:schemeClr val="accent1"/>
              </a:solidFill>
            </a:endParaRPr>
          </a:p>
          <a:p>
            <a:endParaRPr lang="en-IN" sz="2000" dirty="0">
              <a:solidFill>
                <a:schemeClr val="accent1"/>
              </a:solidFill>
            </a:endParaRPr>
          </a:p>
          <a:p>
            <a:endParaRPr lang="en-IN" sz="2000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Maximum revenue generated by 41-50 age group category customers is</a:t>
            </a:r>
          </a:p>
          <a:p>
            <a:r>
              <a:rPr lang="en-IN" sz="1600" dirty="0"/>
              <a:t>₹4,32,35,810.34 is the maximum revenue by 41-50 age group</a:t>
            </a:r>
            <a:endParaRPr lang="en-IN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accent1"/>
                </a:solidFill>
              </a:rPr>
              <a:t>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705802-CE17-419D-D579-8D78B0B31FE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54454" y="775937"/>
            <a:ext cx="3786908" cy="234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240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50B49-4C50-ED44-7010-A81C9D856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748" y="367749"/>
            <a:ext cx="9074426" cy="5673614"/>
          </a:xfrm>
        </p:spPr>
        <p:txBody>
          <a:bodyPr>
            <a:normAutofit fontScale="92500"/>
          </a:bodyPr>
          <a:lstStyle/>
          <a:p>
            <a:r>
              <a:rPr lang="en-IN" sz="2000" dirty="0">
                <a:solidFill>
                  <a:schemeClr val="accent1"/>
                </a:solidFill>
              </a:rPr>
              <a:t>Does the payment method have a relation with other columns?</a:t>
            </a:r>
          </a:p>
          <a:p>
            <a:endParaRPr lang="en-IN" sz="2000" dirty="0">
              <a:solidFill>
                <a:schemeClr val="accent1"/>
              </a:solidFill>
            </a:endParaRPr>
          </a:p>
          <a:p>
            <a:endParaRPr lang="en-IN" sz="2000" dirty="0">
              <a:solidFill>
                <a:schemeClr val="accent1"/>
              </a:solidFill>
            </a:endParaRPr>
          </a:p>
          <a:p>
            <a:endParaRPr lang="en-IN" sz="2000" dirty="0">
              <a:solidFill>
                <a:schemeClr val="accent1"/>
              </a:solidFill>
            </a:endParaRPr>
          </a:p>
          <a:p>
            <a:endParaRPr lang="en-IN" sz="2000" dirty="0">
              <a:solidFill>
                <a:schemeClr val="accent1"/>
              </a:solidFill>
            </a:endParaRPr>
          </a:p>
          <a:p>
            <a:endParaRPr lang="en-IN" sz="2000" dirty="0">
              <a:solidFill>
                <a:schemeClr val="accent1"/>
              </a:solidFill>
            </a:endParaRPr>
          </a:p>
          <a:p>
            <a:endParaRPr lang="en-IN" sz="2000" dirty="0">
              <a:solidFill>
                <a:schemeClr val="accent1"/>
              </a:solidFill>
            </a:endParaRPr>
          </a:p>
          <a:p>
            <a:endParaRPr lang="en-IN" sz="2000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Most used payment mode by male customer is cash</a:t>
            </a:r>
          </a:p>
          <a:p>
            <a:r>
              <a:rPr lang="en-US" dirty="0">
                <a:solidFill>
                  <a:schemeClr val="tx1"/>
                </a:solidFill>
              </a:rPr>
              <a:t>Most used payment mode by female customers is also cash</a:t>
            </a:r>
          </a:p>
          <a:p>
            <a:r>
              <a:rPr lang="en-US" dirty="0">
                <a:solidFill>
                  <a:schemeClr val="tx1"/>
                </a:solidFill>
              </a:rPr>
              <a:t>Every age group customers made transactions frequently by cash mode</a:t>
            </a:r>
          </a:p>
          <a:p>
            <a:r>
              <a:rPr lang="en-US" dirty="0">
                <a:solidFill>
                  <a:schemeClr val="tx1"/>
                </a:solidFill>
              </a:rPr>
              <a:t>Excluding the age group of 26-30 every age group made frequent transactions by credit </a:t>
            </a:r>
            <a:r>
              <a:rPr lang="en-US" dirty="0" err="1">
                <a:solidFill>
                  <a:schemeClr val="tx1"/>
                </a:solidFill>
              </a:rPr>
              <a:t>crad</a:t>
            </a:r>
            <a:r>
              <a:rPr lang="en-US" dirty="0">
                <a:solidFill>
                  <a:schemeClr val="tx1"/>
                </a:solidFill>
              </a:rPr>
              <a:t> mode, Same with the debit card mode also</a:t>
            </a: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2000" dirty="0">
                <a:solidFill>
                  <a:schemeClr val="accent1"/>
                </a:solidFill>
              </a:rPr>
              <a:t>     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5C587EA-4DA1-B316-3F1F-207071EB82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5133090"/>
              </p:ext>
            </p:extLst>
          </p:nvPr>
        </p:nvGraphicFramePr>
        <p:xfrm>
          <a:off x="1355035" y="685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5147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C95BD-1479-35CD-4AD9-1615729B8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951" y="431181"/>
            <a:ext cx="8596668" cy="6019315"/>
          </a:xfrm>
        </p:spPr>
        <p:txBody>
          <a:bodyPr/>
          <a:lstStyle/>
          <a:p>
            <a:r>
              <a:rPr lang="en-IN" sz="2000" dirty="0">
                <a:solidFill>
                  <a:schemeClr val="accent1"/>
                </a:solidFill>
              </a:rPr>
              <a:t>How is the distribution of the payment method?</a:t>
            </a:r>
          </a:p>
          <a:p>
            <a:endParaRPr lang="en-IN" sz="2000" dirty="0">
              <a:solidFill>
                <a:schemeClr val="accent1"/>
              </a:solidFill>
            </a:endParaRPr>
          </a:p>
          <a:p>
            <a:endParaRPr lang="en-IN" sz="2000" dirty="0">
              <a:solidFill>
                <a:schemeClr val="accent1"/>
              </a:solidFill>
            </a:endParaRPr>
          </a:p>
          <a:p>
            <a:endParaRPr lang="en-IN" sz="2000" dirty="0">
              <a:solidFill>
                <a:schemeClr val="accent1"/>
              </a:solidFill>
            </a:endParaRPr>
          </a:p>
          <a:p>
            <a:endParaRPr lang="en-IN" sz="2000" dirty="0">
              <a:solidFill>
                <a:schemeClr val="accent1"/>
              </a:solidFill>
            </a:endParaRPr>
          </a:p>
          <a:p>
            <a:endParaRPr lang="en-IN" sz="2000" dirty="0">
              <a:solidFill>
                <a:schemeClr val="accent1"/>
              </a:solidFill>
            </a:endParaRPr>
          </a:p>
          <a:p>
            <a:endParaRPr lang="en-IN" sz="2000" dirty="0">
              <a:solidFill>
                <a:schemeClr val="accent1"/>
              </a:solidFill>
            </a:endParaRPr>
          </a:p>
          <a:p>
            <a:endParaRPr lang="en-IN" sz="2000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Cash mode id used in more transactions </a:t>
            </a:r>
          </a:p>
          <a:p>
            <a:r>
              <a:rPr lang="en-US" dirty="0">
                <a:solidFill>
                  <a:schemeClr val="tx1"/>
                </a:solidFill>
              </a:rPr>
              <a:t>Transactions made by cash mode is double the debit card mode</a:t>
            </a:r>
          </a:p>
          <a:p>
            <a:r>
              <a:rPr lang="en-US" dirty="0">
                <a:solidFill>
                  <a:schemeClr val="tx1"/>
                </a:solidFill>
              </a:rPr>
              <a:t>In all three mode of payments, female customers done more transactions</a:t>
            </a:r>
          </a:p>
          <a:p>
            <a:r>
              <a:rPr lang="en-US" dirty="0">
                <a:solidFill>
                  <a:schemeClr val="tx1"/>
                </a:solidFill>
              </a:rPr>
              <a:t>Nearly half of the revenue was collected through cash</a:t>
            </a:r>
            <a:endParaRPr lang="en-IN" sz="2000" dirty="0">
              <a:solidFill>
                <a:schemeClr val="accent1"/>
              </a:solidFill>
            </a:endParaRPr>
          </a:p>
          <a:p>
            <a:endParaRPr lang="en-IN" sz="2000" dirty="0">
              <a:solidFill>
                <a:schemeClr val="accent1"/>
              </a:solidFill>
            </a:endParaRPr>
          </a:p>
          <a:p>
            <a:endParaRPr lang="en-IN" sz="2000" dirty="0">
              <a:solidFill>
                <a:schemeClr val="accent1"/>
              </a:solidFill>
            </a:endParaRPr>
          </a:p>
          <a:p>
            <a:endParaRPr lang="en-IN" sz="2000" dirty="0">
              <a:solidFill>
                <a:schemeClr val="accent1"/>
              </a:solidFill>
            </a:endParaRPr>
          </a:p>
          <a:p>
            <a:endParaRPr lang="en-IN" sz="2000" dirty="0">
              <a:solidFill>
                <a:schemeClr val="accent1"/>
              </a:solidFill>
            </a:endParaRPr>
          </a:p>
          <a:p>
            <a:endParaRPr lang="en-IN" sz="2000" dirty="0">
              <a:solidFill>
                <a:schemeClr val="accent1"/>
              </a:solidFill>
            </a:endParaRPr>
          </a:p>
          <a:p>
            <a:endParaRPr lang="en-IN" sz="2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IN" sz="2000" dirty="0">
              <a:solidFill>
                <a:schemeClr val="accent1"/>
              </a:solidFill>
            </a:endParaRPr>
          </a:p>
          <a:p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9CDDBFD-4321-6B91-9C16-F8A470522D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1458276"/>
              </p:ext>
            </p:extLst>
          </p:nvPr>
        </p:nvGraphicFramePr>
        <p:xfrm>
          <a:off x="927651" y="805069"/>
          <a:ext cx="614900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9437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17709-B6A9-21C1-B850-BF32BACA2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E931C-0003-A4E2-FC94-61B327FCF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MySql</a:t>
            </a:r>
            <a:r>
              <a:rPr lang="en-US" dirty="0"/>
              <a:t>-  it’s a database used to extract </a:t>
            </a:r>
            <a:r>
              <a:rPr lang="en-US" dirty="0" err="1"/>
              <a:t>datset</a:t>
            </a:r>
            <a:r>
              <a:rPr lang="en-US" dirty="0"/>
              <a:t> by using its credentials </a:t>
            </a:r>
          </a:p>
          <a:p>
            <a:r>
              <a:rPr lang="en-US" dirty="0"/>
              <a:t>MS Excel- I used Excel for data cleaning and transforming data for better analysis. (Pivot Tables are used to analyze problems).</a:t>
            </a:r>
          </a:p>
          <a:p>
            <a:r>
              <a:rPr lang="en-US" dirty="0"/>
              <a:t>Powe BI- After problem/Task analysis, I created dashboard using power bi.(slicers, charts, cards and other required features are used)</a:t>
            </a:r>
          </a:p>
          <a:p>
            <a:r>
              <a:rPr lang="en-US" dirty="0" err="1"/>
              <a:t>PowePoint</a:t>
            </a:r>
            <a:r>
              <a:rPr lang="en-US" dirty="0"/>
              <a:t>-  Power point is the tool used to create report to present project team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8587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800B3-8618-A84C-FCE4-63E1BE296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116" y="1355035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THANK YOU</a:t>
            </a:r>
            <a:endParaRPr lang="en-IN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4C37A-2ED9-6270-0178-7A55B25B1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386" y="2675835"/>
            <a:ext cx="8596668" cy="388077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“Happy to connect for further discussions!</a:t>
            </a:r>
          </a:p>
          <a:p>
            <a:pPr marL="0" indent="0" algn="ctr">
              <a:buNone/>
            </a:pPr>
            <a:r>
              <a:rPr lang="en-IN" dirty="0"/>
              <a:t>Contact: </a:t>
            </a:r>
            <a:r>
              <a:rPr lang="en-IN" dirty="0">
                <a:hlinkClick r:id="rId2"/>
              </a:rPr>
              <a:t>avinashshiragundi@gmail.com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6838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127B6-723F-1D94-562E-BD89F4FA5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8D1EE-8922-8682-3C09-C656475A9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r>
              <a:rPr lang="en-IN" dirty="0"/>
              <a:t>Dataset Overview</a:t>
            </a:r>
          </a:p>
          <a:p>
            <a:r>
              <a:rPr lang="en-IN" dirty="0"/>
              <a:t>Tasks</a:t>
            </a:r>
          </a:p>
          <a:p>
            <a:r>
              <a:rPr lang="en-IN" dirty="0"/>
              <a:t>Gender-Based Insights</a:t>
            </a:r>
          </a:p>
          <a:p>
            <a:r>
              <a:rPr lang="en-IN" dirty="0"/>
              <a:t>Age-Based Insights</a:t>
            </a:r>
          </a:p>
          <a:p>
            <a:r>
              <a:rPr lang="en-IN" dirty="0"/>
              <a:t>Product Category Analysis</a:t>
            </a:r>
          </a:p>
          <a:p>
            <a:r>
              <a:rPr lang="en-IN" dirty="0"/>
              <a:t>Tools &amp; Workflow</a:t>
            </a:r>
          </a:p>
        </p:txBody>
      </p:sp>
    </p:spTree>
    <p:extLst>
      <p:ext uri="{BB962C8B-B14F-4D97-AF65-F5344CB8AC3E}">
        <p14:creationId xmlns:p14="http://schemas.microsoft.com/office/powerpoint/2010/main" val="3608812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2F9F6-53F4-3348-A503-3E9F98F3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D8A79-BAA5-3B34-E759-2A0AB0177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dataset contains shopping information from 10 different shopping malls between 2021 and 2023. </a:t>
            </a:r>
          </a:p>
          <a:p>
            <a:r>
              <a:rPr lang="en-IN" dirty="0"/>
              <a:t>We have gathered data from various age groups and genders to provide a comprehensive view of shopping habits in Istanbul. </a:t>
            </a:r>
          </a:p>
          <a:p>
            <a:r>
              <a:rPr lang="en-IN" dirty="0"/>
              <a:t>The dataset includes essential information such as invoice numbers, customer IDs, age, gender, payment methods, product categories, quantity, price, order dates, and shopping mall locations.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0260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B4E80-B63E-317C-92DE-C51560D0D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77E04-0ED4-DDC2-EA76-C59228E5F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571" y="1488613"/>
            <a:ext cx="8596668" cy="5128497"/>
          </a:xfrm>
        </p:spPr>
        <p:txBody>
          <a:bodyPr>
            <a:normAutofit fontScale="92500" lnSpcReduction="10000"/>
          </a:bodyPr>
          <a:lstStyle/>
          <a:p>
            <a:r>
              <a:rPr lang="en-IN" dirty="0">
                <a:solidFill>
                  <a:schemeClr val="accent1"/>
                </a:solidFill>
              </a:rPr>
              <a:t>How is the shopping distribution according to gender?</a:t>
            </a:r>
          </a:p>
          <a:p>
            <a:endParaRPr lang="en-IN" dirty="0">
              <a:solidFill>
                <a:schemeClr val="accent1"/>
              </a:solidFill>
            </a:endParaRPr>
          </a:p>
          <a:p>
            <a:endParaRPr lang="en-IN" dirty="0">
              <a:solidFill>
                <a:schemeClr val="accent1"/>
              </a:solidFill>
            </a:endParaRPr>
          </a:p>
          <a:p>
            <a:endParaRPr lang="en-IN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accent1"/>
              </a:solidFill>
            </a:endParaRPr>
          </a:p>
          <a:p>
            <a:endParaRPr lang="en-IN" dirty="0">
              <a:solidFill>
                <a:schemeClr val="accent1"/>
              </a:solidFill>
            </a:endParaRPr>
          </a:p>
          <a:p>
            <a:endParaRPr lang="en-IN" dirty="0">
              <a:solidFill>
                <a:schemeClr val="accent1"/>
              </a:solidFill>
            </a:endParaRPr>
          </a:p>
          <a:p>
            <a:r>
              <a:rPr lang="en-US" dirty="0"/>
              <a:t>Female customers </a:t>
            </a:r>
            <a:r>
              <a:rPr lang="en-US" dirty="0" err="1"/>
              <a:t>genrated</a:t>
            </a:r>
            <a:r>
              <a:rPr lang="en-US" dirty="0"/>
              <a:t> more profit and well sell more products to females</a:t>
            </a:r>
          </a:p>
          <a:p>
            <a:r>
              <a:rPr lang="en-US" dirty="0"/>
              <a:t>Cash is the highly used payment mode by both male and females</a:t>
            </a:r>
          </a:p>
          <a:p>
            <a:r>
              <a:rPr lang="en-IN" dirty="0"/>
              <a:t> </a:t>
            </a:r>
            <a:r>
              <a:rPr lang="en-US" dirty="0"/>
              <a:t>Debit Crad is less used by both genders for transactions</a:t>
            </a:r>
          </a:p>
          <a:p>
            <a:r>
              <a:rPr lang="en-US" dirty="0"/>
              <a:t> There is nearly a 4cr difference of profit between male and female</a:t>
            </a:r>
            <a:r>
              <a:rPr lang="en-IN" dirty="0"/>
              <a:t>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8D85A8-526E-323C-4CE6-A753BF337E9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198443" y="1930400"/>
            <a:ext cx="4189634" cy="254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79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2FF9A-5321-6D74-8A14-99B2E1DE3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82" y="1315763"/>
            <a:ext cx="8596668" cy="565156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Which gender did we sell more </a:t>
            </a:r>
            <a:r>
              <a:rPr lang="en-IN">
                <a:solidFill>
                  <a:schemeClr val="accent1"/>
                </a:solidFill>
              </a:rPr>
              <a:t>products to</a:t>
            </a:r>
            <a:r>
              <a:rPr lang="en-IN" dirty="0">
                <a:solidFill>
                  <a:schemeClr val="accent1"/>
                </a:solidFill>
              </a:rPr>
              <a:t>?</a:t>
            </a:r>
            <a:r>
              <a:rPr lang="en-IN">
                <a:solidFill>
                  <a:schemeClr val="accent1"/>
                </a:solidFill>
              </a:rPr>
              <a:t>  </a:t>
            </a:r>
            <a:endParaRPr lang="en-IN" dirty="0">
              <a:solidFill>
                <a:schemeClr val="accent1"/>
              </a:solidFill>
            </a:endParaRPr>
          </a:p>
          <a:p>
            <a:endParaRPr lang="en-IN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accent1"/>
              </a:solidFill>
            </a:endParaRPr>
          </a:p>
          <a:p>
            <a:endParaRPr lang="en-IN" dirty="0">
              <a:solidFill>
                <a:schemeClr val="accent1"/>
              </a:solidFill>
            </a:endParaRPr>
          </a:p>
          <a:p>
            <a:endParaRPr lang="en-IN" dirty="0">
              <a:solidFill>
                <a:schemeClr val="accent1"/>
              </a:solidFill>
            </a:endParaRPr>
          </a:p>
          <a:p>
            <a:endParaRPr lang="en-IN" dirty="0">
              <a:solidFill>
                <a:schemeClr val="accent1"/>
              </a:solidFill>
            </a:endParaRPr>
          </a:p>
          <a:p>
            <a:endParaRPr lang="en-IN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We sell more products to females</a:t>
            </a:r>
          </a:p>
          <a:p>
            <a:r>
              <a:rPr lang="en-US" dirty="0">
                <a:solidFill>
                  <a:schemeClr val="tx1"/>
                </a:solidFill>
              </a:rPr>
              <a:t>51,352 more products sold to females as compare to male</a:t>
            </a: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       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B5D9898-AD31-E7C3-58B6-CE742756AB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522588"/>
              </p:ext>
            </p:extLst>
          </p:nvPr>
        </p:nvGraphicFramePr>
        <p:xfrm>
          <a:off x="1068639" y="166146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34065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329BB-8D5B-C727-DAC0-802891C48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516" y="1097102"/>
            <a:ext cx="8596668" cy="5601872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Which gender generated more revenue?  </a:t>
            </a:r>
          </a:p>
          <a:p>
            <a:endParaRPr lang="en-IN" dirty="0">
              <a:solidFill>
                <a:schemeClr val="accent1"/>
              </a:solidFill>
            </a:endParaRPr>
          </a:p>
          <a:p>
            <a:endParaRPr lang="en-IN" dirty="0">
              <a:solidFill>
                <a:schemeClr val="accent1"/>
              </a:solidFill>
            </a:endParaRPr>
          </a:p>
          <a:p>
            <a:endParaRPr lang="en-IN" dirty="0">
              <a:solidFill>
                <a:schemeClr val="accent1"/>
              </a:solidFill>
            </a:endParaRPr>
          </a:p>
          <a:p>
            <a:endParaRPr lang="en-IN" dirty="0">
              <a:solidFill>
                <a:schemeClr val="accent1"/>
              </a:solidFill>
            </a:endParaRPr>
          </a:p>
          <a:p>
            <a:endParaRPr lang="en-IN" dirty="0">
              <a:solidFill>
                <a:schemeClr val="accent1"/>
              </a:solidFill>
            </a:endParaRPr>
          </a:p>
          <a:p>
            <a:endParaRPr lang="en-IN" dirty="0">
              <a:solidFill>
                <a:schemeClr val="accent1"/>
              </a:solidFill>
            </a:endParaRPr>
          </a:p>
          <a:p>
            <a:endParaRPr lang="en-IN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Female customers generated more revenue than males</a:t>
            </a:r>
          </a:p>
          <a:p>
            <a:r>
              <a:rPr lang="en-US" dirty="0">
                <a:solidFill>
                  <a:schemeClr val="tx1"/>
                </a:solidFill>
              </a:rPr>
              <a:t>Difference total revenue between two gender is </a:t>
            </a: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sz="1600" dirty="0">
                <a:solidFill>
                  <a:schemeClr val="tx1"/>
                </a:solidFill>
              </a:rPr>
              <a:t>₹4,33,07027.27</a:t>
            </a: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/>
              <a:t>      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CCEE048-3891-DA5F-5B04-BFDC10A349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1339832"/>
              </p:ext>
            </p:extLst>
          </p:nvPr>
        </p:nvGraphicFramePr>
        <p:xfrm>
          <a:off x="987287" y="142129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43841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CF9878-4FA8-5C0D-A1FA-E80487C1C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525" y="583337"/>
            <a:ext cx="8596668" cy="6195149"/>
          </a:xfrm>
        </p:spPr>
        <p:txBody>
          <a:bodyPr>
            <a:normAutofit fontScale="62500" lnSpcReduction="20000"/>
          </a:bodyPr>
          <a:lstStyle/>
          <a:p>
            <a:r>
              <a:rPr lang="en-IN" sz="2900" dirty="0">
                <a:solidFill>
                  <a:schemeClr val="accent1"/>
                </a:solidFill>
              </a:rPr>
              <a:t>Distribution of purchase categories relative to other columns?  </a:t>
            </a:r>
          </a:p>
          <a:p>
            <a:endParaRPr lang="en-IN" sz="2600" dirty="0">
              <a:solidFill>
                <a:schemeClr val="accent1"/>
              </a:solidFill>
            </a:endParaRPr>
          </a:p>
          <a:p>
            <a:endParaRPr lang="en-IN" dirty="0">
              <a:solidFill>
                <a:schemeClr val="accent1"/>
              </a:solidFill>
            </a:endParaRPr>
          </a:p>
          <a:p>
            <a:endParaRPr lang="en-IN" dirty="0">
              <a:solidFill>
                <a:schemeClr val="accent1"/>
              </a:solidFill>
            </a:endParaRPr>
          </a:p>
          <a:p>
            <a:endParaRPr lang="en-IN" dirty="0">
              <a:solidFill>
                <a:schemeClr val="accent1"/>
              </a:solidFill>
            </a:endParaRPr>
          </a:p>
          <a:p>
            <a:endParaRPr lang="en-IN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 </a:t>
            </a:r>
          </a:p>
          <a:p>
            <a:endParaRPr lang="en-IN" dirty="0">
              <a:solidFill>
                <a:schemeClr val="accent1"/>
              </a:solidFill>
            </a:endParaRPr>
          </a:p>
          <a:p>
            <a:endParaRPr lang="en-IN" dirty="0">
              <a:solidFill>
                <a:schemeClr val="accent1"/>
              </a:solidFill>
            </a:endParaRPr>
          </a:p>
          <a:p>
            <a:endParaRPr lang="en-IN" dirty="0">
              <a:solidFill>
                <a:schemeClr val="accent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More number of quantities were sold in Clothing category</a:t>
            </a:r>
          </a:p>
          <a:p>
            <a:r>
              <a:rPr lang="en-US" sz="2200" dirty="0">
                <a:solidFill>
                  <a:schemeClr val="tx1"/>
                </a:solidFill>
              </a:rPr>
              <a:t>Less number of quantities were sold in Souvenir, Books, technology and Toys</a:t>
            </a:r>
          </a:p>
          <a:p>
            <a:r>
              <a:rPr lang="en-US" sz="2200" dirty="0">
                <a:solidFill>
                  <a:schemeClr val="tx1"/>
                </a:solidFill>
              </a:rPr>
              <a:t>Hence more quantities sold, Clothing category generated more revenue </a:t>
            </a:r>
          </a:p>
          <a:p>
            <a:r>
              <a:rPr lang="en-US" sz="2200" dirty="0">
                <a:solidFill>
                  <a:schemeClr val="tx1"/>
                </a:solidFill>
              </a:rPr>
              <a:t>Shoes category is the second more revenue generated category followed by </a:t>
            </a:r>
            <a:r>
              <a:rPr lang="en-US" sz="2200" dirty="0" err="1">
                <a:solidFill>
                  <a:schemeClr val="tx1"/>
                </a:solidFill>
              </a:rPr>
              <a:t>Technolgy</a:t>
            </a:r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Food &amp; Beverages had more sells but failed to generate more revenue than shoes and technology because of price difference</a:t>
            </a:r>
            <a:endParaRPr lang="en-IN" sz="2200" dirty="0">
              <a:solidFill>
                <a:schemeClr val="tx1"/>
              </a:solidFill>
            </a:endParaRPr>
          </a:p>
          <a:p>
            <a:endParaRPr lang="en-IN" sz="2200" dirty="0">
              <a:solidFill>
                <a:schemeClr val="accent1"/>
              </a:solidFill>
            </a:endParaRPr>
          </a:p>
          <a:p>
            <a:endParaRPr lang="en-IN" dirty="0">
              <a:solidFill>
                <a:schemeClr val="accent1"/>
              </a:solidFill>
            </a:endParaRPr>
          </a:p>
          <a:p>
            <a:endParaRPr lang="en-IN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      </a:t>
            </a:r>
          </a:p>
          <a:p>
            <a:endParaRPr lang="en-IN" dirty="0">
              <a:solidFill>
                <a:schemeClr val="accent1"/>
              </a:solidFill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6005EC9-B263-6CDA-B5A9-8E2C59709D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0186586"/>
              </p:ext>
            </p:extLst>
          </p:nvPr>
        </p:nvGraphicFramePr>
        <p:xfrm>
          <a:off x="689112" y="1142999"/>
          <a:ext cx="6298095" cy="22860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32167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A828A-4958-F5DE-5EDA-59F278164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30" y="540512"/>
            <a:ext cx="8596668" cy="6208158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How is the shopping distribution according to age?</a:t>
            </a:r>
          </a:p>
          <a:p>
            <a:endParaRPr lang="en-IN" dirty="0">
              <a:solidFill>
                <a:schemeClr val="accent1"/>
              </a:solidFill>
            </a:endParaRPr>
          </a:p>
          <a:p>
            <a:endParaRPr lang="en-IN" dirty="0">
              <a:solidFill>
                <a:schemeClr val="accent1"/>
              </a:solidFill>
            </a:endParaRPr>
          </a:p>
          <a:p>
            <a:endParaRPr lang="en-IN" dirty="0">
              <a:solidFill>
                <a:schemeClr val="accent1"/>
              </a:solidFill>
            </a:endParaRPr>
          </a:p>
          <a:p>
            <a:endParaRPr lang="en-IN" dirty="0">
              <a:solidFill>
                <a:schemeClr val="accent1"/>
              </a:solidFill>
            </a:endParaRPr>
          </a:p>
          <a:p>
            <a:endParaRPr lang="en-IN" dirty="0">
              <a:solidFill>
                <a:schemeClr val="accent1"/>
              </a:solidFill>
            </a:endParaRPr>
          </a:p>
          <a:p>
            <a:endParaRPr lang="en-IN" dirty="0">
              <a:solidFill>
                <a:schemeClr val="accent1"/>
              </a:solidFill>
            </a:endParaRPr>
          </a:p>
          <a:p>
            <a:endParaRPr lang="en-IN" dirty="0">
              <a:solidFill>
                <a:schemeClr val="accent1"/>
              </a:solidFill>
            </a:endParaRPr>
          </a:p>
          <a:p>
            <a:endParaRPr lang="en-IN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31-60 Age group customers generated approximately same revenue</a:t>
            </a:r>
          </a:p>
          <a:p>
            <a:r>
              <a:rPr lang="en-US" dirty="0">
                <a:solidFill>
                  <a:schemeClr val="tx1"/>
                </a:solidFill>
              </a:rPr>
              <a:t>And the more revenue generated by the customers between the age group of 31-60</a:t>
            </a:r>
          </a:p>
          <a:p>
            <a:r>
              <a:rPr lang="en-US" dirty="0">
                <a:solidFill>
                  <a:schemeClr val="tx1"/>
                </a:solidFill>
              </a:rPr>
              <a:t>More number of quantities sold to 31-40 age group customers</a:t>
            </a:r>
          </a:p>
          <a:p>
            <a:r>
              <a:rPr lang="en-US" dirty="0">
                <a:solidFill>
                  <a:schemeClr val="tx1"/>
                </a:solidFill>
              </a:rPr>
              <a:t>Less number of quantities sold to 26-30 age group customers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23A8058-C009-1FD3-21F4-B9FB6C780D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7909454"/>
              </p:ext>
            </p:extLst>
          </p:nvPr>
        </p:nvGraphicFramePr>
        <p:xfrm>
          <a:off x="1136374" y="87464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63150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94F67-1DAB-25C7-DE18-69D1C0640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652" y="347870"/>
            <a:ext cx="9095098" cy="5723310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Which age category did we sell more products to?</a:t>
            </a:r>
          </a:p>
          <a:p>
            <a:endParaRPr lang="en-IN" dirty="0">
              <a:solidFill>
                <a:schemeClr val="accent1"/>
              </a:solidFill>
            </a:endParaRPr>
          </a:p>
          <a:p>
            <a:endParaRPr lang="en-IN" dirty="0">
              <a:solidFill>
                <a:schemeClr val="accent1"/>
              </a:solidFill>
            </a:endParaRPr>
          </a:p>
          <a:p>
            <a:endParaRPr lang="en-IN" dirty="0">
              <a:solidFill>
                <a:schemeClr val="accent1"/>
              </a:solidFill>
            </a:endParaRPr>
          </a:p>
          <a:p>
            <a:endParaRPr lang="en-IN" dirty="0">
              <a:solidFill>
                <a:schemeClr val="accent1"/>
              </a:solidFill>
            </a:endParaRPr>
          </a:p>
          <a:p>
            <a:endParaRPr lang="en-IN" dirty="0">
              <a:solidFill>
                <a:schemeClr val="accent1"/>
              </a:solidFill>
            </a:endParaRPr>
          </a:p>
          <a:p>
            <a:endParaRPr lang="en-IN" dirty="0">
              <a:solidFill>
                <a:schemeClr val="accent1"/>
              </a:solidFill>
            </a:endParaRPr>
          </a:p>
          <a:p>
            <a:endParaRPr lang="en-IN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Maximum number of products sold in age group of 31-40 is </a:t>
            </a: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      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      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33AD12F-D862-EDC6-A0C4-EDD5B8CB23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7800447"/>
              </p:ext>
            </p:extLst>
          </p:nvPr>
        </p:nvGraphicFramePr>
        <p:xfrm>
          <a:off x="947530" y="59634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319633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180</TotalTime>
  <Words>601</Words>
  <Application>Microsoft Office PowerPoint</Application>
  <PresentationFormat>Widescreen</PresentationFormat>
  <Paragraphs>150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Century Gothic</vt:lpstr>
      <vt:lpstr>Wingdings 3</vt:lpstr>
      <vt:lpstr>Ion</vt:lpstr>
      <vt:lpstr>Customer Data Analysis</vt:lpstr>
      <vt:lpstr>CONTENTS</vt:lpstr>
      <vt:lpstr>Dataset Overview</vt:lpstr>
      <vt:lpstr>Tasks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Tools Used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avi852003@gmail.com</dc:creator>
  <cp:lastModifiedBy>avi852003@gmail.com</cp:lastModifiedBy>
  <cp:revision>1</cp:revision>
  <dcterms:created xsi:type="dcterms:W3CDTF">2025-06-23T04:54:05Z</dcterms:created>
  <dcterms:modified xsi:type="dcterms:W3CDTF">2025-06-23T10:09:04Z</dcterms:modified>
</cp:coreProperties>
</file>