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57F147-5377-4049-9A1A-E4593D690490}" v="169" dt="2025-07-15T11:57:28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79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Analysis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Analysis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HP\Downloads\Analysis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[Analysis Data.xlsx]ProblemS!PivotTable1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0555555555555555E-2"/>
          <c:y val="6.9444444444444448E-2"/>
          <c:w val="0.93888888888888888"/>
          <c:h val="0.465261373578302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ProblemS!$B$4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ProblemS!$A$5:$A$15</c:f>
              <c:strCache>
                <c:ptCount val="10"/>
                <c:pt idx="0">
                  <c:v>bread</c:v>
                </c:pt>
                <c:pt idx="1">
                  <c:v>chips pretzels</c:v>
                </c:pt>
                <c:pt idx="2">
                  <c:v>fresh fruits</c:v>
                </c:pt>
                <c:pt idx="3">
                  <c:v>fresh vegetables</c:v>
                </c:pt>
                <c:pt idx="4">
                  <c:v>milk</c:v>
                </c:pt>
                <c:pt idx="5">
                  <c:v>packaged cheese</c:v>
                </c:pt>
                <c:pt idx="6">
                  <c:v>packaged vegetables fruits</c:v>
                </c:pt>
                <c:pt idx="7">
                  <c:v>soy lactosefree</c:v>
                </c:pt>
                <c:pt idx="8">
                  <c:v>water seltzer sparkling water</c:v>
                </c:pt>
                <c:pt idx="9">
                  <c:v>yogurt</c:v>
                </c:pt>
              </c:strCache>
            </c:strRef>
          </c:cat>
          <c:val>
            <c:numRef>
              <c:f>ProblemS!$B$5:$B$15</c:f>
              <c:numCache>
                <c:formatCode>General</c:formatCode>
                <c:ptCount val="10"/>
                <c:pt idx="0">
                  <c:v>15304</c:v>
                </c:pt>
                <c:pt idx="1">
                  <c:v>20396</c:v>
                </c:pt>
                <c:pt idx="2">
                  <c:v>98082</c:v>
                </c:pt>
                <c:pt idx="3">
                  <c:v>98610</c:v>
                </c:pt>
                <c:pt idx="4">
                  <c:v>21355</c:v>
                </c:pt>
                <c:pt idx="5">
                  <c:v>27062</c:v>
                </c:pt>
                <c:pt idx="6">
                  <c:v>51137</c:v>
                </c:pt>
                <c:pt idx="7">
                  <c:v>17155</c:v>
                </c:pt>
                <c:pt idx="8">
                  <c:v>24044</c:v>
                </c:pt>
                <c:pt idx="9">
                  <c:v>35916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16-4F2E-BCC2-67799847D73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72071552"/>
        <c:axId val="872046592"/>
      </c:barChart>
      <c:catAx>
        <c:axId val="872071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2046592"/>
        <c:crosses val="autoZero"/>
        <c:auto val="1"/>
        <c:lblAlgn val="ctr"/>
        <c:lblOffset val="100"/>
        <c:noMultiLvlLbl val="0"/>
      </c:catAx>
      <c:valAx>
        <c:axId val="87204659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8720715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ProblemS!$H$93</c:f>
              <c:strCache>
                <c:ptCount val="1"/>
                <c:pt idx="0">
                  <c:v>Total Orders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errBars>
            <c:errDir val="y"/>
            <c:errBarType val="both"/>
            <c:errValType val="percentage"/>
            <c:noEndCap val="0"/>
            <c:val val="5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ProblemS!$G$94:$G$100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ProblemS!$H$94:$H$100</c:f>
              <c:numCache>
                <c:formatCode>General</c:formatCode>
                <c:ptCount val="7"/>
                <c:pt idx="0">
                  <c:v>146386</c:v>
                </c:pt>
                <c:pt idx="1">
                  <c:v>143022</c:v>
                </c:pt>
                <c:pt idx="2">
                  <c:v>114052</c:v>
                </c:pt>
                <c:pt idx="3">
                  <c:v>106260</c:v>
                </c:pt>
                <c:pt idx="4">
                  <c:v>103423</c:v>
                </c:pt>
                <c:pt idx="5">
                  <c:v>110755</c:v>
                </c:pt>
                <c:pt idx="6">
                  <c:v>109661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6D-4A6E-B629-2ADCD8DFA45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325787216"/>
        <c:axId val="325792016"/>
      </c:lineChart>
      <c:catAx>
        <c:axId val="325787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792016"/>
        <c:crosses val="autoZero"/>
        <c:auto val="1"/>
        <c:lblAlgn val="ctr"/>
        <c:lblOffset val="100"/>
        <c:noMultiLvlLbl val="0"/>
      </c:catAx>
      <c:valAx>
        <c:axId val="3257920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25787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ProblemS!$A$55:$A$64</cx:f>
        <cx:lvl ptCount="10">
          <cx:pt idx="0">Banana</cx:pt>
          <cx:pt idx="1">Bag of Organic Bananas</cx:pt>
          <cx:pt idx="2">Organic Strawberries</cx:pt>
          <cx:pt idx="3">Organic Baby Spinach</cx:pt>
          <cx:pt idx="4">Organic Avocado</cx:pt>
          <cx:pt idx="5">Organic Hass Avocado</cx:pt>
          <cx:pt idx="6">Large Lemon</cx:pt>
          <cx:pt idx="7">Strawberries</cx:pt>
          <cx:pt idx="8">Limes</cx:pt>
          <cx:pt idx="9">Organic Raspberries</cx:pt>
        </cx:lvl>
      </cx:strDim>
      <cx:numDim type="val">
        <cx:f>ProblemS!$B$55:$B$64</cx:f>
        <cx:lvl ptCount="10" formatCode="General">
          <cx:pt idx="0">10764</cx:pt>
          <cx:pt idx="1">8647</cx:pt>
          <cx:pt idx="2">5584</cx:pt>
          <cx:pt idx="3">5234</cx:pt>
          <cx:pt idx="4">4064</cx:pt>
          <cx:pt idx="5">3892</cx:pt>
          <cx:pt idx="6">3882</cx:pt>
          <cx:pt idx="7">3142</cx:pt>
          <cx:pt idx="8">2823</cx:pt>
          <cx:pt idx="9">2805</cx:pt>
        </cx:lvl>
      </cx:numDim>
    </cx:data>
  </cx:chartData>
  <cx:chart>
    <cx:title pos="t" align="ctr" overlay="0"/>
    <cx:plotArea>
      <cx:plotAreaRegion>
        <cx:series layoutId="clusteredColumn" uniqueId="{12B2CE9F-6BF9-459A-8400-34A0ADE55158}">
          <cx:tx>
            <cx:txData>
              <cx:f>ProblemS!$B$54</cx:f>
              <cx:v>Reorders</cx:v>
            </cx:txData>
          </cx:tx>
          <cx:dataId val="0"/>
          <cx:layoutPr>
            <cx:aggregation/>
          </cx:layoutPr>
          <cx:axisId val="1"/>
        </cx:series>
        <cx:series layoutId="paretoLine" ownerIdx="0" uniqueId="{6BD740C1-E470-4908-B7DC-EFBEBA3B0B94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9681-29FA-4466-BB1E-B8C41BFE93C4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DF58-8396-4C8B-BE80-A56D31E08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74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9681-29FA-4466-BB1E-B8C41BFE93C4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DF58-8396-4C8B-BE80-A56D31E08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16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9681-29FA-4466-BB1E-B8C41BFE93C4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DF58-8396-4C8B-BE80-A56D31E08A55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0138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9681-29FA-4466-BB1E-B8C41BFE93C4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DF58-8396-4C8B-BE80-A56D31E08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390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9681-29FA-4466-BB1E-B8C41BFE93C4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DF58-8396-4C8B-BE80-A56D31E08A5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5866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9681-29FA-4466-BB1E-B8C41BFE93C4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DF58-8396-4C8B-BE80-A56D31E08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853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9681-29FA-4466-BB1E-B8C41BFE93C4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DF58-8396-4C8B-BE80-A56D31E08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869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9681-29FA-4466-BB1E-B8C41BFE93C4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DF58-8396-4C8B-BE80-A56D31E08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28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9681-29FA-4466-BB1E-B8C41BFE93C4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DF58-8396-4C8B-BE80-A56D31E08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69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9681-29FA-4466-BB1E-B8C41BFE93C4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DF58-8396-4C8B-BE80-A56D31E08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86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9681-29FA-4466-BB1E-B8C41BFE93C4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DF58-8396-4C8B-BE80-A56D31E08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41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9681-29FA-4466-BB1E-B8C41BFE93C4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DF58-8396-4C8B-BE80-A56D31E08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47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9681-29FA-4466-BB1E-B8C41BFE93C4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DF58-8396-4C8B-BE80-A56D31E08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41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9681-29FA-4466-BB1E-B8C41BFE93C4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DF58-8396-4C8B-BE80-A56D31E08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63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9681-29FA-4466-BB1E-B8C41BFE93C4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DF58-8396-4C8B-BE80-A56D31E08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44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9681-29FA-4466-BB1E-B8C41BFE93C4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3DF58-8396-4C8B-BE80-A56D31E08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34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09681-29FA-4466-BB1E-B8C41BFE93C4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D3DF58-8396-4C8B-BE80-A56D31E08A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05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HP\Downloads\Dasshboard.pbix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 descr="Burger and drink with solid fill">
            <a:extLst>
              <a:ext uri="{FF2B5EF4-FFF2-40B4-BE49-F238E27FC236}">
                <a16:creationId xmlns:a16="http://schemas.microsoft.com/office/drawing/2014/main" id="{7F6B58D5-8EC4-58DA-D9BE-EC57199E3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2942" y="966019"/>
            <a:ext cx="1629697" cy="1629697"/>
          </a:xfrm>
          <a:prstGeom prst="rect">
            <a:avLst/>
          </a:prstGeom>
        </p:spPr>
      </p:pic>
      <p:pic>
        <p:nvPicPr>
          <p:cNvPr id="9" name="Graphic 8" descr="Shopping cart with solid fill">
            <a:extLst>
              <a:ext uri="{FF2B5EF4-FFF2-40B4-BE49-F238E27FC236}">
                <a16:creationId xmlns:a16="http://schemas.microsoft.com/office/drawing/2014/main" id="{3CCFD5B7-E147-F422-855B-B27D99A113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39" y="1339643"/>
            <a:ext cx="4431891" cy="4431891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F420B64-95A3-33CE-2EC7-D30BDCE9991A}"/>
              </a:ext>
            </a:extLst>
          </p:cNvPr>
          <p:cNvSpPr txBox="1"/>
          <p:nvPr/>
        </p:nvSpPr>
        <p:spPr>
          <a:xfrm>
            <a:off x="4977578" y="1743896"/>
            <a:ext cx="42254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This report provides a comprehensive understanding of market analysis by deriving the customers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behaviour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and product trends focusing on orders, reorders and departments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02F4B2-CC21-C601-605A-85BBD5114559}"/>
              </a:ext>
            </a:extLst>
          </p:cNvPr>
          <p:cNvSpPr txBox="1"/>
          <p:nvPr/>
        </p:nvSpPr>
        <p:spPr>
          <a:xfrm>
            <a:off x="1029929" y="6154993"/>
            <a:ext cx="378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PTID-CDA-JUN-25-545 (Avinash R 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4439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2D015E-68A6-F3B8-DC88-9D4111B03648}"/>
              </a:ext>
            </a:extLst>
          </p:cNvPr>
          <p:cNvSpPr txBox="1"/>
          <p:nvPr/>
        </p:nvSpPr>
        <p:spPr>
          <a:xfrm>
            <a:off x="189271" y="257785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u="sng" dirty="0">
                <a:latin typeface="Arial" panose="020B0604020202020204" pitchFamily="34" charset="0"/>
                <a:cs typeface="Arial" panose="020B0604020202020204" pitchFamily="34" charset="0"/>
              </a:rPr>
              <a:t>Department-wise cart distribution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82646E1-D8A6-C642-2DEE-18CB6D9BF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97" y="627117"/>
            <a:ext cx="6343403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Cart volume: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Produce &gt; Dairy Eggs &gt; Snacks &gt; Frozen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Produce alone crossed 2M carts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 huge lead.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Canned goods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Dry goods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Deli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fall below 0.5M carts.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Suggests focus on daily fresh needs over packaged staples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18F3C0-10AB-B4AA-94FB-6BBA1676F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88" b="3640"/>
          <a:stretch>
            <a:fillRect/>
          </a:stretch>
        </p:blipFill>
        <p:spPr>
          <a:xfrm>
            <a:off x="638573" y="2526890"/>
            <a:ext cx="6788176" cy="272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28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82FB41-0B57-4CDF-6677-9D88C34E72AE}"/>
              </a:ext>
            </a:extLst>
          </p:cNvPr>
          <p:cNvSpPr txBox="1"/>
          <p:nvPr/>
        </p:nvSpPr>
        <p:spPr>
          <a:xfrm>
            <a:off x="199103" y="287282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Product and user count by aisle</a:t>
            </a:r>
            <a:endParaRPr lang="en-IN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D788893-4017-447E-42B1-5CE59731E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458" y="864363"/>
            <a:ext cx="8972328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products: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Yogurt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Chips Pretzels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Fresh Veg/Fruits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users: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Fresh Veg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Packaged Cheese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Bread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Interesting: Some aisles have high product count but lower user base (Example Soy).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BC0BDE-A68A-BD0A-DCFA-78FC3CC4A00E}"/>
              </a:ext>
            </a:extLst>
          </p:cNvPr>
          <p:cNvSpPr txBox="1"/>
          <p:nvPr/>
        </p:nvSpPr>
        <p:spPr>
          <a:xfrm>
            <a:off x="199103" y="2421369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Aisles with highest number of users</a:t>
            </a:r>
            <a:endParaRPr lang="en-IN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EE2D8DD-73D2-DA0D-E298-1EAEFBC0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458" y="2894575"/>
            <a:ext cx="6279348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Fresh Vegetables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Fresh Fruits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dominate again.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Bread, Milk, Packaged Veg/Fruits also see wide user base.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than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90K users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engaged with top aisles.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4A5A15-33D2-BEA2-C0E3-E81A93738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7" t="52571"/>
          <a:stretch>
            <a:fillRect/>
          </a:stretch>
        </p:blipFill>
        <p:spPr>
          <a:xfrm>
            <a:off x="1660212" y="4182107"/>
            <a:ext cx="5979453" cy="258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6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5D092-62CC-D090-7208-BFC8B5D6B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92" y="78659"/>
            <a:ext cx="8596668" cy="599768"/>
          </a:xfrm>
        </p:spPr>
        <p:txBody>
          <a:bodyPr>
            <a:normAutofit fontScale="90000"/>
          </a:bodyPr>
          <a:lstStyle/>
          <a:p>
            <a:r>
              <a:rPr lang="en-IN" dirty="0"/>
              <a:t>Reorder &amp; Product Lifecycle</a:t>
            </a:r>
            <a:br>
              <a:rPr lang="en-IN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BAE55-1858-23FC-208E-CE2CD68662C8}"/>
              </a:ext>
            </a:extLst>
          </p:cNvPr>
          <p:cNvSpPr txBox="1"/>
          <p:nvPr/>
        </p:nvSpPr>
        <p:spPr>
          <a:xfrm>
            <a:off x="146392" y="857553"/>
            <a:ext cx="610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Users who reorder most frequently</a:t>
            </a:r>
            <a:endParaRPr lang="en-IN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5CD976E-3BDF-4703-340E-F8A88A050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26" y="1246549"/>
            <a:ext cx="5740674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placing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14.31 orders each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on average.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users likely place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&gt;30 orders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while others &lt;5.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users may belong to families or bulk shoppers.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9C2BBB-43FB-EE8F-181E-6BD65E8D6DAA}"/>
              </a:ext>
            </a:extLst>
          </p:cNvPr>
          <p:cNvSpPr txBox="1"/>
          <p:nvPr/>
        </p:nvSpPr>
        <p:spPr>
          <a:xfrm>
            <a:off x="146392" y="3059668"/>
            <a:ext cx="610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>
                <a:latin typeface="Arial" panose="020B0604020202020204" pitchFamily="34" charset="0"/>
                <a:cs typeface="Arial" panose="020B0604020202020204" pitchFamily="34" charset="0"/>
              </a:rPr>
              <a:t>Departments with lowest reorder rates</a:t>
            </a:r>
            <a:endParaRPr lang="en-IN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4250208-1972-B73E-A4A6-7AE9E3AE4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26" y="3495614"/>
            <a:ext cx="7151317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Likely: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Alcohol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Bulk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May be due to infrequent use, low engagement.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Deli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Canned Goods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Dry Goods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also lower than fresh categories.</a:t>
            </a:r>
          </a:p>
        </p:txBody>
      </p:sp>
    </p:spTree>
    <p:extLst>
      <p:ext uri="{BB962C8B-B14F-4D97-AF65-F5344CB8AC3E}">
        <p14:creationId xmlns:p14="http://schemas.microsoft.com/office/powerpoint/2010/main" val="3940019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0424-2279-BB45-CD3D-76B35357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21" y="265471"/>
            <a:ext cx="8596668" cy="884903"/>
          </a:xfrm>
        </p:spPr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239" name="Rectangle 234">
            <a:extLst>
              <a:ext uri="{FF2B5EF4-FFF2-40B4-BE49-F238E27FC236}">
                <a16:creationId xmlns:a16="http://schemas.microsoft.com/office/drawing/2014/main" id="{63952465-20A7-A691-A401-4AE215D1B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21" y="914894"/>
            <a:ext cx="5535490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Bundle top reorder products into “Repeat Baskets”.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Highlight reorder frequency in product details.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reorder trends to adjust warehouse stocking.</a:t>
            </a:r>
          </a:p>
        </p:txBody>
      </p:sp>
      <p:sp>
        <p:nvSpPr>
          <p:cNvPr id="240" name="Rectangle 235">
            <a:extLst>
              <a:ext uri="{FF2B5EF4-FFF2-40B4-BE49-F238E27FC236}">
                <a16:creationId xmlns:a16="http://schemas.microsoft.com/office/drawing/2014/main" id="{341C6C39-22AE-3F3E-6A74-07A965A50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21" y="2202426"/>
            <a:ext cx="7214475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Run “Refill Monday” or “Super Sunday” campaigns.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Increase delivery slots on Sundays.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Midweek campaigns like “Essentials @ 10% off” can bridge the gap.</a:t>
            </a:r>
          </a:p>
        </p:txBody>
      </p:sp>
      <p:sp>
        <p:nvSpPr>
          <p:cNvPr id="241" name="Rectangle 236">
            <a:extLst>
              <a:ext uri="{FF2B5EF4-FFF2-40B4-BE49-F238E27FC236}">
                <a16:creationId xmlns:a16="http://schemas.microsoft.com/office/drawing/2014/main" id="{2E06A4B6-12EF-7C46-F833-983E7CF2F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21" y="3429000"/>
            <a:ext cx="6938118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Push combos from top aisles (bread + cheese).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Monitor shelf space for top aisles in physical stores.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Include “popular in your area” recommendations from top aisles.</a:t>
            </a:r>
            <a:r>
              <a:rPr lang="en-US" dirty="0"/>
              <a:t> 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Use user-favorite aisles to upsell related products.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661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EF42-A833-8F4B-5339-21E62E1B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89" y="285135"/>
            <a:ext cx="8596668" cy="825910"/>
          </a:xfrm>
        </p:spPr>
        <p:txBody>
          <a:bodyPr>
            <a:normAutofit fontScale="90000"/>
          </a:bodyPr>
          <a:lstStyle/>
          <a:p>
            <a:r>
              <a:rPr lang="en-US" dirty="0"/>
              <a:t>Dashboard</a:t>
            </a:r>
            <a:br>
              <a:rPr lang="en-US" dirty="0"/>
            </a:br>
            <a:br>
              <a:rPr lang="en-US" dirty="0"/>
            </a:br>
            <a:r>
              <a:rPr lang="en-US" sz="1800" dirty="0"/>
              <a:t>Preview</a:t>
            </a:r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69B5A9-A45D-DA51-0748-1BAB7FDE6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26" y="1670431"/>
            <a:ext cx="9377251" cy="4067743"/>
          </a:xfrm>
          <a:prstGeom prst="rect">
            <a:avLst/>
          </a:prstGeom>
        </p:spPr>
      </p:pic>
      <p:sp>
        <p:nvSpPr>
          <p:cNvPr id="10" name="Rectangle: Rounded Corners 9">
            <a:hlinkClick r:id="rId3" action="ppaction://hlinkfile"/>
            <a:extLst>
              <a:ext uri="{FF2B5EF4-FFF2-40B4-BE49-F238E27FC236}">
                <a16:creationId xmlns:a16="http://schemas.microsoft.com/office/drawing/2014/main" id="{27C423DE-4B38-B3DB-6E32-6EA6D7815AC8}"/>
              </a:ext>
            </a:extLst>
          </p:cNvPr>
          <p:cNvSpPr/>
          <p:nvPr/>
        </p:nvSpPr>
        <p:spPr>
          <a:xfrm>
            <a:off x="778109" y="5992758"/>
            <a:ext cx="1325995" cy="3048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701294-A8A4-2B98-9DA7-BAEA485EB1C4}"/>
              </a:ext>
            </a:extLst>
          </p:cNvPr>
          <p:cNvSpPr txBox="1"/>
          <p:nvPr/>
        </p:nvSpPr>
        <p:spPr>
          <a:xfrm>
            <a:off x="648929" y="6449961"/>
            <a:ext cx="365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*Click on Dashboard to navigate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67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54BF-6547-C2CE-073A-776502655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12722"/>
            <a:ext cx="8596668" cy="917677"/>
          </a:xfrm>
        </p:spPr>
        <p:txBody>
          <a:bodyPr>
            <a:normAutofit fontScale="90000"/>
          </a:bodyPr>
          <a:lstStyle/>
          <a:p>
            <a:r>
              <a:rPr lang="en-US" dirty="0"/>
              <a:t>Slides will cover:</a:t>
            </a:r>
            <a:br>
              <a:rPr lang="en-US" dirty="0"/>
            </a:br>
            <a:br>
              <a:rPr lang="en-US" dirty="0"/>
            </a:br>
            <a:r>
              <a:rPr lang="en-US" sz="3100" dirty="0"/>
              <a:t>Insights On</a:t>
            </a:r>
            <a:endParaRPr lang="en-IN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3BD27-D8A4-AE46-47F6-FDB45D80B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548" y="2762863"/>
            <a:ext cx="8192454" cy="336263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Product Popularity</a:t>
            </a:r>
          </a:p>
          <a:p>
            <a:pPr>
              <a:lnSpc>
                <a:spcPct val="170000"/>
              </a:lnSpc>
            </a:pPr>
            <a:r>
              <a:rPr lang="en-IN" dirty="0"/>
              <a:t>Customer Behaviour</a:t>
            </a:r>
          </a:p>
          <a:p>
            <a:pPr>
              <a:lnSpc>
                <a:spcPct val="170000"/>
              </a:lnSpc>
            </a:pPr>
            <a:r>
              <a:rPr lang="en-IN" dirty="0"/>
              <a:t>Order Trends</a:t>
            </a:r>
          </a:p>
          <a:p>
            <a:pPr>
              <a:lnSpc>
                <a:spcPct val="170000"/>
              </a:lnSpc>
            </a:pPr>
            <a:r>
              <a:rPr lang="en-IN" dirty="0"/>
              <a:t>Department &amp; Aisles </a:t>
            </a:r>
          </a:p>
          <a:p>
            <a:pPr>
              <a:lnSpc>
                <a:spcPct val="170000"/>
              </a:lnSpc>
            </a:pPr>
            <a:r>
              <a:rPr lang="en-IN" dirty="0"/>
              <a:t>Reorder &amp; Product Lifecycle</a:t>
            </a:r>
          </a:p>
          <a:p>
            <a:pPr>
              <a:lnSpc>
                <a:spcPct val="170000"/>
              </a:lnSpc>
            </a:pPr>
            <a:r>
              <a:rPr lang="en-IN" dirty="0"/>
              <a:t>Recommendations</a:t>
            </a:r>
          </a:p>
          <a:p>
            <a:pPr>
              <a:lnSpc>
                <a:spcPct val="170000"/>
              </a:lnSpc>
            </a:pPr>
            <a:r>
              <a:rPr lang="en-IN" dirty="0"/>
              <a:t>Dashboard</a:t>
            </a:r>
          </a:p>
          <a:p>
            <a:pPr>
              <a:lnSpc>
                <a:spcPct val="17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28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A82C-9CDF-146F-A6AA-3419852D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dirty="0"/>
              <a:t>Product Popularity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1BE65-F755-406E-DCB0-548C394A1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3" y="760390"/>
            <a:ext cx="8596668" cy="56041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u="sng" dirty="0">
                <a:solidFill>
                  <a:schemeClr val="tx1"/>
                </a:solidFill>
                <a:latin typeface="Arial" panose="020B0604020202020204" pitchFamily="34" charset="0"/>
              </a:rPr>
              <a:t>Top 10 aisles with the highest number of products</a:t>
            </a:r>
            <a:endParaRPr lang="en-IN" u="sng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6799B30-E5EA-CC1F-FF63-A18AB31CE5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716340"/>
              </p:ext>
            </p:extLst>
          </p:nvPr>
        </p:nvGraphicFramePr>
        <p:xfrm>
          <a:off x="585020" y="11233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0A9CD7D7-B6ED-3E7D-BEF6-50D4E6ABB34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85020" y="3527601"/>
            <a:ext cx="7728155" cy="333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Fresh vegetables and fruits have the most products.</a:t>
            </a:r>
            <a:endParaRPr lang="en-US" altLang="en-US" sz="1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Yogurt, cheese, and milk are heavily represented — daily use items.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Snacks like chips and sparkling water are also in the top 10.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Bread and packaged items show large variety — staple and convenience.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Health-focused aisles like lactose-free also appear.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products across these 10 aisles exceed 400,000.</a:t>
            </a:r>
          </a:p>
        </p:txBody>
      </p:sp>
    </p:spTree>
    <p:extLst>
      <p:ext uri="{BB962C8B-B14F-4D97-AF65-F5344CB8AC3E}">
        <p14:creationId xmlns:p14="http://schemas.microsoft.com/office/powerpoint/2010/main" val="207802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028FB-0666-9F25-4FCC-B8FDE0607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50" y="0"/>
            <a:ext cx="8596668" cy="56041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u="sng" dirty="0">
                <a:solidFill>
                  <a:schemeClr val="tx1"/>
                </a:solidFill>
                <a:latin typeface="Arial" panose="020B0604020202020204" pitchFamily="34" charset="0"/>
              </a:rPr>
              <a:t>Unique Departments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624715C-AB70-3C80-01EF-3065E7231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97" y="483265"/>
            <a:ext cx="7121630" cy="222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 21 unique departments are identified.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 Includes produce, dairy, bakery, bulk, international, etc.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 A few may overlap in offering similar SKUs (e.g. dairy &amp; breakfast).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 Some are niche (pets, international) with fewer SKUs.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DE8CB1-6C10-1420-AAE5-AA97FBBBF486}"/>
              </a:ext>
            </a:extLst>
          </p:cNvPr>
          <p:cNvSpPr txBox="1"/>
          <p:nvPr/>
        </p:nvSpPr>
        <p:spPr>
          <a:xfrm>
            <a:off x="206750" y="2705668"/>
            <a:ext cx="6100916" cy="560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charset="2"/>
              <a:buNone/>
              <a:defRPr u="sng">
                <a:latin typeface="Arial" panose="020B0604020202020204" pitchFamily="34" charset="0"/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IN" dirty="0"/>
              <a:t>Distribution of Products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3FB194F-D03F-DFA7-E16D-4C013345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97" y="3230059"/>
            <a:ext cx="7516801" cy="333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Produce: 29.6% of total products.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Dairy eggs, snacks, and beverages form the next big segments.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Bulk, alcohol, pets, and “other” are very small.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Some departments account for &lt;1% of total — opportunity to optimize.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Pantry, bakery, frozen are mid-size and steady.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 departments make up over 70% of the catalog</a:t>
            </a:r>
          </a:p>
        </p:txBody>
      </p:sp>
    </p:spTree>
    <p:extLst>
      <p:ext uri="{BB962C8B-B14F-4D97-AF65-F5344CB8AC3E}">
        <p14:creationId xmlns:p14="http://schemas.microsoft.com/office/powerpoint/2010/main" val="217441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DAC45-AC5E-BD03-31A4-F5B96585E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715" y="195405"/>
            <a:ext cx="8596668" cy="56041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u="sng" dirty="0">
                <a:solidFill>
                  <a:schemeClr val="tx1"/>
                </a:solidFill>
                <a:latin typeface="Arial" panose="020B0604020202020204" pitchFamily="34" charset="0"/>
              </a:rPr>
              <a:t>Top 10 products with highest reorders</a:t>
            </a:r>
            <a:endParaRPr lang="en-IN" u="sng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0F1844A3-CF16-E3E8-892E-D027CB165F5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90201774"/>
                  </p:ext>
                </p:extLst>
              </p:nvPr>
            </p:nvGraphicFramePr>
            <p:xfrm>
              <a:off x="244715" y="828368"/>
              <a:ext cx="4838562" cy="270141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0F1844A3-CF16-E3E8-892E-D027CB165F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4715" y="828368"/>
                <a:ext cx="4838562" cy="270141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Rectangle 1">
            <a:extLst>
              <a:ext uri="{FF2B5EF4-FFF2-40B4-BE49-F238E27FC236}">
                <a16:creationId xmlns:a16="http://schemas.microsoft.com/office/drawing/2014/main" id="{765C9A19-91A0-51C8-B69B-4C9C8B889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93" y="3602335"/>
            <a:ext cx="6728124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 are fresh produce → essential daily/weekly buys.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Organic options dominate reorder list → </a:t>
            </a:r>
            <a:r>
              <a:rPr lang="en-US" altLang="en-US" dirty="0">
                <a:latin typeface="Arial" panose="020B0604020202020204" pitchFamily="34" charset="0"/>
              </a:rPr>
              <a:t>premium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loyal buyers.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Banana leads massively → low-cost high-repeat.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packaged or frozen product in top 10.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7 out of 10 are fruits → freshness matters.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Most are perishables → reordered within short cycles.</a:t>
            </a:r>
          </a:p>
        </p:txBody>
      </p:sp>
    </p:spTree>
    <p:extLst>
      <p:ext uri="{BB962C8B-B14F-4D97-AF65-F5344CB8AC3E}">
        <p14:creationId xmlns:p14="http://schemas.microsoft.com/office/powerpoint/2010/main" val="40292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3651E-A669-4313-5ED6-34D8B1D01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3F9E-CD7D-8427-E6B5-9788E54C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548"/>
            <a:ext cx="8596668" cy="698090"/>
          </a:xfrm>
        </p:spPr>
        <p:txBody>
          <a:bodyPr>
            <a:normAutofit fontScale="90000"/>
          </a:bodyPr>
          <a:lstStyle/>
          <a:p>
            <a:r>
              <a:rPr lang="en-IN" dirty="0"/>
              <a:t>Customer Behaviour</a:t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506DC-EC91-701F-D1D2-0E2116D5C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205"/>
            <a:ext cx="8648700" cy="69809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435181-B72B-7619-6353-008C537AA6E9}"/>
              </a:ext>
            </a:extLst>
          </p:cNvPr>
          <p:cNvSpPr txBox="1"/>
          <p:nvPr/>
        </p:nvSpPr>
        <p:spPr>
          <a:xfrm>
            <a:off x="405580" y="1306715"/>
            <a:ext cx="610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63,083</a:t>
            </a:r>
            <a:r>
              <a:rPr lang="en-US" dirty="0"/>
              <a:t> unique users placed orders.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D846E25-3436-3A86-2B98-0A7914583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580" y="1629880"/>
            <a:ext cx="6587060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Unknown/missing user IDs were excluded.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benchmark retention if tracked monthly.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active users support warehouse &amp; logistics optimization.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66F66C-9C56-7C4A-09C5-A05F9A086BCA}"/>
              </a:ext>
            </a:extLst>
          </p:cNvPr>
          <p:cNvSpPr txBox="1"/>
          <p:nvPr/>
        </p:nvSpPr>
        <p:spPr>
          <a:xfrm>
            <a:off x="134781" y="3315618"/>
            <a:ext cx="6179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 err="1">
                <a:latin typeface="Arial" panose="020B0604020202020204" pitchFamily="34" charset="0"/>
                <a:cs typeface="Arial" panose="020B0604020202020204" pitchFamily="34" charset="0"/>
              </a:rPr>
              <a:t>Avg</a:t>
            </a:r>
            <a:r>
              <a:rPr lang="en-IN" u="sng" dirty="0">
                <a:latin typeface="Arial" panose="020B0604020202020204" pitchFamily="34" charset="0"/>
                <a:cs typeface="Arial" panose="020B0604020202020204" pitchFamily="34" charset="0"/>
              </a:rPr>
              <a:t> days between orders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D0EA5B4-8B55-C5A6-A1AF-64F7808A9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580" y="3757843"/>
            <a:ext cx="4868640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Average: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15.09 days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Users tend to order every 2 weeks.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Perishable buyers likely have shorter cycles.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Long-tail customers may go up to 30+ days.</a:t>
            </a:r>
          </a:p>
        </p:txBody>
      </p:sp>
    </p:spTree>
    <p:extLst>
      <p:ext uri="{BB962C8B-B14F-4D97-AF65-F5344CB8AC3E}">
        <p14:creationId xmlns:p14="http://schemas.microsoft.com/office/powerpoint/2010/main" val="293886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2D344CEB-6A3E-DB88-4029-80ACA0E7D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41" y="735273"/>
            <a:ext cx="6445995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reorders: 540K (60%)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Non-reorders: 363K (40%)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Reorder ratio = strong customer 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Some items are naturally single-use or one-time trials.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Reorder insights suggest trust in fresh, daily-use items.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Items with low reorders could be seasonal or wrongly priced.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BB1ECC-F300-7983-E5DB-8BD8BFBE25D3}"/>
              </a:ext>
            </a:extLst>
          </p:cNvPr>
          <p:cNvSpPr txBox="1"/>
          <p:nvPr/>
        </p:nvSpPr>
        <p:spPr>
          <a:xfrm>
            <a:off x="120950" y="316009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u="sng" dirty="0">
                <a:latin typeface="Arial" panose="020B0604020202020204" pitchFamily="34" charset="0"/>
                <a:cs typeface="Arial" panose="020B0604020202020204" pitchFamily="34" charset="0"/>
              </a:rPr>
              <a:t>Reorder rate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D7EB99-1043-68F0-F792-6E018993B18F}"/>
              </a:ext>
            </a:extLst>
          </p:cNvPr>
          <p:cNvSpPr txBox="1"/>
          <p:nvPr/>
        </p:nvSpPr>
        <p:spPr>
          <a:xfrm>
            <a:off x="105165" y="3686786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Aisles with highest reorder rates</a:t>
            </a:r>
            <a:endParaRPr lang="en-IN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E67DAEB-8625-7734-0206-10FB50D00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0" b="6985"/>
          <a:stretch>
            <a:fillRect/>
          </a:stretch>
        </p:blipFill>
        <p:spPr>
          <a:xfrm>
            <a:off x="6752466" y="4056118"/>
            <a:ext cx="5439534" cy="2806872"/>
          </a:xfrm>
          <a:prstGeom prst="rect">
            <a:avLst/>
          </a:prstGeom>
        </p:spPr>
      </p:pic>
      <p:sp>
        <p:nvSpPr>
          <p:cNvPr id="23" name="Rectangle 3">
            <a:extLst>
              <a:ext uri="{FF2B5EF4-FFF2-40B4-BE49-F238E27FC236}">
                <a16:creationId xmlns:a16="http://schemas.microsoft.com/office/drawing/2014/main" id="{092A79F3-6DB4-8030-B01A-9463161C0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3" y="4189238"/>
            <a:ext cx="5381601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Fresh vegetables &amp; fruits have 90K+ reorders.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Yogurt, milk, bread = consistently reordered.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Cheese and sparkling water are mid-tier.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Chips, lactose-free, pretzels are lower.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Products here have short shelf lives.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Reorder rates align with essential food categories.</a:t>
            </a:r>
          </a:p>
        </p:txBody>
      </p:sp>
    </p:spTree>
    <p:extLst>
      <p:ext uri="{BB962C8B-B14F-4D97-AF65-F5344CB8AC3E}">
        <p14:creationId xmlns:p14="http://schemas.microsoft.com/office/powerpoint/2010/main" val="348294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6B19-06F5-37E2-EB65-1586814B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9" y="113631"/>
            <a:ext cx="8596668" cy="835742"/>
          </a:xfrm>
        </p:spPr>
        <p:txBody>
          <a:bodyPr/>
          <a:lstStyle/>
          <a:p>
            <a:r>
              <a:rPr lang="en-IN" dirty="0"/>
              <a:t>Order Trends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61893-A38A-40A2-3CD3-66DA91472E5F}"/>
              </a:ext>
            </a:extLst>
          </p:cNvPr>
          <p:cNvSpPr txBox="1"/>
          <p:nvPr/>
        </p:nvSpPr>
        <p:spPr>
          <a:xfrm>
            <a:off x="336753" y="764707"/>
            <a:ext cx="6150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Peak hours of order placement</a:t>
            </a:r>
            <a:endParaRPr lang="en-IN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E22399F-5DAF-4E02-CB03-9FBCB8CC8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579" y="1134039"/>
            <a:ext cx="5035353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Highest order volume from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 AM to 4 PM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11 AM–2 PM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peak hours.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Post-evening drop — fewer orders after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 PM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Afternoon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339K orders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largest share.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46347F-7FE5-F62F-20B2-C48F2F570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5"/>
          <a:stretch>
            <a:fillRect/>
          </a:stretch>
        </p:blipFill>
        <p:spPr>
          <a:xfrm>
            <a:off x="5807366" y="1134039"/>
            <a:ext cx="3031834" cy="18730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6CDBFF-79D0-173F-30D4-051F3CA29347}"/>
              </a:ext>
            </a:extLst>
          </p:cNvPr>
          <p:cNvSpPr txBox="1"/>
          <p:nvPr/>
        </p:nvSpPr>
        <p:spPr>
          <a:xfrm>
            <a:off x="336753" y="3391067"/>
            <a:ext cx="6150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Order volume by day of the week</a:t>
            </a:r>
            <a:endParaRPr lang="en-IN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122BAB2-3D72-F17D-89FE-758838269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579" y="3745724"/>
            <a:ext cx="5736379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Sunday: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order count (~145K)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Monday drops slightly, followed by a weekday slump.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Friday and Saturday show recovery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~110K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Mid-week (Tue–Thu) is the lowest engagement.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C5BD10F-369C-BC32-0482-6AD8DD6E24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0707994"/>
              </p:ext>
            </p:extLst>
          </p:nvPr>
        </p:nvGraphicFramePr>
        <p:xfrm>
          <a:off x="5699977" y="3510486"/>
          <a:ext cx="4328160" cy="2044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93558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628F3A-4A29-9215-58D9-D5AB79C1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9" y="113631"/>
            <a:ext cx="8596668" cy="835742"/>
          </a:xfrm>
        </p:spPr>
        <p:txBody>
          <a:bodyPr>
            <a:normAutofit fontScale="90000"/>
          </a:bodyPr>
          <a:lstStyle/>
          <a:p>
            <a:r>
              <a:rPr lang="en-IN" dirty="0"/>
              <a:t>Department &amp; Aisles </a:t>
            </a:r>
            <a:br>
              <a:rPr lang="en-IN" dirty="0"/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84091-9896-2A47-9B92-C5F70C730E9C}"/>
              </a:ext>
            </a:extLst>
          </p:cNvPr>
          <p:cNvSpPr txBox="1"/>
          <p:nvPr/>
        </p:nvSpPr>
        <p:spPr>
          <a:xfrm>
            <a:off x="245807" y="764707"/>
            <a:ext cx="6135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Departments with highest number of orders</a:t>
            </a:r>
            <a:endParaRPr lang="en-IN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4293EC8-F725-F542-0A49-68A2B35CB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98" y="1141349"/>
            <a:ext cx="5702202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Most orders — over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 million in cart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Followed by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Dairy Eggs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Snacks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Frozen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Pantry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Top 5 account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~70%+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order traffic.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BBB11E-CFAE-F41B-AAF6-A69EDE906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85" y="2753593"/>
            <a:ext cx="5398302" cy="308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226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209</TotalTime>
  <Words>974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Segoe UI Semibold</vt:lpstr>
      <vt:lpstr>Trebuchet MS</vt:lpstr>
      <vt:lpstr>Wingdings 3</vt:lpstr>
      <vt:lpstr>Facet</vt:lpstr>
      <vt:lpstr>PowerPoint Presentation</vt:lpstr>
      <vt:lpstr>Slides will cover:  Insights On</vt:lpstr>
      <vt:lpstr>Product Popularity</vt:lpstr>
      <vt:lpstr>PowerPoint Presentation</vt:lpstr>
      <vt:lpstr>PowerPoint Presentation</vt:lpstr>
      <vt:lpstr>Customer Behaviour </vt:lpstr>
      <vt:lpstr>PowerPoint Presentation</vt:lpstr>
      <vt:lpstr>Order Trends</vt:lpstr>
      <vt:lpstr>Department &amp; Aisles  </vt:lpstr>
      <vt:lpstr>PowerPoint Presentation</vt:lpstr>
      <vt:lpstr>PowerPoint Presentation</vt:lpstr>
      <vt:lpstr>Reorder &amp; Product Lifecycle </vt:lpstr>
      <vt:lpstr>Recommendations</vt:lpstr>
      <vt:lpstr>Dashboard  Preview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avi852003@gmail.com</dc:creator>
  <cp:lastModifiedBy>avi852003@gmail.com</cp:lastModifiedBy>
  <cp:revision>2</cp:revision>
  <dcterms:created xsi:type="dcterms:W3CDTF">2025-07-15T04:59:19Z</dcterms:created>
  <dcterms:modified xsi:type="dcterms:W3CDTF">2025-07-15T12:08:22Z</dcterms:modified>
</cp:coreProperties>
</file>