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1" r:id="rId6"/>
    <p:sldId id="262" r:id="rId7"/>
    <p:sldId id="263" r:id="rId8"/>
    <p:sldId id="264" r:id="rId9"/>
    <p:sldId id="265" r:id="rId10"/>
    <p:sldId id="259"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A564-B435-4602-8137-897C9E15C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8C3630-A99F-49AA-BCA2-8D41287B5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776C58-C805-4C4E-9965-A3F061ACC443}"/>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5" name="Footer Placeholder 4">
            <a:extLst>
              <a:ext uri="{FF2B5EF4-FFF2-40B4-BE49-F238E27FC236}">
                <a16:creationId xmlns:a16="http://schemas.microsoft.com/office/drawing/2014/main" id="{3E70D96C-94B5-458D-8F0F-38F44D264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E279F-83F1-4D4B-AFAC-1EE29041719A}"/>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422028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0019-9C96-4A01-BF6F-3A66B7C7AC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D7006-FF61-4A48-B6B2-D4B0E6DA65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08BC6-D304-4982-A784-DE96ED8DFF87}"/>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5" name="Footer Placeholder 4">
            <a:extLst>
              <a:ext uri="{FF2B5EF4-FFF2-40B4-BE49-F238E27FC236}">
                <a16:creationId xmlns:a16="http://schemas.microsoft.com/office/drawing/2014/main" id="{B3A6F25F-7401-473F-9BCF-120E9FC99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F2F3-DF87-4335-8700-48567A57C84C}"/>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364707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557B3-B7BE-49C3-9A46-C58687386F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C7C3F6-6EA2-4F2D-954D-D985E5A3E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0B8F8-ECFC-4EDB-A11B-DD21D5CEED02}"/>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5" name="Footer Placeholder 4">
            <a:extLst>
              <a:ext uri="{FF2B5EF4-FFF2-40B4-BE49-F238E27FC236}">
                <a16:creationId xmlns:a16="http://schemas.microsoft.com/office/drawing/2014/main" id="{04381CB1-CE69-4FDD-9D0B-8A05CB566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BCAAA-6DA6-4244-A707-A8F30E1E6512}"/>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66033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7719-0FEE-4767-9E0B-0D1ED771E6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553085-BD38-4A19-9DFB-7E26AB1A8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CF1C7-2ED7-489F-91B5-DB512AE01844}"/>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5" name="Footer Placeholder 4">
            <a:extLst>
              <a:ext uri="{FF2B5EF4-FFF2-40B4-BE49-F238E27FC236}">
                <a16:creationId xmlns:a16="http://schemas.microsoft.com/office/drawing/2014/main" id="{7076132A-9F86-4CF5-BD34-16712D0C0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94D88-CC57-46C5-9C12-C9CA2AB8DDED}"/>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326058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894B-9984-4927-950D-EA7C2861F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FB5EA2-F459-485D-BFA8-3EA13DE7A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010D7-3FF3-4C89-A07F-061969605D15}"/>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5" name="Footer Placeholder 4">
            <a:extLst>
              <a:ext uri="{FF2B5EF4-FFF2-40B4-BE49-F238E27FC236}">
                <a16:creationId xmlns:a16="http://schemas.microsoft.com/office/drawing/2014/main" id="{3F2E689F-20D5-464E-8DCB-EFBC09D4D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8F6E7-FD5D-4FB1-B7FA-E3F05C77452A}"/>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4752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7E19-F9EE-4050-B90F-781771CDC5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3CC0F-C938-46B0-8339-51F3CA456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9CB206-B815-44F8-B1C4-FFEBBB9E3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1F0977-7FB4-40B5-8A2D-70A0F38959F2}"/>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6" name="Footer Placeholder 5">
            <a:extLst>
              <a:ext uri="{FF2B5EF4-FFF2-40B4-BE49-F238E27FC236}">
                <a16:creationId xmlns:a16="http://schemas.microsoft.com/office/drawing/2014/main" id="{1F491208-BB72-4470-9FEF-C7DF16C8A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A3B5D-26E9-4EB9-B500-635BA0B7BB7E}"/>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192616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D657-B3DB-4702-97DE-30BAAD55EE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FF65A3-1A43-4F7F-95EE-185C04D13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E8F760-9AB6-4329-81A2-B8C2860A6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7EEC2E-154A-42FC-A653-810385387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82D09-69E4-4F33-A413-743000323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347AE4-62EA-4F33-9764-9001ED3D9D0A}"/>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8" name="Footer Placeholder 7">
            <a:extLst>
              <a:ext uri="{FF2B5EF4-FFF2-40B4-BE49-F238E27FC236}">
                <a16:creationId xmlns:a16="http://schemas.microsoft.com/office/drawing/2014/main" id="{DC6AA15B-68E2-4200-8854-C35FB8D110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46213E-C3D5-41CD-A7DD-1AC6A0B93EBC}"/>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248129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37D8-099D-4198-9BB6-A5D449B9E2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C66FB2-9C17-41A1-8507-308BC623DD57}"/>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4" name="Footer Placeholder 3">
            <a:extLst>
              <a:ext uri="{FF2B5EF4-FFF2-40B4-BE49-F238E27FC236}">
                <a16:creationId xmlns:a16="http://schemas.microsoft.com/office/drawing/2014/main" id="{6409BA56-D261-4412-B924-1E35C373EF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11F9D6-9EBE-4B64-AE71-88EEF679E773}"/>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46868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0487F-7D1E-4E35-8029-9294A203F97C}"/>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3" name="Footer Placeholder 2">
            <a:extLst>
              <a:ext uri="{FF2B5EF4-FFF2-40B4-BE49-F238E27FC236}">
                <a16:creationId xmlns:a16="http://schemas.microsoft.com/office/drawing/2014/main" id="{915231EF-95A8-410F-9520-34431892AC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DBDA87-95F0-4EEF-8A7C-6545176B3E26}"/>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182668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F96D-8402-419A-92DB-090D770F3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3E0426-C8FE-4006-B1E0-473CD76CC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EA18B2-E865-44F4-B8C9-D53BD9672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20CF4-84CB-4690-B8B1-E860693C9ABF}"/>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6" name="Footer Placeholder 5">
            <a:extLst>
              <a:ext uri="{FF2B5EF4-FFF2-40B4-BE49-F238E27FC236}">
                <a16:creationId xmlns:a16="http://schemas.microsoft.com/office/drawing/2014/main" id="{FEF751D6-D94D-4310-A3E5-BC6CE96CEE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60016-BE28-4859-80FE-199B314B3D62}"/>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34712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C73D-2F25-486A-A182-58FEDD27F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00ECC-C993-4887-B618-9D47733F7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F1F986-30EE-4A2E-AA32-1FB45D3B9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EACAD-A6DD-4AE0-B6C6-82ADC0831E97}"/>
              </a:ext>
            </a:extLst>
          </p:cNvPr>
          <p:cNvSpPr>
            <a:spLocks noGrp="1"/>
          </p:cNvSpPr>
          <p:nvPr>
            <p:ph type="dt" sz="half" idx="10"/>
          </p:nvPr>
        </p:nvSpPr>
        <p:spPr/>
        <p:txBody>
          <a:bodyPr/>
          <a:lstStyle/>
          <a:p>
            <a:fld id="{7787F009-F6CA-4587-B493-7E121AAE410A}" type="datetimeFigureOut">
              <a:rPr lang="en-IN" smtClean="0"/>
              <a:t>24-12-2020</a:t>
            </a:fld>
            <a:endParaRPr lang="en-IN"/>
          </a:p>
        </p:txBody>
      </p:sp>
      <p:sp>
        <p:nvSpPr>
          <p:cNvPr id="6" name="Footer Placeholder 5">
            <a:extLst>
              <a:ext uri="{FF2B5EF4-FFF2-40B4-BE49-F238E27FC236}">
                <a16:creationId xmlns:a16="http://schemas.microsoft.com/office/drawing/2014/main" id="{DC1B8A2D-7A13-48D7-81A5-930DD96131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D90B5-A62A-4F22-B407-48A24C820EAA}"/>
              </a:ext>
            </a:extLst>
          </p:cNvPr>
          <p:cNvSpPr>
            <a:spLocks noGrp="1"/>
          </p:cNvSpPr>
          <p:nvPr>
            <p:ph type="sldNum" sz="quarter" idx="12"/>
          </p:nvPr>
        </p:nvSpPr>
        <p:spPr/>
        <p:txBody>
          <a:bodyPr/>
          <a:lstStyle/>
          <a:p>
            <a:fld id="{A08A22C7-1A80-45D8-9730-FE7B0207C5C4}" type="slidenum">
              <a:rPr lang="en-IN" smtClean="0"/>
              <a:t>‹#›</a:t>
            </a:fld>
            <a:endParaRPr lang="en-IN"/>
          </a:p>
        </p:txBody>
      </p:sp>
    </p:spTree>
    <p:extLst>
      <p:ext uri="{BB962C8B-B14F-4D97-AF65-F5344CB8AC3E}">
        <p14:creationId xmlns:p14="http://schemas.microsoft.com/office/powerpoint/2010/main" val="381353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B83BA-06E0-4A61-86C4-6585533D28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376D0-9D41-4382-A51C-1BDB184DA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A0A5AB-C2DC-4269-9F91-E1939B8A4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7F009-F6CA-4587-B493-7E121AAE410A}" type="datetimeFigureOut">
              <a:rPr lang="en-IN" smtClean="0"/>
              <a:t>24-12-2020</a:t>
            </a:fld>
            <a:endParaRPr lang="en-IN"/>
          </a:p>
        </p:txBody>
      </p:sp>
      <p:sp>
        <p:nvSpPr>
          <p:cNvPr id="5" name="Footer Placeholder 4">
            <a:extLst>
              <a:ext uri="{FF2B5EF4-FFF2-40B4-BE49-F238E27FC236}">
                <a16:creationId xmlns:a16="http://schemas.microsoft.com/office/drawing/2014/main" id="{1E0C19B3-6950-4857-B011-8557CD060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989D9A-228E-4977-A71A-3EFF44E70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A22C7-1A80-45D8-9730-FE7B0207C5C4}" type="slidenum">
              <a:rPr lang="en-IN" smtClean="0"/>
              <a:t>‹#›</a:t>
            </a:fld>
            <a:endParaRPr lang="en-IN"/>
          </a:p>
        </p:txBody>
      </p:sp>
    </p:spTree>
    <p:extLst>
      <p:ext uri="{BB962C8B-B14F-4D97-AF65-F5344CB8AC3E}">
        <p14:creationId xmlns:p14="http://schemas.microsoft.com/office/powerpoint/2010/main" val="1198322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publication/272172830_Real_Time_Eye_Blinking_Detection_and_Tracking_Using_Openc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3141D210-A5D5-4AE6-B6D8-3FDD111BF126}"/>
              </a:ext>
            </a:extLst>
          </p:cNvPr>
          <p:cNvSpPr>
            <a:spLocks noGrp="1"/>
          </p:cNvSpPr>
          <p:nvPr>
            <p:ph type="ctrTitle"/>
          </p:nvPr>
        </p:nvSpPr>
        <p:spPr>
          <a:xfrm>
            <a:off x="5207000" y="583345"/>
            <a:ext cx="5833787" cy="2274155"/>
          </a:xfrm>
        </p:spPr>
        <p:txBody>
          <a:bodyPr anchor="b">
            <a:normAutofit/>
          </a:bodyPr>
          <a:lstStyle/>
          <a:p>
            <a:pPr algn="r">
              <a:spcAft>
                <a:spcPts val="800"/>
              </a:spcAft>
            </a:pPr>
            <a:r>
              <a:rPr lang="en-IN" sz="3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Real time detection of driver drowsiness and alerting using OpenCV </a:t>
            </a:r>
            <a:br>
              <a:rPr lang="en-IN" sz="39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3900">
              <a:solidFill>
                <a:srgbClr val="FFFFFF"/>
              </a:solidFill>
            </a:endParaRPr>
          </a:p>
        </p:txBody>
      </p:sp>
      <p:sp>
        <p:nvSpPr>
          <p:cNvPr id="5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61" name="Straight Connector 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Graphic 6" descr="Eye">
            <a:extLst>
              <a:ext uri="{FF2B5EF4-FFF2-40B4-BE49-F238E27FC236}">
                <a16:creationId xmlns:a16="http://schemas.microsoft.com/office/drawing/2014/main" id="{2F8C0CC6-26BE-4626-9031-54DE11D7A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6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6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28794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EB67878B-0884-461F-A66F-C8B3870D41F8}"/>
              </a:ext>
            </a:extLst>
          </p:cNvPr>
          <p:cNvSpPr>
            <a:spLocks noGrp="1"/>
          </p:cNvSpPr>
          <p:nvPr>
            <p:ph idx="1"/>
          </p:nvPr>
        </p:nvSpPr>
        <p:spPr>
          <a:xfrm>
            <a:off x="4447308" y="591344"/>
            <a:ext cx="6906491" cy="5585619"/>
          </a:xfrm>
        </p:spPr>
        <p:txBody>
          <a:bodyPr anchor="ctr">
            <a:normAutofit/>
          </a:bodyPr>
          <a:lstStyle/>
          <a:p>
            <a:endParaRPr lang="en-IN" dirty="0"/>
          </a:p>
          <a:p>
            <a:endParaRPr lang="en-IN" dirty="0"/>
          </a:p>
          <a:p>
            <a:pPr marL="0" indent="0">
              <a:buNone/>
            </a:pPr>
            <a:r>
              <a:rPr lang="en-IN" sz="3200" b="1" u="sng" dirty="0"/>
              <a:t>References:</a:t>
            </a:r>
          </a:p>
          <a:p>
            <a:pPr marL="0" indent="0">
              <a:buNone/>
            </a:pPr>
            <a:endParaRPr lang="en-IN" dirty="0"/>
          </a:p>
          <a:p>
            <a:pPr marL="0" indent="0">
              <a:buNone/>
            </a:pPr>
            <a:r>
              <a:rPr lang="en-US" b="0" i="0" dirty="0">
                <a:effectLst/>
                <a:latin typeface="Roboto"/>
              </a:rPr>
              <a:t>Real Time Eye Blinking Detection and Tracking Using OpenCV:</a:t>
            </a:r>
          </a:p>
          <a:p>
            <a:pPr marL="0" indent="0">
              <a:buNone/>
            </a:pPr>
            <a:r>
              <a:rPr lang="en-US" b="0" i="0" dirty="0">
                <a:effectLst/>
                <a:latin typeface="Roboto"/>
                <a:hlinkClick r:id="rId2"/>
              </a:rPr>
              <a:t>https://www.researchgate.net/publication/272172830_Real_Time_Eye_Blinking_Detection_and_Tracking_Using_Opencv</a:t>
            </a:r>
            <a:endParaRPr lang="en-US" dirty="0">
              <a:latin typeface="Roboto"/>
            </a:endParaRPr>
          </a:p>
          <a:p>
            <a:pPr marL="0" indent="0">
              <a:buNone/>
            </a:pPr>
            <a:endParaRPr lang="en-US" b="0" i="0" dirty="0">
              <a:effectLst/>
              <a:latin typeface="Roboto"/>
            </a:endParaRPr>
          </a:p>
          <a:p>
            <a:pPr marL="0" indent="0">
              <a:buNone/>
            </a:pPr>
            <a:endParaRPr lang="en-US" b="0" i="0" dirty="0">
              <a:effectLst/>
              <a:latin typeface="Roboto"/>
            </a:endParaRPr>
          </a:p>
          <a:p>
            <a:pPr marL="0" indent="0">
              <a:buNone/>
            </a:pPr>
            <a:endParaRPr lang="en-IN" dirty="0"/>
          </a:p>
        </p:txBody>
      </p:sp>
    </p:spTree>
    <p:extLst>
      <p:ext uri="{BB962C8B-B14F-4D97-AF65-F5344CB8AC3E}">
        <p14:creationId xmlns:p14="http://schemas.microsoft.com/office/powerpoint/2010/main" val="353622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Freeform: Shape 1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baby, person, indoor, furniture&#10;&#10;Description automatically generated">
            <a:extLst>
              <a:ext uri="{FF2B5EF4-FFF2-40B4-BE49-F238E27FC236}">
                <a16:creationId xmlns:a16="http://schemas.microsoft.com/office/drawing/2014/main" id="{133C21D3-E248-4235-9D46-3C5A8F60D8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60" r="2806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053913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0C77-82EF-4B17-8F1B-71C798967E5E}"/>
              </a:ext>
            </a:extLst>
          </p:cNvPr>
          <p:cNvSpPr>
            <a:spLocks noGrp="1"/>
          </p:cNvSpPr>
          <p:nvPr>
            <p:ph type="title"/>
          </p:nvPr>
        </p:nvSpPr>
        <p:spPr>
          <a:xfrm>
            <a:off x="1653363" y="365760"/>
            <a:ext cx="9367203" cy="1188720"/>
          </a:xfrm>
        </p:spPr>
        <p:txBody>
          <a:bodyPr>
            <a:normAutofit fontScale="90000"/>
          </a:bodyPr>
          <a:lstStyle/>
          <a:p>
            <a:pPr>
              <a:lnSpc>
                <a:spcPct val="107000"/>
              </a:lnSpc>
              <a:spcAft>
                <a:spcPts val="800"/>
              </a:spcAft>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Real time detection of driver drowsiness and alerting using OpenCV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50667F1-4025-4889-8EFC-5A0B5C2A8AB9}"/>
              </a:ext>
            </a:extLst>
          </p:cNvPr>
          <p:cNvSpPr>
            <a:spLocks noGrp="1"/>
          </p:cNvSpPr>
          <p:nvPr>
            <p:ph idx="1"/>
          </p:nvPr>
        </p:nvSpPr>
        <p:spPr>
          <a:xfrm>
            <a:off x="1653363" y="2176272"/>
            <a:ext cx="9367204" cy="4041648"/>
          </a:xfrm>
        </p:spPr>
        <p:txBody>
          <a:bodyPr anchor="t">
            <a:normAutofit/>
          </a:bodyPr>
          <a:lstStyle/>
          <a:p>
            <a:r>
              <a:rPr lang="en-IN" sz="2400" b="1"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Our eyes are one of the primary sensing tools we use to learn and react to the environment. The field of measuring human eye movements is called eye tracking or eye detection.</a:t>
            </a:r>
          </a:p>
          <a:p>
            <a:r>
              <a:rPr lang="en-US" sz="2000" dirty="0">
                <a:latin typeface="Times New Roman" panose="02020603050405020304" pitchFamily="18" charset="0"/>
                <a:cs typeface="Times New Roman" panose="02020603050405020304" pitchFamily="18" charset="0"/>
              </a:rPr>
              <a:t>In this presentation, we explain you how to detect the eye blink duration using a simple webcam with the help of python and OpenCV</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31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1F6150-86BE-40E4-901F-DA24300605B8}"/>
              </a:ext>
            </a:extLst>
          </p:cNvPr>
          <p:cNvSpPr>
            <a:spLocks noGrp="1"/>
          </p:cNvSpPr>
          <p:nvPr>
            <p:ph idx="1"/>
          </p:nvPr>
        </p:nvSpPr>
        <p:spPr>
          <a:xfrm>
            <a:off x="4447308" y="591344"/>
            <a:ext cx="6906491" cy="5585619"/>
          </a:xfrm>
        </p:spPr>
        <p:txBody>
          <a:bodyPr anchor="ctr">
            <a:normAutofit/>
          </a:bodyPr>
          <a:lstStyle/>
          <a:p>
            <a:pPr marL="0" indent="0">
              <a:buNone/>
            </a:pPr>
            <a:r>
              <a:rPr lang="en-US" sz="1300" b="1">
                <a:latin typeface="Times New Roman" panose="02020603050405020304" pitchFamily="18" charset="0"/>
                <a:cs typeface="Times New Roman" panose="02020603050405020304" pitchFamily="18" charset="0"/>
              </a:rPr>
              <a:t>Problem Statement :</a:t>
            </a:r>
          </a:p>
          <a:p>
            <a:pPr marL="0" indent="0">
              <a:buNone/>
            </a:pPr>
            <a:r>
              <a:rPr lang="en-US" sz="1300">
                <a:latin typeface="Times New Roman" panose="02020603050405020304" pitchFamily="18" charset="0"/>
                <a:cs typeface="Times New Roman" panose="02020603050405020304" pitchFamily="18" charset="0"/>
              </a:rPr>
              <a:t>Through this project we are focusing on the problem of automatic detection and analysis of human eye blink duration through webcam. For this OpenCV and python module are used for applying the automatic image and video processing techniques to detect the blinking eye of the human.</a:t>
            </a:r>
          </a:p>
          <a:p>
            <a:pPr marL="0" indent="0">
              <a:buNone/>
            </a:pPr>
            <a:r>
              <a:rPr lang="en-US" sz="1300" b="1">
                <a:latin typeface="Times New Roman" panose="02020603050405020304" pitchFamily="18" charset="0"/>
                <a:cs typeface="Times New Roman" panose="02020603050405020304" pitchFamily="18" charset="0"/>
              </a:rPr>
              <a:t>Methodology:</a:t>
            </a:r>
          </a:p>
          <a:p>
            <a:pPr marL="0" indent="0">
              <a:spcAft>
                <a:spcPts val="800"/>
              </a:spcAft>
              <a:buNone/>
            </a:pPr>
            <a:r>
              <a:rPr lang="en-IN" sz="1300">
                <a:effectLst/>
                <a:latin typeface="Times New Roman" panose="02020603050405020304" pitchFamily="18" charset="0"/>
                <a:ea typeface="Calibri" panose="020F0502020204030204" pitchFamily="34" charset="0"/>
                <a:cs typeface="Times New Roman" panose="02020603050405020304" pitchFamily="18" charset="0"/>
              </a:rPr>
              <a:t>Prerequisites:</a:t>
            </a:r>
          </a:p>
          <a:p>
            <a:pPr>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The requirements for this python project are a webcam, and python version (3.6 recommended)</a:t>
            </a:r>
          </a:p>
          <a:p>
            <a:pPr>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Installation of below necessary packages should be done before starting the project.</a:t>
            </a:r>
          </a:p>
          <a:p>
            <a:pPr marL="342900" lvl="0" indent="-342900">
              <a:buFont typeface="+mj-lt"/>
              <a:buAutoNum type="arabicPeriod"/>
            </a:pPr>
            <a:r>
              <a:rPr lang="en-IN" sz="1300">
                <a:effectLst/>
                <a:latin typeface="Times New Roman" panose="02020603050405020304" pitchFamily="18" charset="0"/>
                <a:ea typeface="Calibri" panose="020F0502020204030204" pitchFamily="34" charset="0"/>
                <a:cs typeface="Times New Roman" panose="02020603050405020304" pitchFamily="18" charset="0"/>
              </a:rPr>
              <a:t>OpenCV – used for face and eye detection.</a:t>
            </a:r>
          </a:p>
          <a:p>
            <a:pPr marL="342900" lvl="0" indent="-342900">
              <a:buFont typeface="+mj-lt"/>
              <a:buAutoNum type="arabicPeriod"/>
            </a:pPr>
            <a:r>
              <a:rPr lang="en-IN" sz="1300">
                <a:effectLst/>
                <a:latin typeface="Times New Roman" panose="02020603050405020304" pitchFamily="18" charset="0"/>
                <a:ea typeface="Calibri" panose="020F0502020204030204" pitchFamily="34" charset="0"/>
                <a:cs typeface="Times New Roman" panose="02020603050405020304" pitchFamily="18" charset="0"/>
              </a:rPr>
              <a:t>Tenser flow – keras uses TensorFlow as backend.</a:t>
            </a:r>
          </a:p>
          <a:p>
            <a:pPr marL="342900" lvl="0" indent="-342900">
              <a:buFont typeface="+mj-lt"/>
              <a:buAutoNum type="arabicPeriod"/>
            </a:pPr>
            <a:r>
              <a:rPr lang="en-IN" sz="1300">
                <a:effectLst/>
                <a:latin typeface="Times New Roman" panose="02020603050405020304" pitchFamily="18" charset="0"/>
                <a:ea typeface="Calibri" panose="020F0502020204030204" pitchFamily="34" charset="0"/>
                <a:cs typeface="Times New Roman" panose="02020603050405020304" pitchFamily="18" charset="0"/>
              </a:rPr>
              <a:t>Keras – used to build classification model.</a:t>
            </a:r>
          </a:p>
          <a:p>
            <a:pPr marL="342900" lvl="0" indent="-342900">
              <a:spcAft>
                <a:spcPts val="800"/>
              </a:spcAft>
              <a:buFont typeface="+mj-lt"/>
              <a:buAutoNum type="arabicPeriod"/>
            </a:pPr>
            <a:r>
              <a:rPr lang="en-IN" sz="1300">
                <a:effectLst/>
                <a:latin typeface="Times New Roman" panose="02020603050405020304" pitchFamily="18" charset="0"/>
                <a:ea typeface="Calibri" panose="020F0502020204030204" pitchFamily="34" charset="0"/>
                <a:cs typeface="Times New Roman" panose="02020603050405020304" pitchFamily="18" charset="0"/>
              </a:rPr>
              <a:t>Pygame – used to play alarm sound.</a:t>
            </a:r>
          </a:p>
          <a:p>
            <a:pPr marL="0" lvl="0" indent="0">
              <a:spcAft>
                <a:spcPts val="800"/>
              </a:spcAft>
              <a:buNone/>
            </a:pPr>
            <a:r>
              <a:rPr lang="en-IN" sz="1300" b="1">
                <a:latin typeface="Times New Roman" panose="02020603050405020304" pitchFamily="18" charset="0"/>
                <a:ea typeface="Calibri" panose="020F0502020204030204" pitchFamily="34" charset="0"/>
                <a:cs typeface="Times New Roman" panose="02020603050405020304" pitchFamily="18" charset="0"/>
              </a:rPr>
              <a:t>Dataset:</a:t>
            </a:r>
          </a:p>
          <a:p>
            <a:pPr>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7000 images of people in different lighting conditions were taken and trained, the images consist of open and closed eyes.</a:t>
            </a:r>
          </a:p>
          <a:p>
            <a:pPr>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This dataset was already trained using CNN in keras, and we got it from a public source and applied it in our source code.</a:t>
            </a:r>
          </a:p>
          <a:p>
            <a:pPr marL="0" lvl="0" indent="0">
              <a:spcAft>
                <a:spcPts val="800"/>
              </a:spcAft>
              <a:buNone/>
            </a:pPr>
            <a:endParaRPr lang="en-IN" sz="1300" b="1">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6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38C18-7D54-4446-8C00-7831D034169C}"/>
              </a:ext>
            </a:extLst>
          </p:cNvPr>
          <p:cNvSpPr>
            <a:spLocks noGrp="1"/>
          </p:cNvSpPr>
          <p:nvPr>
            <p:ph idx="1"/>
          </p:nvPr>
        </p:nvSpPr>
        <p:spPr>
          <a:xfrm>
            <a:off x="115454" y="87903"/>
            <a:ext cx="11961091" cy="6197600"/>
          </a:xfrm>
        </p:spPr>
        <p:txBody>
          <a:bodyPr>
            <a:norm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haarcascade</a:t>
            </a:r>
            <a:r>
              <a:rPr lang="en-US" sz="1600" dirty="0">
                <a:latin typeface="Times New Roman" panose="02020603050405020304" pitchFamily="18" charset="0"/>
                <a:cs typeface="Times New Roman" panose="02020603050405020304" pitchFamily="18" charset="0"/>
              </a:rPr>
              <a:t> ”consists of the xml files that are needed to detect objects from the image. In our case, we are detecting the face and eyes of the person.</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“cnnCat2.h5” which was the model dataset that consists of 7000 images of the people in different lighting conditions whose eyes were open and closed and this dataset was already trained using CNN in keras, and we got it from a public source and applied it in our source.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We have an audio clip “alarm.wav” which is played when the person is feeling drowsy.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A211EF3-7B55-433E-AFD7-0CF15FAAEDCF}"/>
              </a:ext>
            </a:extLst>
          </p:cNvPr>
          <p:cNvPicPr>
            <a:picLocks noChangeAspect="1"/>
          </p:cNvPicPr>
          <p:nvPr/>
        </p:nvPicPr>
        <p:blipFill>
          <a:blip r:embed="rId2"/>
          <a:stretch>
            <a:fillRect/>
          </a:stretch>
        </p:blipFill>
        <p:spPr>
          <a:xfrm>
            <a:off x="304961" y="1132299"/>
            <a:ext cx="11468100" cy="752475"/>
          </a:xfrm>
          <a:prstGeom prst="rect">
            <a:avLst/>
          </a:prstGeom>
        </p:spPr>
      </p:pic>
      <p:pic>
        <p:nvPicPr>
          <p:cNvPr id="6" name="Picture 5">
            <a:extLst>
              <a:ext uri="{FF2B5EF4-FFF2-40B4-BE49-F238E27FC236}">
                <a16:creationId xmlns:a16="http://schemas.microsoft.com/office/drawing/2014/main" id="{02486406-16A1-4325-A5EA-3AEB59890F47}"/>
              </a:ext>
            </a:extLst>
          </p:cNvPr>
          <p:cNvPicPr>
            <a:picLocks noChangeAspect="1"/>
          </p:cNvPicPr>
          <p:nvPr/>
        </p:nvPicPr>
        <p:blipFill>
          <a:blip r:embed="rId3"/>
          <a:stretch>
            <a:fillRect/>
          </a:stretch>
        </p:blipFill>
        <p:spPr>
          <a:xfrm>
            <a:off x="337287" y="3035808"/>
            <a:ext cx="11582077" cy="786384"/>
          </a:xfrm>
          <a:prstGeom prst="rect">
            <a:avLst/>
          </a:prstGeom>
        </p:spPr>
      </p:pic>
      <p:pic>
        <p:nvPicPr>
          <p:cNvPr id="7" name="Picture 6">
            <a:extLst>
              <a:ext uri="{FF2B5EF4-FFF2-40B4-BE49-F238E27FC236}">
                <a16:creationId xmlns:a16="http://schemas.microsoft.com/office/drawing/2014/main" id="{46E706F2-F3F0-4F76-A0ED-7167247848EB}"/>
              </a:ext>
            </a:extLst>
          </p:cNvPr>
          <p:cNvPicPr>
            <a:picLocks noChangeAspect="1"/>
          </p:cNvPicPr>
          <p:nvPr/>
        </p:nvPicPr>
        <p:blipFill>
          <a:blip r:embed="rId4"/>
          <a:stretch>
            <a:fillRect/>
          </a:stretch>
        </p:blipFill>
        <p:spPr>
          <a:xfrm>
            <a:off x="337287" y="5010243"/>
            <a:ext cx="11582077" cy="787400"/>
          </a:xfrm>
          <a:prstGeom prst="rect">
            <a:avLst/>
          </a:prstGeom>
        </p:spPr>
      </p:pic>
    </p:spTree>
    <p:extLst>
      <p:ext uri="{BB962C8B-B14F-4D97-AF65-F5344CB8AC3E}">
        <p14:creationId xmlns:p14="http://schemas.microsoft.com/office/powerpoint/2010/main" val="151243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4BD81-ADF1-4020-A9DE-8516DE0AB905}"/>
              </a:ext>
            </a:extLst>
          </p:cNvPr>
          <p:cNvSpPr>
            <a:spLocks noGrp="1"/>
          </p:cNvSpPr>
          <p:nvPr>
            <p:ph idx="1"/>
          </p:nvPr>
        </p:nvSpPr>
        <p:spPr>
          <a:xfrm>
            <a:off x="138545" y="312002"/>
            <a:ext cx="11914910" cy="2934894"/>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Implementation</a:t>
            </a: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Step-1: We took image as input from a camera</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webcam was used to images as input. Here we made infinite loop to access webcam which means that will capture each frame.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used this method provided by OpenCV,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cv2.VideoCapture(0)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access the camera and to set the capture object(cap),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cap.read()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read each frame and stored image variable in a frame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5064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CDD14-5DB8-49F6-8F91-1C4846F0EEF2}"/>
              </a:ext>
            </a:extLst>
          </p:cNvPr>
          <p:cNvSpPr>
            <a:spLocks noGrp="1"/>
          </p:cNvSpPr>
          <p:nvPr>
            <p:ph idx="1"/>
          </p:nvPr>
        </p:nvSpPr>
        <p:spPr>
          <a:xfrm>
            <a:off x="170481" y="170482"/>
            <a:ext cx="11902699" cy="6579030"/>
          </a:xfrm>
        </p:spPr>
        <p:txBody>
          <a:bodyPr>
            <a:normAutofit/>
          </a:bodyPr>
          <a:lstStyle/>
          <a:p>
            <a:pPr marL="0" indent="0" algn="jus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Step-2: We detected face in the image and created a region of interest</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Here to detect the face in the image, we converted image into grayscale as </a:t>
            </a:r>
            <a:r>
              <a:rPr lang="en-IN" sz="1600" dirty="0">
                <a:latin typeface="Times New Roman" panose="02020603050405020304" pitchFamily="18" charset="0"/>
                <a:ea typeface="Calibri" panose="020F0502020204030204" pitchFamily="34" charset="0"/>
                <a:cs typeface="Times New Roman" panose="02020603050405020304" pitchFamily="18" charset="0"/>
              </a:rPr>
              <a:t>we knew that in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OpenCV for object detection it takes Gray images in the input. We used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cascade classifier to detect faces. </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set our classifier we used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face = cv2.CascadeClassifier(‘ path to our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cascade xml file’)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Then we performed the detection using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faces =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face.detectMultiScale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gray</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and this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returns an array of detections with coordinates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x,y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width of the boundary box of the object, and height. So that we will be able </a:t>
            </a:r>
            <a:r>
              <a:rPr lang="en-IN" sz="1600" dirty="0">
                <a:latin typeface="Times New Roman" panose="02020603050405020304" pitchFamily="18" charset="0"/>
                <a:ea typeface="Calibri" panose="020F0502020204030204" pitchFamily="34" charset="0"/>
                <a:cs typeface="Times New Roman" panose="02020603050405020304" pitchFamily="18" charset="0"/>
              </a:rPr>
              <a:t>to generate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 draw boundary boxes for each face.</a:t>
            </a:r>
          </a:p>
          <a:p>
            <a:pPr marL="0" indent="0" algn="just">
              <a:lnSpc>
                <a:spcPct val="107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Step-3: We detected the eyes from region of interest and feed it to the classifier</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procedure used to detect faces is used to detect eyes. We set cascade classifier for eyes in left eye(</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leye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 right eye(</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reye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respectively then detect the eyes using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left_eye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leye.detectMultiScale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gray</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To extract the eye data from the full image we extracted the boundary of the eye and then we pulled out the eye image form the frame using this code.</a:t>
            </a:r>
          </a:p>
          <a:p>
            <a:pPr marL="0" indent="0">
              <a:lnSpc>
                <a:spcPct val="107000"/>
              </a:lnSpc>
              <a:spcAft>
                <a:spcPts val="800"/>
              </a:spcAf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2D584C25-926C-46BF-8C7F-68E066A9B3A9}"/>
              </a:ext>
            </a:extLst>
          </p:cNvPr>
          <p:cNvPicPr>
            <a:picLocks noChangeAspect="1"/>
          </p:cNvPicPr>
          <p:nvPr/>
        </p:nvPicPr>
        <p:blipFill>
          <a:blip r:embed="rId2"/>
          <a:stretch>
            <a:fillRect/>
          </a:stretch>
        </p:blipFill>
        <p:spPr>
          <a:xfrm>
            <a:off x="118820" y="2308186"/>
            <a:ext cx="10178473" cy="666750"/>
          </a:xfrm>
          <a:prstGeom prst="rect">
            <a:avLst/>
          </a:prstGeom>
        </p:spPr>
      </p:pic>
      <p:pic>
        <p:nvPicPr>
          <p:cNvPr id="5" name="Picture 4" descr="Graphical user interface, application&#10;&#10;Description automatically generated with medium confidence">
            <a:extLst>
              <a:ext uri="{FF2B5EF4-FFF2-40B4-BE49-F238E27FC236}">
                <a16:creationId xmlns:a16="http://schemas.microsoft.com/office/drawing/2014/main" id="{DBEC6D7D-F1CF-42D5-879A-5DF73D367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79" y="4288333"/>
            <a:ext cx="11661301" cy="2399185"/>
          </a:xfrm>
          <a:prstGeom prst="rect">
            <a:avLst/>
          </a:prstGeom>
        </p:spPr>
      </p:pic>
    </p:spTree>
    <p:extLst>
      <p:ext uri="{BB962C8B-B14F-4D97-AF65-F5344CB8AC3E}">
        <p14:creationId xmlns:p14="http://schemas.microsoft.com/office/powerpoint/2010/main" val="361151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B9E8D-B51B-436C-89BA-326D35F091A3}"/>
              </a:ext>
            </a:extLst>
          </p:cNvPr>
          <p:cNvSpPr>
            <a:spLocks noGrp="1"/>
          </p:cNvSpPr>
          <p:nvPr>
            <p:ph idx="1"/>
          </p:nvPr>
        </p:nvSpPr>
        <p:spPr>
          <a:xfrm>
            <a:off x="138545" y="212436"/>
            <a:ext cx="11896437" cy="6446982"/>
          </a:xfrm>
        </p:spPr>
        <p:txBody>
          <a:bodyPr>
            <a:normAutofit/>
          </a:bodyPr>
          <a:lstStyle/>
          <a:p>
            <a:pPr marL="0" indent="0">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Step-4: classifier is used to categorize whether eyes are open or closed </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Here CNN </a:t>
            </a:r>
            <a:r>
              <a:rPr lang="en-IN" sz="1600" dirty="0">
                <a:latin typeface="Times New Roman" panose="02020603050405020304" pitchFamily="18" charset="0"/>
                <a:ea typeface="Calibri" panose="020F0502020204030204" pitchFamily="34" charset="0"/>
                <a:cs typeface="Times New Roman" panose="02020603050405020304" pitchFamily="18" charset="0"/>
              </a:rPr>
              <a:t>c</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lassifier is used for the prediction of the eye movement status. To feed our image and video into the model we convert the colour image into grayscale using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r_eye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 cv2.cvtColor(</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r_eye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cv2.COLOR_BGR2GRAY)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Then resizing of the image was done to 24*24 pixels as our model was trained on 24*24 pixel images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cv2.resize(</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r_eye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(24,24))</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Then we normalized the data for better convergence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r_eye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/255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(all values will be between 0-1). We expand the dimensions to feed into our classifier. Loaded our model using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model =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load_model</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(‘models/cnnCat2.h5’).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then we predicted each eye with our model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lpred</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model.predict_classes</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l_eye</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If the value of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lpred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[0] = 1, it states that eyes or open, if value of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lpred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[0] = 0 then, it states that eyes are closed.</a:t>
            </a:r>
          </a:p>
          <a:p>
            <a:pPr marL="0" indent="0" algn="jus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Step-5: we calculated score to check whether person is drowsy</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score is basically a value used to determine how long the person has closed his eyes. If both eyes are closed, then we will keep on increase the score and when eyes are open, we decrease the score.</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result is drawn on the screen using cv2.putText() function which display real time status of the person.</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threshold is defined for example if score becomes greater than 15 that means the person’s eyes are closed for a long period of time. This is when the alarm beep will played using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sound.play</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B228C967-3E49-4B63-9273-3BFFBC6920ED}"/>
              </a:ext>
            </a:extLst>
          </p:cNvPr>
          <p:cNvPicPr>
            <a:picLocks noChangeAspect="1"/>
          </p:cNvPicPr>
          <p:nvPr/>
        </p:nvPicPr>
        <p:blipFill>
          <a:blip r:embed="rId2"/>
          <a:stretch>
            <a:fillRect/>
          </a:stretch>
        </p:blipFill>
        <p:spPr>
          <a:xfrm>
            <a:off x="267855" y="5327141"/>
            <a:ext cx="11656289" cy="723900"/>
          </a:xfrm>
          <a:prstGeom prst="rect">
            <a:avLst/>
          </a:prstGeom>
        </p:spPr>
      </p:pic>
    </p:spTree>
    <p:extLst>
      <p:ext uri="{BB962C8B-B14F-4D97-AF65-F5344CB8AC3E}">
        <p14:creationId xmlns:p14="http://schemas.microsoft.com/office/powerpoint/2010/main" val="254114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4F77B-1E36-4B75-9305-BC3C6F714BD6}"/>
              </a:ext>
            </a:extLst>
          </p:cNvPr>
          <p:cNvSpPr>
            <a:spLocks noGrp="1"/>
          </p:cNvSpPr>
          <p:nvPr>
            <p:ph idx="1"/>
          </p:nvPr>
        </p:nvSpPr>
        <p:spPr>
          <a:xfrm>
            <a:off x="838200" y="648070"/>
            <a:ext cx="10515600" cy="5520015"/>
          </a:xfrm>
        </p:spPr>
        <p:txBody>
          <a:bodyPr/>
          <a:lstStyle/>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Results: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Open eye                                                                                                Closed eye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EC2F7888-1A19-47D5-94B5-EAF8DCA980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9935"/>
            <a:ext cx="5003165" cy="4159885"/>
          </a:xfrm>
          <a:prstGeom prst="rect">
            <a:avLst/>
          </a:prstGeom>
          <a:noFill/>
          <a:ln>
            <a:noFill/>
          </a:ln>
        </p:spPr>
      </p:pic>
      <p:pic>
        <p:nvPicPr>
          <p:cNvPr id="7" name="Picture 6">
            <a:extLst>
              <a:ext uri="{FF2B5EF4-FFF2-40B4-BE49-F238E27FC236}">
                <a16:creationId xmlns:a16="http://schemas.microsoft.com/office/drawing/2014/main" id="{C37FF8B4-DBED-423E-AD60-1B0F02D15A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6838" y="1679935"/>
            <a:ext cx="5146038" cy="4159885"/>
          </a:xfrm>
          <a:prstGeom prst="rect">
            <a:avLst/>
          </a:prstGeom>
          <a:noFill/>
          <a:ln>
            <a:noFill/>
          </a:ln>
        </p:spPr>
      </p:pic>
    </p:spTree>
    <p:extLst>
      <p:ext uri="{BB962C8B-B14F-4D97-AF65-F5344CB8AC3E}">
        <p14:creationId xmlns:p14="http://schemas.microsoft.com/office/powerpoint/2010/main" val="315926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EBBB8-B4EE-45E7-BBD7-E8CBBF85BEDE}"/>
              </a:ext>
            </a:extLst>
          </p:cNvPr>
          <p:cNvSpPr>
            <a:spLocks noGrp="1"/>
          </p:cNvSpPr>
          <p:nvPr>
            <p:ph idx="1"/>
          </p:nvPr>
        </p:nvSpPr>
        <p:spPr>
          <a:xfrm>
            <a:off x="838200" y="419100"/>
            <a:ext cx="10515600" cy="5757863"/>
          </a:xfrm>
        </p:spPr>
        <p:txBody>
          <a:bodyPr/>
          <a:lstStyle/>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Sleep alert: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AE654F8-4D38-4AB9-8527-545C54CF98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085850"/>
            <a:ext cx="5731510" cy="4686300"/>
          </a:xfrm>
          <a:prstGeom prst="rect">
            <a:avLst/>
          </a:prstGeom>
          <a:noFill/>
          <a:ln>
            <a:noFill/>
          </a:ln>
        </p:spPr>
      </p:pic>
    </p:spTree>
    <p:extLst>
      <p:ext uri="{BB962C8B-B14F-4D97-AF65-F5344CB8AC3E}">
        <p14:creationId xmlns:p14="http://schemas.microsoft.com/office/powerpoint/2010/main" val="180378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1027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Times New Roman</vt:lpstr>
      <vt:lpstr>Office Theme</vt:lpstr>
      <vt:lpstr>Real time detection of driver drowsiness and alerting using OpenCV  </vt:lpstr>
      <vt:lpstr>Real time detection of driver drowsiness and alerting using OpenCV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detection of driver drowsiness and alerting using OpenCV  </dc:title>
  <dc:creator>Aditya Patel Nukavarapu Lalita (MBA BA AI ML_2022)</dc:creator>
  <cp:lastModifiedBy>Avinash Reddy Nandikonda (MBA BA AI ML_2022)</cp:lastModifiedBy>
  <cp:revision>7</cp:revision>
  <dcterms:created xsi:type="dcterms:W3CDTF">2020-12-23T18:09:36Z</dcterms:created>
  <dcterms:modified xsi:type="dcterms:W3CDTF">2020-12-24T06:55:40Z</dcterms:modified>
</cp:coreProperties>
</file>