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3"/>
  </p:notesMasterIdLst>
  <p:sldIdLst>
    <p:sldId id="256" r:id="rId2"/>
    <p:sldId id="257" r:id="rId3"/>
    <p:sldId id="29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7" r:id="rId13"/>
    <p:sldId id="294" r:id="rId14"/>
    <p:sldId id="311" r:id="rId15"/>
    <p:sldId id="291" r:id="rId16"/>
    <p:sldId id="277" r:id="rId17"/>
    <p:sldId id="278" r:id="rId18"/>
    <p:sldId id="292" r:id="rId19"/>
    <p:sldId id="275" r:id="rId20"/>
    <p:sldId id="276" r:id="rId21"/>
    <p:sldId id="273" r:id="rId22"/>
    <p:sldId id="287" r:id="rId23"/>
    <p:sldId id="297" r:id="rId24"/>
    <p:sldId id="298" r:id="rId25"/>
    <p:sldId id="271" r:id="rId26"/>
    <p:sldId id="299" r:id="rId27"/>
    <p:sldId id="283" r:id="rId28"/>
    <p:sldId id="282" r:id="rId29"/>
    <p:sldId id="302" r:id="rId30"/>
    <p:sldId id="266" r:id="rId31"/>
    <p:sldId id="269" r:id="rId32"/>
    <p:sldId id="270" r:id="rId33"/>
    <p:sldId id="284" r:id="rId34"/>
    <p:sldId id="285" r:id="rId35"/>
    <p:sldId id="289" r:id="rId36"/>
    <p:sldId id="290" r:id="rId37"/>
    <p:sldId id="303" r:id="rId38"/>
    <p:sldId id="293" r:id="rId39"/>
    <p:sldId id="286" r:id="rId40"/>
    <p:sldId id="304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87038-A14C-4AAA-9630-E2C356AFD6F1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16B3C-6359-4D79-847D-62E2FABEC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3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0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5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0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1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0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820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tmp"/><Relationship Id="rId4" Type="http://schemas.openxmlformats.org/officeDocument/2006/relationships/image" Target="../media/image3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tmp"/><Relationship Id="rId4" Type="http://schemas.openxmlformats.org/officeDocument/2006/relationships/image" Target="../media/image3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tmp"/><Relationship Id="rId4" Type="http://schemas.openxmlformats.org/officeDocument/2006/relationships/image" Target="../media/image50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tmp"/><Relationship Id="rId5" Type="http://schemas.openxmlformats.org/officeDocument/2006/relationships/image" Target="../media/image53.tmp"/><Relationship Id="rId4" Type="http://schemas.openxmlformats.org/officeDocument/2006/relationships/image" Target="../media/image52.tm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BF0B60-4D3B-40C4-85C0-DD8414AE1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251" y="0"/>
            <a:ext cx="6957391" cy="5668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3E071-D157-4266-9170-76A22A931C86}"/>
              </a:ext>
            </a:extLst>
          </p:cNvPr>
          <p:cNvSpPr txBox="1"/>
          <p:nvPr/>
        </p:nvSpPr>
        <p:spPr>
          <a:xfrm>
            <a:off x="2870358" y="2419795"/>
            <a:ext cx="7298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3600" dirty="0">
                <a:solidFill>
                  <a:srgbClr val="C00000"/>
                </a:solidFill>
              </a:rPr>
              <a:t>		Store Sales</a:t>
            </a:r>
          </a:p>
          <a:p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6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DBD79-0428-44C3-A31C-42A9BCB73C88}"/>
              </a:ext>
            </a:extLst>
          </p:cNvPr>
          <p:cNvSpPr txBox="1"/>
          <p:nvPr/>
        </p:nvSpPr>
        <p:spPr>
          <a:xfrm>
            <a:off x="1908312" y="450574"/>
            <a:ext cx="909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THE NULL VALUES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E9AF9F-750D-44A7-A09F-A99273075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326602"/>
            <a:ext cx="12192000" cy="62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0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3D7CA-A68F-4E7C-AFB7-AEB1863B6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" y="1050325"/>
            <a:ext cx="10562609" cy="57868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E92CDD-2612-414F-A440-6BABF660F8D5}"/>
              </a:ext>
            </a:extLst>
          </p:cNvPr>
          <p:cNvSpPr txBox="1"/>
          <p:nvPr/>
        </p:nvSpPr>
        <p:spPr>
          <a:xfrm>
            <a:off x="1205345" y="304799"/>
            <a:ext cx="809105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300" dirty="0">
                <a:solidFill>
                  <a:schemeClr val="bg1"/>
                </a:solidFill>
              </a:rPr>
              <a:t>MERGING THE STORE AND  TRAIN DATA SET</a:t>
            </a:r>
          </a:p>
        </p:txBody>
      </p:sp>
    </p:spTree>
    <p:extLst>
      <p:ext uri="{BB962C8B-B14F-4D97-AF65-F5344CB8AC3E}">
        <p14:creationId xmlns:p14="http://schemas.microsoft.com/office/powerpoint/2010/main" val="376341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77D9A-3221-4F2C-9303-0E73039EEF77}"/>
              </a:ext>
            </a:extLst>
          </p:cNvPr>
          <p:cNvSpPr txBox="1"/>
          <p:nvPr/>
        </p:nvSpPr>
        <p:spPr>
          <a:xfrm>
            <a:off x="1881809" y="715617"/>
            <a:ext cx="825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Replacing The Null values with Median of The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C3AF49-405F-4B84-B845-C945A6EB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184"/>
            <a:ext cx="12192000" cy="53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5C6BF-8E28-4232-8E85-8413519BC4A1}"/>
              </a:ext>
            </a:extLst>
          </p:cNvPr>
          <p:cNvSpPr/>
          <p:nvPr/>
        </p:nvSpPr>
        <p:spPr>
          <a:xfrm>
            <a:off x="2248930" y="1458097"/>
            <a:ext cx="8464378" cy="453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9E2F9-A1E1-4AA3-AF05-68734FD82550}"/>
              </a:ext>
            </a:extLst>
          </p:cNvPr>
          <p:cNvSpPr txBox="1"/>
          <p:nvPr/>
        </p:nvSpPr>
        <p:spPr>
          <a:xfrm>
            <a:off x="2796492" y="1927654"/>
            <a:ext cx="73360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sz="2800" dirty="0"/>
              <a:t>EXPLORARTORY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A8522-E1C8-4025-9031-5716FCC746B8}"/>
              </a:ext>
            </a:extLst>
          </p:cNvPr>
          <p:cNvSpPr txBox="1"/>
          <p:nvPr/>
        </p:nvSpPr>
        <p:spPr>
          <a:xfrm>
            <a:off x="2796492" y="4090086"/>
            <a:ext cx="763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Data Analysis Done on Condition That The Store Should be Open Except Holiday</a:t>
            </a:r>
          </a:p>
        </p:txBody>
      </p:sp>
    </p:spTree>
    <p:extLst>
      <p:ext uri="{BB962C8B-B14F-4D97-AF65-F5344CB8AC3E}">
        <p14:creationId xmlns:p14="http://schemas.microsoft.com/office/powerpoint/2010/main" val="266829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A367-76F5-495F-8686-EDFC2326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F4C8-74CB-4F73-8059-B6336D6C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0B592-FE2F-4B0D-959C-8F019ACDD5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F7FA8A-E75D-4066-BEC3-A6203220F57D}"/>
              </a:ext>
            </a:extLst>
          </p:cNvPr>
          <p:cNvSpPr txBox="1"/>
          <p:nvPr/>
        </p:nvSpPr>
        <p:spPr>
          <a:xfrm>
            <a:off x="1011382" y="882650"/>
            <a:ext cx="809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Set Has 1115 Stores and Each Store has 942 Days Sales…Each Store has of week sales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AC549-4949-4266-9DB1-BA9F805595AE}"/>
              </a:ext>
            </a:extLst>
          </p:cNvPr>
          <p:cNvSpPr txBox="1"/>
          <p:nvPr/>
        </p:nvSpPr>
        <p:spPr>
          <a:xfrm>
            <a:off x="900545" y="1890876"/>
            <a:ext cx="987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Set has 856 Stores and  we have to 48 Days of Sales For Each Store</a:t>
            </a:r>
          </a:p>
        </p:txBody>
      </p:sp>
    </p:spTree>
    <p:extLst>
      <p:ext uri="{BB962C8B-B14F-4D97-AF65-F5344CB8AC3E}">
        <p14:creationId xmlns:p14="http://schemas.microsoft.com/office/powerpoint/2010/main" val="171724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38376-C3BC-4602-85EB-389648641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4" y="90620"/>
            <a:ext cx="11081810" cy="25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25D32-BBD1-446A-AB40-B7B8E7A3F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457245"/>
            <a:ext cx="12051303" cy="66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01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C7FEC-2A44-4392-8AE0-A99470D2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" y="1867290"/>
            <a:ext cx="10840774" cy="2679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B6435-FE1C-4B22-80C8-34257286ADFC}"/>
              </a:ext>
            </a:extLst>
          </p:cNvPr>
          <p:cNvSpPr txBox="1"/>
          <p:nvPr/>
        </p:nvSpPr>
        <p:spPr>
          <a:xfrm>
            <a:off x="642551" y="296562"/>
            <a:ext cx="9267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</a:t>
            </a:r>
            <a:r>
              <a:rPr lang="en-US" sz="2400" dirty="0">
                <a:solidFill>
                  <a:schemeClr val="bg1"/>
                </a:solidFill>
              </a:rPr>
              <a:t>SALES BY PROMO </a:t>
            </a:r>
          </a:p>
        </p:txBody>
      </p:sp>
    </p:spTree>
    <p:extLst>
      <p:ext uri="{BB962C8B-B14F-4D97-AF65-F5344CB8AC3E}">
        <p14:creationId xmlns:p14="http://schemas.microsoft.com/office/powerpoint/2010/main" val="316200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B2469-289C-45F1-B461-4763B467F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6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874A0E-B393-49D3-A61D-D85DF6C10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" y="803190"/>
            <a:ext cx="11763633" cy="60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4773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511155-C77A-4BD6-87F5-949B3C9CA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0" y="0"/>
            <a:ext cx="10138094" cy="302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AF506C-9462-45CB-8D06-98E0ACF52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7" y="302202"/>
            <a:ext cx="9566582" cy="306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89203C-C412-4688-9B8C-A2D190A01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2" y="753898"/>
            <a:ext cx="10579484" cy="62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5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624FF6-F356-47AC-B071-58C77DAC55FB}"/>
              </a:ext>
            </a:extLst>
          </p:cNvPr>
          <p:cNvSpPr txBox="1"/>
          <p:nvPr/>
        </p:nvSpPr>
        <p:spPr>
          <a:xfrm>
            <a:off x="2508422" y="321276"/>
            <a:ext cx="756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bg1"/>
                </a:solidFill>
              </a:rPr>
              <a:t>Sales With Respect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35E38-BE31-4F0C-A009-CDCE9B6B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4" y="898068"/>
            <a:ext cx="10577384" cy="50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2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E5F65-ABD1-4888-8418-72CC3BEDCB78}"/>
              </a:ext>
            </a:extLst>
          </p:cNvPr>
          <p:cNvSpPr txBox="1"/>
          <p:nvPr/>
        </p:nvSpPr>
        <p:spPr>
          <a:xfrm>
            <a:off x="2286001" y="1620982"/>
            <a:ext cx="81187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Exploratory Data Analysis	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2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50566-75FF-4E23-9C22-C20B030F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072"/>
            <a:ext cx="11615351" cy="6981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C0D55B-DC5A-43F4-B873-E6278DDAF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05" y="3419473"/>
            <a:ext cx="104790" cy="19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79335-2EC9-45B9-B6B0-FC3B18055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" y="-119548"/>
            <a:ext cx="11114528" cy="3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9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34E74-1E55-4E29-AEC3-B93F5985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40" y="552108"/>
            <a:ext cx="11516498" cy="5321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6ADD0-CEB3-46AA-8955-9E4D01379A46}"/>
              </a:ext>
            </a:extLst>
          </p:cNvPr>
          <p:cNvSpPr txBox="1"/>
          <p:nvPr/>
        </p:nvSpPr>
        <p:spPr>
          <a:xfrm>
            <a:off x="2508422" y="321276"/>
            <a:ext cx="756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bg1"/>
                </a:solidFill>
              </a:rPr>
              <a:t>Sales With Respect To Days in Month</a:t>
            </a:r>
          </a:p>
        </p:txBody>
      </p:sp>
    </p:spTree>
    <p:extLst>
      <p:ext uri="{BB962C8B-B14F-4D97-AF65-F5344CB8AC3E}">
        <p14:creationId xmlns:p14="http://schemas.microsoft.com/office/powerpoint/2010/main" val="273030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E3B7F4-1C19-4C93-A480-71CB65843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" y="0"/>
            <a:ext cx="12196753" cy="71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-4753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CA498-B783-45A0-BFBB-52E1F7923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6" y="4324153"/>
            <a:ext cx="11515725" cy="693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D1327-C3E7-4328-9B81-EC05BBAAF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6" y="968062"/>
            <a:ext cx="11782314" cy="3179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65BF0-3CC1-4D7B-A4C4-D76317BE0015}"/>
              </a:ext>
            </a:extLst>
          </p:cNvPr>
          <p:cNvSpPr txBox="1"/>
          <p:nvPr/>
        </p:nvSpPr>
        <p:spPr>
          <a:xfrm>
            <a:off x="2854411" y="222421"/>
            <a:ext cx="7018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solidFill>
                  <a:schemeClr val="bg1"/>
                </a:solidFill>
              </a:rPr>
              <a:t>LETS SEE Months Sales in Each Day</a:t>
            </a:r>
          </a:p>
        </p:txBody>
      </p:sp>
    </p:spTree>
    <p:extLst>
      <p:ext uri="{BB962C8B-B14F-4D97-AF65-F5344CB8AC3E}">
        <p14:creationId xmlns:p14="http://schemas.microsoft.com/office/powerpoint/2010/main" val="271367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-4753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2EA696-83E9-41DE-967C-C305FC06E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" y="469556"/>
            <a:ext cx="12192000" cy="58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2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-70002" y="-131618"/>
            <a:ext cx="12191980" cy="7121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A8DD7-0E95-49D4-AD82-5FF31B847B8C}"/>
              </a:ext>
            </a:extLst>
          </p:cNvPr>
          <p:cNvSpPr txBox="1"/>
          <p:nvPr/>
        </p:nvSpPr>
        <p:spPr>
          <a:xfrm>
            <a:off x="1509487" y="261257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Lets See Sales On The Basis of Day Of  Week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8DB17-275B-442E-8673-5F570D68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15" y="918592"/>
            <a:ext cx="11587769" cy="3208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65B8DD-3915-4BC7-B9EA-403CBB12C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6768"/>
            <a:ext cx="12192000" cy="4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8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-70002" y="-131618"/>
            <a:ext cx="12191980" cy="7121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19694-69BC-49E6-B510-B104D3B54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58"/>
            <a:ext cx="12192000" cy="62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1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93D47-E180-46E0-BFF3-E532380C9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1" y="992835"/>
            <a:ext cx="11827138" cy="353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3EC388-25BA-4CD8-AD92-FCC75B41C276}"/>
              </a:ext>
            </a:extLst>
          </p:cNvPr>
          <p:cNvSpPr txBox="1"/>
          <p:nvPr/>
        </p:nvSpPr>
        <p:spPr>
          <a:xfrm>
            <a:off x="977901" y="74139"/>
            <a:ext cx="940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800" dirty="0"/>
              <a:t>     </a:t>
            </a:r>
            <a:r>
              <a:rPr lang="en-US" sz="2800" dirty="0">
                <a:solidFill>
                  <a:schemeClr val="bg1"/>
                </a:solidFill>
              </a:rPr>
              <a:t>Sales By Store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093143-B90C-46B9-9CE3-6B03D5254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42" y="3395658"/>
            <a:ext cx="114316" cy="666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20D2B8-C035-4988-8FAD-E2760ABA7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5" y="5161779"/>
            <a:ext cx="11185553" cy="7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904BE-2ACB-4EC4-846A-805F83D5774A}"/>
              </a:ext>
            </a:extLst>
          </p:cNvPr>
          <p:cNvSpPr txBox="1"/>
          <p:nvPr/>
        </p:nvSpPr>
        <p:spPr>
          <a:xfrm>
            <a:off x="988541" y="74139"/>
            <a:ext cx="939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400" dirty="0">
                <a:solidFill>
                  <a:schemeClr val="bg1"/>
                </a:solidFill>
              </a:rPr>
              <a:t>Sales By Store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F8C38-B7CD-4848-9AB6-8C3EC44D4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4" y="535804"/>
            <a:ext cx="10033688" cy="65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04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904BE-2ACB-4EC4-846A-805F83D5774A}"/>
              </a:ext>
            </a:extLst>
          </p:cNvPr>
          <p:cNvSpPr txBox="1"/>
          <p:nvPr/>
        </p:nvSpPr>
        <p:spPr>
          <a:xfrm>
            <a:off x="988541" y="0"/>
            <a:ext cx="939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400" dirty="0">
                <a:solidFill>
                  <a:schemeClr val="bg1"/>
                </a:solidFill>
              </a:rPr>
              <a:t>Sales By </a:t>
            </a:r>
            <a:r>
              <a:rPr lang="en-US" sz="2400" dirty="0" err="1">
                <a:solidFill>
                  <a:schemeClr val="bg1"/>
                </a:solidFill>
              </a:rPr>
              <a:t>StoreType</a:t>
            </a:r>
            <a:r>
              <a:rPr lang="en-US" sz="2400" dirty="0">
                <a:solidFill>
                  <a:schemeClr val="bg1"/>
                </a:solidFill>
              </a:rPr>
              <a:t> and Assortment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5F4D1-E530-4191-9ED9-B129EB7C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6" y="461665"/>
            <a:ext cx="10601325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648267-FB8C-4DF8-9B5B-DF69FCF85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97" y="923330"/>
            <a:ext cx="10104605" cy="608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2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5C6BF-8E28-4232-8E85-8413519BC4A1}"/>
              </a:ext>
            </a:extLst>
          </p:cNvPr>
          <p:cNvSpPr/>
          <p:nvPr/>
        </p:nvSpPr>
        <p:spPr>
          <a:xfrm>
            <a:off x="2248930" y="1458097"/>
            <a:ext cx="8464378" cy="4534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9E2F9-A1E1-4AA3-AF05-68734FD82550}"/>
              </a:ext>
            </a:extLst>
          </p:cNvPr>
          <p:cNvSpPr txBox="1"/>
          <p:nvPr/>
        </p:nvSpPr>
        <p:spPr>
          <a:xfrm>
            <a:off x="2796492" y="1927654"/>
            <a:ext cx="733604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</a:t>
            </a:r>
            <a:r>
              <a:rPr lang="en-US" sz="28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091838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12546" y="0"/>
            <a:ext cx="12191980" cy="71212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876E8-DE51-49CF-B280-FCD5EA1FF45D}"/>
              </a:ext>
            </a:extLst>
          </p:cNvPr>
          <p:cNvSpPr txBox="1"/>
          <p:nvPr/>
        </p:nvSpPr>
        <p:spPr>
          <a:xfrm>
            <a:off x="2258291" y="180109"/>
            <a:ext cx="7800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8A55D-3E92-49F0-97FE-C8F677265626}"/>
              </a:ext>
            </a:extLst>
          </p:cNvPr>
          <p:cNvSpPr txBox="1"/>
          <p:nvPr/>
        </p:nvSpPr>
        <p:spPr>
          <a:xfrm>
            <a:off x="2133600" y="957943"/>
            <a:ext cx="7800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</a:t>
            </a:r>
            <a:r>
              <a:rPr lang="en-US" sz="2400" dirty="0">
                <a:solidFill>
                  <a:schemeClr val="bg1"/>
                </a:solidFill>
              </a:rPr>
              <a:t>Lets See Which Store has Maximum No of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B940B-0AEC-45DC-A87B-8DD4E789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8" y="1419608"/>
            <a:ext cx="11686783" cy="5573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50B534-B7D4-4365-8B5B-9267DCF42D63}"/>
              </a:ext>
            </a:extLst>
          </p:cNvPr>
          <p:cNvSpPr txBox="1"/>
          <p:nvPr/>
        </p:nvSpPr>
        <p:spPr>
          <a:xfrm>
            <a:off x="4714959" y="3004457"/>
            <a:ext cx="40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262 type B has Max Sales of 19516842</a:t>
            </a:r>
          </a:p>
        </p:txBody>
      </p:sp>
    </p:spTree>
    <p:extLst>
      <p:ext uri="{BB962C8B-B14F-4D97-AF65-F5344CB8AC3E}">
        <p14:creationId xmlns:p14="http://schemas.microsoft.com/office/powerpoint/2010/main" val="1737475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0" y="10160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3732D-6DB2-494A-8C10-4688524E3968}"/>
              </a:ext>
            </a:extLst>
          </p:cNvPr>
          <p:cNvSpPr txBox="1"/>
          <p:nvPr/>
        </p:nvSpPr>
        <p:spPr>
          <a:xfrm>
            <a:off x="2104571" y="493486"/>
            <a:ext cx="827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b="1" dirty="0">
                <a:solidFill>
                  <a:schemeClr val="bg1"/>
                </a:solidFill>
              </a:rPr>
              <a:t>Which Store Has Minimum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262A6-4F13-400D-9B10-AD1BD7977722}"/>
              </a:ext>
            </a:extLst>
          </p:cNvPr>
          <p:cNvSpPr/>
          <p:nvPr/>
        </p:nvSpPr>
        <p:spPr>
          <a:xfrm>
            <a:off x="8810171" y="3294743"/>
            <a:ext cx="2046514" cy="1988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307 having Store type has minimum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72D0E-D963-4583-B10B-44EF99895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3" y="1408592"/>
            <a:ext cx="7188171" cy="489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1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D4004-7810-4EA1-BDC9-ACF129602C44}"/>
              </a:ext>
            </a:extLst>
          </p:cNvPr>
          <p:cNvSpPr txBox="1"/>
          <p:nvPr/>
        </p:nvSpPr>
        <p:spPr>
          <a:xfrm>
            <a:off x="1683657" y="275771"/>
            <a:ext cx="7794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</a:t>
            </a:r>
            <a:r>
              <a:rPr lang="en-US" sz="2800" dirty="0">
                <a:solidFill>
                  <a:schemeClr val="bg1"/>
                </a:solidFill>
              </a:rPr>
              <a:t>LETS  VISUALIZE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12D59-B01E-4EEB-AFFF-505ADF9E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824391"/>
            <a:ext cx="12192000" cy="1711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AE497-CA5C-44FE-969D-8BCEB6006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973"/>
            <a:ext cx="11959770" cy="44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7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646063-1E92-4B20-8454-B6493CF6905A}"/>
              </a:ext>
            </a:extLst>
          </p:cNvPr>
          <p:cNvSpPr txBox="1"/>
          <p:nvPr/>
        </p:nvSpPr>
        <p:spPr>
          <a:xfrm>
            <a:off x="2842054" y="271849"/>
            <a:ext cx="6746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3200" dirty="0">
                <a:solidFill>
                  <a:schemeClr val="bg1"/>
                </a:solidFill>
              </a:rPr>
              <a:t>Sales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D62BE-1A63-4A4B-A383-513CC2F9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91" y="856624"/>
            <a:ext cx="8435052" cy="29792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4D8E76-4E7E-4B1A-8031-D6CFB7B60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8" y="4780237"/>
            <a:ext cx="9211961" cy="8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63395E-68A6-4610-8425-FE579F001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2" y="339913"/>
            <a:ext cx="10367319" cy="658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58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ABB07-767B-48C5-8EA2-F0DEE6220F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-1993" r="-78" b="54277"/>
          <a:stretch/>
        </p:blipFill>
        <p:spPr>
          <a:xfrm>
            <a:off x="4763" y="1126432"/>
            <a:ext cx="12192000" cy="2531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20BCC5-9820-43B0-80E0-29A0FD016BA0}"/>
              </a:ext>
            </a:extLst>
          </p:cNvPr>
          <p:cNvSpPr txBox="1"/>
          <p:nvPr/>
        </p:nvSpPr>
        <p:spPr>
          <a:xfrm>
            <a:off x="3064476" y="148281"/>
            <a:ext cx="643117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300" dirty="0">
                <a:solidFill>
                  <a:schemeClr val="bg1"/>
                </a:solidFill>
              </a:rPr>
              <a:t>Sales With  Respect To School Holiday</a:t>
            </a:r>
          </a:p>
        </p:txBody>
      </p:sp>
    </p:spTree>
    <p:extLst>
      <p:ext uri="{BB962C8B-B14F-4D97-AF65-F5344CB8AC3E}">
        <p14:creationId xmlns:p14="http://schemas.microsoft.com/office/powerpoint/2010/main" val="328451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D88EC-0F8E-4262-BAE6-65D05744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11" y="-1"/>
            <a:ext cx="8197418" cy="7121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C0E6D-DA5C-43D7-8440-2A5BE1699DAA}"/>
              </a:ext>
            </a:extLst>
          </p:cNvPr>
          <p:cNvSpPr/>
          <p:nvPr/>
        </p:nvSpPr>
        <p:spPr>
          <a:xfrm>
            <a:off x="5799954" y="0"/>
            <a:ext cx="601617" cy="2337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79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E0E3D-9B3A-4B17-AA7E-C82D753230C9}"/>
              </a:ext>
            </a:extLst>
          </p:cNvPr>
          <p:cNvSpPr txBox="1"/>
          <p:nvPr/>
        </p:nvSpPr>
        <p:spPr>
          <a:xfrm>
            <a:off x="3352550" y="531334"/>
            <a:ext cx="5130367" cy="63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B5AD2-579A-4E51-BC34-BA443D11BEF2}"/>
              </a:ext>
            </a:extLst>
          </p:cNvPr>
          <p:cNvSpPr txBox="1"/>
          <p:nvPr/>
        </p:nvSpPr>
        <p:spPr>
          <a:xfrm>
            <a:off x="2940907" y="259491"/>
            <a:ext cx="664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solidFill>
                  <a:schemeClr val="bg1"/>
                </a:solidFill>
              </a:rPr>
              <a:t>Week Days  and School Holiday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1A460-11CB-4134-94D9-E20BF7AE9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690314"/>
            <a:ext cx="12192000" cy="476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0C46C4-3DF0-44B4-833F-A31BB9C50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7" y="1241557"/>
            <a:ext cx="10869542" cy="57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26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1087E-E9AE-41E4-9B15-E836539AD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4773" y="70115"/>
            <a:ext cx="12191980" cy="7121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130B58-9588-4D75-8636-B64CB22A2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D2309E-064C-43FE-9FE0-FC4C9DF68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" y="455995"/>
            <a:ext cx="11881773" cy="299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C1AC0-C044-4D69-953E-26468419E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5" y="119079"/>
            <a:ext cx="12254341" cy="280911"/>
          </a:xfrm>
          <a:prstGeom prst="rect">
            <a:avLst/>
          </a:prstGeom>
        </p:spPr>
      </p:pic>
      <p:pic>
        <p:nvPicPr>
          <p:cNvPr id="9" name="Picture 8" descr="D:/Courses/Next Generation Analytics Courses/Data Science/Project Rossman Sales Prediction/Sales Prediction - RStudio">
            <a:extLst>
              <a:ext uri="{FF2B5EF4-FFF2-40B4-BE49-F238E27FC236}">
                <a16:creationId xmlns:a16="http://schemas.microsoft.com/office/drawing/2014/main" id="{47A6C8CF-3BF6-4778-BB82-D97DEC03E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6" y="785303"/>
            <a:ext cx="10942325" cy="62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1D0D-94C1-400F-BC02-B282503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85E4-2143-4BFF-92E0-4D5448DF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7BB63-E194-41D4-B458-9A4607945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4773" y="0"/>
            <a:ext cx="12191980" cy="7121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D9F358-8142-45A3-A93F-75FC98D09C07}"/>
              </a:ext>
            </a:extLst>
          </p:cNvPr>
          <p:cNvSpPr/>
          <p:nvPr/>
        </p:nvSpPr>
        <p:spPr>
          <a:xfrm>
            <a:off x="3138615" y="288205"/>
            <a:ext cx="5098163" cy="59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Conclusion Of 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92F86-1D5B-4172-89B1-CE94124DE756}"/>
              </a:ext>
            </a:extLst>
          </p:cNvPr>
          <p:cNvSpPr txBox="1"/>
          <p:nvPr/>
        </p:nvSpPr>
        <p:spPr>
          <a:xfrm>
            <a:off x="284205" y="1248032"/>
            <a:ext cx="115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95B43-3635-4757-BE2B-35C07FAE1D68}"/>
              </a:ext>
            </a:extLst>
          </p:cNvPr>
          <p:cNvSpPr txBox="1"/>
          <p:nvPr/>
        </p:nvSpPr>
        <p:spPr>
          <a:xfrm>
            <a:off x="284205" y="1248032"/>
            <a:ext cx="11578281" cy="603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Feature Customer  have Strong Correlation With  Sales  and  Promo has the Normal Correlation With 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Average Sales Increases When There is a Promo On The Store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Of Month December are greater than All other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Sales Increases in December Because of The Event of New Year and Christmas’s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Average Sales are greater in The Beginning and End of The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7D9A9-9D85-4C7E-93B0-528BEDBA77E0}"/>
              </a:ext>
            </a:extLst>
          </p:cNvPr>
          <p:cNvSpPr txBox="1"/>
          <p:nvPr/>
        </p:nvSpPr>
        <p:spPr>
          <a:xfrm>
            <a:off x="2867890" y="453643"/>
            <a:ext cx="570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	Data Cleaning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D9FA7-9A55-41A0-A495-10FADA01A427}"/>
              </a:ext>
            </a:extLst>
          </p:cNvPr>
          <p:cNvSpPr txBox="1"/>
          <p:nvPr/>
        </p:nvSpPr>
        <p:spPr>
          <a:xfrm>
            <a:off x="2174789" y="453644"/>
            <a:ext cx="8321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 			</a:t>
            </a:r>
          </a:p>
          <a:p>
            <a:r>
              <a:rPr lang="en-US" sz="2400" dirty="0"/>
              <a:t>             	</a:t>
            </a:r>
          </a:p>
          <a:p>
            <a:r>
              <a:rPr lang="en-US" sz="2400" dirty="0"/>
              <a:t>		       </a:t>
            </a:r>
            <a:r>
              <a:rPr lang="en-US" sz="2400" dirty="0">
                <a:solidFill>
                  <a:schemeClr val="bg1"/>
                </a:solidFill>
              </a:rPr>
              <a:t>Data Set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E37BF5-9698-491C-8A4F-A51CBA063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0" y="2468668"/>
            <a:ext cx="11843500" cy="364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0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6E73-5715-42BD-BD21-B30C25E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8155-52B0-4F37-B8E5-E57E4A50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F3C7A-92A1-4086-805B-9DECB03C1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490E8F-1178-4F96-A176-517121851669}"/>
              </a:ext>
            </a:extLst>
          </p:cNvPr>
          <p:cNvSpPr/>
          <p:nvPr/>
        </p:nvSpPr>
        <p:spPr>
          <a:xfrm>
            <a:off x="3031523" y="-37126"/>
            <a:ext cx="6128951" cy="57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Conclusion Of 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CFEAA-E42B-4350-A89A-4B6C7933DAB8}"/>
              </a:ext>
            </a:extLst>
          </p:cNvPr>
          <p:cNvSpPr txBox="1"/>
          <p:nvPr/>
        </p:nvSpPr>
        <p:spPr>
          <a:xfrm>
            <a:off x="185351" y="882650"/>
            <a:ext cx="12006649" cy="835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of The Month End  The Sales Increases In The Store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Sunday and Monday has the Highest Average Sales as Compared To Other Days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Sunday has the Highest Sales because of School Holiday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Store Type b has The Maximum Average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Assortment Of Type C has highest Average Sales In Store 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is not  Too much effect of School Holiday on Other Days except Sunday. As Sunday is already a holiday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29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6E73-5715-42BD-BD21-B30C25E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8155-52B0-4F37-B8E5-E57E4A50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F3C7A-92A1-4086-805B-9DECB03C1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490E8F-1178-4F96-A176-517121851669}"/>
              </a:ext>
            </a:extLst>
          </p:cNvPr>
          <p:cNvSpPr/>
          <p:nvPr/>
        </p:nvSpPr>
        <p:spPr>
          <a:xfrm>
            <a:off x="3031523" y="-37126"/>
            <a:ext cx="6128951" cy="578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Conclusion Of 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CFEAA-E42B-4350-A89A-4B6C7933DAB8}"/>
              </a:ext>
            </a:extLst>
          </p:cNvPr>
          <p:cNvSpPr txBox="1"/>
          <p:nvPr/>
        </p:nvSpPr>
        <p:spPr>
          <a:xfrm>
            <a:off x="185351" y="882650"/>
            <a:ext cx="12006649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 In Competition Distance Decrease The Average Sales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262 has Maximum Sales Having Store Type 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Store 367 has Minimum Sales Having Store Type 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Sales has Increased In Year 14 and 15 as compared to 13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2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FF9EDC-5DA9-4180-8E59-E8D2F824B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5" y="199090"/>
            <a:ext cx="4320622" cy="6162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DA02E-769B-4888-97E7-68A40B9D7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9" y="199091"/>
            <a:ext cx="3952875" cy="616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0E523-6984-4323-9A70-1DF9F3C51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208" y="0"/>
            <a:ext cx="3876675" cy="63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4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FC215-6645-463D-AA40-B03AE507F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" y="293235"/>
            <a:ext cx="12099233" cy="62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451D3-B4FB-4099-83EB-086E43B0EF6E}"/>
              </a:ext>
            </a:extLst>
          </p:cNvPr>
          <p:cNvSpPr/>
          <p:nvPr/>
        </p:nvSpPr>
        <p:spPr>
          <a:xfrm>
            <a:off x="2313708" y="652347"/>
            <a:ext cx="66778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	Arranging The Data 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68486-97DD-427E-985C-BEABFCD82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54" y="1486901"/>
            <a:ext cx="10929413" cy="44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0"/>
            <a:ext cx="12191980" cy="71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809BAA-87E8-41F3-BA87-1D6041652413}"/>
              </a:ext>
            </a:extLst>
          </p:cNvPr>
          <p:cNvSpPr/>
          <p:nvPr/>
        </p:nvSpPr>
        <p:spPr>
          <a:xfrm>
            <a:off x="2189022" y="653575"/>
            <a:ext cx="7703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STORES  WHICH  WERE NOT OPEN HAVE NO ROLE In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90D83-CC81-4265-8774-668C796E2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54" y="1410510"/>
            <a:ext cx="11879872" cy="47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4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7">
            <a:extLst>
              <a:ext uri="{FF2B5EF4-FFF2-40B4-BE49-F238E27FC236}">
                <a16:creationId xmlns:a16="http://schemas.microsoft.com/office/drawing/2014/main" id="{C05729A4-6F0F-4423-AD0C-EF27345E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04CB79E-F775-42E6-994C-D5FA8C17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1">
            <a:extLst>
              <a:ext uri="{FF2B5EF4-FFF2-40B4-BE49-F238E27FC236}">
                <a16:creationId xmlns:a16="http://schemas.microsoft.com/office/drawing/2014/main" id="{3AAB5B94-95EF-4963-859C-1FA406D62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15995-B7E7-4E43-B14E-A9F49821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55" b="3290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E2CAB-CA3C-4D76-A011-91A511C18580}"/>
              </a:ext>
            </a:extLst>
          </p:cNvPr>
          <p:cNvSpPr txBox="1"/>
          <p:nvPr/>
        </p:nvSpPr>
        <p:spPr>
          <a:xfrm>
            <a:off x="3131127" y="1025236"/>
            <a:ext cx="71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EDEB3-35CA-4AD8-AE5E-D8679D30EBDB}"/>
              </a:ext>
            </a:extLst>
          </p:cNvPr>
          <p:cNvSpPr txBox="1"/>
          <p:nvPr/>
        </p:nvSpPr>
        <p:spPr>
          <a:xfrm>
            <a:off x="1179444" y="490330"/>
            <a:ext cx="1056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Stores Which were Open and Sales were Zero have no role in Time Series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3E23D-DFDC-4691-BB24-3D008A19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1394568"/>
            <a:ext cx="10460182" cy="50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12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041"/>
      </a:dk2>
      <a:lt2>
        <a:srgbClr val="E2E8E4"/>
      </a:lt2>
      <a:accent1>
        <a:srgbClr val="E729B6"/>
      </a:accent1>
      <a:accent2>
        <a:srgbClr val="B717D5"/>
      </a:accent2>
      <a:accent3>
        <a:srgbClr val="7929E7"/>
      </a:accent3>
      <a:accent4>
        <a:srgbClr val="4746DD"/>
      </a:accent4>
      <a:accent5>
        <a:srgbClr val="2977E7"/>
      </a:accent5>
      <a:accent6>
        <a:srgbClr val="17B2D3"/>
      </a:accent6>
      <a:hlink>
        <a:srgbClr val="5A74C8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3250</TotalTime>
  <Words>467</Words>
  <Application>Microsoft Office PowerPoint</Application>
  <PresentationFormat>Widescreen</PresentationFormat>
  <Paragraphs>89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Gill Sans MT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Sahani</dc:creator>
  <cp:lastModifiedBy>Avinash Sahani</cp:lastModifiedBy>
  <cp:revision>91</cp:revision>
  <dcterms:created xsi:type="dcterms:W3CDTF">2019-07-19T08:12:37Z</dcterms:created>
  <dcterms:modified xsi:type="dcterms:W3CDTF">2020-04-15T22:15:13Z</dcterms:modified>
</cp:coreProperties>
</file>