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 id="275" r:id="rId16"/>
  </p:sldIdLst>
  <p:sldSz cx="9144000" cy="5143500" type="screen16x9"/>
  <p:notesSz cx="6858000" cy="9144000"/>
  <p:embeddedFontLst>
    <p:embeddedFont>
      <p:font typeface="Bree Serif" panose="020B0604020202020204" charset="0"/>
      <p:regular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7cdfcf6e05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7cdfcf6e05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7cc041961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7cc041961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7cc041961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7cc041961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7cdfcf6e05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7cdfcf6e05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7cdfcf6e05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7cdfcf6e05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11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b2076025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7b2076025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7cdfcf6e0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7cdfcf6e0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b207602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b207602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b2076025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b2076025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b2076025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7b2076025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7b2076025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7b2076025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7b2076025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7b2076025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7cdfcf6e05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7cdfcf6e0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www.ciscopress.com/articles/article.asp?p=330807&amp;seqNum=2"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SUBNET MASKING</a:t>
            </a:r>
            <a:endParaRPr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8" name="Google Shape;68;p13"/>
          <p:cNvSpPr txBox="1"/>
          <p:nvPr/>
        </p:nvSpPr>
        <p:spPr>
          <a:xfrm>
            <a:off x="3338075" y="2752875"/>
            <a:ext cx="25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Roboto"/>
                <a:ea typeface="Roboto"/>
                <a:cs typeface="Roboto"/>
                <a:sym typeface="Roboto"/>
              </a:rPr>
              <a:t>INTERNET TECHNOLOGIES</a:t>
            </a:r>
            <a:endParaRPr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SUBNETTING?</a:t>
            </a:r>
            <a:endParaRPr/>
          </a:p>
        </p:txBody>
      </p:sp>
      <p:sp>
        <p:nvSpPr>
          <p:cNvPr id="155" name="Google Shape;155;p27"/>
          <p:cNvSpPr txBox="1">
            <a:spLocks noGrp="1"/>
          </p:cNvSpPr>
          <p:nvPr>
            <p:ph type="body" idx="1"/>
          </p:nvPr>
        </p:nvSpPr>
        <p:spPr>
          <a:xfrm>
            <a:off x="3439200" y="133125"/>
            <a:ext cx="5367900" cy="4622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dk2"/>
              </a:buClr>
              <a:buSzPts val="1700"/>
              <a:buFont typeface="Bree Serif"/>
              <a:buChar char="●"/>
            </a:pPr>
            <a:r>
              <a:rPr lang="en" sz="1700">
                <a:solidFill>
                  <a:schemeClr val="dk2"/>
                </a:solidFill>
                <a:latin typeface="Bree Serif"/>
                <a:ea typeface="Bree Serif"/>
                <a:cs typeface="Bree Serif"/>
                <a:sym typeface="Bree Serif"/>
              </a:rPr>
              <a:t>Maximise addressing efficiency.</a:t>
            </a:r>
            <a:endParaRPr sz="1700">
              <a:solidFill>
                <a:schemeClr val="dk2"/>
              </a:solidFill>
              <a:latin typeface="Bree Serif"/>
              <a:ea typeface="Bree Serif"/>
              <a:cs typeface="Bree Serif"/>
              <a:sym typeface="Bree Serif"/>
            </a:endParaRPr>
          </a:p>
          <a:p>
            <a:pPr marL="457200" lvl="0" indent="-336550" algn="l" rtl="0">
              <a:spcBef>
                <a:spcPts val="0"/>
              </a:spcBef>
              <a:spcAft>
                <a:spcPts val="0"/>
              </a:spcAft>
              <a:buClr>
                <a:schemeClr val="dk2"/>
              </a:buClr>
              <a:buSzPts val="1700"/>
              <a:buFont typeface="Bree Serif"/>
              <a:buChar char="●"/>
            </a:pPr>
            <a:r>
              <a:rPr lang="en" sz="1700">
                <a:solidFill>
                  <a:schemeClr val="dk2"/>
                </a:solidFill>
                <a:latin typeface="Bree Serif"/>
                <a:ea typeface="Bree Serif"/>
                <a:cs typeface="Bree Serif"/>
                <a:sym typeface="Bree Serif"/>
              </a:rPr>
              <a:t>Extend the life of IPV4.</a:t>
            </a:r>
            <a:endParaRPr sz="1700">
              <a:solidFill>
                <a:schemeClr val="dk2"/>
              </a:solidFill>
              <a:latin typeface="Bree Serif"/>
              <a:ea typeface="Bree Serif"/>
              <a:cs typeface="Bree Serif"/>
              <a:sym typeface="Bree Serif"/>
            </a:endParaRPr>
          </a:p>
          <a:p>
            <a:pPr marL="457200" lvl="0" indent="-336550" algn="l" rtl="0">
              <a:spcBef>
                <a:spcPts val="0"/>
              </a:spcBef>
              <a:spcAft>
                <a:spcPts val="0"/>
              </a:spcAft>
              <a:buClr>
                <a:schemeClr val="dk2"/>
              </a:buClr>
              <a:buSzPts val="1700"/>
              <a:buFont typeface="Bree Serif"/>
              <a:buChar char="●"/>
            </a:pPr>
            <a:r>
              <a:rPr lang="en" sz="1700">
                <a:solidFill>
                  <a:schemeClr val="dk2"/>
                </a:solidFill>
                <a:latin typeface="Bree Serif"/>
                <a:ea typeface="Bree Serif"/>
                <a:cs typeface="Bree Serif"/>
                <a:sym typeface="Bree Serif"/>
              </a:rPr>
              <a:t>Easy to manage.</a:t>
            </a:r>
            <a:endParaRPr sz="1700">
              <a:solidFill>
                <a:schemeClr val="dk2"/>
              </a:solidFill>
              <a:latin typeface="Bree Serif"/>
              <a:ea typeface="Bree Serif"/>
              <a:cs typeface="Bree Serif"/>
              <a:sym typeface="Bree Serif"/>
            </a:endParaRPr>
          </a:p>
          <a:p>
            <a:pPr marL="457200" lvl="0" indent="-336550" algn="l" rtl="0">
              <a:spcBef>
                <a:spcPts val="0"/>
              </a:spcBef>
              <a:spcAft>
                <a:spcPts val="0"/>
              </a:spcAft>
              <a:buClr>
                <a:schemeClr val="dk2"/>
              </a:buClr>
              <a:buSzPts val="1700"/>
              <a:buFont typeface="Bree Serif"/>
              <a:buChar char="●"/>
            </a:pPr>
            <a:r>
              <a:rPr lang="en" sz="1700">
                <a:solidFill>
                  <a:schemeClr val="dk2"/>
                </a:solidFill>
                <a:latin typeface="Bree Serif"/>
                <a:ea typeface="Bree Serif"/>
                <a:cs typeface="Bree Serif"/>
                <a:sym typeface="Bree Serif"/>
              </a:rPr>
              <a:t>Subnetting reduces network traffic by removing collision and broadcast traffic, that overall improve performance.</a:t>
            </a:r>
            <a:endParaRPr sz="1700">
              <a:solidFill>
                <a:schemeClr val="dk2"/>
              </a:solidFill>
              <a:latin typeface="Bree Serif"/>
              <a:ea typeface="Bree Serif"/>
              <a:cs typeface="Bree Serif"/>
              <a:sym typeface="Bree Serif"/>
            </a:endParaRPr>
          </a:p>
          <a:p>
            <a:pPr marL="457200" lvl="0" indent="-336550" algn="l" rtl="0">
              <a:spcBef>
                <a:spcPts val="0"/>
              </a:spcBef>
              <a:spcAft>
                <a:spcPts val="0"/>
              </a:spcAft>
              <a:buClr>
                <a:schemeClr val="dk2"/>
              </a:buClr>
              <a:buSzPts val="1700"/>
              <a:buFont typeface="Bree Serif"/>
              <a:buChar char="●"/>
            </a:pPr>
            <a:r>
              <a:rPr lang="en" sz="1700">
                <a:solidFill>
                  <a:schemeClr val="dk2"/>
                </a:solidFill>
                <a:latin typeface="Bree Serif"/>
                <a:ea typeface="Bree Serif"/>
                <a:cs typeface="Bree Serif"/>
                <a:sym typeface="Bree Serif"/>
              </a:rPr>
              <a:t>Subnetting allows you to apply network security policies at the interconnection between subnets.</a:t>
            </a:r>
            <a:endParaRPr sz="1700">
              <a:solidFill>
                <a:schemeClr val="dk2"/>
              </a:solidFill>
              <a:latin typeface="Bree Serif"/>
              <a:ea typeface="Bree Serif"/>
              <a:cs typeface="Bree Serif"/>
              <a:sym typeface="Bree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p:nvPr/>
        </p:nvSpPr>
        <p:spPr>
          <a:xfrm>
            <a:off x="0" y="0"/>
            <a:ext cx="9144000" cy="615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Consider- We have a big single network having IP Address 200.1.2.0.We want to do subnetting and divide this network into 2 subnets.</a:t>
            </a:r>
            <a:endParaRPr>
              <a:latin typeface="Roboto"/>
              <a:ea typeface="Roboto"/>
              <a:cs typeface="Roboto"/>
              <a:sym typeface="Roboto"/>
            </a:endParaRPr>
          </a:p>
        </p:txBody>
      </p:sp>
      <p:sp>
        <p:nvSpPr>
          <p:cNvPr id="161" name="Google Shape;161;p28"/>
          <p:cNvSpPr txBox="1"/>
          <p:nvPr/>
        </p:nvSpPr>
        <p:spPr>
          <a:xfrm>
            <a:off x="0" y="615600"/>
            <a:ext cx="914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creating two subnets and to represent their subnet IDs, we require 1 bit. So, We borrow one bit from the Host ID part. After borrowing one bit, Host ID part remains with only 7 bits.</a:t>
            </a:r>
            <a:endParaRPr/>
          </a:p>
        </p:txBody>
      </p:sp>
      <p:pic>
        <p:nvPicPr>
          <p:cNvPr id="162" name="Google Shape;162;p28"/>
          <p:cNvPicPr preferRelativeResize="0"/>
          <p:nvPr/>
        </p:nvPicPr>
        <p:blipFill>
          <a:blip r:embed="rId3">
            <a:alphaModFix/>
          </a:blip>
          <a:stretch>
            <a:fillRect/>
          </a:stretch>
        </p:blipFill>
        <p:spPr>
          <a:xfrm>
            <a:off x="182325" y="3604500"/>
            <a:ext cx="3301800" cy="1212500"/>
          </a:xfrm>
          <a:prstGeom prst="rect">
            <a:avLst/>
          </a:prstGeom>
          <a:noFill/>
          <a:ln>
            <a:noFill/>
          </a:ln>
        </p:spPr>
      </p:pic>
      <p:sp>
        <p:nvSpPr>
          <p:cNvPr id="163" name="Google Shape;163;p28"/>
          <p:cNvSpPr txBox="1"/>
          <p:nvPr/>
        </p:nvSpPr>
        <p:spPr>
          <a:xfrm>
            <a:off x="40575" y="2635563"/>
            <a:ext cx="5842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If borrowed bit = 0, then it represents the first subnet.</a:t>
            </a:r>
            <a:endParaRPr dirty="0"/>
          </a:p>
          <a:p>
            <a:pPr marL="0" lvl="0" indent="0" algn="l" rtl="0">
              <a:spcBef>
                <a:spcPts val="0"/>
              </a:spcBef>
              <a:spcAft>
                <a:spcPts val="0"/>
              </a:spcAft>
              <a:buNone/>
            </a:pPr>
            <a:r>
              <a:rPr lang="en" dirty="0"/>
              <a:t>If borrowed bit = 1, then it represents second subnet.</a:t>
            </a:r>
            <a:endParaRPr dirty="0"/>
          </a:p>
        </p:txBody>
      </p:sp>
      <p:pic>
        <p:nvPicPr>
          <p:cNvPr id="164" name="Google Shape;164;p28"/>
          <p:cNvPicPr preferRelativeResize="0"/>
          <p:nvPr/>
        </p:nvPicPr>
        <p:blipFill>
          <a:blip r:embed="rId4">
            <a:alphaModFix/>
          </a:blip>
          <a:stretch>
            <a:fillRect/>
          </a:stretch>
        </p:blipFill>
        <p:spPr>
          <a:xfrm>
            <a:off x="4443350" y="1884350"/>
            <a:ext cx="4506751" cy="2118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5" name="Google Shape;165;p28"/>
          <p:cNvPicPr preferRelativeResize="0"/>
          <p:nvPr/>
        </p:nvPicPr>
        <p:blipFill>
          <a:blip r:embed="rId5">
            <a:alphaModFix/>
          </a:blip>
          <a:stretch>
            <a:fillRect/>
          </a:stretch>
        </p:blipFill>
        <p:spPr>
          <a:xfrm>
            <a:off x="182325" y="1231200"/>
            <a:ext cx="3301801" cy="13519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460950" y="6223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SUBNET MASK</a:t>
            </a:r>
            <a:endParaRPr/>
          </a:p>
        </p:txBody>
      </p:sp>
      <p:sp>
        <p:nvSpPr>
          <p:cNvPr id="171" name="Google Shape;171;p29"/>
          <p:cNvSpPr txBox="1">
            <a:spLocks noGrp="1"/>
          </p:cNvSpPr>
          <p:nvPr>
            <p:ph type="body" idx="1"/>
          </p:nvPr>
        </p:nvSpPr>
        <p:spPr>
          <a:xfrm>
            <a:off x="283500" y="1888700"/>
            <a:ext cx="85758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a:solidFill>
                  <a:srgbClr val="181A1B"/>
                </a:solidFill>
              </a:rPr>
              <a:t>A subnet mask is a 32-bit number that acts as a counterpart to the IP address. Each bit in the mask corresponds to its counterpart bit in the IP address. Logical ANDing is applied to the address and mask. If a bit in the IP address corresponds to a 1 bit in the subnet mask, the IP address bit represents a network number. If a bit in the IP address corresponds to a 0 bit in the subnet mask, the IP address bit represents a host number.</a:t>
            </a:r>
            <a:endParaRPr sz="1700">
              <a:solidFill>
                <a:srgbClr val="181A1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p:nvPr/>
        </p:nvSpPr>
        <p:spPr>
          <a:xfrm>
            <a:off x="0" y="0"/>
            <a:ext cx="91440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Consider an IP address 206.175.162.21. We want to find its network id.</a:t>
            </a:r>
            <a:endParaRPr b="1">
              <a:latin typeface="Roboto"/>
              <a:ea typeface="Roboto"/>
              <a:cs typeface="Roboto"/>
              <a:sym typeface="Roboto"/>
            </a:endParaRPr>
          </a:p>
        </p:txBody>
      </p:sp>
      <p:sp>
        <p:nvSpPr>
          <p:cNvPr id="177" name="Google Shape;177;p30"/>
          <p:cNvSpPr txBox="1"/>
          <p:nvPr/>
        </p:nvSpPr>
        <p:spPr>
          <a:xfrm>
            <a:off x="25800" y="400200"/>
            <a:ext cx="909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Bree Serif"/>
                <a:ea typeface="Bree Serif"/>
                <a:cs typeface="Bree Serif"/>
                <a:sym typeface="Bree Serif"/>
              </a:rPr>
              <a:t>This IP belongs to Class C which has a subnet mask 255.255.255.0. The network id of the destination IP can be calculated as follows:</a:t>
            </a:r>
            <a:endParaRPr>
              <a:latin typeface="Bree Serif"/>
              <a:ea typeface="Bree Serif"/>
              <a:cs typeface="Bree Serif"/>
              <a:sym typeface="Bree Serif"/>
            </a:endParaRPr>
          </a:p>
        </p:txBody>
      </p:sp>
      <p:sp>
        <p:nvSpPr>
          <p:cNvPr id="178" name="Google Shape;178;p30"/>
          <p:cNvSpPr txBox="1"/>
          <p:nvPr/>
        </p:nvSpPr>
        <p:spPr>
          <a:xfrm>
            <a:off x="163350" y="1091975"/>
            <a:ext cx="88173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Bree Serif"/>
              <a:buAutoNum type="arabicPeriod"/>
            </a:pPr>
            <a:r>
              <a:rPr lang="en" dirty="0">
                <a:latin typeface="Bree Serif"/>
                <a:ea typeface="Bree Serif"/>
                <a:cs typeface="Bree Serif"/>
                <a:sym typeface="Bree Serif"/>
              </a:rPr>
              <a:t>Convert destination IP to Octal, 206.175.162.21 = 11001110.10101111.10100010.00010101</a:t>
            </a:r>
            <a:endParaRPr dirty="0">
              <a:latin typeface="Bree Serif"/>
              <a:ea typeface="Bree Serif"/>
              <a:cs typeface="Bree Serif"/>
              <a:sym typeface="Bree Serif"/>
            </a:endParaRPr>
          </a:p>
          <a:p>
            <a:pPr marL="457200" lvl="0" indent="-317500" algn="l" rtl="0">
              <a:spcBef>
                <a:spcPts val="0"/>
              </a:spcBef>
              <a:spcAft>
                <a:spcPts val="0"/>
              </a:spcAft>
              <a:buSzPts val="1400"/>
              <a:buFont typeface="Bree Serif"/>
              <a:buAutoNum type="arabicPeriod"/>
            </a:pPr>
            <a:r>
              <a:rPr lang="en" dirty="0">
                <a:latin typeface="Bree Serif"/>
                <a:ea typeface="Bree Serif"/>
                <a:cs typeface="Bree Serif"/>
                <a:sym typeface="Bree Serif"/>
              </a:rPr>
              <a:t>Convert Subnet Mask to Octal, 255.255.255.0 = 11111111.11111111.11111111.00000000</a:t>
            </a:r>
            <a:endParaRPr dirty="0">
              <a:latin typeface="Bree Serif"/>
              <a:ea typeface="Bree Serif"/>
              <a:cs typeface="Bree Serif"/>
              <a:sym typeface="Bree Serif"/>
            </a:endParaRPr>
          </a:p>
          <a:p>
            <a:pPr marL="457200" lvl="0" indent="-317500" algn="l" rtl="0">
              <a:spcBef>
                <a:spcPts val="0"/>
              </a:spcBef>
              <a:spcAft>
                <a:spcPts val="0"/>
              </a:spcAft>
              <a:buSzPts val="1400"/>
              <a:buFont typeface="Bree Serif"/>
              <a:buAutoNum type="arabicPeriod"/>
            </a:pPr>
            <a:r>
              <a:rPr lang="en" dirty="0">
                <a:latin typeface="Bree Serif"/>
                <a:ea typeface="Bree Serif"/>
                <a:cs typeface="Bree Serif"/>
                <a:sym typeface="Bree Serif"/>
              </a:rPr>
              <a:t>Perform Logical And &amp; Operation between the two : Subnet Mask(Octal) &amp; IP Address(Octal)</a:t>
            </a:r>
            <a:endParaRPr dirty="0">
              <a:latin typeface="Bree Serif"/>
              <a:ea typeface="Bree Serif"/>
              <a:cs typeface="Bree Serif"/>
              <a:sym typeface="Bree Serif"/>
            </a:endParaRPr>
          </a:p>
          <a:p>
            <a:pPr marL="457200" lvl="0" indent="0" algn="l" rtl="0">
              <a:spcBef>
                <a:spcPts val="0"/>
              </a:spcBef>
              <a:spcAft>
                <a:spcPts val="0"/>
              </a:spcAft>
              <a:buNone/>
            </a:pPr>
            <a:r>
              <a:rPr lang="en" dirty="0">
                <a:latin typeface="Bree Serif"/>
                <a:ea typeface="Bree Serif"/>
                <a:cs typeface="Bree Serif"/>
                <a:sym typeface="Bree Serif"/>
              </a:rPr>
              <a:t> = 11001110.10101111.10100010.00000000</a:t>
            </a:r>
            <a:endParaRPr dirty="0">
              <a:latin typeface="Bree Serif"/>
              <a:ea typeface="Bree Serif"/>
              <a:cs typeface="Bree Serif"/>
              <a:sym typeface="Bree Serif"/>
            </a:endParaRPr>
          </a:p>
          <a:p>
            <a:pPr marL="457200" lvl="0" indent="0" algn="l" rtl="0">
              <a:spcBef>
                <a:spcPts val="0"/>
              </a:spcBef>
              <a:spcAft>
                <a:spcPts val="0"/>
              </a:spcAft>
              <a:buNone/>
            </a:pPr>
            <a:r>
              <a:rPr lang="en" dirty="0">
                <a:latin typeface="Bree Serif"/>
                <a:ea typeface="Bree Serif"/>
                <a:cs typeface="Bree Serif"/>
                <a:sym typeface="Bree Serif"/>
              </a:rPr>
              <a:t> = 206.175.162.0 which is the network id.</a:t>
            </a:r>
            <a:endParaRPr dirty="0">
              <a:latin typeface="Bree Serif"/>
              <a:ea typeface="Bree Serif"/>
              <a:cs typeface="Bree Serif"/>
              <a:sym typeface="Bree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82"/>
        <p:cNvGrpSpPr/>
        <p:nvPr/>
      </p:nvGrpSpPr>
      <p:grpSpPr>
        <a:xfrm>
          <a:off x="0" y="0"/>
          <a:ext cx="0" cy="0"/>
          <a:chOff x="0" y="0"/>
          <a:chExt cx="0" cy="0"/>
        </a:xfrm>
      </p:grpSpPr>
      <p:sp>
        <p:nvSpPr>
          <p:cNvPr id="183" name="Google Shape;183;p31"/>
          <p:cNvSpPr txBox="1"/>
          <p:nvPr/>
        </p:nvSpPr>
        <p:spPr>
          <a:xfrm>
            <a:off x="2013449" y="1925434"/>
            <a:ext cx="5266031"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ree Serif"/>
                <a:ea typeface="Bree Serif"/>
                <a:cs typeface="Bree Serif"/>
                <a:sym typeface="Bree Serif"/>
              </a:rPr>
              <a:t>THANKYOU!</a:t>
            </a:r>
            <a:endParaRPr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ree Serif"/>
              <a:ea typeface="Bree Serif"/>
              <a:cs typeface="Bree Serif"/>
              <a:sym typeface="Bree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p:nvPr/>
        </p:nvSpPr>
        <p:spPr>
          <a:xfrm>
            <a:off x="2134893" y="0"/>
            <a:ext cx="5266031"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ree Serif"/>
                <a:ea typeface="Bree Serif"/>
                <a:cs typeface="Bree Serif"/>
                <a:sym typeface="Bree Serif"/>
              </a:rPr>
              <a:t>References:</a:t>
            </a:r>
            <a:endParaRPr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ree Serif"/>
              <a:ea typeface="Bree Serif"/>
              <a:cs typeface="Bree Serif"/>
              <a:sym typeface="Bree Serif"/>
            </a:endParaRPr>
          </a:p>
        </p:txBody>
      </p:sp>
      <p:sp>
        <p:nvSpPr>
          <p:cNvPr id="2" name="TextBox 1">
            <a:extLst>
              <a:ext uri="{FF2B5EF4-FFF2-40B4-BE49-F238E27FC236}">
                <a16:creationId xmlns:a16="http://schemas.microsoft.com/office/drawing/2014/main" id="{8675ECAF-179F-C2E7-DD29-C3638FB7659E}"/>
              </a:ext>
            </a:extLst>
          </p:cNvPr>
          <p:cNvSpPr txBox="1"/>
          <p:nvPr/>
        </p:nvSpPr>
        <p:spPr>
          <a:xfrm>
            <a:off x="607219" y="1935956"/>
            <a:ext cx="7950994" cy="954107"/>
          </a:xfrm>
          <a:prstGeom prst="rect">
            <a:avLst/>
          </a:prstGeom>
          <a:noFill/>
        </p:spPr>
        <p:txBody>
          <a:bodyPr wrap="square" rtlCol="0">
            <a:spAutoFit/>
          </a:bodyPr>
          <a:lstStyle/>
          <a:p>
            <a:pPr marL="285750" indent="-285750">
              <a:buFont typeface="Arial" panose="020B0604020202020204" pitchFamily="34" charset="0"/>
              <a:buChar char="•"/>
            </a:pPr>
            <a:r>
              <a:rPr lang="en-IN" dirty="0"/>
              <a:t>Geeks for Geeks: https://www.geeksforgeeks.org/introduction-of-classful-ip-addressing/</a:t>
            </a:r>
          </a:p>
          <a:p>
            <a:pPr marL="285750" indent="-285750">
              <a:buFont typeface="Arial" panose="020B0604020202020204" pitchFamily="34" charset="0"/>
              <a:buChar char="•"/>
            </a:pPr>
            <a:r>
              <a:rPr lang="en-IN" dirty="0" err="1"/>
              <a:t>Javatpoint</a:t>
            </a:r>
            <a:r>
              <a:rPr lang="en-IN" dirty="0"/>
              <a:t>.</a:t>
            </a:r>
          </a:p>
          <a:p>
            <a:pPr marL="285750" indent="-285750">
              <a:buFont typeface="Arial" panose="020B0604020202020204" pitchFamily="34" charset="0"/>
              <a:buChar char="•"/>
            </a:pPr>
            <a:r>
              <a:rPr lang="en-IN" dirty="0"/>
              <a:t>Tutorials point</a:t>
            </a:r>
          </a:p>
          <a:p>
            <a:pPr marL="285750" indent="-285750">
              <a:buFont typeface="Arial" panose="020B0604020202020204" pitchFamily="34" charset="0"/>
              <a:buChar char="•"/>
            </a:pPr>
            <a:r>
              <a:rPr lang="en-US" dirty="0">
                <a:hlinkClick r:id="rId3"/>
              </a:rPr>
              <a:t>IPv4 Addressing &gt; CCNP 1: Advanced IP Addressing Management | Cisco Press</a:t>
            </a:r>
            <a:endParaRPr lang="en-IN" dirty="0"/>
          </a:p>
        </p:txBody>
      </p:sp>
    </p:spTree>
    <p:extLst>
      <p:ext uri="{BB962C8B-B14F-4D97-AF65-F5344CB8AC3E}">
        <p14:creationId xmlns:p14="http://schemas.microsoft.com/office/powerpoint/2010/main" val="157016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2"/>
        <p:cNvGrpSpPr/>
        <p:nvPr/>
      </p:nvGrpSpPr>
      <p:grpSpPr>
        <a:xfrm>
          <a:off x="0" y="0"/>
          <a:ext cx="0" cy="0"/>
          <a:chOff x="0" y="0"/>
          <a:chExt cx="0" cy="0"/>
        </a:xfrm>
      </p:grpSpPr>
      <p:sp>
        <p:nvSpPr>
          <p:cNvPr id="73" name="Google Shape;73;p14"/>
          <p:cNvSpPr txBox="1"/>
          <p:nvPr/>
        </p:nvSpPr>
        <p:spPr>
          <a:xfrm>
            <a:off x="4061625" y="1401900"/>
            <a:ext cx="4184400" cy="233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rPr>
              <a:t>ADITYA AMLESH JHA</a:t>
            </a:r>
            <a:endParaRPr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endParaRPr>
          </a:p>
          <a:p>
            <a:pPr marL="0" lvl="0" indent="0" algn="ctr" rtl="0">
              <a:spcBef>
                <a:spcPts val="0"/>
              </a:spcBef>
              <a:spcAft>
                <a:spcPts val="0"/>
              </a:spcAft>
              <a:buNone/>
            </a:pPr>
            <a:endParaRPr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endParaRPr>
          </a:p>
          <a:p>
            <a:pPr marL="0" lvl="0" indent="0" algn="ctr" rtl="0">
              <a:spcBef>
                <a:spcPts val="0"/>
              </a:spcBef>
              <a:spcAft>
                <a:spcPts val="0"/>
              </a:spcAft>
              <a:buNone/>
            </a:pPr>
            <a:r>
              <a:rPr lang="en"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rPr>
              <a:t>AVINASH SINGH</a:t>
            </a:r>
            <a:endParaRPr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endParaRPr>
          </a:p>
          <a:p>
            <a:pPr marL="0" lvl="0" indent="0" algn="ctr" rtl="0">
              <a:spcBef>
                <a:spcPts val="0"/>
              </a:spcBef>
              <a:spcAft>
                <a:spcPts val="0"/>
              </a:spcAft>
              <a:buNone/>
            </a:pPr>
            <a:endParaRPr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endParaRPr>
          </a:p>
          <a:p>
            <a:pPr marL="0" lvl="0" indent="0" algn="ctr" rtl="0">
              <a:spcBef>
                <a:spcPts val="0"/>
              </a:spcBef>
              <a:spcAft>
                <a:spcPts val="0"/>
              </a:spcAft>
              <a:buNone/>
            </a:pPr>
            <a:r>
              <a:rPr lang="en"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rPr>
              <a:t>ASADULLAH ANSARI</a:t>
            </a:r>
            <a:endParaRPr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endParaRPr>
          </a:p>
          <a:p>
            <a:pPr marL="0" lvl="0" indent="0" algn="ctr" rtl="0">
              <a:spcBef>
                <a:spcPts val="0"/>
              </a:spcBef>
              <a:spcAft>
                <a:spcPts val="0"/>
              </a:spcAft>
              <a:buNone/>
            </a:pPr>
            <a:endParaRPr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endParaRPr>
          </a:p>
          <a:p>
            <a:pPr marL="0" lvl="0" indent="0" algn="ctr" rtl="0">
              <a:spcBef>
                <a:spcPts val="0"/>
              </a:spcBef>
              <a:spcAft>
                <a:spcPts val="0"/>
              </a:spcAft>
              <a:buNone/>
            </a:pPr>
            <a:r>
              <a:rPr lang="en"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rPr>
              <a:t>MOHD. AYAN ANSARI</a:t>
            </a:r>
            <a:endParaRPr sz="2000" b="1" spc="50" dirty="0">
              <a:ln w="0"/>
              <a:solidFill>
                <a:schemeClr val="bg2"/>
              </a:solidFill>
              <a:effectLst>
                <a:innerShdw blurRad="63500" dist="50800" dir="13500000">
                  <a:srgbClr val="000000">
                    <a:alpha val="50000"/>
                  </a:srgbClr>
                </a:innerShdw>
              </a:effectLst>
              <a:latin typeface="Bree Serif"/>
              <a:ea typeface="Bree Serif"/>
              <a:cs typeface="Bree Serif"/>
              <a:sym typeface="Bree Serif"/>
            </a:endParaRPr>
          </a:p>
        </p:txBody>
      </p:sp>
      <p:pic>
        <p:nvPicPr>
          <p:cNvPr id="2" name="Picture 1">
            <a:extLst>
              <a:ext uri="{FF2B5EF4-FFF2-40B4-BE49-F238E27FC236}">
                <a16:creationId xmlns:a16="http://schemas.microsoft.com/office/drawing/2014/main" id="{73B44D32-85AE-179B-29E4-8D069417DAD4}"/>
              </a:ext>
            </a:extLst>
          </p:cNvPr>
          <p:cNvPicPr>
            <a:picLocks noChangeAspect="1"/>
          </p:cNvPicPr>
          <p:nvPr/>
        </p:nvPicPr>
        <p:blipFill>
          <a:blip r:embed="rId3"/>
          <a:stretch>
            <a:fillRect/>
          </a:stretch>
        </p:blipFill>
        <p:spPr>
          <a:xfrm>
            <a:off x="116159" y="115910"/>
            <a:ext cx="3141392" cy="491167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CONTENT</a:t>
            </a:r>
            <a:endParaRPr dirty="0"/>
          </a:p>
        </p:txBody>
      </p:sp>
      <p:sp>
        <p:nvSpPr>
          <p:cNvPr id="80" name="Google Shape;80;p15"/>
          <p:cNvSpPr txBox="1"/>
          <p:nvPr/>
        </p:nvSpPr>
        <p:spPr>
          <a:xfrm>
            <a:off x="204100" y="1010325"/>
            <a:ext cx="58782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What is IP Address?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Different Classes of IP Address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Subnetting</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Subnet Mask</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CLASSFUL IP ADDRESSING</a:t>
            </a:r>
            <a:endParaRPr dirty="0"/>
          </a:p>
        </p:txBody>
      </p:sp>
      <p:sp>
        <p:nvSpPr>
          <p:cNvPr id="86" name="Google Shape;86;p16"/>
          <p:cNvSpPr txBox="1">
            <a:spLocks noGrp="1"/>
          </p:cNvSpPr>
          <p:nvPr>
            <p:ph type="body" idx="1"/>
          </p:nvPr>
        </p:nvSpPr>
        <p:spPr>
          <a:xfrm>
            <a:off x="471900" y="1919075"/>
            <a:ext cx="8222100" cy="1244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181A1B"/>
              </a:buClr>
              <a:buSzPts val="1200"/>
              <a:buChar char="●"/>
            </a:pPr>
            <a:r>
              <a:rPr lang="en" sz="1200">
                <a:solidFill>
                  <a:srgbClr val="181A1B"/>
                </a:solidFill>
              </a:rPr>
              <a:t>IP Address is an address having information about how to reach a specific host.</a:t>
            </a:r>
            <a:endParaRPr sz="1200">
              <a:solidFill>
                <a:srgbClr val="181A1B"/>
              </a:solidFill>
            </a:endParaRPr>
          </a:p>
          <a:p>
            <a:pPr marL="457200" lvl="0" indent="-304800" algn="l" rtl="0">
              <a:spcBef>
                <a:spcPts val="0"/>
              </a:spcBef>
              <a:spcAft>
                <a:spcPts val="0"/>
              </a:spcAft>
              <a:buClr>
                <a:srgbClr val="181A1B"/>
              </a:buClr>
              <a:buSzPts val="1200"/>
              <a:buChar char="●"/>
            </a:pPr>
            <a:r>
              <a:rPr lang="en" sz="1200">
                <a:solidFill>
                  <a:srgbClr val="181A1B"/>
                </a:solidFill>
              </a:rPr>
              <a:t>It is a 32 bit unique address having an address space of 2^32</a:t>
            </a:r>
            <a:endParaRPr sz="1200">
              <a:solidFill>
                <a:srgbClr val="181A1B"/>
              </a:solidFill>
            </a:endParaRPr>
          </a:p>
          <a:p>
            <a:pPr marL="457200" lvl="0" indent="-304800" algn="l" rtl="0">
              <a:spcBef>
                <a:spcPts val="0"/>
              </a:spcBef>
              <a:spcAft>
                <a:spcPts val="0"/>
              </a:spcAft>
              <a:buClr>
                <a:srgbClr val="181A1B"/>
              </a:buClr>
              <a:buSzPts val="1200"/>
              <a:buChar char="●"/>
            </a:pPr>
            <a:r>
              <a:rPr lang="en" sz="1200">
                <a:solidFill>
                  <a:srgbClr val="181A1B"/>
                </a:solidFill>
              </a:rPr>
              <a:t>Generally there are two notations in which IP address is written, dotted decimal notation and hexadecimal notation</a:t>
            </a:r>
            <a:endParaRPr sz="1200">
              <a:solidFill>
                <a:srgbClr val="181A1B"/>
              </a:solidFill>
            </a:endParaRPr>
          </a:p>
        </p:txBody>
      </p:sp>
      <p:pic>
        <p:nvPicPr>
          <p:cNvPr id="87" name="Google Shape;87;p16"/>
          <p:cNvPicPr preferRelativeResize="0"/>
          <p:nvPr/>
        </p:nvPicPr>
        <p:blipFill>
          <a:blip r:embed="rId3">
            <a:alphaModFix/>
          </a:blip>
          <a:stretch>
            <a:fillRect/>
          </a:stretch>
        </p:blipFill>
        <p:spPr>
          <a:xfrm>
            <a:off x="662650" y="3040650"/>
            <a:ext cx="7481225" cy="1674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Class Addressing</a:t>
            </a:r>
            <a:endParaRPr/>
          </a:p>
        </p:txBody>
      </p:sp>
      <p:sp>
        <p:nvSpPr>
          <p:cNvPr id="93" name="Google Shape;93;p17"/>
          <p:cNvSpPr txBox="1"/>
          <p:nvPr/>
        </p:nvSpPr>
        <p:spPr>
          <a:xfrm>
            <a:off x="471900" y="1806350"/>
            <a:ext cx="83172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Roboto"/>
                <a:ea typeface="Roboto"/>
                <a:cs typeface="Roboto"/>
                <a:sym typeface="Roboto"/>
              </a:rPr>
              <a:t>The 32 bit IP address is divided into five subclasses. These are:</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Class A is generally used for big networks such as the ISP networks.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Class B is used for medium to large networks like some big organizations.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Class C addresses are generally used for smaller networks.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Class D addresses are used for Multicasting.</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Class E addresses are reserved addresses and they are used for experimental purposes.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Note: </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Each of these classes has a valid range of IP addresses</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The order of bits in the first octet determine the classes of IP address.</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IP Address is divided into two parts:</a:t>
            </a:r>
            <a:endParaRPr/>
          </a:p>
        </p:txBody>
      </p:sp>
      <p:sp>
        <p:nvSpPr>
          <p:cNvPr id="99" name="Google Shape;99;p18"/>
          <p:cNvSpPr txBox="1"/>
          <p:nvPr/>
        </p:nvSpPr>
        <p:spPr>
          <a:xfrm>
            <a:off x="369450" y="1062175"/>
            <a:ext cx="88206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Network ID</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Host ID</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pic>
        <p:nvPicPr>
          <p:cNvPr id="100" name="Google Shape;100;p18"/>
          <p:cNvPicPr preferRelativeResize="0"/>
          <p:nvPr/>
        </p:nvPicPr>
        <p:blipFill>
          <a:blip r:embed="rId3">
            <a:alphaModFix/>
          </a:blip>
          <a:stretch>
            <a:fillRect/>
          </a:stretch>
        </p:blipFill>
        <p:spPr>
          <a:xfrm>
            <a:off x="2726875" y="1062175"/>
            <a:ext cx="5825225" cy="24790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1" name="Google Shape;101;p18"/>
          <p:cNvSpPr txBox="1"/>
          <p:nvPr/>
        </p:nvSpPr>
        <p:spPr>
          <a:xfrm>
            <a:off x="181800" y="3656888"/>
            <a:ext cx="8659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Note:</a:t>
            </a:r>
            <a:endParaRPr b="1"/>
          </a:p>
          <a:p>
            <a:pPr marL="0" lvl="0" indent="0" algn="l" rtl="0">
              <a:spcBef>
                <a:spcPts val="0"/>
              </a:spcBef>
              <a:spcAft>
                <a:spcPts val="0"/>
              </a:spcAft>
              <a:buNone/>
            </a:pPr>
            <a:r>
              <a:rPr lang="en"/>
              <a:t>The class of IP address is used to determine the bits used for network ID and host ID and the number of total networks and hosts possible in that particular class. Each ISP or network administrator assigns IP address to each device that is connected to its network.</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5"/>
        <p:cNvGrpSpPr/>
        <p:nvPr/>
      </p:nvGrpSpPr>
      <p:grpSpPr>
        <a:xfrm>
          <a:off x="0" y="0"/>
          <a:ext cx="0" cy="0"/>
          <a:chOff x="0" y="0"/>
          <a:chExt cx="0" cy="0"/>
        </a:xfrm>
      </p:grpSpPr>
      <p:sp>
        <p:nvSpPr>
          <p:cNvPr id="106" name="Google Shape;106;p19"/>
          <p:cNvSpPr txBox="1"/>
          <p:nvPr/>
        </p:nvSpPr>
        <p:spPr>
          <a:xfrm>
            <a:off x="755175" y="724575"/>
            <a:ext cx="72357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Bree Serif"/>
              <a:buChar char="●"/>
            </a:pPr>
            <a:r>
              <a:rPr lang="en">
                <a:latin typeface="Bree Serif"/>
                <a:ea typeface="Bree Serif"/>
                <a:cs typeface="Bree Serif"/>
                <a:sym typeface="Bree Serif"/>
              </a:rPr>
              <a:t>Note: IP addresses are globally managed by Internet Assigned Numbers Authority(IANA) and regional Internet registries(RIR).</a:t>
            </a:r>
            <a:endParaRPr>
              <a:latin typeface="Bree Serif"/>
              <a:ea typeface="Bree Serif"/>
              <a:cs typeface="Bree Serif"/>
              <a:sym typeface="Bree Serif"/>
            </a:endParaRPr>
          </a:p>
          <a:p>
            <a:pPr marL="457200" lvl="0" indent="-317500" algn="l" rtl="0">
              <a:spcBef>
                <a:spcPts val="0"/>
              </a:spcBef>
              <a:spcAft>
                <a:spcPts val="0"/>
              </a:spcAft>
              <a:buSzPts val="1400"/>
              <a:buFont typeface="Bree Serif"/>
              <a:buChar char="●"/>
            </a:pPr>
            <a:r>
              <a:rPr lang="en">
                <a:latin typeface="Bree Serif"/>
                <a:ea typeface="Bree Serif"/>
                <a:cs typeface="Bree Serif"/>
                <a:sym typeface="Bree Serif"/>
              </a:rPr>
              <a:t>Note: While finding the total number of host IP addresses, 2 IP addresses are not counted and are therefore, decreased from the total count because the first IP address of any network is the network number and whereas the last IP address is reserved for broadcast IP.</a:t>
            </a:r>
            <a:endParaRPr>
              <a:latin typeface="Bree Serif"/>
              <a:ea typeface="Bree Serif"/>
              <a:cs typeface="Bree Serif"/>
              <a:sym typeface="Bree Serif"/>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SUBNETTING</a:t>
            </a:r>
            <a:endParaRPr/>
          </a:p>
        </p:txBody>
      </p:sp>
      <p:sp>
        <p:nvSpPr>
          <p:cNvPr id="148" name="Google Shape;148;p26"/>
          <p:cNvSpPr txBox="1"/>
          <p:nvPr/>
        </p:nvSpPr>
        <p:spPr>
          <a:xfrm>
            <a:off x="98250" y="755200"/>
            <a:ext cx="8198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Subnetting is a process of breaking large networks in small networks known as subnets.</a:t>
            </a:r>
            <a:endParaRPr/>
          </a:p>
          <a:p>
            <a:pPr marL="457200" lvl="0" indent="-317500" algn="l" rtl="0">
              <a:spcBef>
                <a:spcPts val="0"/>
              </a:spcBef>
              <a:spcAft>
                <a:spcPts val="0"/>
              </a:spcAft>
              <a:buSzPts val="1400"/>
              <a:buChar char="●"/>
            </a:pPr>
            <a:r>
              <a:rPr lang="en"/>
              <a:t>The sub networks so created are called as subnets.</a:t>
            </a:r>
            <a:endParaRPr/>
          </a:p>
          <a:p>
            <a:pPr marL="457200" lvl="0" indent="-317500" algn="l" rtl="0">
              <a:spcBef>
                <a:spcPts val="0"/>
              </a:spcBef>
              <a:spcAft>
                <a:spcPts val="0"/>
              </a:spcAft>
              <a:buSzPts val="1400"/>
              <a:buChar char="●"/>
            </a:pPr>
            <a:r>
              <a:rPr lang="en"/>
              <a:t>Allow creating multiple network from a single address block.</a:t>
            </a:r>
            <a:endParaRPr/>
          </a:p>
          <a:p>
            <a:pPr marL="0" lvl="0" indent="0" algn="l" rtl="0">
              <a:spcBef>
                <a:spcPts val="0"/>
              </a:spcBef>
              <a:spcAft>
                <a:spcPts val="0"/>
              </a:spcAft>
              <a:buNone/>
            </a:pPr>
            <a:endParaRPr/>
          </a:p>
        </p:txBody>
      </p:sp>
      <p:pic>
        <p:nvPicPr>
          <p:cNvPr id="149" name="Google Shape;149;p26"/>
          <p:cNvPicPr preferRelativeResize="0"/>
          <p:nvPr/>
        </p:nvPicPr>
        <p:blipFill>
          <a:blip r:embed="rId3">
            <a:alphaModFix/>
          </a:blip>
          <a:stretch>
            <a:fillRect/>
          </a:stretch>
        </p:blipFill>
        <p:spPr>
          <a:xfrm>
            <a:off x="284625" y="1691050"/>
            <a:ext cx="8542999" cy="323815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719</Words>
  <Application>Microsoft Office PowerPoint</Application>
  <PresentationFormat>On-screen Show (16:9)</PresentationFormat>
  <Paragraphs>66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Arial</vt:lpstr>
      <vt:lpstr>Bree Serif</vt:lpstr>
      <vt:lpstr>Material</vt:lpstr>
      <vt:lpstr>SUBNET MASKING</vt:lpstr>
      <vt:lpstr>PowerPoint Presentation</vt:lpstr>
      <vt:lpstr>CONTENT</vt:lpstr>
      <vt:lpstr>INTRODUCTION TO CLASSFUL IP ADDRESSING</vt:lpstr>
      <vt:lpstr>Types of Class Addressing</vt:lpstr>
      <vt:lpstr>IP Address is divided into two parts:</vt:lpstr>
      <vt:lpstr>PowerPoint Presentation</vt:lpstr>
      <vt:lpstr>PowerPoint Presentation</vt:lpstr>
      <vt:lpstr>SUBNETTING</vt:lpstr>
      <vt:lpstr>WHY SUBNETTING?</vt:lpstr>
      <vt:lpstr>PowerPoint Presentation</vt:lpstr>
      <vt:lpstr>SUBNET MASK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SUBNET MASKING</dc:title>
  <cp:lastModifiedBy>AVINASH SINGH</cp:lastModifiedBy>
  <cp:revision>5</cp:revision>
  <dcterms:modified xsi:type="dcterms:W3CDTF">2022-11-01T09:32:14Z</dcterms:modified>
</cp:coreProperties>
</file>