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0282C"/>
    <a:srgbClr val="465545"/>
    <a:srgbClr val="CC0000"/>
    <a:srgbClr val="FF0000"/>
    <a:srgbClr val="FFC000"/>
    <a:srgbClr val="FFFF99"/>
    <a:srgbClr val="FF9966"/>
    <a:srgbClr val="66FF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FF5050"/>
                </a:solidFill>
                <a:latin typeface="+mn-lt"/>
                <a:ea typeface="+mn-ea"/>
                <a:cs typeface="+mn-cs"/>
              </a:defRPr>
            </a:pPr>
            <a:r>
              <a:rPr lang="en-US" sz="2500" dirty="0">
                <a:solidFill>
                  <a:schemeClr val="bg1"/>
                </a:solidFill>
                <a:latin typeface="Bebas" panose="020B0606020202050201" pitchFamily="34" charset="0"/>
              </a:rPr>
              <a:t>Subscription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FF5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Subscription 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9A-4235-96F8-E120C3A7135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79A-4235-96F8-E120C3A71352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6D-4EC1-870A-8F91F101AC96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C6D-4EC1-870A-8F91F101AC96}"/>
              </c:ext>
            </c:extLst>
          </c:dPt>
          <c:dLbls>
            <c:dLbl>
              <c:idx val="0"/>
              <c:layout>
                <c:manualLayout>
                  <c:x val="-0.12731083907480314"/>
                  <c:y val="0.19825807712487223"/>
                </c:manualLayout>
              </c:layout>
              <c:tx>
                <c:rich>
                  <a:bodyPr/>
                  <a:lstStyle/>
                  <a:p>
                    <a:fld id="{1DAB8136-D31C-4D59-B04D-F4D0A21B1E5A}" type="CATEGORYNAME">
                      <a:rPr lang="en-US" sz="2000" smtClean="0">
                        <a:latin typeface="Bebas" panose="020B0606020202050201" pitchFamily="34" charset="0"/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6C6CF5D2-BFC4-43C0-AD3B-107E6578A686}" type="PERCENTAGE">
                      <a:rPr lang="en-US" sz="2000" baseline="0"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65624999999998"/>
                      <c:h val="0.1897499883273875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79A-4235-96F8-E120C3A71352}"/>
                </c:ext>
              </c:extLst>
            </c:dLbl>
            <c:dLbl>
              <c:idx val="1"/>
              <c:layout>
                <c:manualLayout>
                  <c:x val="0.19604773622047245"/>
                  <c:y val="-0.1426539036261133"/>
                </c:manualLayout>
              </c:layout>
              <c:tx>
                <c:rich>
                  <a:bodyPr/>
                  <a:lstStyle/>
                  <a:p>
                    <a:fld id="{67C2C406-6D69-46F5-B705-7E4F5A55948E}" type="CATEGORYNAME">
                      <a:rPr lang="en-US" sz="2000">
                        <a:latin typeface="Bebas" panose="020B0606020202050201" pitchFamily="34" charset="0"/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7C42D044-4CC1-4CA3-B9E2-17E9680CD5FC}" type="PERCENTAGE">
                      <a:rPr lang="en-US" sz="2000" baseline="0"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440625000000007"/>
                      <c:h val="0.187406238471565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79A-4235-96F8-E120C3A713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Subscribed</c:v>
                </c:pt>
                <c:pt idx="1">
                  <c:v>Not Subscribed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0.115</c:v>
                </c:pt>
                <c:pt idx="1">
                  <c:v>0.88500000000000001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A-4235-96F8-E120C3A7135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bg1"/>
                  </a:solidFill>
                </a:ln>
                <a:solidFill>
                  <a:srgbClr val="FF5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bg1"/>
                  </a:solidFill>
                </a:ln>
                <a:solidFill>
                  <a:srgbClr val="FF50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F5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505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500" dirty="0">
                <a:latin typeface="Bebas" panose="020B0606020202050201" pitchFamily="34" charset="0"/>
              </a:rPr>
              <a:t>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3E-42D7-9305-BDACBA1377E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A3E-42D7-9305-BDACBA1377E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3E-42D7-9305-BDACBA1377E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A3E-42D7-9305-BDACBA1377E1}"/>
              </c:ext>
            </c:extLst>
          </c:dPt>
          <c:dPt>
            <c:idx val="4"/>
            <c:bubble3D val="0"/>
            <c:spPr>
              <a:solidFill>
                <a:srgbClr val="33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3E-42D7-9305-BDACBA1377E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6E5B131-48D9-47E7-B8D4-19CB304EC6A2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A3E-42D7-9305-BDACBA1377E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685100E-9C0C-4DA1-BEC7-6F1C1DF7FE30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A3E-42D7-9305-BDACBA1377E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220867E-923D-414A-8014-E81B8D92B0D1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A3E-42D7-9305-BDACBA1377E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BE4E336-49BF-4F95-BA4C-C126159CE366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A3E-42D7-9305-BDACBA1377E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ADD9919-2A84-471B-BC4B-27C2B25A8154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A3E-42D7-9305-BDACBA1377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Elderly</c:v>
                </c:pt>
                <c:pt idx="1">
                  <c:v>Teen</c:v>
                </c:pt>
                <c:pt idx="2">
                  <c:v>Young</c:v>
                </c:pt>
                <c:pt idx="3">
                  <c:v>Seniors</c:v>
                </c:pt>
                <c:pt idx="4">
                  <c:v>Adult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0.44900000000000001</c:v>
                </c:pt>
                <c:pt idx="1">
                  <c:v>0.185</c:v>
                </c:pt>
                <c:pt idx="2">
                  <c:v>0.124</c:v>
                </c:pt>
                <c:pt idx="3">
                  <c:v>0.122</c:v>
                </c:pt>
                <c:pt idx="4" formatCode="0%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E-42D7-9305-BDACBA1377E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dirty="0">
                <a:solidFill>
                  <a:schemeClr val="bg1"/>
                </a:solidFill>
                <a:latin typeface="Bebas" panose="020B0606020202050201" pitchFamily="34" charset="0"/>
              </a:rPr>
              <a:t>Job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E45-4E3C-A3A4-CF7DC4EF32DE}"/>
              </c:ext>
            </c:extLst>
          </c:dPt>
          <c:dPt>
            <c:idx val="1"/>
            <c:bubble3D val="0"/>
            <c:spPr>
              <a:solidFill>
                <a:srgbClr val="FF9966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E45-4E3C-A3A4-CF7DC4EF32DE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45-4E3C-A3A4-CF7DC4EF32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0000"/>
                      <a:satMod val="120000"/>
                      <a:lumMod val="99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E45-4E3C-A3A4-CF7DC4EF32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5">
                      <a:shade val="70000"/>
                      <a:satMod val="120000"/>
                      <a:lumMod val="99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4E45-4E3C-A3A4-CF7DC4EF32DE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E45-4E3C-A3A4-CF7DC4EF32D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45-4E3C-A3A4-CF7DC4EF32DE}"/>
              </c:ext>
            </c:extLst>
          </c:dPt>
          <c:dPt>
            <c:idx val="7"/>
            <c:bubble3D val="0"/>
            <c:spPr>
              <a:solidFill>
                <a:srgbClr val="66FFFF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E45-4E3C-A3A4-CF7DC4EF32DE}"/>
              </c:ext>
            </c:extLst>
          </c:dPt>
          <c:dPt>
            <c:idx val="8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45-4E3C-A3A4-CF7DC4EF32DE}"/>
              </c:ext>
            </c:extLst>
          </c:dPt>
          <c:dPt>
            <c:idx val="9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4E45-4E3C-A3A4-CF7DC4EF32DE}"/>
              </c:ext>
            </c:extLst>
          </c:dPt>
          <c:dPt>
            <c:idx val="1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E45-4E3C-A3A4-CF7DC4EF32D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lumMod val="60000"/>
                      <a:shade val="70000"/>
                      <a:satMod val="120000"/>
                      <a:lumMod val="99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57150" dist="25400" dir="5400000" algn="ctr" rotWithShape="0">
                  <a:srgbClr val="000000">
                    <a:alpha val="2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4E45-4E3C-A3A4-CF7DC4EF32D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7FB9F0-9883-4BD5-9416-7F16C9C095A5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E45-4E3C-A3A4-CF7DC4EF32D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5339A0-9781-4DCD-AD19-5A3F14168D51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E45-4E3C-A3A4-CF7DC4EF32D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70EC4C5-9058-4BD8-BDE2-7FF74BF7A552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E45-4E3C-A3A4-CF7DC4EF32D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6BA2051-068F-4B87-8F13-E4E93B01D395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E45-4E3C-A3A4-CF7DC4EF32D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BDA604B-9D89-4522-84BA-58DCD62FCC4F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4E45-4E3C-A3A4-CF7DC4EF32D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4E40871-43A2-4055-B688-47BE1A7FEFAA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4E45-4E3C-A3A4-CF7DC4EF32D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5B9F491-B857-4D81-AF7C-292F2EA1F35E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E45-4E3C-A3A4-CF7DC4EF32D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1A97635-8AD5-4AA6-B5C1-0034D8515440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4E45-4E3C-A3A4-CF7DC4EF32D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2B33741-09CE-4C51-9A01-00AE807836ED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4E45-4E3C-A3A4-CF7DC4EF32D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7E907E7-6E33-45F1-8C79-E606D9E4F8A6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4E45-4E3C-A3A4-CF7DC4EF32D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4E0D719-AF9D-449B-A2A5-0EE5CF8F5E81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4E45-4E3C-A3A4-CF7DC4EF32D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2E34DE0-1D18-4037-A9D9-047E7D12BE6C}" type="PERCENTAGE">
                      <a:rPr lang="en-US" sz="2000">
                        <a:solidFill>
                          <a:schemeClr val="bg1"/>
                        </a:solidFill>
                        <a:latin typeface="Bebas" panose="020B0606020202050201" pitchFamily="34" charset="0"/>
                      </a:rPr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4E45-4E3C-A3A4-CF7DC4EF3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Retired</c:v>
                </c:pt>
                <c:pt idx="1">
                  <c:v>Student</c:v>
                </c:pt>
                <c:pt idx="2">
                  <c:v>Unknown</c:v>
                </c:pt>
                <c:pt idx="3">
                  <c:v>Management</c:v>
                </c:pt>
                <c:pt idx="4">
                  <c:v>HouseMaid</c:v>
                </c:pt>
                <c:pt idx="5">
                  <c:v>Admin</c:v>
                </c:pt>
                <c:pt idx="6">
                  <c:v>Self-employeed</c:v>
                </c:pt>
                <c:pt idx="7">
                  <c:v>Technician</c:v>
                </c:pt>
                <c:pt idx="8">
                  <c:v>Unemployeed</c:v>
                </c:pt>
                <c:pt idx="9">
                  <c:v>Services</c:v>
                </c:pt>
                <c:pt idx="10">
                  <c:v>Entrepreneur</c:v>
                </c:pt>
                <c:pt idx="11">
                  <c:v>Blue-Collar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0.14699999999999999</c:v>
                </c:pt>
                <c:pt idx="1">
                  <c:v>0.14099999999999999</c:v>
                </c:pt>
                <c:pt idx="2">
                  <c:v>0.115</c:v>
                </c:pt>
                <c:pt idx="3">
                  <c:v>8.4500000000000006E-2</c:v>
                </c:pt>
                <c:pt idx="4">
                  <c:v>7.8200000000000006E-2</c:v>
                </c:pt>
                <c:pt idx="5">
                  <c:v>7.5899999999999995E-2</c:v>
                </c:pt>
                <c:pt idx="6">
                  <c:v>6.83E-2</c:v>
                </c:pt>
                <c:pt idx="7">
                  <c:v>6.7599999999999993E-2</c:v>
                </c:pt>
                <c:pt idx="8">
                  <c:v>6.3500000000000001E-2</c:v>
                </c:pt>
                <c:pt idx="9">
                  <c:v>5.7000000000000002E-2</c:v>
                </c:pt>
                <c:pt idx="10">
                  <c:v>5.5800000000000002E-2</c:v>
                </c:pt>
                <c:pt idx="11">
                  <c:v>4.5600000000000002E-2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5-4E3C-A3A4-CF7DC4EF32D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Bebas" panose="020B0606020202050201" pitchFamily="3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EB4A-4507-886C-434CDFA0998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B4A-4507-886C-434CDFA09984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B4A-4507-886C-434CDFA0998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B4A-4507-886C-434CDFA099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Primary</c:v>
                </c:pt>
                <c:pt idx="1">
                  <c:v>Secondary</c:v>
                </c:pt>
                <c:pt idx="2">
                  <c:v>Teritary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0.21199999999999999</c:v>
                </c:pt>
                <c:pt idx="1">
                  <c:v>0.23899999999999999</c:v>
                </c:pt>
                <c:pt idx="2">
                  <c:v>0.32100000000000001</c:v>
                </c:pt>
                <c:pt idx="3">
                  <c:v>0.22800000000000001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A-4507-886C-434CDFA0998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ebas" panose="020B0606020202050201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8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0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24149-D940-4770-9499-27425C64F3BA}"/>
              </a:ext>
            </a:extLst>
          </p:cNvPr>
          <p:cNvSpPr txBox="1"/>
          <p:nvPr/>
        </p:nvSpPr>
        <p:spPr>
          <a:xfrm>
            <a:off x="3319704" y="122864"/>
            <a:ext cx="4705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dirty="0">
                <a:solidFill>
                  <a:srgbClr val="FF5050"/>
                </a:solidFill>
                <a:latin typeface="Bebas" panose="020B0606020202050201" pitchFamily="34" charset="0"/>
              </a:rPr>
              <a:t>BANKING CASE STUDY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3C99042-A11D-4032-B42F-946B672E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070" y="2281449"/>
            <a:ext cx="6993327" cy="3570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25941F-2694-4AA0-88A0-1DAA5F158BFC}"/>
              </a:ext>
            </a:extLst>
          </p:cNvPr>
          <p:cNvSpPr txBox="1"/>
          <p:nvPr/>
        </p:nvSpPr>
        <p:spPr>
          <a:xfrm>
            <a:off x="252911" y="1382205"/>
            <a:ext cx="4232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bas" panose="020B0606020202050201" pitchFamily="34" charset="0"/>
              </a:rPr>
              <a:t>Predictive modelling to understand which </a:t>
            </a:r>
          </a:p>
          <a:p>
            <a:r>
              <a:rPr lang="en-IN" sz="2000" dirty="0">
                <a:solidFill>
                  <a:schemeClr val="bg1"/>
                </a:solidFill>
                <a:latin typeface="Bebas" panose="020B0606020202050201" pitchFamily="34" charset="0"/>
              </a:rPr>
              <a:t>of there existing customer are likely to </a:t>
            </a:r>
          </a:p>
          <a:p>
            <a:r>
              <a:rPr lang="en-IN" sz="2000" dirty="0">
                <a:solidFill>
                  <a:schemeClr val="bg1"/>
                </a:solidFill>
                <a:latin typeface="Bebas" panose="020B0606020202050201" pitchFamily="34" charset="0"/>
              </a:rPr>
              <a:t>invest in a term deposit</a:t>
            </a:r>
          </a:p>
          <a:p>
            <a:endParaRPr lang="en-IN" sz="20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0C83E-6FEC-40D0-B1BD-D02A6DB7B5C8}"/>
              </a:ext>
            </a:extLst>
          </p:cNvPr>
          <p:cNvSpPr txBox="1"/>
          <p:nvPr/>
        </p:nvSpPr>
        <p:spPr>
          <a:xfrm>
            <a:off x="252911" y="2808193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rgbClr val="FF5050"/>
                </a:solidFill>
                <a:latin typeface="Bebas" panose="020B0606020202050201" pitchFamily="34" charset="0"/>
                <a:cs typeface="Times New Roman" panose="02020603050405020304" pitchFamily="18" charset="0"/>
              </a:rPr>
              <a:t>Problem Statement :</a:t>
            </a:r>
            <a:endParaRPr lang="en-IN" sz="2500" dirty="0">
              <a:solidFill>
                <a:srgbClr val="FF5050"/>
              </a:solidFill>
              <a:latin typeface="Bebas" panose="020B0606020202050201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6CEA5F-0592-4759-9FEB-2BBB13239A8B}"/>
              </a:ext>
            </a:extLst>
          </p:cNvPr>
          <p:cNvSpPr txBox="1"/>
          <p:nvPr/>
        </p:nvSpPr>
        <p:spPr>
          <a:xfrm>
            <a:off x="204107" y="3664207"/>
            <a:ext cx="54681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5050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“Who will subscribe to the term deposit?”</a:t>
            </a:r>
            <a:endParaRPr lang="en-IN" dirty="0">
              <a:solidFill>
                <a:srgbClr val="FF5050"/>
              </a:solidFill>
              <a:effectLst/>
              <a:latin typeface="Bebas" panose="020B0606020202050201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chemeClr val="bg1"/>
              </a:solidFill>
              <a:effectLst/>
              <a:latin typeface="Bebas" panose="020B0606020202050201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Portuguese Banking Institution needs to understand 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their existing customers are most likely to 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 in a term deposit. They launched a tele-marketing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campaign to run an experiment on approx.. 41000 customers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analyse the differences between the ones who do opt for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TD and the ones who do not. </a:t>
            </a:r>
            <a:endParaRPr lang="en-IN" dirty="0">
              <a:solidFill>
                <a:schemeClr val="bg1"/>
              </a:solidFill>
              <a:effectLst/>
              <a:latin typeface="Bebas" panose="020B0606020202050201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2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7558B-373D-40BA-8D41-A2B4958FF3C9}"/>
              </a:ext>
            </a:extLst>
          </p:cNvPr>
          <p:cNvSpPr txBox="1"/>
          <p:nvPr/>
        </p:nvSpPr>
        <p:spPr>
          <a:xfrm>
            <a:off x="3594004" y="40820"/>
            <a:ext cx="4305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000" dirty="0">
                <a:solidFill>
                  <a:srgbClr val="465545"/>
                </a:solidFill>
                <a:latin typeface="Bebas" panose="020B0606020202050201" pitchFamily="34" charset="0"/>
              </a:rPr>
              <a:t>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6171-D85C-415F-A0A5-13257B27DFE2}"/>
              </a:ext>
            </a:extLst>
          </p:cNvPr>
          <p:cNvSpPr txBox="1"/>
          <p:nvPr/>
        </p:nvSpPr>
        <p:spPr>
          <a:xfrm>
            <a:off x="636814" y="1314450"/>
            <a:ext cx="11062644" cy="759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Bebas" panose="020B0606020202050201" pitchFamily="34" charset="0"/>
                <a:ea typeface="Arial"/>
                <a:cs typeface="Times New Roman" panose="02020603050405020304" pitchFamily="18" charset="0"/>
                <a:sym typeface="Arial"/>
              </a:rPr>
              <a:t>According to the problem statement we must focus more on recall .so maximizing the correct predication for the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Bebas" panose="020B0606020202050201" pitchFamily="34" charset="0"/>
                <a:ea typeface="Arial"/>
                <a:cs typeface="Times New Roman" panose="02020603050405020304" pitchFamily="18" charset="0"/>
                <a:sym typeface="Arial"/>
              </a:rPr>
              <a:t>class should be the goal. So basically if the model with higher roc_auc score is the best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1F582-CE25-4BDD-8D92-770D501028ED}"/>
              </a:ext>
            </a:extLst>
          </p:cNvPr>
          <p:cNvSpPr txBox="1"/>
          <p:nvPr/>
        </p:nvSpPr>
        <p:spPr>
          <a:xfrm>
            <a:off x="675706" y="2485488"/>
            <a:ext cx="11516294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CC0000"/>
                </a:solidFill>
                <a:latin typeface="Bebas" panose="020B0606020202050201" pitchFamily="34" charset="0"/>
                <a:ea typeface="Arial"/>
                <a:cs typeface="Times New Roman" panose="02020603050405020304" pitchFamily="18" charset="0"/>
                <a:sym typeface="Arial"/>
              </a:rPr>
              <a:t>Model Evaluation: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b="1" dirty="0">
              <a:solidFill>
                <a:srgbClr val="CC0000"/>
              </a:solidFill>
              <a:latin typeface="Bebas" panose="020B0606020202050201" pitchFamily="34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Among all the models </a:t>
            </a:r>
            <a:r>
              <a:rPr lang="en-US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logistic regression </a:t>
            </a:r>
            <a:r>
              <a:rPr lang="en-US" sz="1800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is giving the highest roc score after doing hyper parameter tuning and the accuracy is 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      </a:t>
            </a:r>
            <a:r>
              <a:rPr lang="en-US" sz="1800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also good in comparison to other models.</a:t>
            </a:r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Out of total predictions 97% of the predictions are accurately done by this model. Hence accuracy is high.</a:t>
            </a:r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here we can also consider the fact that with logistic regression we will get to know the predicted probabilities.</a:t>
            </a:r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5545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Class – Imbalance had been done in order to remove the biasness in the model.</a:t>
            </a:r>
            <a:endParaRPr lang="en-US" sz="1800" dirty="0">
              <a:solidFill>
                <a:srgbClr val="465545"/>
              </a:solidFill>
              <a:latin typeface="Bebas" panose="020B0606020202050201" pitchFamily="34" charset="0"/>
              <a:cs typeface="Times New Roman" panose="02020603050405020304" pitchFamily="18" charset="0"/>
              <a:sym typeface="Arial"/>
            </a:endParaRPr>
          </a:p>
          <a:p>
            <a:endParaRPr lang="en-IN" dirty="0">
              <a:solidFill>
                <a:srgbClr val="465545"/>
              </a:solidFill>
              <a:latin typeface="Bebas" panose="020B0606020202050201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256CFDF-8CFE-4D0C-8B09-CFAA9D2B4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3471" y="4763425"/>
            <a:ext cx="1632894" cy="18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1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3AF6F-30ED-407E-8957-3E311E4ACBBB}"/>
              </a:ext>
            </a:extLst>
          </p:cNvPr>
          <p:cNvSpPr txBox="1"/>
          <p:nvPr/>
        </p:nvSpPr>
        <p:spPr>
          <a:xfrm>
            <a:off x="4501955" y="138791"/>
            <a:ext cx="24737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000" dirty="0">
                <a:solidFill>
                  <a:srgbClr val="FF5050"/>
                </a:solidFill>
                <a:latin typeface="Bebas" panose="020B0606020202050201" pitchFamily="34" charset="0"/>
              </a:rPr>
              <a:t>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98786-7D79-4678-8E5D-8AE7702E751D}"/>
              </a:ext>
            </a:extLst>
          </p:cNvPr>
          <p:cNvSpPr txBox="1"/>
          <p:nvPr/>
        </p:nvSpPr>
        <p:spPr>
          <a:xfrm>
            <a:off x="987879" y="1567543"/>
            <a:ext cx="9842759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300" dirty="0">
                <a:solidFill>
                  <a:srgbClr val="FF5050"/>
                </a:solidFill>
                <a:latin typeface="Bebas" panose="020B0606020202050201" pitchFamily="34" charset="0"/>
              </a:rPr>
              <a:t>Possible Solution:</a:t>
            </a:r>
          </a:p>
          <a:p>
            <a:endParaRPr lang="en-IN" sz="2300" dirty="0">
              <a:solidFill>
                <a:schemeClr val="bg1"/>
              </a:solidFill>
              <a:latin typeface="Bebas" panose="020B0606020202050201" pitchFamily="34" charset="0"/>
            </a:endParaRPr>
          </a:p>
          <a:p>
            <a:r>
              <a:rPr lang="en-IN" sz="2300" dirty="0">
                <a:solidFill>
                  <a:schemeClr val="bg1"/>
                </a:solidFill>
                <a:latin typeface="Bebas" panose="020B0606020202050201" pitchFamily="34" charset="0"/>
              </a:rPr>
              <a:t>1) We can increase the interest rate that is being given to the seniors and adults so that</a:t>
            </a:r>
          </a:p>
          <a:p>
            <a:r>
              <a:rPr lang="en-IN" sz="2300" dirty="0">
                <a:solidFill>
                  <a:schemeClr val="bg1"/>
                </a:solidFill>
                <a:latin typeface="Bebas" panose="020B0606020202050201" pitchFamily="34" charset="0"/>
              </a:rPr>
              <a:t>it would make them take the term deposit.</a:t>
            </a:r>
          </a:p>
          <a:p>
            <a:endParaRPr lang="en-IN" sz="2300" dirty="0">
              <a:solidFill>
                <a:schemeClr val="bg1"/>
              </a:solidFill>
              <a:latin typeface="Bebas" panose="020B0606020202050201" pitchFamily="34" charset="0"/>
            </a:endParaRPr>
          </a:p>
          <a:p>
            <a:r>
              <a:rPr lang="en-IN" sz="2300" dirty="0">
                <a:solidFill>
                  <a:schemeClr val="bg1"/>
                </a:solidFill>
                <a:latin typeface="Bebas" panose="020B0606020202050201" pitchFamily="34" charset="0"/>
              </a:rPr>
              <a:t>2) May be giving different interest rate to different job category might encourage</a:t>
            </a:r>
          </a:p>
          <a:p>
            <a:r>
              <a:rPr lang="en-IN" sz="2300" dirty="0">
                <a:solidFill>
                  <a:schemeClr val="bg1"/>
                </a:solidFill>
                <a:latin typeface="Bebas" panose="020B0606020202050201" pitchFamily="34" charset="0"/>
              </a:rPr>
              <a:t>Them to take the term deposit.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5FC7C6-36DD-4D0B-8098-3D3886104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065" y="4137477"/>
            <a:ext cx="3183392" cy="23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538F1-9E46-4B2F-8845-6B56C182ADDC}"/>
              </a:ext>
            </a:extLst>
          </p:cNvPr>
          <p:cNvSpPr txBox="1"/>
          <p:nvPr/>
        </p:nvSpPr>
        <p:spPr>
          <a:xfrm>
            <a:off x="3360850" y="2613392"/>
            <a:ext cx="49151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0" dirty="0">
                <a:solidFill>
                  <a:srgbClr val="465545"/>
                </a:solidFill>
                <a:latin typeface="Bebas" panose="020B0606020202050201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518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B5B5787-F600-4CC0-AB7F-6F63BBB2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4176" y="1473653"/>
            <a:ext cx="5029571" cy="3910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C1319-4E42-4061-93A4-A291B7CEB4A5}"/>
              </a:ext>
            </a:extLst>
          </p:cNvPr>
          <p:cNvSpPr txBox="1"/>
          <p:nvPr/>
        </p:nvSpPr>
        <p:spPr>
          <a:xfrm>
            <a:off x="7045781" y="2481943"/>
            <a:ext cx="1730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Obtaining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FFD4C-9E77-4D85-A4EE-9D2625BD5A93}"/>
              </a:ext>
            </a:extLst>
          </p:cNvPr>
          <p:cNvSpPr txBox="1"/>
          <p:nvPr/>
        </p:nvSpPr>
        <p:spPr>
          <a:xfrm>
            <a:off x="7045781" y="3059667"/>
            <a:ext cx="6094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EED2E-27F6-48E0-AEFA-8835939E57A8}"/>
              </a:ext>
            </a:extLst>
          </p:cNvPr>
          <p:cNvSpPr txBox="1"/>
          <p:nvPr/>
        </p:nvSpPr>
        <p:spPr>
          <a:xfrm>
            <a:off x="7049286" y="3671887"/>
            <a:ext cx="6094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39341-C837-4A35-A46D-1B06A4ECFFE7}"/>
              </a:ext>
            </a:extLst>
          </p:cNvPr>
          <p:cNvSpPr txBox="1"/>
          <p:nvPr/>
        </p:nvSpPr>
        <p:spPr>
          <a:xfrm>
            <a:off x="7045781" y="4268849"/>
            <a:ext cx="6094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EA797-DCD0-4702-8278-11437AE33C55}"/>
              </a:ext>
            </a:extLst>
          </p:cNvPr>
          <p:cNvSpPr txBox="1"/>
          <p:nvPr/>
        </p:nvSpPr>
        <p:spPr>
          <a:xfrm>
            <a:off x="8613319" y="3288269"/>
            <a:ext cx="20441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Bank Case Study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2B94BE3-603D-4925-BC73-B244B0F98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532" y="238124"/>
            <a:ext cx="123825" cy="6381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59CA4F-24C4-48EC-B724-B25D3A025A24}"/>
              </a:ext>
            </a:extLst>
          </p:cNvPr>
          <p:cNvSpPr txBox="1"/>
          <p:nvPr/>
        </p:nvSpPr>
        <p:spPr>
          <a:xfrm>
            <a:off x="904471" y="3776406"/>
            <a:ext cx="472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bas" panose="020B0606020202050201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Modelling</a:t>
            </a: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IN" sz="1400" dirty="0">
                <a:latin typeface="Bebas" panose="020B0606020202050201" pitchFamily="34" charset="0"/>
                <a:ea typeface="Meiryo" panose="020B0604030504040204" pitchFamily="34" charset="-128"/>
                <a:cs typeface="Open Sans ExtraBold" panose="020B0906030804020204" pitchFamily="34" charset="0"/>
              </a:rPr>
              <a:t>Building the predictive model.</a:t>
            </a: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86A07-6B6D-41DA-80D9-94AA76220239}"/>
              </a:ext>
            </a:extLst>
          </p:cNvPr>
          <p:cNvSpPr txBox="1"/>
          <p:nvPr/>
        </p:nvSpPr>
        <p:spPr>
          <a:xfrm>
            <a:off x="904472" y="2103329"/>
            <a:ext cx="47234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bas" panose="020B0606020202050201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Analysis</a:t>
            </a: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IN" sz="1400" dirty="0">
                <a:latin typeface="Bebas" panose="020B0606020202050201" pitchFamily="34" charset="0"/>
                <a:ea typeface="Meiryo" panose="020B0604030504040204" pitchFamily="34" charset="-128"/>
                <a:cs typeface="Open Sans ExtraBold" panose="020B0906030804020204" pitchFamily="34" charset="0"/>
              </a:rPr>
              <a:t>Analysing the data such as cleaning and exploring the data and find out the inference.</a:t>
            </a: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1C4EB-8CDC-4047-8DAE-65F3EC428FF9}"/>
              </a:ext>
            </a:extLst>
          </p:cNvPr>
          <p:cNvSpPr txBox="1"/>
          <p:nvPr/>
        </p:nvSpPr>
        <p:spPr>
          <a:xfrm>
            <a:off x="904470" y="377866"/>
            <a:ext cx="47234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bas" panose="020B0606020202050201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Obtaining Data</a:t>
            </a: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IN" sz="1400" dirty="0">
                <a:latin typeface="Bebas" panose="020B0606020202050201" pitchFamily="34" charset="0"/>
                <a:ea typeface="Meiryo" panose="020B0604030504040204" pitchFamily="34" charset="-128"/>
                <a:cs typeface="Open Sans ExtraBold" panose="020B0906030804020204" pitchFamily="34" charset="0"/>
              </a:rPr>
              <a:t>Obtaining the data from the client and importing the libraries </a:t>
            </a:r>
          </a:p>
          <a:p>
            <a:r>
              <a:rPr lang="en-IN" sz="1400" dirty="0">
                <a:latin typeface="Bebas" panose="020B0606020202050201" pitchFamily="34" charset="0"/>
                <a:ea typeface="Meiryo" panose="020B0604030504040204" pitchFamily="34" charset="-128"/>
                <a:cs typeface="Open Sans ExtraBold" panose="020B0906030804020204" pitchFamily="34" charset="0"/>
              </a:rPr>
              <a:t>That are required for the analysis.</a:t>
            </a:r>
          </a:p>
          <a:p>
            <a:endParaRPr lang="en-IN" sz="14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D1D4D-B581-4526-91BF-033AFD3B61B3}"/>
              </a:ext>
            </a:extLst>
          </p:cNvPr>
          <p:cNvSpPr txBox="1"/>
          <p:nvPr/>
        </p:nvSpPr>
        <p:spPr>
          <a:xfrm>
            <a:off x="904471" y="5503783"/>
            <a:ext cx="472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bas" panose="020B0606020202050201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Inference</a:t>
            </a: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IN" sz="1400" dirty="0">
                <a:latin typeface="Bebas" panose="020B0606020202050201" pitchFamily="34" charset="0"/>
                <a:ea typeface="Meiryo" panose="020B0604030504040204" pitchFamily="34" charset="-128"/>
                <a:cs typeface="Open Sans ExtraBold" panose="020B0906030804020204" pitchFamily="34" charset="0"/>
              </a:rPr>
              <a:t>Giving the inference that we found out from the analysis.</a:t>
            </a: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endParaRPr lang="en-IN" sz="1400" dirty="0">
              <a:latin typeface="Bebas" panose="020B0606020202050201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7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E38A6-CDD1-412C-82D7-46854AF8F771}"/>
              </a:ext>
            </a:extLst>
          </p:cNvPr>
          <p:cNvSpPr txBox="1"/>
          <p:nvPr/>
        </p:nvSpPr>
        <p:spPr>
          <a:xfrm>
            <a:off x="589524" y="587828"/>
            <a:ext cx="1173590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300" b="1" dirty="0">
                <a:solidFill>
                  <a:srgbClr val="FF5050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for Analysis:</a:t>
            </a:r>
            <a:endParaRPr lang="en-IN" sz="2300" b="1" dirty="0">
              <a:solidFill>
                <a:srgbClr val="FF5050"/>
              </a:solidFill>
              <a:effectLst/>
              <a:latin typeface="Bebas" panose="020B0606020202050201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u="none" strike="noStrike" dirty="0"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Bebas" panose="020B0606020202050201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Bebas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the given data we can analyse different features and give our insights which can intern help the bank to</a:t>
            </a:r>
          </a:p>
          <a:p>
            <a:r>
              <a:rPr lang="en-IN" sz="2000" dirty="0">
                <a:solidFill>
                  <a:schemeClr val="bg1"/>
                </a:solidFill>
                <a:latin typeface="Bebas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</a:t>
            </a:r>
            <a:r>
              <a:rPr lang="en-IN" sz="2000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to increase the subscription of the term deposit. The inference can be with respect to job, age, education. </a:t>
            </a:r>
          </a:p>
          <a:p>
            <a:endParaRPr lang="en-IN" dirty="0">
              <a:latin typeface="Bebas" panose="020B0606020202050201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7AEFE-1495-4932-A411-EE05A947DA57}"/>
              </a:ext>
            </a:extLst>
          </p:cNvPr>
          <p:cNvSpPr txBox="1"/>
          <p:nvPr/>
        </p:nvSpPr>
        <p:spPr>
          <a:xfrm>
            <a:off x="589524" y="2445994"/>
            <a:ext cx="1109951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rgbClr val="FF5050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expected:</a:t>
            </a:r>
          </a:p>
          <a:p>
            <a:endParaRPr lang="en-IN" sz="2000" dirty="0">
              <a:solidFill>
                <a:srgbClr val="FF5050"/>
              </a:solidFill>
              <a:effectLst/>
              <a:latin typeface="Bebas" panose="020B0606020202050201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a data-driven analysis to discover the profile of customers who are most likely to buy the Term Deposit. The profile can be discovered by investigating the features available either one at a time i.e. univariate analysis or with multiple features being visualized together </a:t>
            </a:r>
            <a:r>
              <a:rPr lang="en-IN" sz="2000" dirty="0" err="1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000" dirty="0">
                <a:solidFill>
                  <a:schemeClr val="bg1"/>
                </a:solidFill>
                <a:effectLst/>
                <a:latin typeface="Bebas" panose="020B0606020202050201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bi-variate analysis. Stories and story points can be used as an effective way for presenting the findings</a:t>
            </a:r>
            <a:endParaRPr lang="en-IN" sz="2000" dirty="0">
              <a:solidFill>
                <a:schemeClr val="bg1"/>
              </a:solidFill>
              <a:latin typeface="Bebas" panose="020B0606020202050201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26EDBC-9168-45B6-8704-F6C582B3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177" y="4105954"/>
            <a:ext cx="2899002" cy="25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65631-A424-4B56-B594-D123DA27A4FC}"/>
              </a:ext>
            </a:extLst>
          </p:cNvPr>
          <p:cNvSpPr txBox="1"/>
          <p:nvPr/>
        </p:nvSpPr>
        <p:spPr>
          <a:xfrm>
            <a:off x="3273879" y="24492"/>
            <a:ext cx="383470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500" dirty="0">
                <a:solidFill>
                  <a:srgbClr val="30282C"/>
                </a:solidFill>
                <a:latin typeface="Bebas" panose="020B0606020202050201" pitchFamily="34" charset="0"/>
              </a:rPr>
              <a:t>Data Description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BC200C-BBC0-4D34-8E2D-636324E48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368" y="1151165"/>
            <a:ext cx="106268" cy="5476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35B6C-3E94-4EA2-8C14-3445B9013E31}"/>
              </a:ext>
            </a:extLst>
          </p:cNvPr>
          <p:cNvSpPr txBox="1"/>
          <p:nvPr/>
        </p:nvSpPr>
        <p:spPr>
          <a:xfrm>
            <a:off x="889908" y="1149133"/>
            <a:ext cx="942116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  <a:latin typeface="Bebas" panose="020B0606020202050201" pitchFamily="34" charset="0"/>
              </a:rPr>
              <a:t>Independent Features/ Variables:</a:t>
            </a:r>
          </a:p>
          <a:p>
            <a:endParaRPr lang="en-IN" dirty="0">
              <a:latin typeface="Bebas" panose="020B0606020202050201" pitchFamily="34" charset="0"/>
            </a:endParaRPr>
          </a:p>
          <a:p>
            <a:r>
              <a:rPr lang="en-IN" sz="1800" dirty="0">
                <a:solidFill>
                  <a:srgbClr val="30282C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'age','job','marital','education','housing','loan','contact','month','day_of_week','duration','campaign','pdays’,</a:t>
            </a:r>
          </a:p>
          <a:p>
            <a:r>
              <a:rPr lang="en-IN" sz="1800" dirty="0">
                <a:solidFill>
                  <a:srgbClr val="30282C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'previous','poutcome','emp.var.rate','cons.price.idx','cons.conf.idx','euribor3m','nr.employed’.</a:t>
            </a:r>
            <a:endParaRPr lang="en-IN" dirty="0">
              <a:solidFill>
                <a:srgbClr val="30282C"/>
              </a:solidFill>
              <a:latin typeface="Bebas" panose="020B0606020202050201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7BEA-0AD8-4D65-9832-B089989A9224}"/>
              </a:ext>
            </a:extLst>
          </p:cNvPr>
          <p:cNvSpPr txBox="1"/>
          <p:nvPr/>
        </p:nvSpPr>
        <p:spPr>
          <a:xfrm>
            <a:off x="889908" y="2689273"/>
            <a:ext cx="37192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  <a:latin typeface="Bebas" panose="020B0606020202050201" pitchFamily="34" charset="0"/>
              </a:rPr>
              <a:t>dependent Features/ Target Variable</a:t>
            </a:r>
            <a:r>
              <a:rPr lang="en-IN" dirty="0">
                <a:solidFill>
                  <a:srgbClr val="FFC000"/>
                </a:solidFill>
                <a:latin typeface="Bebas" panose="020B0606020202050201" pitchFamily="34" charset="0"/>
              </a:rPr>
              <a:t>:</a:t>
            </a:r>
          </a:p>
          <a:p>
            <a:endParaRPr lang="en-IN" dirty="0">
              <a:solidFill>
                <a:srgbClr val="30282C"/>
              </a:solidFill>
              <a:latin typeface="Bebas" panose="020B0606020202050201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0282C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Y = ‘yes’, Positive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0282C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y = ‘no’, Negative class</a:t>
            </a:r>
            <a:endParaRPr lang="en-IN" dirty="0">
              <a:latin typeface="Bebas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5FF25-10C2-47E0-99BA-E5A727B2FB43}"/>
              </a:ext>
            </a:extLst>
          </p:cNvPr>
          <p:cNvSpPr txBox="1"/>
          <p:nvPr/>
        </p:nvSpPr>
        <p:spPr>
          <a:xfrm>
            <a:off x="889908" y="4229413"/>
            <a:ext cx="5464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FFC000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Shape of the 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rgbClr val="FFC000"/>
              </a:solidFill>
              <a:latin typeface="Bebas" panose="020B0606020202050201" pitchFamily="34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0282C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Total 41188 rows 20 columns including the target feature.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75EC6-6773-4C93-8437-4888994930BF}"/>
              </a:ext>
            </a:extLst>
          </p:cNvPr>
          <p:cNvSpPr txBox="1"/>
          <p:nvPr/>
        </p:nvSpPr>
        <p:spPr>
          <a:xfrm>
            <a:off x="889908" y="5461777"/>
            <a:ext cx="5968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C000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Missing and duplicated Values</a:t>
            </a:r>
            <a:r>
              <a:rPr lang="en-IN" sz="1800" b="1" dirty="0">
                <a:solidFill>
                  <a:srgbClr val="FFC000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rgbClr val="869FB2"/>
              </a:solidFill>
              <a:latin typeface="Bebas" panose="020B0606020202050201" pitchFamily="34" charset="0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30282C"/>
                </a:solidFill>
                <a:latin typeface="Bebas" panose="020B0606020202050201" pitchFamily="34" charset="0"/>
                <a:cs typeface="Times New Roman" panose="02020603050405020304" pitchFamily="18" charset="0"/>
                <a:sym typeface="Arial"/>
              </a:rPr>
              <a:t>There were no missing and duplicated observation’s in the data</a:t>
            </a:r>
            <a:endParaRPr lang="en-IN" sz="1800" b="1" dirty="0">
              <a:solidFill>
                <a:srgbClr val="30282C"/>
              </a:solidFill>
              <a:latin typeface="Bebas" panose="020B0606020202050201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4EB4C4E-8E61-49D5-A86F-7FA239F40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819" y="3090747"/>
            <a:ext cx="3492273" cy="33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BB003B-9D39-45C4-AD25-F666C660CECE}"/>
              </a:ext>
            </a:extLst>
          </p:cNvPr>
          <p:cNvSpPr txBox="1"/>
          <p:nvPr/>
        </p:nvSpPr>
        <p:spPr>
          <a:xfrm>
            <a:off x="2204358" y="106136"/>
            <a:ext cx="72571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dirty="0">
                <a:solidFill>
                  <a:srgbClr val="FF5050"/>
                </a:solidFill>
                <a:latin typeface="Bebas" panose="020B0606020202050201" pitchFamily="34" charset="0"/>
              </a:rPr>
              <a:t>Subscribed V.S Not Subscribed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FB5997D-C462-4697-AF37-12FE6180DC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2831"/>
              </p:ext>
            </p:extLst>
          </p:nvPr>
        </p:nvGraphicFramePr>
        <p:xfrm>
          <a:off x="5397473" y="11030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0BC588-5A37-473A-8529-726A41E2BA9A}"/>
              </a:ext>
            </a:extLst>
          </p:cNvPr>
          <p:cNvSpPr txBox="1"/>
          <p:nvPr/>
        </p:nvSpPr>
        <p:spPr>
          <a:xfrm>
            <a:off x="579664" y="2036311"/>
            <a:ext cx="652133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rgbClr val="FF5050"/>
                </a:solidFill>
                <a:latin typeface="Bebas" panose="020B0606020202050201" pitchFamily="34" charset="0"/>
              </a:rPr>
              <a:t>Inference:</a:t>
            </a:r>
          </a:p>
          <a:p>
            <a:endParaRPr lang="en-IN" sz="2500" dirty="0">
              <a:solidFill>
                <a:schemeClr val="bg1"/>
              </a:solidFill>
              <a:latin typeface="Bebas" panose="020B0606020202050201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bg1"/>
                </a:solidFill>
                <a:latin typeface="Bebas" panose="020B0606020202050201" pitchFamily="34" charset="0"/>
              </a:rPr>
              <a:t>We can say that the data is not balanced from the </a:t>
            </a:r>
          </a:p>
          <a:p>
            <a:r>
              <a:rPr lang="en-IN" sz="2500" dirty="0">
                <a:solidFill>
                  <a:schemeClr val="bg1"/>
                </a:solidFill>
                <a:latin typeface="Bebas" panose="020B0606020202050201" pitchFamily="34" charset="0"/>
              </a:rPr>
              <a:t>      Pie chart.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solidFill>
                <a:schemeClr val="bg1"/>
              </a:solidFill>
              <a:latin typeface="Bebas" panose="020B0606020202050201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bg1"/>
                </a:solidFill>
                <a:latin typeface="Bebas" panose="020B0606020202050201" pitchFamily="34" charset="0"/>
              </a:rPr>
              <a:t>So we have to balance the data for better analysis</a:t>
            </a:r>
          </a:p>
          <a:p>
            <a:r>
              <a:rPr lang="en-IN" sz="2500" dirty="0">
                <a:solidFill>
                  <a:schemeClr val="bg1"/>
                </a:solidFill>
                <a:latin typeface="Bebas" panose="020B0606020202050201" pitchFamily="34" charset="0"/>
              </a:rPr>
              <a:t>      Else it would be biased.</a:t>
            </a:r>
          </a:p>
        </p:txBody>
      </p:sp>
    </p:spTree>
    <p:extLst>
      <p:ext uri="{BB962C8B-B14F-4D97-AF65-F5344CB8AC3E}">
        <p14:creationId xmlns:p14="http://schemas.microsoft.com/office/powerpoint/2010/main" val="20382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2B676-C66C-444D-8D4E-BDE5D2D14EA1}"/>
              </a:ext>
            </a:extLst>
          </p:cNvPr>
          <p:cNvSpPr txBox="1"/>
          <p:nvPr/>
        </p:nvSpPr>
        <p:spPr>
          <a:xfrm>
            <a:off x="3388179" y="97972"/>
            <a:ext cx="45111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000" dirty="0">
                <a:solidFill>
                  <a:srgbClr val="465545"/>
                </a:solidFill>
                <a:latin typeface="Bebas" panose="020B0606020202050201" pitchFamily="34" charset="0"/>
              </a:rPr>
              <a:t>Subscribed V.S 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6B4D93-6EA8-4945-ABCD-F5CE1573F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951288"/>
              </p:ext>
            </p:extLst>
          </p:nvPr>
        </p:nvGraphicFramePr>
        <p:xfrm>
          <a:off x="5643765" y="11567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6E6291-CD74-4014-8B4F-0FB448763194}"/>
              </a:ext>
            </a:extLst>
          </p:cNvPr>
          <p:cNvSpPr txBox="1"/>
          <p:nvPr/>
        </p:nvSpPr>
        <p:spPr>
          <a:xfrm>
            <a:off x="293916" y="1805478"/>
            <a:ext cx="80091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00000"/>
                </a:solidFill>
                <a:latin typeface="Bebas" panose="020B0606020202050201" pitchFamily="34" charset="0"/>
              </a:rPr>
              <a:t>Inference</a:t>
            </a:r>
            <a:r>
              <a:rPr lang="en-IN" sz="3000" dirty="0">
                <a:latin typeface="Bebas" panose="020B0606020202050201" pitchFamily="34" charset="0"/>
              </a:rPr>
              <a:t>: </a:t>
            </a:r>
            <a:r>
              <a:rPr lang="en-IN" sz="30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This is bit unusual. Here's what I found.</a:t>
            </a:r>
          </a:p>
          <a:p>
            <a:endParaRPr lang="en-IN" sz="3000" b="0" i="0" dirty="0">
              <a:solidFill>
                <a:srgbClr val="000000"/>
              </a:solidFill>
              <a:effectLst/>
              <a:latin typeface="Bebas" panose="020B0606020202050201" pitchFamily="34" charset="0"/>
            </a:endParaRPr>
          </a:p>
          <a:p>
            <a:pPr algn="l"/>
            <a:endParaRPr lang="en-IN" sz="2000" dirty="0">
              <a:solidFill>
                <a:srgbClr val="000000"/>
              </a:solidFill>
              <a:latin typeface="Bebas" panose="020B0606020202050201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Usually people above age of 40 and 50 take deposits but in our </a:t>
            </a:r>
          </a:p>
          <a:p>
            <a:pPr algn="l"/>
            <a:r>
              <a:rPr lang="en-IN" sz="23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  case people above age 60 i.e. Elderly are the ones with highest </a:t>
            </a:r>
          </a:p>
          <a:p>
            <a:pPr algn="l"/>
            <a:r>
              <a:rPr lang="en-IN" sz="23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  subscribed rate 45 %</a:t>
            </a:r>
          </a:p>
          <a:p>
            <a:pPr algn="l"/>
            <a:endParaRPr lang="en-IN" sz="2300" b="0" i="0" dirty="0">
              <a:solidFill>
                <a:srgbClr val="000000"/>
              </a:solidFill>
              <a:effectLst/>
              <a:latin typeface="Bebas" panose="020B0606020202050201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Surprisingly teens who are above 18 and below 25 are the ones            subscribing than Adults and Seniors 19 % which is not common.</a:t>
            </a:r>
          </a:p>
          <a:p>
            <a:pPr algn="l"/>
            <a:endParaRPr lang="en-IN" sz="2000" b="1" i="0" dirty="0">
              <a:solidFill>
                <a:srgbClr val="000000"/>
              </a:solidFill>
              <a:effectLst/>
              <a:latin typeface="Bebas" panose="020B0606020202050201" pitchFamily="34" charset="0"/>
            </a:endParaRPr>
          </a:p>
          <a:p>
            <a:endParaRPr lang="en-IN" sz="2000" dirty="0">
              <a:latin typeface="Bebas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75E2A-3C61-44B0-A2E2-873E8C5050DE}"/>
              </a:ext>
            </a:extLst>
          </p:cNvPr>
          <p:cNvSpPr txBox="1"/>
          <p:nvPr/>
        </p:nvSpPr>
        <p:spPr>
          <a:xfrm>
            <a:off x="3510644" y="40820"/>
            <a:ext cx="44726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000" dirty="0">
                <a:solidFill>
                  <a:srgbClr val="FF5050"/>
                </a:solidFill>
                <a:latin typeface="Bebas" panose="020B0606020202050201" pitchFamily="34" charset="0"/>
              </a:rPr>
              <a:t>Subscribed V.S JOB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5A30B0-BE6C-43B3-ACBD-2CCDEDC1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15853"/>
              </p:ext>
            </p:extLst>
          </p:nvPr>
        </p:nvGraphicFramePr>
        <p:xfrm>
          <a:off x="5126264" y="90259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DDCF70-CFCD-4A62-980B-E7176BC5288E}"/>
              </a:ext>
            </a:extLst>
          </p:cNvPr>
          <p:cNvSpPr txBox="1"/>
          <p:nvPr/>
        </p:nvSpPr>
        <p:spPr>
          <a:xfrm>
            <a:off x="457198" y="2151727"/>
            <a:ext cx="6678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rgbClr val="FF5050"/>
                </a:solidFill>
                <a:latin typeface="Bebas" panose="020B0606020202050201" pitchFamily="34" charset="0"/>
              </a:rPr>
              <a:t>Inference: </a:t>
            </a:r>
            <a:r>
              <a:rPr lang="en-IN" sz="2500" b="1" i="0" dirty="0">
                <a:solidFill>
                  <a:schemeClr val="bg1"/>
                </a:solidFill>
                <a:effectLst/>
                <a:latin typeface="Bebas" panose="020B0606020202050201" pitchFamily="34" charset="0"/>
              </a:rPr>
              <a:t>Here's what I found from job feature.</a:t>
            </a:r>
          </a:p>
          <a:p>
            <a:pPr algn="l"/>
            <a:endParaRPr lang="en-IN" sz="2000" b="1" i="0" dirty="0">
              <a:solidFill>
                <a:schemeClr val="bg1"/>
              </a:solidFill>
              <a:effectLst/>
              <a:latin typeface="Bebas" panose="020B0606020202050201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chemeClr val="bg1"/>
                </a:solidFill>
                <a:effectLst/>
                <a:latin typeface="Bebas" panose="020B0606020202050201" pitchFamily="34" charset="0"/>
              </a:rPr>
              <a:t>It's common that retired people are the one with highest </a:t>
            </a:r>
          </a:p>
          <a:p>
            <a:pPr algn="l"/>
            <a:r>
              <a:rPr lang="en-IN" sz="2300" b="0" i="0" dirty="0">
                <a:solidFill>
                  <a:schemeClr val="bg1"/>
                </a:solidFill>
                <a:effectLst/>
                <a:latin typeface="Bebas" panose="020B0606020202050201" pitchFamily="34" charset="0"/>
              </a:rPr>
              <a:t>  subscription with </a:t>
            </a:r>
            <a:r>
              <a:rPr lang="en-IN" sz="2300" b="0" i="0" dirty="0">
                <a:solidFill>
                  <a:srgbClr val="FF5050"/>
                </a:solidFill>
                <a:effectLst/>
                <a:latin typeface="Bebas" panose="020B0606020202050201" pitchFamily="34" charset="0"/>
              </a:rPr>
              <a:t>23 %.</a:t>
            </a:r>
          </a:p>
          <a:p>
            <a:pPr algn="l"/>
            <a:endParaRPr lang="en-IN" sz="2300" b="0" i="0" dirty="0">
              <a:solidFill>
                <a:schemeClr val="bg1"/>
              </a:solidFill>
              <a:effectLst/>
              <a:latin typeface="Bebas" panose="020B0606020202050201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chemeClr val="bg1"/>
                </a:solidFill>
                <a:effectLst/>
                <a:latin typeface="Bebas" panose="020B0606020202050201" pitchFamily="34" charset="0"/>
              </a:rPr>
              <a:t>What's uncommon is the students are the second highest in </a:t>
            </a:r>
          </a:p>
          <a:p>
            <a:pPr algn="l"/>
            <a:r>
              <a:rPr lang="en-IN" sz="2300" dirty="0">
                <a:solidFill>
                  <a:schemeClr val="bg1"/>
                </a:solidFill>
                <a:latin typeface="Bebas" panose="020B0606020202050201" pitchFamily="34" charset="0"/>
              </a:rPr>
              <a:t>  </a:t>
            </a:r>
            <a:r>
              <a:rPr lang="en-IN" sz="2300" b="0" i="0" dirty="0">
                <a:solidFill>
                  <a:schemeClr val="bg1"/>
                </a:solidFill>
                <a:effectLst/>
                <a:latin typeface="Bebas" panose="020B0606020202050201" pitchFamily="34" charset="0"/>
              </a:rPr>
              <a:t>subscription rate with </a:t>
            </a:r>
            <a:r>
              <a:rPr lang="en-IN" sz="2300" b="0" i="0" dirty="0">
                <a:solidFill>
                  <a:srgbClr val="FF5050"/>
                </a:solidFill>
                <a:effectLst/>
                <a:latin typeface="Bebas" panose="020B0606020202050201" pitchFamily="34" charset="0"/>
              </a:rPr>
              <a:t>22 % </a:t>
            </a:r>
            <a:r>
              <a:rPr lang="en-IN" sz="2300" b="0" i="0" dirty="0">
                <a:solidFill>
                  <a:schemeClr val="bg1"/>
                </a:solidFill>
                <a:effectLst/>
                <a:latin typeface="Bebas" panose="020B0606020202050201" pitchFamily="34" charset="0"/>
              </a:rPr>
              <a:t>which is very uncommon.</a:t>
            </a:r>
          </a:p>
        </p:txBody>
      </p:sp>
    </p:spTree>
    <p:extLst>
      <p:ext uri="{BB962C8B-B14F-4D97-AF65-F5344CB8AC3E}">
        <p14:creationId xmlns:p14="http://schemas.microsoft.com/office/powerpoint/2010/main" val="276771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5E300-5BBE-44C9-A192-A70D981C14AF}"/>
              </a:ext>
            </a:extLst>
          </p:cNvPr>
          <p:cNvSpPr txBox="1"/>
          <p:nvPr/>
        </p:nvSpPr>
        <p:spPr>
          <a:xfrm>
            <a:off x="2626753" y="97972"/>
            <a:ext cx="603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000" dirty="0">
                <a:solidFill>
                  <a:srgbClr val="465545"/>
                </a:solidFill>
                <a:latin typeface="Bebas" panose="020B0606020202050201" pitchFamily="34" charset="0"/>
              </a:rPr>
              <a:t>Subscribed V.S Education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837C3B-3DDB-416A-8015-B5244BB2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27002"/>
              </p:ext>
            </p:extLst>
          </p:nvPr>
        </p:nvGraphicFramePr>
        <p:xfrm>
          <a:off x="5643765" y="10658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5526F2-8AFC-450A-BEF4-46258135C042}"/>
              </a:ext>
            </a:extLst>
          </p:cNvPr>
          <p:cNvSpPr txBox="1"/>
          <p:nvPr/>
        </p:nvSpPr>
        <p:spPr>
          <a:xfrm>
            <a:off x="269423" y="2158702"/>
            <a:ext cx="80091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00000"/>
                </a:solidFill>
                <a:latin typeface="Bebas" panose="020B0606020202050201" pitchFamily="34" charset="0"/>
              </a:rPr>
              <a:t>Inference</a:t>
            </a:r>
            <a:r>
              <a:rPr lang="en-IN" sz="3000" dirty="0">
                <a:latin typeface="Bebas" panose="020B0606020202050201" pitchFamily="34" charset="0"/>
              </a:rPr>
              <a:t>: </a:t>
            </a:r>
            <a:r>
              <a:rPr lang="en-IN" sz="30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Here's what I found.</a:t>
            </a:r>
          </a:p>
          <a:p>
            <a:pPr algn="l"/>
            <a:endParaRPr lang="en-IN" sz="2000" dirty="0">
              <a:solidFill>
                <a:srgbClr val="000000"/>
              </a:solidFill>
              <a:latin typeface="Bebas" panose="020B0606020202050201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From the below data we can't say that the education column is    having good relationship with the dependent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300" b="0" i="0" dirty="0">
              <a:solidFill>
                <a:srgbClr val="000000"/>
              </a:solidFill>
              <a:effectLst/>
              <a:latin typeface="Bebas" panose="020B0606020202050201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3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But as expected people with higher education are the ones </a:t>
            </a:r>
          </a:p>
          <a:p>
            <a:pPr algn="l"/>
            <a:r>
              <a:rPr lang="en-IN" sz="2300" dirty="0">
                <a:solidFill>
                  <a:srgbClr val="000000"/>
                </a:solidFill>
                <a:latin typeface="Bebas" panose="020B0606020202050201" pitchFamily="34" charset="0"/>
              </a:rPr>
              <a:t>      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Bebas" panose="020B0606020202050201" pitchFamily="34" charset="0"/>
              </a:rPr>
              <a:t>taking the term subscription.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300" b="0" i="0" dirty="0">
              <a:solidFill>
                <a:srgbClr val="000000"/>
              </a:solidFill>
              <a:effectLst/>
              <a:latin typeface="Bebas" panose="020B0606020202050201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rgbClr val="000000"/>
                </a:solidFill>
                <a:latin typeface="Bebas" panose="020B0606020202050201" pitchFamily="34" charset="0"/>
              </a:rPr>
              <a:t>So education might not a good variable to take a decision on or</a:t>
            </a:r>
          </a:p>
          <a:p>
            <a:pPr algn="l"/>
            <a:r>
              <a:rPr lang="en-IN" sz="2300" dirty="0">
                <a:solidFill>
                  <a:srgbClr val="000000"/>
                </a:solidFill>
                <a:latin typeface="Bebas" panose="020B0606020202050201" pitchFamily="34" charset="0"/>
              </a:rPr>
              <a:t>      Worth considering. </a:t>
            </a:r>
            <a:endParaRPr lang="en-IN" sz="2300" b="0" i="0" dirty="0">
              <a:solidFill>
                <a:srgbClr val="000000"/>
              </a:solidFill>
              <a:effectLst/>
              <a:latin typeface="Bebas" panose="020B0606020202050201" pitchFamily="34" charset="0"/>
            </a:endParaRPr>
          </a:p>
          <a:p>
            <a:pPr algn="l"/>
            <a:endParaRPr lang="en-IN" sz="2000" b="1" i="0" dirty="0">
              <a:solidFill>
                <a:srgbClr val="000000"/>
              </a:solidFill>
              <a:effectLst/>
              <a:latin typeface="Bebas" panose="020B0606020202050201" pitchFamily="34" charset="0"/>
            </a:endParaRPr>
          </a:p>
          <a:p>
            <a:endParaRPr lang="en-IN" sz="2000" dirty="0">
              <a:latin typeface="Bebas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4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C88C6-2BB2-4AD2-86C8-789D3F10068F}"/>
              </a:ext>
            </a:extLst>
          </p:cNvPr>
          <p:cNvSpPr txBox="1"/>
          <p:nvPr/>
        </p:nvSpPr>
        <p:spPr>
          <a:xfrm>
            <a:off x="3904183" y="40820"/>
            <a:ext cx="36856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000" dirty="0">
                <a:solidFill>
                  <a:srgbClr val="FF5050"/>
                </a:solidFill>
                <a:latin typeface="Bebas" panose="020B0606020202050201" pitchFamily="34" charset="0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50823-9A32-4E21-92F8-BD5F1BD95088}"/>
              </a:ext>
            </a:extLst>
          </p:cNvPr>
          <p:cNvSpPr txBox="1"/>
          <p:nvPr/>
        </p:nvSpPr>
        <p:spPr>
          <a:xfrm>
            <a:off x="552655" y="1322615"/>
            <a:ext cx="110866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Bebas" panose="020B0606020202050201" pitchFamily="34" charset="0"/>
                <a:cs typeface="Arial"/>
                <a:sym typeface="Arial"/>
              </a:rPr>
              <a:t>As this is a Binary classification problem the model’s are done with Logistic Regression, Decision Tree, </a:t>
            </a:r>
          </a:p>
          <a:p>
            <a:r>
              <a:rPr lang="en-US" sz="2200" dirty="0">
                <a:solidFill>
                  <a:srgbClr val="FFFFFF"/>
                </a:solidFill>
                <a:latin typeface="Bebas" panose="020B0606020202050201" pitchFamily="34" charset="0"/>
                <a:cs typeface="Arial"/>
                <a:sym typeface="Arial"/>
              </a:rPr>
              <a:t>Random Forest, Naïve Bayes and KNN algorithms and then finally based on different evaluation metrics </a:t>
            </a:r>
          </a:p>
          <a:p>
            <a:r>
              <a:rPr lang="en-US" sz="2200" dirty="0">
                <a:solidFill>
                  <a:srgbClr val="FFFFFF"/>
                </a:solidFill>
                <a:latin typeface="Bebas" panose="020B0606020202050201" pitchFamily="34" charset="0"/>
                <a:cs typeface="Arial"/>
                <a:sym typeface="Arial"/>
              </a:rPr>
              <a:t>I have compared these models.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86C25-3A6A-42FB-811A-A6C4F433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1278"/>
              </p:ext>
            </p:extLst>
          </p:nvPr>
        </p:nvGraphicFramePr>
        <p:xfrm>
          <a:off x="1031111" y="2850632"/>
          <a:ext cx="10129778" cy="30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889">
                  <a:extLst>
                    <a:ext uri="{9D8B030D-6E8A-4147-A177-3AD203B41FA5}">
                      <a16:colId xmlns:a16="http://schemas.microsoft.com/office/drawing/2014/main" val="583720"/>
                    </a:ext>
                  </a:extLst>
                </a:gridCol>
                <a:gridCol w="5064889">
                  <a:extLst>
                    <a:ext uri="{9D8B030D-6E8A-4147-A177-3AD203B41FA5}">
                      <a16:colId xmlns:a16="http://schemas.microsoft.com/office/drawing/2014/main" val="2982858635"/>
                    </a:ext>
                  </a:extLst>
                </a:gridCol>
              </a:tblGrid>
              <a:tr h="542464">
                <a:tc>
                  <a:txBody>
                    <a:bodyPr/>
                    <a:lstStyle/>
                    <a:p>
                      <a:r>
                        <a:rPr lang="en-IN" sz="2500" dirty="0">
                          <a:solidFill>
                            <a:srgbClr val="FF5050"/>
                          </a:solidFill>
                          <a:latin typeface="Bebas" panose="020B0606020202050201" pitchFamily="34" charset="0"/>
                        </a:rPr>
                        <a:t>Model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dirty="0" err="1">
                          <a:solidFill>
                            <a:srgbClr val="FF5050"/>
                          </a:solidFill>
                          <a:latin typeface="Bebas" panose="020B0606020202050201" pitchFamily="34" charset="0"/>
                        </a:rPr>
                        <a:t>Roc_Auc_Score</a:t>
                      </a:r>
                      <a:endParaRPr lang="en-IN" sz="2500" dirty="0">
                        <a:solidFill>
                          <a:srgbClr val="FF5050"/>
                        </a:solidFill>
                        <a:latin typeface="Bebas" panose="020B0606020202050201" pitchFamily="34" charset="0"/>
                      </a:endParaRP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318356"/>
                  </a:ext>
                </a:extLst>
              </a:tr>
              <a:tr h="507691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Logistic Regression(Stats Model)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0.649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363359"/>
                  </a:ext>
                </a:extLst>
              </a:tr>
              <a:tr h="507691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Logistic Regression(</a:t>
                      </a:r>
                      <a:r>
                        <a:rPr lang="en-IN" sz="2200" dirty="0" err="1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Sklearn</a:t>
                      </a:r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)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0.635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32879"/>
                  </a:ext>
                </a:extLst>
              </a:tr>
              <a:tr h="507691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Decision Tree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0.612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51621"/>
                  </a:ext>
                </a:extLst>
              </a:tr>
              <a:tr h="507691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Random Forest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0.632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51332"/>
                  </a:ext>
                </a:extLst>
              </a:tr>
              <a:tr h="507691">
                <a:tc>
                  <a:txBody>
                    <a:bodyPr/>
                    <a:lstStyle/>
                    <a:p>
                      <a:r>
                        <a:rPr lang="en-IN" sz="2200" dirty="0" err="1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Adaboosting</a:t>
                      </a:r>
                      <a:endParaRPr lang="en-IN" sz="2200" dirty="0">
                        <a:solidFill>
                          <a:schemeClr val="bg1"/>
                        </a:solidFill>
                        <a:latin typeface="Bebas" panose="020B0606020202050201" pitchFamily="34" charset="0"/>
                      </a:endParaRP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bg1"/>
                          </a:solidFill>
                          <a:latin typeface="Bebas" panose="020B0606020202050201" pitchFamily="34" charset="0"/>
                        </a:rPr>
                        <a:t>0.521</a:t>
                      </a:r>
                    </a:p>
                  </a:txBody>
                  <a:tcPr marL="113960" marR="113960" marT="56980" marB="56980">
                    <a:solidFill>
                      <a:srgbClr val="3028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95198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907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Arial</vt:lpstr>
      <vt:lpstr>Bebas</vt:lpstr>
      <vt:lpstr>Corbel</vt:lpstr>
      <vt:lpstr>Open Sans ExtraBold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135781</dc:creator>
  <cp:lastModifiedBy>avinash 135781</cp:lastModifiedBy>
  <cp:revision>30</cp:revision>
  <dcterms:created xsi:type="dcterms:W3CDTF">2021-03-30T03:55:29Z</dcterms:created>
  <dcterms:modified xsi:type="dcterms:W3CDTF">2021-03-30T09:49:33Z</dcterms:modified>
</cp:coreProperties>
</file>