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444" r:id="rId6"/>
    <p:sldId id="445" r:id="rId7"/>
    <p:sldId id="446" r:id="rId8"/>
    <p:sldId id="463" r:id="rId9"/>
    <p:sldId id="456" r:id="rId10"/>
    <p:sldId id="476" r:id="rId11"/>
    <p:sldId id="477" r:id="rId12"/>
    <p:sldId id="478" r:id="rId13"/>
    <p:sldId id="479" r:id="rId14"/>
    <p:sldId id="464" r:id="rId15"/>
    <p:sldId id="480" r:id="rId16"/>
    <p:sldId id="481" r:id="rId17"/>
    <p:sldId id="482" r:id="rId18"/>
    <p:sldId id="312" r:id="rId19"/>
    <p:sldId id="31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02" userDrawn="1">
          <p15:clr>
            <a:srgbClr val="A4A3A4"/>
          </p15:clr>
        </p15:guide>
        <p15:guide id="2" orient="horz" pos="2205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553D"/>
    <a:srgbClr val="C0A2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>
        <p:guide pos="302"/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6E182020-F460-11CE-9BCD-00AA00608E01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B916E-0291-4359-8EF2-F680C2F10370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9618-5129-44D6-BDB6-DC0BF1DCA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65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B916E-0291-4359-8EF2-F680C2F10370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9618-5129-44D6-BDB6-DC0BF1DCA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57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B916E-0291-4359-8EF2-F680C2F10370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9618-5129-44D6-BDB6-DC0BF1DCA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99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B916E-0291-4359-8EF2-F680C2F10370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9618-5129-44D6-BDB6-DC0BF1DCA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74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B916E-0291-4359-8EF2-F680C2F10370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9618-5129-44D6-BDB6-DC0BF1DCA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25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B916E-0291-4359-8EF2-F680C2F10370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9618-5129-44D6-BDB6-DC0BF1DCA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28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B916E-0291-4359-8EF2-F680C2F10370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9618-5129-44D6-BDB6-DC0BF1DCA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10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B916E-0291-4359-8EF2-F680C2F10370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9618-5129-44D6-BDB6-DC0BF1DCA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72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B916E-0291-4359-8EF2-F680C2F10370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9618-5129-44D6-BDB6-DC0BF1DCA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06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B916E-0291-4359-8EF2-F680C2F10370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9618-5129-44D6-BDB6-DC0BF1DCA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4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B916E-0291-4359-8EF2-F680C2F10370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9618-5129-44D6-BDB6-DC0BF1DCA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48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B916E-0291-4359-8EF2-F680C2F10370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29618-5129-44D6-BDB6-DC0BF1DCA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58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LKK1T3dHTVs8g3J1N5E_w_P-Chf-RkZJ/view?usp=sharing" TargetMode="External"/><Relationship Id="rId2" Type="http://schemas.openxmlformats.org/officeDocument/2006/relationships/hyperlink" Target="https://docs.google.com/spreadsheets/d/1dXOySIm7Z73xGi562kWFqytLn96S0VAy/edit?usp=sharing&amp;ouid=115294475465194571559&amp;rtpof=true&amp;sd=true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4.wmf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3242266"/>
            <a:ext cx="12192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solidFill>
                  <a:srgbClr val="3C4858"/>
                </a:solidFill>
                <a:latin typeface="Manrope"/>
              </a:rPr>
              <a:t>ABC Call Volume Trend Analysis</a:t>
            </a:r>
            <a:endParaRPr lang="en-US" sz="2800" b="1" i="0">
              <a:solidFill>
                <a:srgbClr val="3C4858"/>
              </a:solidFill>
              <a:effectLst/>
              <a:latin typeface="Manrop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8757" y="2534472"/>
            <a:ext cx="2743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Project </a:t>
            </a:r>
            <a:r>
              <a:rPr lang="en-US" sz="4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8</a:t>
            </a:r>
            <a:endParaRPr lang="en-IN" sz="4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09960" y="3676113"/>
            <a:ext cx="2761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From: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Avinash</a:t>
            </a: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Nayak</a:t>
            </a:r>
            <a:endParaRPr lang="en-IN" sz="200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5885196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/>
              <a:t>Hyperlink to the Excel Sheet: </a:t>
            </a:r>
            <a:endParaRPr lang="en-IN" sz="1400" smtClean="0"/>
          </a:p>
          <a:p>
            <a:pPr algn="ctr"/>
            <a:r>
              <a:rPr lang="en-IN" sz="1400" b="1">
                <a:hlinkClick r:id="rId2"/>
              </a:rPr>
              <a:t>https://docs.google.com/spreadsheets/d/1dXOySIm7Z73xGi562kWFqytLn96S0VAy/edit?usp=sharing&amp;ouid=115294475465194571559&amp;rtpof=true&amp;sd=true</a:t>
            </a:r>
            <a:endParaRPr lang="en-IN" sz="1400" b="1"/>
          </a:p>
          <a:p>
            <a:pPr algn="ctr"/>
            <a:r>
              <a:rPr lang="en-US" sz="1400" smtClean="0"/>
              <a:t>Hyperlink </a:t>
            </a:r>
            <a:r>
              <a:rPr lang="en-US" sz="1400" smtClean="0"/>
              <a:t>to the iPython Notebook:</a:t>
            </a:r>
          </a:p>
          <a:p>
            <a:pPr algn="ctr"/>
            <a:r>
              <a:rPr lang="en-IN" sz="1400" b="1">
                <a:hlinkClick r:id="rId3"/>
              </a:rPr>
              <a:t>https://drive.google.com/file/d/1LKK1T3dHTVs8g3J1N5E_w_P-Chf-RkZJ/view?usp=sharing</a:t>
            </a:r>
            <a:endParaRPr lang="en-IN" sz="1400" b="1" smtClean="0"/>
          </a:p>
        </p:txBody>
      </p:sp>
    </p:spTree>
    <p:extLst>
      <p:ext uri="{BB962C8B-B14F-4D97-AF65-F5344CB8AC3E}">
        <p14:creationId xmlns:p14="http://schemas.microsoft.com/office/powerpoint/2010/main" val="205186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74171" y="1101424"/>
            <a:ext cx="11843658" cy="5575147"/>
          </a:xfrm>
          <a:prstGeom prst="roundRect">
            <a:avLst>
              <a:gd name="adj" fmla="val 314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61314" y="282025"/>
            <a:ext cx="3950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Data Pre-Processing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855" y="1143305"/>
            <a:ext cx="534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5.</a:t>
            </a:r>
            <a:r>
              <a:rPr lang="en-US" smtClean="0"/>
              <a:t> </a:t>
            </a:r>
            <a:r>
              <a:rPr lang="en-US"/>
              <a:t>Dealing with Outliers </a:t>
            </a:r>
            <a:r>
              <a:rPr lang="en-US"/>
              <a:t>in </a:t>
            </a:r>
            <a:r>
              <a:rPr lang="en-US" b="1" smtClean="0"/>
              <a:t>Queue_Time(Secs)</a:t>
            </a:r>
            <a:r>
              <a:rPr lang="en-US" smtClean="0"/>
              <a:t> Column.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" y="1512637"/>
            <a:ext cx="8439150" cy="942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406855" y="2455612"/>
            <a:ext cx="11407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mtClean="0">
                <a:solidFill>
                  <a:srgbClr val="000000"/>
                </a:solidFill>
              </a:rPr>
              <a:t>Queue_Time(Secs)</a:t>
            </a:r>
            <a:r>
              <a:rPr lang="en-US" smtClean="0">
                <a:solidFill>
                  <a:srgbClr val="000000"/>
                </a:solidFill>
              </a:rPr>
              <a:t> Duration seemed okay. No changes required.</a:t>
            </a:r>
            <a:endParaRPr lang="en-US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5" y="3177822"/>
            <a:ext cx="4105275" cy="809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406855" y="2808490"/>
            <a:ext cx="3971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6</a:t>
            </a:r>
            <a:r>
              <a:rPr lang="en-US" b="1" smtClean="0"/>
              <a:t>.</a:t>
            </a:r>
            <a:r>
              <a:rPr lang="en-US" smtClean="0"/>
              <a:t> </a:t>
            </a:r>
            <a:r>
              <a:rPr lang="en-US"/>
              <a:t>Dealing with Outliers </a:t>
            </a:r>
            <a:r>
              <a:rPr lang="en-US"/>
              <a:t>in </a:t>
            </a:r>
            <a:r>
              <a:rPr lang="en-US" b="1" smtClean="0"/>
              <a:t>Time</a:t>
            </a:r>
            <a:r>
              <a:rPr lang="en-US" smtClean="0"/>
              <a:t> Column.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5083" y="4001382"/>
            <a:ext cx="11407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0000"/>
                </a:solidFill>
              </a:rPr>
              <a:t>All the column values seemed okay. No changes required.</a:t>
            </a:r>
            <a:endParaRPr lang="en-US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99" y="4752621"/>
            <a:ext cx="5588001" cy="679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399597" y="4354260"/>
            <a:ext cx="503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7.</a:t>
            </a:r>
            <a:r>
              <a:rPr lang="en-US" smtClean="0"/>
              <a:t> </a:t>
            </a:r>
            <a:r>
              <a:rPr lang="en-US"/>
              <a:t>Dealing with Outliers </a:t>
            </a:r>
            <a:r>
              <a:rPr lang="en-US"/>
              <a:t>in </a:t>
            </a:r>
            <a:r>
              <a:rPr lang="en-US" b="1" smtClean="0"/>
              <a:t>Call_Seconds (s)</a:t>
            </a:r>
            <a:r>
              <a:rPr lang="en-US" smtClean="0"/>
              <a:t> Column.</a:t>
            </a: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6673" y="4752620"/>
            <a:ext cx="5696857" cy="15004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Rectangle 19"/>
          <p:cNvSpPr/>
          <p:nvPr/>
        </p:nvSpPr>
        <p:spPr>
          <a:xfrm>
            <a:off x="392341" y="5445553"/>
            <a:ext cx="57036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0000"/>
                </a:solidFill>
              </a:rPr>
              <a:t>Considered </a:t>
            </a:r>
            <a:r>
              <a:rPr lang="en-US" b="1" smtClean="0">
                <a:solidFill>
                  <a:srgbClr val="000000"/>
                </a:solidFill>
              </a:rPr>
              <a:t>3000</a:t>
            </a:r>
            <a:r>
              <a:rPr lang="en-US" smtClean="0">
                <a:solidFill>
                  <a:srgbClr val="000000"/>
                </a:solidFill>
              </a:rPr>
              <a:t> as the threshold value for being an Outlier. Found 4 rows with </a:t>
            </a:r>
            <a:r>
              <a:rPr lang="en-US" b="1" smtClean="0">
                <a:solidFill>
                  <a:srgbClr val="000000"/>
                </a:solidFill>
              </a:rPr>
              <a:t>Call_Seconds</a:t>
            </a: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000000"/>
                </a:solidFill>
              </a:rPr>
              <a:t>(s)</a:t>
            </a:r>
            <a:r>
              <a:rPr lang="en-US" smtClean="0">
                <a:solidFill>
                  <a:srgbClr val="000000"/>
                </a:solidFill>
              </a:rPr>
              <a:t> column value greater than </a:t>
            </a:r>
            <a:r>
              <a:rPr lang="en-US" b="1" smtClean="0">
                <a:solidFill>
                  <a:srgbClr val="000000"/>
                </a:solidFill>
              </a:rPr>
              <a:t>3000</a:t>
            </a:r>
            <a:r>
              <a:rPr lang="en-US" smtClean="0">
                <a:solidFill>
                  <a:srgbClr val="000000"/>
                </a:solidFill>
              </a:rPr>
              <a:t>. On further investigation, didn’t found anything unusual. So nothing was changed.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204119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74171" y="1101424"/>
            <a:ext cx="11843658" cy="5575147"/>
          </a:xfrm>
          <a:prstGeom prst="roundRect">
            <a:avLst>
              <a:gd name="adj" fmla="val 314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49" y="1520148"/>
            <a:ext cx="8696325" cy="16954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Straight Connector 1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61314" y="282025"/>
            <a:ext cx="3950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Data Pre-Processing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855" y="1143305"/>
            <a:ext cx="8689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8</a:t>
            </a:r>
            <a:r>
              <a:rPr lang="en-US" b="1" smtClean="0"/>
              <a:t>.</a:t>
            </a:r>
            <a:r>
              <a:rPr lang="en-US" smtClean="0"/>
              <a:t> </a:t>
            </a:r>
            <a:r>
              <a:rPr lang="en-US"/>
              <a:t>Dealing </a:t>
            </a:r>
            <a:r>
              <a:rPr lang="en-US"/>
              <a:t>with </a:t>
            </a:r>
            <a:r>
              <a:rPr lang="en-US"/>
              <a:t>inconsistencies in </a:t>
            </a:r>
            <a:r>
              <a:rPr lang="en-US" b="1"/>
              <a:t>Duration(hh:mm:ss)</a:t>
            </a:r>
            <a:r>
              <a:rPr lang="en-US"/>
              <a:t> </a:t>
            </a:r>
            <a:r>
              <a:rPr lang="en-US"/>
              <a:t>and </a:t>
            </a:r>
            <a:r>
              <a:rPr lang="en-US" b="1"/>
              <a:t>Call_Seconds</a:t>
            </a:r>
            <a:r>
              <a:rPr lang="en-US"/>
              <a:t> </a:t>
            </a:r>
            <a:r>
              <a:rPr lang="en-US" b="1"/>
              <a:t>(s)</a:t>
            </a:r>
            <a:r>
              <a:rPr lang="en-US"/>
              <a:t> column values.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2113" y="3262967"/>
            <a:ext cx="11407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0000"/>
                </a:solidFill>
              </a:rPr>
              <a:t>There is no inconsistency between the two column values.</a:t>
            </a:r>
            <a:endParaRPr lang="en-US" smtClean="0"/>
          </a:p>
        </p:txBody>
      </p:sp>
      <p:sp>
        <p:nvSpPr>
          <p:cNvPr id="26" name="TextBox 25"/>
          <p:cNvSpPr txBox="1"/>
          <p:nvPr/>
        </p:nvSpPr>
        <p:spPr>
          <a:xfrm>
            <a:off x="385084" y="3588962"/>
            <a:ext cx="11393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9.</a:t>
            </a:r>
            <a:r>
              <a:rPr lang="en-US" smtClean="0"/>
              <a:t> </a:t>
            </a:r>
            <a:r>
              <a:rPr lang="en-US"/>
              <a:t>Dealing </a:t>
            </a:r>
            <a:r>
              <a:rPr lang="en-US"/>
              <a:t>with </a:t>
            </a:r>
            <a:r>
              <a:rPr lang="en-US"/>
              <a:t>inconsistencies </a:t>
            </a:r>
            <a:r>
              <a:rPr lang="en-US"/>
              <a:t>in </a:t>
            </a:r>
            <a:r>
              <a:rPr lang="en-US" b="1" smtClean="0"/>
              <a:t>Call_Status</a:t>
            </a:r>
            <a:r>
              <a:rPr lang="en-US" smtClean="0"/>
              <a:t> </a:t>
            </a:r>
            <a:r>
              <a:rPr lang="en-US"/>
              <a:t>and </a:t>
            </a:r>
            <a:r>
              <a:rPr lang="en-US" b="1" smtClean="0"/>
              <a:t>Call_Seconds</a:t>
            </a:r>
            <a:r>
              <a:rPr lang="en-US" smtClean="0"/>
              <a:t> </a:t>
            </a:r>
            <a:r>
              <a:rPr lang="en-US" b="1" smtClean="0"/>
              <a:t>(s)</a:t>
            </a:r>
            <a:r>
              <a:rPr lang="en-US" smtClean="0"/>
              <a:t> </a:t>
            </a:r>
            <a:r>
              <a:rPr lang="en-US"/>
              <a:t>column </a:t>
            </a:r>
            <a:r>
              <a:rPr lang="en-US" smtClean="0"/>
              <a:t>values and between </a:t>
            </a:r>
            <a:r>
              <a:rPr lang="en-US" b="1" smtClean="0"/>
              <a:t>Call_Status</a:t>
            </a:r>
            <a:r>
              <a:rPr lang="en-US" smtClean="0"/>
              <a:t> and </a:t>
            </a:r>
            <a:r>
              <a:rPr lang="en-US" b="1" smtClean="0"/>
              <a:t>Wrapped _By</a:t>
            </a:r>
            <a:r>
              <a:rPr lang="en-US" smtClean="0"/>
              <a:t> column values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70342" y="5940856"/>
            <a:ext cx="11407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0000"/>
                </a:solidFill>
              </a:rPr>
              <a:t>There is no inconsistency between both the cases of the two column values.</a:t>
            </a:r>
            <a:endParaRPr lang="en-US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48" y="4235293"/>
            <a:ext cx="5597751" cy="15640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4876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74171" y="1101424"/>
            <a:ext cx="11843658" cy="5575147"/>
          </a:xfrm>
          <a:prstGeom prst="roundRect">
            <a:avLst>
              <a:gd name="adj" fmla="val 314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61314" y="282025"/>
            <a:ext cx="3950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Data Pre-Processing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855" y="1143305"/>
            <a:ext cx="5791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10.</a:t>
            </a:r>
            <a:r>
              <a:rPr lang="en-US" smtClean="0"/>
              <a:t> </a:t>
            </a:r>
            <a:r>
              <a:rPr lang="en-US"/>
              <a:t>Dealing </a:t>
            </a:r>
            <a:r>
              <a:rPr lang="en-US"/>
              <a:t>with </a:t>
            </a:r>
            <a:r>
              <a:rPr lang="en-US"/>
              <a:t>inconsistencies </a:t>
            </a:r>
            <a:r>
              <a:rPr lang="en-US"/>
              <a:t>in </a:t>
            </a:r>
            <a:r>
              <a:rPr lang="en-US" b="1" smtClean="0"/>
              <a:t>Agent_ID </a:t>
            </a:r>
            <a:r>
              <a:rPr lang="en-US" smtClean="0"/>
              <a:t>column </a:t>
            </a:r>
            <a:r>
              <a:rPr lang="en-US"/>
              <a:t>values.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84686" y="1512637"/>
            <a:ext cx="41898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0000"/>
                </a:solidFill>
              </a:rPr>
              <a:t>There were some rows where </a:t>
            </a:r>
            <a:r>
              <a:rPr lang="en-US" b="1" smtClean="0">
                <a:solidFill>
                  <a:srgbClr val="000000"/>
                </a:solidFill>
              </a:rPr>
              <a:t>Agent_ID</a:t>
            </a:r>
            <a:r>
              <a:rPr lang="en-US" smtClean="0">
                <a:solidFill>
                  <a:srgbClr val="000000"/>
                </a:solidFill>
              </a:rPr>
              <a:t> had a proper value but the agent didn’t receive any calls.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0000"/>
                </a:solidFill>
              </a:rPr>
              <a:t>So changed these </a:t>
            </a:r>
            <a:r>
              <a:rPr lang="en-US" b="1" smtClean="0">
                <a:solidFill>
                  <a:srgbClr val="000000"/>
                </a:solidFill>
              </a:rPr>
              <a:t>Agent_ID</a:t>
            </a:r>
            <a:r>
              <a:rPr lang="en-US" smtClean="0">
                <a:solidFill>
                  <a:srgbClr val="000000"/>
                </a:solidFill>
              </a:rPr>
              <a:t> values and </a:t>
            </a:r>
            <a:r>
              <a:rPr lang="en-US" b="1" smtClean="0">
                <a:solidFill>
                  <a:srgbClr val="000000"/>
                </a:solidFill>
              </a:rPr>
              <a:t>Agent_Name </a:t>
            </a:r>
            <a:r>
              <a:rPr lang="en-US" smtClean="0">
                <a:solidFill>
                  <a:srgbClr val="000000"/>
                </a:solidFill>
              </a:rPr>
              <a:t>values to </a:t>
            </a:r>
            <a:r>
              <a:rPr lang="en-US" b="1" smtClean="0">
                <a:solidFill>
                  <a:srgbClr val="000000"/>
                </a:solidFill>
              </a:rPr>
              <a:t>‘Not Available’</a:t>
            </a:r>
            <a:r>
              <a:rPr lang="en-US" smtClean="0">
                <a:solidFill>
                  <a:srgbClr val="000000"/>
                </a:solidFill>
              </a:rPr>
              <a:t>.</a:t>
            </a:r>
            <a:endParaRPr lang="en-US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72" y="1512637"/>
            <a:ext cx="7186815" cy="50623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41413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74171" y="1101424"/>
            <a:ext cx="11843658" cy="5575147"/>
          </a:xfrm>
          <a:prstGeom prst="roundRect">
            <a:avLst>
              <a:gd name="adj" fmla="val 314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61314" y="282025"/>
            <a:ext cx="3950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Data Pre-Processing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855" y="1194105"/>
            <a:ext cx="538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11.</a:t>
            </a:r>
            <a:r>
              <a:rPr lang="en-US" smtClean="0"/>
              <a:t> Changes in th Excel sheet format for better analysis.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06855" y="5501642"/>
            <a:ext cx="115057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Changed </a:t>
            </a:r>
            <a:r>
              <a:rPr lang="en-US" b="1" smtClean="0"/>
              <a:t>format</a:t>
            </a:r>
            <a:r>
              <a:rPr lang="en-US" smtClean="0"/>
              <a:t> of the dates in </a:t>
            </a:r>
            <a:r>
              <a:rPr lang="en-US" b="1" smtClean="0"/>
              <a:t>Date_&amp;_Time</a:t>
            </a:r>
            <a:r>
              <a:rPr lang="en-US" smtClean="0"/>
              <a:t>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mtClean="0"/>
              <a:t>Feature</a:t>
            </a:r>
            <a:r>
              <a:rPr lang="en-US" smtClean="0"/>
              <a:t> </a:t>
            </a:r>
            <a:r>
              <a:rPr lang="en-US" b="1" smtClean="0"/>
              <a:t>Engineering</a:t>
            </a:r>
            <a:r>
              <a:rPr lang="en-US" smtClean="0"/>
              <a:t>: Created </a:t>
            </a:r>
            <a:r>
              <a:rPr lang="en-US" b="1" smtClean="0"/>
              <a:t>two</a:t>
            </a:r>
            <a:r>
              <a:rPr lang="en-US" smtClean="0"/>
              <a:t> </a:t>
            </a:r>
            <a:r>
              <a:rPr lang="en-US" b="1" smtClean="0"/>
              <a:t>new</a:t>
            </a:r>
            <a:r>
              <a:rPr lang="en-US" smtClean="0"/>
              <a:t> </a:t>
            </a:r>
            <a:r>
              <a:rPr lang="en-US" b="1" smtClean="0"/>
              <a:t>columns</a:t>
            </a:r>
            <a:r>
              <a:rPr lang="en-US" smtClean="0"/>
              <a:t>, </a:t>
            </a:r>
            <a:r>
              <a:rPr lang="en-US" b="1" smtClean="0"/>
              <a:t>Day of Week</a:t>
            </a:r>
            <a:r>
              <a:rPr lang="en-US" smtClean="0"/>
              <a:t> from </a:t>
            </a:r>
            <a:r>
              <a:rPr lang="en-US" b="1" smtClean="0"/>
              <a:t>Date_&amp;_Time </a:t>
            </a:r>
            <a:r>
              <a:rPr lang="en-US" smtClean="0"/>
              <a:t>column and </a:t>
            </a:r>
            <a:r>
              <a:rPr lang="en-US" b="1" smtClean="0"/>
              <a:t>Call_Status_Mod</a:t>
            </a:r>
            <a:r>
              <a:rPr lang="en-US" smtClean="0"/>
              <a:t> where column values of </a:t>
            </a:r>
            <a:r>
              <a:rPr lang="en-US" b="1" smtClean="0"/>
              <a:t>answered</a:t>
            </a:r>
            <a:r>
              <a:rPr lang="en-US" smtClean="0"/>
              <a:t> and </a:t>
            </a:r>
            <a:r>
              <a:rPr lang="en-US" b="1" smtClean="0"/>
              <a:t>transfer</a:t>
            </a:r>
            <a:r>
              <a:rPr lang="en-US" smtClean="0"/>
              <a:t> in </a:t>
            </a:r>
            <a:r>
              <a:rPr lang="en-US" b="1" smtClean="0"/>
              <a:t>Call_Status</a:t>
            </a:r>
            <a:r>
              <a:rPr lang="en-US" smtClean="0"/>
              <a:t> column are clubbed together as </a:t>
            </a:r>
            <a:r>
              <a:rPr lang="en-US" b="1" smtClean="0"/>
              <a:t>received</a:t>
            </a:r>
            <a:r>
              <a:rPr lang="en-US" smtClean="0"/>
              <a:t> and </a:t>
            </a:r>
            <a:r>
              <a:rPr lang="en-US" b="1" smtClean="0"/>
              <a:t>abandon</a:t>
            </a:r>
            <a:r>
              <a:rPr lang="en-US" smtClean="0"/>
              <a:t> is kept as it is.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25" y="1614237"/>
            <a:ext cx="10823575" cy="39012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61689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7566" y="912946"/>
            <a:ext cx="11912827" cy="5945053"/>
          </a:xfrm>
          <a:prstGeom prst="roundRect">
            <a:avLst>
              <a:gd name="adj" fmla="val 314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01046" y="5063923"/>
            <a:ext cx="114600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0000"/>
                </a:solidFill>
              </a:rPr>
              <a:t>The overall </a:t>
            </a:r>
            <a:r>
              <a:rPr lang="en-US" b="1" smtClean="0">
                <a:solidFill>
                  <a:srgbClr val="000000"/>
                </a:solidFill>
              </a:rPr>
              <a:t>Average</a:t>
            </a: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000000"/>
                </a:solidFill>
              </a:rPr>
              <a:t>Call</a:t>
            </a: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000000"/>
                </a:solidFill>
              </a:rPr>
              <a:t>Duration</a:t>
            </a:r>
            <a:r>
              <a:rPr lang="en-US" smtClean="0">
                <a:solidFill>
                  <a:srgbClr val="000000"/>
                </a:solidFill>
              </a:rPr>
              <a:t> is </a:t>
            </a:r>
            <a:r>
              <a:rPr lang="en-US" b="1" smtClean="0">
                <a:solidFill>
                  <a:srgbClr val="000000"/>
                </a:solidFill>
              </a:rPr>
              <a:t>196.963</a:t>
            </a: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000000"/>
                </a:solidFill>
              </a:rPr>
              <a:t>seconds</a:t>
            </a:r>
            <a:r>
              <a:rPr lang="en-US" smtClean="0">
                <a:solidFill>
                  <a:srgbClr val="0000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0000"/>
                </a:solidFill>
              </a:rPr>
              <a:t>We can observe that the </a:t>
            </a:r>
            <a:r>
              <a:rPr lang="en-US" b="1" smtClean="0">
                <a:solidFill>
                  <a:srgbClr val="000000"/>
                </a:solidFill>
              </a:rPr>
              <a:t>Average</a:t>
            </a: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000000"/>
                </a:solidFill>
              </a:rPr>
              <a:t>Call</a:t>
            </a: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000000"/>
                </a:solidFill>
              </a:rPr>
              <a:t>Duration</a:t>
            </a:r>
            <a:r>
              <a:rPr lang="en-US" smtClean="0">
                <a:solidFill>
                  <a:srgbClr val="000000"/>
                </a:solidFill>
              </a:rPr>
              <a:t> first peaks in the </a:t>
            </a:r>
            <a:r>
              <a:rPr lang="en-US" b="1" smtClean="0">
                <a:solidFill>
                  <a:srgbClr val="000000"/>
                </a:solidFill>
              </a:rPr>
              <a:t>morning</a:t>
            </a: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000000"/>
                </a:solidFill>
              </a:rPr>
              <a:t>hours</a:t>
            </a:r>
            <a:r>
              <a:rPr lang="en-US" smtClean="0">
                <a:solidFill>
                  <a:srgbClr val="000000"/>
                </a:solidFill>
              </a:rPr>
              <a:t> before dropping to below average value during the </a:t>
            </a:r>
            <a:r>
              <a:rPr lang="en-US" b="1" smtClean="0">
                <a:solidFill>
                  <a:srgbClr val="000000"/>
                </a:solidFill>
              </a:rPr>
              <a:t>lunch</a:t>
            </a: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000000"/>
                </a:solidFill>
              </a:rPr>
              <a:t>hours</a:t>
            </a:r>
            <a:r>
              <a:rPr lang="en-US" smtClean="0">
                <a:solidFill>
                  <a:srgbClr val="000000"/>
                </a:solidFill>
              </a:rPr>
              <a:t> and then again increasing to above average value.</a:t>
            </a:r>
            <a:endParaRPr lang="en-US" smtClean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>
              <a:solidFill>
                <a:srgbClr val="0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33749" y="822962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55340" y="294862"/>
            <a:ext cx="1690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Analysis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1047" y="925781"/>
            <a:ext cx="116293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/>
              <a:t>Task 1: </a:t>
            </a:r>
            <a:r>
              <a:rPr lang="en-US" smtClean="0"/>
              <a:t>Average Call Duration: Determine the average duration of all incoming calls received by agents. This should be calculated for each time bucket.</a:t>
            </a:r>
            <a:r>
              <a:rPr lang="en-US" b="1" smtClean="0"/>
              <a:t>									</a:t>
            </a:r>
          </a:p>
          <a:p>
            <a:r>
              <a:rPr lang="en-US" b="1" smtClean="0"/>
              <a:t>Your Task: </a:t>
            </a:r>
            <a:r>
              <a:rPr lang="en-US" smtClean="0"/>
              <a:t>What is the average duration of calls for each time bucket?</a:t>
            </a:r>
            <a:r>
              <a:rPr lang="en-US" b="1" smtClean="0"/>
              <a:t>		</a:t>
            </a:r>
            <a:endParaRPr lang="en-US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25" y="1861946"/>
            <a:ext cx="4638675" cy="30926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340" y="1836546"/>
            <a:ext cx="6605733" cy="311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470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7566" y="912946"/>
            <a:ext cx="11912827" cy="5945053"/>
          </a:xfrm>
          <a:prstGeom prst="roundRect">
            <a:avLst>
              <a:gd name="adj" fmla="val 314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01046" y="5114723"/>
            <a:ext cx="114600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0000"/>
                </a:solidFill>
              </a:rPr>
              <a:t>We can observe that the number of </a:t>
            </a:r>
            <a:r>
              <a:rPr lang="en-US" b="1" smtClean="0">
                <a:solidFill>
                  <a:srgbClr val="000000"/>
                </a:solidFill>
              </a:rPr>
              <a:t>received</a:t>
            </a:r>
            <a:r>
              <a:rPr lang="en-US" smtClean="0">
                <a:solidFill>
                  <a:srgbClr val="000000"/>
                </a:solidFill>
              </a:rPr>
              <a:t> calls received </a:t>
            </a:r>
            <a:r>
              <a:rPr lang="en-US" b="1" smtClean="0">
                <a:solidFill>
                  <a:srgbClr val="000000"/>
                </a:solidFill>
              </a:rPr>
              <a:t>first</a:t>
            </a: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000000"/>
                </a:solidFill>
              </a:rPr>
              <a:t>increases</a:t>
            </a:r>
            <a:r>
              <a:rPr lang="en-US" smtClean="0">
                <a:solidFill>
                  <a:srgbClr val="000000"/>
                </a:solidFill>
              </a:rPr>
              <a:t> with time </a:t>
            </a:r>
            <a:r>
              <a:rPr lang="en-US" b="1" smtClean="0">
                <a:solidFill>
                  <a:srgbClr val="000000"/>
                </a:solidFill>
              </a:rPr>
              <a:t>before</a:t>
            </a: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000000"/>
                </a:solidFill>
              </a:rPr>
              <a:t>dropping</a:t>
            </a: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000000"/>
                </a:solidFill>
              </a:rPr>
              <a:t>down</a:t>
            </a:r>
            <a:r>
              <a:rPr lang="en-US" smtClean="0">
                <a:solidFill>
                  <a:srgbClr val="0000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0000"/>
                </a:solidFill>
              </a:rPr>
              <a:t>We can also observe that the number of </a:t>
            </a:r>
            <a:r>
              <a:rPr lang="en-US" b="1" smtClean="0">
                <a:solidFill>
                  <a:srgbClr val="000000"/>
                </a:solidFill>
              </a:rPr>
              <a:t>abandoned</a:t>
            </a:r>
            <a:r>
              <a:rPr lang="en-US" smtClean="0">
                <a:solidFill>
                  <a:srgbClr val="000000"/>
                </a:solidFill>
              </a:rPr>
              <a:t> calls are </a:t>
            </a:r>
            <a:r>
              <a:rPr lang="en-US" b="1" smtClean="0">
                <a:solidFill>
                  <a:srgbClr val="000000"/>
                </a:solidFill>
              </a:rPr>
              <a:t>very</a:t>
            </a: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000000"/>
                </a:solidFill>
              </a:rPr>
              <a:t>high</a:t>
            </a:r>
            <a:r>
              <a:rPr lang="en-US" smtClean="0">
                <a:solidFill>
                  <a:srgbClr val="000000"/>
                </a:solidFill>
              </a:rPr>
              <a:t> in the </a:t>
            </a:r>
            <a:r>
              <a:rPr lang="en-US" b="1" smtClean="0">
                <a:solidFill>
                  <a:srgbClr val="000000"/>
                </a:solidFill>
              </a:rPr>
              <a:t>morning</a:t>
            </a: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000000"/>
                </a:solidFill>
              </a:rPr>
              <a:t>hours</a:t>
            </a:r>
            <a:r>
              <a:rPr lang="en-US" smtClean="0">
                <a:solidFill>
                  <a:srgbClr val="000000"/>
                </a:solidFill>
              </a:rPr>
              <a:t> and as the day progresses, the number of </a:t>
            </a:r>
            <a:r>
              <a:rPr lang="en-US" b="1" smtClean="0">
                <a:solidFill>
                  <a:srgbClr val="000000"/>
                </a:solidFill>
              </a:rPr>
              <a:t>abandoned</a:t>
            </a: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000000"/>
                </a:solidFill>
              </a:rPr>
              <a:t>calls</a:t>
            </a: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000000"/>
                </a:solidFill>
              </a:rPr>
              <a:t>reduces</a:t>
            </a:r>
            <a:r>
              <a:rPr lang="en-US" smtClean="0">
                <a:solidFill>
                  <a:srgbClr val="000000"/>
                </a:solidFill>
              </a:rPr>
              <a:t>.</a:t>
            </a:r>
            <a:endParaRPr lang="en-US" smtClean="0">
              <a:solidFill>
                <a:srgbClr val="0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33749" y="822962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55340" y="294862"/>
            <a:ext cx="1690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Analysis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1047" y="925781"/>
            <a:ext cx="116293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Task 2: Call Volume Analysis: </a:t>
            </a:r>
            <a:r>
              <a:rPr lang="en-US"/>
              <a:t>Visualize the total number of calls received. This should be represented as a graph or chart showing the number of calls against time. Time should be represented in buckets (e.g., 1-2, 2-3, </a:t>
            </a:r>
            <a:r>
              <a:rPr lang="en-US"/>
              <a:t>etc</a:t>
            </a:r>
            <a:r>
              <a:rPr lang="en-US" smtClean="0"/>
              <a:t>.).</a:t>
            </a:r>
          </a:p>
          <a:p>
            <a:r>
              <a:rPr lang="en-US" b="1" smtClean="0"/>
              <a:t>Your Task: </a:t>
            </a:r>
            <a:r>
              <a:rPr lang="en-US" smtClean="0"/>
              <a:t>Can you create a chart or graph that shows the number of calls received in each time bucket?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86" y="1849110"/>
            <a:ext cx="3678114" cy="32054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863" y="1859156"/>
            <a:ext cx="7196138" cy="32008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20328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7566" y="653770"/>
            <a:ext cx="11912827" cy="6204230"/>
          </a:xfrm>
          <a:prstGeom prst="roundRect">
            <a:avLst>
              <a:gd name="adj" fmla="val 314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01047" y="653769"/>
            <a:ext cx="113685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Task 3: Manpower Planning: </a:t>
            </a:r>
            <a:r>
              <a:rPr lang="en-US"/>
              <a:t>The current rate of abandoned calls is approximately 30%. Propose a plan for manpower allocation during each time bucket (from 9 am to 9 pm) to reduce the abandon rate to 10%. In other words, you need to calculate the minimum number of agents required in each time bucket to ensure that at least 90 out of 100 calls </a:t>
            </a:r>
            <a:r>
              <a:rPr lang="en-US"/>
              <a:t>are </a:t>
            </a:r>
            <a:r>
              <a:rPr lang="en-US" smtClean="0"/>
              <a:t>answered.</a:t>
            </a:r>
          </a:p>
          <a:p>
            <a:r>
              <a:rPr lang="en-US" b="1" smtClean="0"/>
              <a:t>Your </a:t>
            </a:r>
            <a:r>
              <a:rPr lang="en-US" b="1"/>
              <a:t>Task: </a:t>
            </a:r>
            <a:r>
              <a:rPr lang="en-US"/>
              <a:t>What is the minimum number of agents required in each time bucket to reduce the abandon rate to </a:t>
            </a:r>
            <a:r>
              <a:rPr lang="en-US"/>
              <a:t>10</a:t>
            </a:r>
            <a:r>
              <a:rPr lang="en-US" smtClean="0"/>
              <a:t>%.</a:t>
            </a: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33749" y="594363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55340" y="25922"/>
            <a:ext cx="1690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Analysis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" y="2127948"/>
            <a:ext cx="4294281" cy="32235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401047" y="5361775"/>
            <a:ext cx="113685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0000"/>
                </a:solidFill>
              </a:rPr>
              <a:t>We can observe that to maintain a maximum of </a:t>
            </a:r>
            <a:r>
              <a:rPr lang="en-US" b="1">
                <a:solidFill>
                  <a:srgbClr val="000000"/>
                </a:solidFill>
              </a:rPr>
              <a:t>1</a:t>
            </a:r>
            <a:r>
              <a:rPr lang="en-US" b="1" smtClean="0">
                <a:solidFill>
                  <a:srgbClr val="000000"/>
                </a:solidFill>
              </a:rPr>
              <a:t>0% abandon rate</a:t>
            </a:r>
            <a:r>
              <a:rPr lang="en-US" smtClean="0">
                <a:solidFill>
                  <a:srgbClr val="000000"/>
                </a:solidFill>
              </a:rPr>
              <a:t>, we need to </a:t>
            </a:r>
            <a:r>
              <a:rPr lang="en-US" b="1" smtClean="0">
                <a:solidFill>
                  <a:srgbClr val="000000"/>
                </a:solidFill>
              </a:rPr>
              <a:t>increase</a:t>
            </a:r>
            <a:r>
              <a:rPr lang="en-US" smtClean="0">
                <a:solidFill>
                  <a:srgbClr val="000000"/>
                </a:solidFill>
              </a:rPr>
              <a:t> the availability of agents in the </a:t>
            </a:r>
            <a:r>
              <a:rPr lang="en-US" b="1" smtClean="0">
                <a:solidFill>
                  <a:srgbClr val="000000"/>
                </a:solidFill>
              </a:rPr>
              <a:t>morning</a:t>
            </a: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000000"/>
                </a:solidFill>
              </a:rPr>
              <a:t>hours</a:t>
            </a:r>
            <a:r>
              <a:rPr lang="en-US" smtClean="0">
                <a:solidFill>
                  <a:srgbClr val="000000"/>
                </a:solidFill>
              </a:rPr>
              <a:t> by a </a:t>
            </a:r>
            <a:r>
              <a:rPr lang="en-US" b="1" smtClean="0">
                <a:solidFill>
                  <a:srgbClr val="000000"/>
                </a:solidFill>
              </a:rPr>
              <a:t>large</a:t>
            </a: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000000"/>
                </a:solidFill>
              </a:rPr>
              <a:t>margin</a:t>
            </a:r>
            <a:r>
              <a:rPr lang="en-US" smtClean="0">
                <a:solidFill>
                  <a:srgbClr val="000000"/>
                </a:solidFill>
              </a:rPr>
              <a:t> as in these hours, the number of incoming calls are quite high and the number of agents available currently are quite 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During </a:t>
            </a:r>
            <a:r>
              <a:rPr lang="en-US" b="1">
                <a:solidFill>
                  <a:srgbClr val="000000"/>
                </a:solidFill>
              </a:rPr>
              <a:t>afternoon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000000"/>
                </a:solidFill>
              </a:rPr>
              <a:t>hours</a:t>
            </a:r>
            <a:r>
              <a:rPr lang="en-US">
                <a:solidFill>
                  <a:srgbClr val="000000"/>
                </a:solidFill>
              </a:rPr>
              <a:t> and during </a:t>
            </a:r>
            <a:r>
              <a:rPr lang="en-US" b="1">
                <a:solidFill>
                  <a:srgbClr val="000000"/>
                </a:solidFill>
              </a:rPr>
              <a:t>late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000000"/>
                </a:solidFill>
              </a:rPr>
              <a:t>evening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000000"/>
                </a:solidFill>
              </a:rPr>
              <a:t>hours</a:t>
            </a:r>
            <a:r>
              <a:rPr lang="en-US">
                <a:solidFill>
                  <a:srgbClr val="000000"/>
                </a:solidFill>
              </a:rPr>
              <a:t>, we need to </a:t>
            </a:r>
            <a:r>
              <a:rPr lang="en-US" b="1">
                <a:solidFill>
                  <a:srgbClr val="000000"/>
                </a:solidFill>
              </a:rPr>
              <a:t>increase</a:t>
            </a:r>
            <a:r>
              <a:rPr lang="en-US">
                <a:solidFill>
                  <a:srgbClr val="000000"/>
                </a:solidFill>
              </a:rPr>
              <a:t> the availability of agents by a </a:t>
            </a:r>
            <a:r>
              <a:rPr lang="en-US" b="1">
                <a:solidFill>
                  <a:srgbClr val="000000"/>
                </a:solidFill>
              </a:rPr>
              <a:t>slight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000000"/>
                </a:solidFill>
              </a:rPr>
              <a:t>margin</a:t>
            </a:r>
            <a:r>
              <a:rPr lang="en-US">
                <a:solidFill>
                  <a:srgbClr val="000000"/>
                </a:solidFill>
              </a:rPr>
              <a:t> to maintain a maximum </a:t>
            </a:r>
            <a:r>
              <a:rPr lang="en-US">
                <a:solidFill>
                  <a:srgbClr val="000000"/>
                </a:solidFill>
              </a:rPr>
              <a:t>of </a:t>
            </a:r>
            <a:r>
              <a:rPr lang="en-US" b="1" smtClean="0">
                <a:solidFill>
                  <a:srgbClr val="000000"/>
                </a:solidFill>
              </a:rPr>
              <a:t>10</a:t>
            </a:r>
            <a:r>
              <a:rPr lang="en-US" b="1">
                <a:solidFill>
                  <a:srgbClr val="000000"/>
                </a:solidFill>
              </a:rPr>
              <a:t>% </a:t>
            </a:r>
            <a:r>
              <a:rPr lang="en-US" b="1">
                <a:solidFill>
                  <a:srgbClr val="000000"/>
                </a:solidFill>
              </a:rPr>
              <a:t>abandon </a:t>
            </a:r>
            <a:r>
              <a:rPr lang="en-US" b="1" smtClean="0">
                <a:solidFill>
                  <a:srgbClr val="000000"/>
                </a:solidFill>
              </a:rPr>
              <a:t>rate</a:t>
            </a:r>
            <a:r>
              <a:rPr lang="en-US" smtClean="0">
                <a:solidFill>
                  <a:srgbClr val="000000"/>
                </a:solidFill>
              </a:rPr>
              <a:t>.</a:t>
            </a:r>
            <a:endParaRPr lang="en-US" smtClean="0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858" y="2127949"/>
            <a:ext cx="6780775" cy="32122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37173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7566" y="653770"/>
            <a:ext cx="11912827" cy="6204230"/>
          </a:xfrm>
          <a:prstGeom prst="roundRect">
            <a:avLst>
              <a:gd name="adj" fmla="val 314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1662113" y="2502222"/>
            <a:ext cx="10068330" cy="252697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01046" y="747896"/>
            <a:ext cx="113685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Task 4: </a:t>
            </a:r>
            <a:r>
              <a:rPr lang="en-US"/>
              <a:t>Night Shift Manpower Planning: Customers also call ABC Insurance Company at night but don't get an answer because there are no agents available. This creates a poor customer experience. Assume that for every 100 calls that customers make between 9 am and 9 pm, they also make 30 calls at night between 9 pm and 9 am. The distribution of these 30 calls is as </a:t>
            </a:r>
            <a:r>
              <a:rPr lang="en-US"/>
              <a:t>follows</a:t>
            </a:r>
            <a:r>
              <a:rPr lang="en-US" smtClean="0"/>
              <a:t>:</a:t>
            </a:r>
            <a:endParaRPr lang="en-US"/>
          </a:p>
          <a:p>
            <a:r>
              <a:rPr lang="en-US" b="1"/>
              <a:t>Your Task:</a:t>
            </a:r>
            <a:r>
              <a:rPr lang="en-US"/>
              <a:t> Propose a manpower plan for each time bucket throughout the day, keeping the maximum abandon rate at </a:t>
            </a:r>
            <a:r>
              <a:rPr lang="en-US"/>
              <a:t>10</a:t>
            </a:r>
            <a:r>
              <a:rPr lang="en-US" smtClean="0"/>
              <a:t>%.</a:t>
            </a: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33749" y="594363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55340" y="25922"/>
            <a:ext cx="1690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Analysis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2134" y="5071586"/>
            <a:ext cx="113283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0000"/>
                </a:solidFill>
              </a:rPr>
              <a:t>From the above heatmap, we can observe that for day of the week, </a:t>
            </a:r>
            <a:r>
              <a:rPr lang="en-US" b="1" smtClean="0">
                <a:solidFill>
                  <a:srgbClr val="000000"/>
                </a:solidFill>
              </a:rPr>
              <a:t>Monday</a:t>
            </a:r>
            <a:r>
              <a:rPr lang="en-US" smtClean="0">
                <a:solidFill>
                  <a:srgbClr val="000000"/>
                </a:solidFill>
              </a:rPr>
              <a:t> requires the </a:t>
            </a:r>
            <a:r>
              <a:rPr lang="en-US" b="1" smtClean="0">
                <a:solidFill>
                  <a:srgbClr val="000000"/>
                </a:solidFill>
              </a:rPr>
              <a:t>most number of agents </a:t>
            </a:r>
            <a:r>
              <a:rPr lang="en-US" smtClean="0">
                <a:solidFill>
                  <a:srgbClr val="000000"/>
                </a:solidFill>
              </a:rPr>
              <a:t>in </a:t>
            </a:r>
            <a:r>
              <a:rPr lang="en-US" b="1" smtClean="0">
                <a:solidFill>
                  <a:srgbClr val="000000"/>
                </a:solidFill>
              </a:rPr>
              <a:t>individual time buckets </a:t>
            </a:r>
            <a:r>
              <a:rPr lang="en-US" smtClean="0">
                <a:solidFill>
                  <a:srgbClr val="000000"/>
                </a:solidFill>
              </a:rPr>
              <a:t>as well as for the </a:t>
            </a:r>
            <a:r>
              <a:rPr lang="en-US" b="1" smtClean="0">
                <a:solidFill>
                  <a:srgbClr val="000000"/>
                </a:solidFill>
              </a:rPr>
              <a:t>overall day </a:t>
            </a:r>
            <a:r>
              <a:rPr lang="en-US" smtClean="0">
                <a:solidFill>
                  <a:srgbClr val="000000"/>
                </a:solidFill>
              </a:rPr>
              <a:t>as it is starting of the week.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0000"/>
                </a:solidFill>
              </a:rPr>
              <a:t>For rest of the days, agent requirement remains </a:t>
            </a:r>
            <a:r>
              <a:rPr lang="en-US" b="1" smtClean="0">
                <a:solidFill>
                  <a:srgbClr val="000000"/>
                </a:solidFill>
              </a:rPr>
              <a:t>more or less the same </a:t>
            </a:r>
            <a:r>
              <a:rPr lang="en-US" smtClean="0">
                <a:solidFill>
                  <a:srgbClr val="000000"/>
                </a:solidFill>
              </a:rPr>
              <a:t>with </a:t>
            </a:r>
            <a:r>
              <a:rPr lang="en-US" b="1" smtClean="0">
                <a:solidFill>
                  <a:srgbClr val="000000"/>
                </a:solidFill>
              </a:rPr>
              <a:t>Saturday’s</a:t>
            </a:r>
            <a:r>
              <a:rPr lang="en-US" smtClean="0">
                <a:solidFill>
                  <a:srgbClr val="000000"/>
                </a:solidFill>
              </a:rPr>
              <a:t> and </a:t>
            </a:r>
            <a:r>
              <a:rPr lang="en-US" b="1" smtClean="0">
                <a:solidFill>
                  <a:srgbClr val="000000"/>
                </a:solidFill>
              </a:rPr>
              <a:t>Sunday‘s</a:t>
            </a:r>
            <a:r>
              <a:rPr lang="en-US" smtClean="0">
                <a:solidFill>
                  <a:srgbClr val="000000"/>
                </a:solidFill>
              </a:rPr>
              <a:t> requirement on the </a:t>
            </a:r>
            <a:r>
              <a:rPr lang="en-US" b="1" smtClean="0">
                <a:solidFill>
                  <a:srgbClr val="000000"/>
                </a:solidFill>
              </a:rPr>
              <a:t>lower</a:t>
            </a: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000000"/>
                </a:solidFill>
              </a:rPr>
              <a:t>side</a:t>
            </a:r>
            <a:r>
              <a:rPr lang="en-US" smtClean="0">
                <a:solidFill>
                  <a:srgbClr val="000000"/>
                </a:solidFill>
              </a:rPr>
              <a:t> as they are weekends.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0000"/>
                </a:solidFill>
              </a:rPr>
              <a:t>For individual time buckets, </a:t>
            </a:r>
            <a:r>
              <a:rPr lang="en-US" b="1" smtClean="0">
                <a:solidFill>
                  <a:srgbClr val="000000"/>
                </a:solidFill>
              </a:rPr>
              <a:t>the most number of agents required </a:t>
            </a:r>
            <a:r>
              <a:rPr lang="en-US" smtClean="0">
                <a:solidFill>
                  <a:srgbClr val="000000"/>
                </a:solidFill>
              </a:rPr>
              <a:t>is in the </a:t>
            </a:r>
            <a:r>
              <a:rPr lang="en-US" b="1" smtClean="0">
                <a:solidFill>
                  <a:srgbClr val="000000"/>
                </a:solidFill>
              </a:rPr>
              <a:t>morning</a:t>
            </a: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000000"/>
                </a:solidFill>
              </a:rPr>
              <a:t>hours</a:t>
            </a:r>
            <a:r>
              <a:rPr lang="en-US" smtClean="0">
                <a:solidFill>
                  <a:srgbClr val="000000"/>
                </a:solidFill>
              </a:rPr>
              <a:t> from </a:t>
            </a:r>
            <a:r>
              <a:rPr lang="en-US" b="1" smtClean="0">
                <a:solidFill>
                  <a:srgbClr val="000000"/>
                </a:solidFill>
              </a:rPr>
              <a:t>9 A.M to 1 P.M </a:t>
            </a:r>
            <a:r>
              <a:rPr lang="en-US" smtClean="0">
                <a:solidFill>
                  <a:srgbClr val="000000"/>
                </a:solidFill>
              </a:rPr>
              <a:t>and the </a:t>
            </a:r>
            <a:r>
              <a:rPr lang="en-US" b="1" smtClean="0">
                <a:solidFill>
                  <a:srgbClr val="000000"/>
                </a:solidFill>
              </a:rPr>
              <a:t>least number of agents required </a:t>
            </a:r>
            <a:r>
              <a:rPr lang="en-US" smtClean="0">
                <a:solidFill>
                  <a:srgbClr val="000000"/>
                </a:solidFill>
              </a:rPr>
              <a:t>is at </a:t>
            </a:r>
            <a:r>
              <a:rPr lang="en-US" b="1" smtClean="0">
                <a:solidFill>
                  <a:srgbClr val="000000"/>
                </a:solidFill>
              </a:rPr>
              <a:t>night</a:t>
            </a: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000000"/>
                </a:solidFill>
              </a:rPr>
              <a:t>hours</a:t>
            </a:r>
            <a:r>
              <a:rPr lang="en-US" smtClean="0">
                <a:solidFill>
                  <a:srgbClr val="000000"/>
                </a:solidFill>
              </a:rPr>
              <a:t> from </a:t>
            </a:r>
            <a:r>
              <a:rPr lang="en-US" b="1" smtClean="0">
                <a:solidFill>
                  <a:srgbClr val="000000"/>
                </a:solidFill>
              </a:rPr>
              <a:t>12 A.M to 5 P.M</a:t>
            </a:r>
            <a:r>
              <a:rPr lang="en-US" smtClean="0">
                <a:solidFill>
                  <a:srgbClr val="000000"/>
                </a:solidFill>
              </a:rPr>
              <a:t>.</a:t>
            </a:r>
            <a:endParaRPr lang="en-US" smtClean="0">
              <a:solidFill>
                <a:srgbClr val="0000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34" y="2491668"/>
            <a:ext cx="1171575" cy="231845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b="90823"/>
          <a:stretch/>
        </p:blipFill>
        <p:spPr>
          <a:xfrm>
            <a:off x="491034" y="4794069"/>
            <a:ext cx="1171080" cy="245685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2062" name="Frame1" r:id="rId2" imgW="10067760" imgH="2523960"/>
        </mc:Choice>
        <mc:Fallback>
          <p:control name="Frame1" r:id="rId2" imgW="10067760" imgH="2523960">
            <p:pic>
              <p:nvPicPr>
                <p:cNvPr id="21" name="Frame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62113" y="2502222"/>
                  <a:ext cx="10068330" cy="252697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605567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84779" y="1195061"/>
            <a:ext cx="11306628" cy="5375553"/>
          </a:xfrm>
          <a:prstGeom prst="roundRect">
            <a:avLst>
              <a:gd name="adj" fmla="val 3602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498082" y="386529"/>
            <a:ext cx="13236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Result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386" y="1866900"/>
            <a:ext cx="559961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/>
              <a:t>Through this project, I was able to understand </a:t>
            </a:r>
            <a:r>
              <a:rPr lang="en-US" sz="1600" smtClean="0"/>
              <a:t>the importance of </a:t>
            </a:r>
            <a:r>
              <a:rPr lang="en-US" sz="1600" b="1" smtClean="0"/>
              <a:t>Data </a:t>
            </a:r>
            <a:r>
              <a:rPr lang="en-US" sz="1600" b="1"/>
              <a:t>Analytics </a:t>
            </a:r>
            <a:r>
              <a:rPr lang="en-US" sz="1600" smtClean="0"/>
              <a:t>in </a:t>
            </a:r>
            <a:r>
              <a:rPr lang="en-US" sz="1600" b="1" smtClean="0"/>
              <a:t>Customer Experience Analysis </a:t>
            </a:r>
            <a:r>
              <a:rPr lang="en-US" sz="1600" smtClean="0"/>
              <a:t>as it provides </a:t>
            </a:r>
            <a:r>
              <a:rPr lang="en-US" sz="1600"/>
              <a:t>valuable </a:t>
            </a:r>
            <a:r>
              <a:rPr lang="en-US" sz="1600" smtClean="0"/>
              <a:t>insights which </a:t>
            </a:r>
            <a:r>
              <a:rPr lang="en-US" sz="1600"/>
              <a:t>helps </a:t>
            </a:r>
            <a:r>
              <a:rPr lang="en-US" sz="1600" smtClean="0"/>
              <a:t>in making </a:t>
            </a:r>
            <a:r>
              <a:rPr lang="en-US" sz="1600" b="1" smtClean="0"/>
              <a:t>Data-Driven </a:t>
            </a:r>
            <a:r>
              <a:rPr lang="en-US" sz="1600" b="1"/>
              <a:t>Decisions</a:t>
            </a:r>
            <a:r>
              <a:rPr lang="en-US" sz="1600"/>
              <a:t>.</a:t>
            </a:r>
            <a:endParaRPr lang="en-IN" sz="1600"/>
          </a:p>
          <a:p>
            <a:pPr lvl="0"/>
            <a:endParaRPr lang="en-US" sz="160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smtClean="0"/>
              <a:t>In </a:t>
            </a:r>
            <a:r>
              <a:rPr lang="en-US" sz="1600"/>
              <a:t>this project I was able to get insights </a:t>
            </a:r>
            <a:r>
              <a:rPr lang="en-US" sz="1600" smtClean="0"/>
              <a:t>like call abandon rates, distribution of call duration, number of calls, agents, how to create a manpower plan so as to decrease abandon calls etc. </a:t>
            </a:r>
            <a:r>
              <a:rPr lang="en-US" sz="1600" smtClean="0"/>
              <a:t>I </a:t>
            </a:r>
            <a:r>
              <a:rPr lang="en-US" sz="1600"/>
              <a:t>also got experience in Data Preprocessing like Data </a:t>
            </a:r>
            <a:r>
              <a:rPr lang="en-US" sz="1600" smtClean="0"/>
              <a:t>Cleaning, handling Outliers, Feature Engineering etc. </a:t>
            </a:r>
            <a:r>
              <a:rPr lang="en-US" sz="1600"/>
              <a:t>in this </a:t>
            </a:r>
            <a:r>
              <a:rPr lang="en-US" sz="1600" smtClean="0"/>
              <a:t>project. </a:t>
            </a:r>
            <a:r>
              <a:rPr lang="en-US" sz="1600"/>
              <a:t>I can </a:t>
            </a:r>
            <a:r>
              <a:rPr lang="en-US" sz="1600" b="1"/>
              <a:t>communicate</a:t>
            </a:r>
            <a:r>
              <a:rPr lang="en-US" sz="1600"/>
              <a:t> the insights to </a:t>
            </a:r>
            <a:r>
              <a:rPr lang="en-US" sz="1600" smtClean="0"/>
              <a:t>relevant stakeholders as </a:t>
            </a:r>
            <a:r>
              <a:rPr lang="en-US" sz="1600"/>
              <a:t>per the requirements using which they can make proper </a:t>
            </a:r>
            <a:r>
              <a:rPr lang="en-US" sz="1600" b="1"/>
              <a:t>data-driven decisions</a:t>
            </a:r>
            <a:r>
              <a:rPr lang="en-US" sz="1600"/>
              <a:t>.</a:t>
            </a:r>
            <a:endParaRPr lang="en-IN" sz="1600"/>
          </a:p>
          <a:p>
            <a:pPr lvl="0"/>
            <a:endParaRPr lang="en-US" sz="160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smtClean="0"/>
              <a:t>This </a:t>
            </a:r>
            <a:r>
              <a:rPr lang="en-US" sz="1600"/>
              <a:t>Project has also helped me in understanding the various </a:t>
            </a:r>
            <a:r>
              <a:rPr lang="en-US" sz="1600" b="1" smtClean="0"/>
              <a:t>functions </a:t>
            </a:r>
            <a:r>
              <a:rPr lang="en-US" sz="1600" smtClean="0"/>
              <a:t>of</a:t>
            </a:r>
            <a:r>
              <a:rPr lang="en-US" sz="1600" b="1" smtClean="0"/>
              <a:t> </a:t>
            </a:r>
            <a:r>
              <a:rPr lang="en-US" sz="1600" b="1" smtClean="0"/>
              <a:t>Python </a:t>
            </a:r>
            <a:r>
              <a:rPr lang="en-US" sz="1600" smtClean="0"/>
              <a:t>and</a:t>
            </a:r>
            <a:r>
              <a:rPr lang="en-US" sz="1600" b="1" smtClean="0"/>
              <a:t> Excel </a:t>
            </a:r>
            <a:r>
              <a:rPr lang="en-US" sz="1600" smtClean="0"/>
              <a:t>and its </a:t>
            </a:r>
            <a:r>
              <a:rPr lang="en-US" sz="1600"/>
              <a:t>working.</a:t>
            </a:r>
            <a:endParaRPr lang="en-IN" sz="1600"/>
          </a:p>
        </p:txBody>
      </p:sp>
      <p:sp>
        <p:nvSpPr>
          <p:cNvPr id="8" name="TextBox 7"/>
          <p:cNvSpPr txBox="1"/>
          <p:nvPr/>
        </p:nvSpPr>
        <p:spPr>
          <a:xfrm>
            <a:off x="10289178" y="6580257"/>
            <a:ext cx="1423851" cy="241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smtClean="0"/>
              <a:t>Image Source: Google Images</a:t>
            </a:r>
            <a:endParaRPr lang="en-IN" sz="800"/>
          </a:p>
        </p:txBody>
      </p:sp>
      <p:cxnSp>
        <p:nvCxnSpPr>
          <p:cNvPr id="9" name="Straight Connector 8"/>
          <p:cNvCxnSpPr/>
          <p:nvPr/>
        </p:nvCxnSpPr>
        <p:spPr>
          <a:xfrm>
            <a:off x="484779" y="940526"/>
            <a:ext cx="11306628" cy="26126"/>
          </a:xfrm>
          <a:prstGeom prst="line">
            <a:avLst/>
          </a:prstGeom>
          <a:ln w="50800">
            <a:gradFill flip="none" rotWithShape="1">
              <a:gsLst>
                <a:gs pos="20000">
                  <a:schemeClr val="bg1">
                    <a:lumMod val="6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8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608" y="1444741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32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0777" y="3071497"/>
            <a:ext cx="31263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Thank You</a:t>
            </a:r>
            <a:endParaRPr lang="en-IN" sz="44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22371" y="6443311"/>
            <a:ext cx="2547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Contact: avi22nayak@gmail.com</a:t>
            </a:r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24042565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 Same Side Corner Rectangle 9"/>
          <p:cNvSpPr/>
          <p:nvPr/>
        </p:nvSpPr>
        <p:spPr>
          <a:xfrm rot="16200000">
            <a:off x="658992" y="1039178"/>
            <a:ext cx="5245605" cy="5701440"/>
          </a:xfrm>
          <a:prstGeom prst="round2SameRect">
            <a:avLst>
              <a:gd name="adj1" fmla="val 5284"/>
              <a:gd name="adj2" fmla="val 0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 Same Side Corner Rectangle 10"/>
          <p:cNvSpPr/>
          <p:nvPr/>
        </p:nvSpPr>
        <p:spPr>
          <a:xfrm rot="5400000">
            <a:off x="6360431" y="1039180"/>
            <a:ext cx="5245603" cy="5701438"/>
          </a:xfrm>
          <a:prstGeom prst="round2SameRect">
            <a:avLst>
              <a:gd name="adj1" fmla="val 5284"/>
              <a:gd name="adj2" fmla="val 0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4303713" y="470265"/>
            <a:ext cx="3657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Project Description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3954" y="1685112"/>
            <a:ext cx="54924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This Project </a:t>
            </a:r>
            <a:r>
              <a:rPr lang="en-US"/>
              <a:t>is about </a:t>
            </a:r>
            <a:r>
              <a:rPr lang="en-US" smtClean="0"/>
              <a:t>analyzing </a:t>
            </a:r>
            <a:r>
              <a:rPr lang="en-US"/>
              <a:t>patterns in the </a:t>
            </a:r>
            <a:r>
              <a:rPr lang="en-US" smtClean="0"/>
              <a:t>Call data of Customers in order to improve services of Inbound Customer Support.</a:t>
            </a:r>
            <a:endParaRPr lang="en-US" smtClean="0"/>
          </a:p>
          <a:p>
            <a:endParaRPr lang="en-US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These </a:t>
            </a:r>
            <a:r>
              <a:rPr lang="en-US"/>
              <a:t>insights will be </a:t>
            </a:r>
            <a:r>
              <a:rPr lang="en-US" smtClean="0"/>
              <a:t>helpful for </a:t>
            </a:r>
            <a:r>
              <a:rPr lang="en-US" smtClean="0"/>
              <a:t>Customer Experience team of the organization who will analyze the data and gain meaningful insights from it.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As </a:t>
            </a:r>
            <a:r>
              <a:rPr lang="en-US"/>
              <a:t>a Data Analyst, we received dataset </a:t>
            </a:r>
            <a:r>
              <a:rPr lang="en-US" smtClean="0"/>
              <a:t>with details about </a:t>
            </a:r>
            <a:r>
              <a:rPr lang="en-US" smtClean="0"/>
              <a:t>the incoming calls and </a:t>
            </a:r>
            <a:r>
              <a:rPr lang="en-US" smtClean="0"/>
              <a:t>queries and </a:t>
            </a:r>
            <a:r>
              <a:rPr lang="en-US"/>
              <a:t>we are required to analyze the data and provide insights to those queries.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To </a:t>
            </a:r>
            <a:r>
              <a:rPr lang="en-US"/>
              <a:t>do this, we will use </a:t>
            </a:r>
            <a:r>
              <a:rPr lang="en-US" smtClean="0"/>
              <a:t>Python programming language for data </a:t>
            </a:r>
            <a:r>
              <a:rPr lang="en-US" smtClean="0"/>
              <a:t>pre-processing and </a:t>
            </a:r>
            <a:r>
              <a:rPr lang="en-US" smtClean="0"/>
              <a:t>Microsoft Excel for EDA to </a:t>
            </a:r>
            <a:r>
              <a:rPr lang="en-US"/>
              <a:t>get the required </a:t>
            </a:r>
            <a:r>
              <a:rPr lang="en-US" smtClean="0"/>
              <a:t>insights.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198599" y="6532192"/>
            <a:ext cx="1423851" cy="241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smtClean="0"/>
              <a:t>Image Source: Google Images</a:t>
            </a:r>
            <a:endParaRPr lang="en-IN" sz="800"/>
          </a:p>
        </p:txBody>
      </p:sp>
      <p:cxnSp>
        <p:nvCxnSpPr>
          <p:cNvPr id="9" name="Straight Connector 8"/>
          <p:cNvCxnSpPr/>
          <p:nvPr/>
        </p:nvCxnSpPr>
        <p:spPr>
          <a:xfrm>
            <a:off x="484779" y="991326"/>
            <a:ext cx="11306628" cy="26126"/>
          </a:xfrm>
          <a:prstGeom prst="line">
            <a:avLst/>
          </a:prstGeom>
          <a:ln w="50800">
            <a:gradFill flip="none" rotWithShape="1">
              <a:gsLst>
                <a:gs pos="20000">
                  <a:schemeClr val="bg1">
                    <a:lumMod val="6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8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105" y="1451803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921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04951" y="1296690"/>
            <a:ext cx="11459142" cy="5273157"/>
          </a:xfrm>
          <a:prstGeom prst="roundRect">
            <a:avLst>
              <a:gd name="adj" fmla="val 5060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5097086" y="470265"/>
            <a:ext cx="20701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Approach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7017" y="1746192"/>
            <a:ext cx="547903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We </a:t>
            </a:r>
            <a:r>
              <a:rPr lang="en-US" sz="1600"/>
              <a:t>had received a dataset containing information </a:t>
            </a:r>
            <a:r>
              <a:rPr lang="en-US" sz="1600" smtClean="0"/>
              <a:t>about </a:t>
            </a:r>
            <a:r>
              <a:rPr lang="en-US" sz="1600" smtClean="0"/>
              <a:t>the Incoming Calls from Customers like call duration, phone number, call attended or not etc.</a:t>
            </a:r>
            <a:endParaRPr lang="en-US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We </a:t>
            </a:r>
            <a:r>
              <a:rPr lang="en-US" sz="1600"/>
              <a:t>first tried to understand the whole </a:t>
            </a:r>
            <a:r>
              <a:rPr lang="en-US" sz="1600" smtClean="0"/>
              <a:t>dataset</a:t>
            </a:r>
            <a:r>
              <a:rPr lang="en-US" sz="160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Then </a:t>
            </a:r>
            <a:r>
              <a:rPr lang="en-US" sz="1600"/>
              <a:t>we performed Data Pre-Processing where we checked and did necessary changes for missing data, error in data, outliers in data and duplicates in </a:t>
            </a:r>
            <a:r>
              <a:rPr lang="en-US" sz="1600" smtClean="0"/>
              <a:t>data.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Then </a:t>
            </a:r>
            <a:r>
              <a:rPr lang="en-US" sz="1600"/>
              <a:t>we directly started </a:t>
            </a:r>
            <a:r>
              <a:rPr lang="en-US" sz="1600" smtClean="0"/>
              <a:t>performing </a:t>
            </a:r>
            <a:r>
              <a:rPr lang="en-US" sz="1600" smtClean="0"/>
              <a:t>EDA as </a:t>
            </a:r>
            <a:r>
              <a:rPr lang="en-US" sz="1600"/>
              <a:t>per the </a:t>
            </a:r>
            <a:r>
              <a:rPr lang="en-US" sz="1600" smtClean="0"/>
              <a:t>queries we </a:t>
            </a:r>
            <a:r>
              <a:rPr lang="en-US" sz="1600"/>
              <a:t>had. We also plotted some graphs for better </a:t>
            </a:r>
            <a:r>
              <a:rPr lang="en-US" sz="1600" smtClean="0"/>
              <a:t>understanding. Then </a:t>
            </a:r>
            <a:r>
              <a:rPr lang="en-US" sz="1600"/>
              <a:t>we drew conclusions and insights based on the filtered data and the plots. </a:t>
            </a:r>
            <a:endParaRPr lang="en-US" sz="1600" smtClean="0"/>
          </a:p>
          <a:p>
            <a:endParaRPr lang="en-US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Now</a:t>
            </a:r>
            <a:r>
              <a:rPr lang="en-US" sz="1600"/>
              <a:t>, since we got all the insights required, we will make a detailed report </a:t>
            </a:r>
            <a:r>
              <a:rPr lang="en-US" sz="1600" smtClean="0"/>
              <a:t>about it.</a:t>
            </a:r>
            <a:endParaRPr 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10231235" y="6563216"/>
            <a:ext cx="1423851" cy="241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smtClean="0"/>
              <a:t>Image Source: Google Images</a:t>
            </a:r>
            <a:endParaRPr lang="en-IN" sz="80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84779" y="991326"/>
            <a:ext cx="11306628" cy="26126"/>
          </a:xfrm>
          <a:prstGeom prst="line">
            <a:avLst/>
          </a:prstGeom>
          <a:ln w="50800">
            <a:gradFill flip="none" rotWithShape="1">
              <a:gsLst>
                <a:gs pos="20000">
                  <a:schemeClr val="bg1">
                    <a:lumMod val="6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8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104" y="1847792"/>
            <a:ext cx="5641555" cy="401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378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03385" y="1701519"/>
            <a:ext cx="10874327" cy="4529464"/>
          </a:xfrm>
          <a:prstGeom prst="roundRect">
            <a:avLst>
              <a:gd name="adj" fmla="val 5060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4499238" y="437774"/>
            <a:ext cx="33013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Tech-Stack Used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777" y="2376587"/>
            <a:ext cx="51136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Python 3.10.9 </a:t>
            </a:r>
            <a:r>
              <a:rPr lang="en-US"/>
              <a:t>– Programming language used </a:t>
            </a:r>
            <a:r>
              <a:rPr lang="en-US" smtClean="0"/>
              <a:t>for Data Pre-processing.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Jupyter Notebook 6.5.2 – </a:t>
            </a:r>
            <a:r>
              <a:rPr lang="en-US"/>
              <a:t>Interactive platform to write and execute codes in various programming languages (in this </a:t>
            </a:r>
            <a:r>
              <a:rPr lang="en-IN"/>
              <a:t>case Python</a:t>
            </a:r>
            <a:r>
              <a:rPr lang="en-IN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Microsoft Excel 2016 </a:t>
            </a:r>
            <a:r>
              <a:rPr lang="en-US"/>
              <a:t>– A spreadsheet editor software used mainly by professionals to enter data in table format,  perform computations, plot graphs etc</a:t>
            </a:r>
            <a:r>
              <a:rPr lang="en-US" smtClean="0"/>
              <a:t>.</a:t>
            </a:r>
            <a:endParaRPr lang="en-US" smtClean="0"/>
          </a:p>
        </p:txBody>
      </p:sp>
      <p:sp>
        <p:nvSpPr>
          <p:cNvPr id="9" name="TextBox 8"/>
          <p:cNvSpPr txBox="1"/>
          <p:nvPr/>
        </p:nvSpPr>
        <p:spPr>
          <a:xfrm>
            <a:off x="9968551" y="6236720"/>
            <a:ext cx="1423851" cy="241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smtClean="0"/>
              <a:t>Image Source: Google Images</a:t>
            </a:r>
            <a:endParaRPr lang="en-IN" sz="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054" y="2097909"/>
            <a:ext cx="1448510" cy="16104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777" y="1931330"/>
            <a:ext cx="4005943" cy="1921808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484779" y="940526"/>
            <a:ext cx="11306628" cy="26126"/>
          </a:xfrm>
          <a:prstGeom prst="line">
            <a:avLst/>
          </a:prstGeom>
          <a:ln w="50800">
            <a:gradFill flip="none" rotWithShape="1">
              <a:gsLst>
                <a:gs pos="20000">
                  <a:schemeClr val="bg1">
                    <a:lumMod val="6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8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505" y="4199927"/>
            <a:ext cx="3445089" cy="168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692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2838" y="437774"/>
            <a:ext cx="4022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Dataset Information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84779" y="940526"/>
            <a:ext cx="11306628" cy="26126"/>
          </a:xfrm>
          <a:prstGeom prst="line">
            <a:avLst/>
          </a:prstGeom>
          <a:ln w="50800">
            <a:gradFill flip="none" rotWithShape="1">
              <a:gsLst>
                <a:gs pos="20000">
                  <a:schemeClr val="bg1">
                    <a:lumMod val="6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8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484779" y="1104900"/>
            <a:ext cx="11306628" cy="5613400"/>
          </a:xfrm>
          <a:prstGeom prst="roundRect">
            <a:avLst>
              <a:gd name="adj" fmla="val 5060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84779" y="1450704"/>
            <a:ext cx="1130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The Dataset named </a:t>
            </a:r>
            <a:r>
              <a:rPr lang="en-US" b="1"/>
              <a:t>Call_Data_Project_9.csv </a:t>
            </a:r>
            <a:r>
              <a:rPr lang="en-US" smtClean="0"/>
              <a:t>has </a:t>
            </a:r>
            <a:r>
              <a:rPr lang="en-US" b="1" smtClean="0"/>
              <a:t>117988 rows </a:t>
            </a:r>
            <a:r>
              <a:rPr lang="en-US" smtClean="0"/>
              <a:t>(datapoints) and </a:t>
            </a:r>
            <a:r>
              <a:rPr lang="en-US" b="1" smtClean="0"/>
              <a:t>13 </a:t>
            </a:r>
            <a:r>
              <a:rPr lang="en-US" b="1" smtClean="0"/>
              <a:t>columns </a:t>
            </a:r>
            <a:r>
              <a:rPr lang="en-US" smtClean="0"/>
              <a:t>(features).</a:t>
            </a:r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08" y="1950665"/>
            <a:ext cx="11031217" cy="43950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1745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2880" y="1071154"/>
            <a:ext cx="11795760" cy="5603966"/>
          </a:xfrm>
          <a:prstGeom prst="roundRect">
            <a:avLst>
              <a:gd name="adj" fmla="val 314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61314" y="282025"/>
            <a:ext cx="3950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Data Pre-Processing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4628" y="1192292"/>
            <a:ext cx="386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1</a:t>
            </a:r>
            <a:r>
              <a:rPr lang="en-US" b="1" smtClean="0"/>
              <a:t>.</a:t>
            </a:r>
            <a:r>
              <a:rPr lang="en-US" smtClean="0"/>
              <a:t> Checking for duplicates of entire row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4628" y="565669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Action:</a:t>
            </a:r>
            <a:endParaRPr lang="en-IN" b="1"/>
          </a:p>
        </p:txBody>
      </p:sp>
      <p:sp>
        <p:nvSpPr>
          <p:cNvPr id="8" name="TextBox 7"/>
          <p:cNvSpPr txBox="1"/>
          <p:nvPr/>
        </p:nvSpPr>
        <p:spPr>
          <a:xfrm>
            <a:off x="3787140" y="6117467"/>
            <a:ext cx="792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Keeping one, dropped rest of the duplicates.</a:t>
            </a:r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41" y="1600456"/>
            <a:ext cx="10563135" cy="40135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88" y="6068692"/>
            <a:ext cx="3191238" cy="4572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18467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2880" y="1071154"/>
            <a:ext cx="11795760" cy="5603966"/>
          </a:xfrm>
          <a:prstGeom prst="roundRect">
            <a:avLst>
              <a:gd name="adj" fmla="val 314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61314" y="282025"/>
            <a:ext cx="3950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Data Pre-Processing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4628" y="1192292"/>
            <a:ext cx="385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2</a:t>
            </a:r>
            <a:r>
              <a:rPr lang="en-US" b="1" smtClean="0"/>
              <a:t>.</a:t>
            </a:r>
            <a:r>
              <a:rPr lang="en-US" smtClean="0"/>
              <a:t> Checking for null values column wise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88" y="1561624"/>
            <a:ext cx="5591534" cy="22788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84628" y="386708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Action:</a:t>
            </a:r>
            <a:endParaRPr lang="en-IN" b="1"/>
          </a:p>
        </p:txBody>
      </p:sp>
      <p:sp>
        <p:nvSpPr>
          <p:cNvPr id="9" name="TextBox 8"/>
          <p:cNvSpPr txBox="1"/>
          <p:nvPr/>
        </p:nvSpPr>
        <p:spPr>
          <a:xfrm>
            <a:off x="384628" y="4209812"/>
            <a:ext cx="56993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We found that all the rows where </a:t>
            </a:r>
            <a:r>
              <a:rPr lang="en-US" b="1" smtClean="0"/>
              <a:t>Agent_Name</a:t>
            </a:r>
            <a:r>
              <a:rPr lang="en-US" smtClean="0"/>
              <a:t> and </a:t>
            </a:r>
            <a:r>
              <a:rPr lang="en-US" b="1" smtClean="0"/>
              <a:t>Agent_ID</a:t>
            </a:r>
            <a:r>
              <a:rPr lang="en-US" smtClean="0"/>
              <a:t> was </a:t>
            </a:r>
            <a:r>
              <a:rPr lang="en-US" b="1" smtClean="0"/>
              <a:t>Null </a:t>
            </a:r>
            <a:r>
              <a:rPr lang="en-US" smtClean="0"/>
              <a:t>are rows denoting </a:t>
            </a:r>
            <a:r>
              <a:rPr lang="en-US" b="1" smtClean="0"/>
              <a:t>abandoned </a:t>
            </a:r>
            <a:r>
              <a:rPr lang="en-US" smtClean="0"/>
              <a:t>calls.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Some calls where </a:t>
            </a:r>
            <a:r>
              <a:rPr lang="en-US" b="1" smtClean="0"/>
              <a:t>Wrapped _By </a:t>
            </a:r>
            <a:r>
              <a:rPr lang="en-US" smtClean="0"/>
              <a:t>was </a:t>
            </a:r>
            <a:r>
              <a:rPr lang="en-US" b="1" smtClean="0"/>
              <a:t>Null </a:t>
            </a:r>
            <a:r>
              <a:rPr lang="en-US" smtClean="0"/>
              <a:t>were </a:t>
            </a:r>
            <a:r>
              <a:rPr lang="en-US" b="1" smtClean="0"/>
              <a:t>answered </a:t>
            </a:r>
            <a:r>
              <a:rPr lang="en-US" smtClean="0"/>
              <a:t>or </a:t>
            </a:r>
            <a:r>
              <a:rPr lang="en-US" b="1" smtClean="0"/>
              <a:t>transferred </a:t>
            </a:r>
            <a:r>
              <a:rPr lang="en-US" smtClean="0"/>
              <a:t>calls. So replaced them with value ‘</a:t>
            </a:r>
            <a:r>
              <a:rPr lang="en-US" b="1" smtClean="0"/>
              <a:t>Agent</a:t>
            </a:r>
            <a:r>
              <a:rPr lang="en-US" smtClean="0"/>
              <a:t>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Rest of the </a:t>
            </a:r>
            <a:r>
              <a:rPr lang="en-US" b="1" smtClean="0"/>
              <a:t>Null </a:t>
            </a:r>
            <a:r>
              <a:rPr lang="en-US" smtClean="0"/>
              <a:t>values were replaced by value ‘</a:t>
            </a:r>
            <a:r>
              <a:rPr lang="en-US" b="1" smtClean="0"/>
              <a:t>Not Available</a:t>
            </a:r>
            <a:r>
              <a:rPr lang="en-US" smtClean="0"/>
              <a:t>’</a:t>
            </a:r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882" y="1192293"/>
            <a:ext cx="3669323" cy="39856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882" y="5177936"/>
            <a:ext cx="5668424" cy="14171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09637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1101424"/>
            <a:ext cx="12191999" cy="5756575"/>
          </a:xfrm>
          <a:prstGeom prst="roundRect">
            <a:avLst>
              <a:gd name="adj" fmla="val 314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61314" y="282025"/>
            <a:ext cx="3950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Data Pre-Processing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7258" y="1105208"/>
            <a:ext cx="434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3</a:t>
            </a:r>
            <a:r>
              <a:rPr lang="en-US" b="1" smtClean="0"/>
              <a:t>.</a:t>
            </a:r>
            <a:r>
              <a:rPr lang="en-US" smtClean="0"/>
              <a:t> </a:t>
            </a:r>
            <a:r>
              <a:rPr lang="en-US" smtClean="0"/>
              <a:t>Checking of errors in Categorical columns.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5" y="1474540"/>
            <a:ext cx="4053473" cy="31410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4" y="4615543"/>
            <a:ext cx="4053473" cy="17679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286" y="1474541"/>
            <a:ext cx="3791063" cy="6508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2286" y="2129954"/>
            <a:ext cx="3791063" cy="9373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2286" y="3066965"/>
            <a:ext cx="3791063" cy="33164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3350" y="1474541"/>
            <a:ext cx="4221279" cy="49089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09457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6215" y="1101424"/>
            <a:ext cx="11795760" cy="5756575"/>
          </a:xfrm>
          <a:prstGeom prst="roundRect">
            <a:avLst>
              <a:gd name="adj" fmla="val 3147"/>
            </a:avLst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33749" y="822960"/>
            <a:ext cx="7458891" cy="13063"/>
          </a:xfrm>
          <a:prstGeom prst="line">
            <a:avLst/>
          </a:prstGeom>
          <a:ln w="50800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80000">
                  <a:srgbClr val="73553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61314" y="282025"/>
            <a:ext cx="3950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Data Pre-Processing</a:t>
            </a:r>
            <a:endParaRPr lang="en-IN" sz="30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9142" y="1113914"/>
            <a:ext cx="532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4.</a:t>
            </a:r>
            <a:r>
              <a:rPr lang="en-US" smtClean="0"/>
              <a:t> </a:t>
            </a:r>
            <a:r>
              <a:rPr lang="en-US" smtClean="0"/>
              <a:t>Dealing with errors in </a:t>
            </a:r>
            <a:r>
              <a:rPr lang="en-US" b="1" smtClean="0"/>
              <a:t>Customer_Phone_No </a:t>
            </a:r>
            <a:r>
              <a:rPr lang="en-US" smtClean="0"/>
              <a:t>column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425" y="4764189"/>
            <a:ext cx="408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Action:</a:t>
            </a:r>
            <a:endParaRPr lang="en-US" smtClean="0"/>
          </a:p>
        </p:txBody>
      </p:sp>
      <p:sp>
        <p:nvSpPr>
          <p:cNvPr id="9" name="Rectangle 8"/>
          <p:cNvSpPr/>
          <p:nvPr/>
        </p:nvSpPr>
        <p:spPr>
          <a:xfrm>
            <a:off x="479426" y="5040854"/>
            <a:ext cx="56165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0000"/>
                </a:solidFill>
              </a:rPr>
              <a:t>As the above process showed that </a:t>
            </a:r>
            <a:r>
              <a:rPr lang="en-US" b="1" smtClean="0"/>
              <a:t>Customer_Phone_No </a:t>
            </a:r>
            <a:r>
              <a:rPr lang="en-US" smtClean="0"/>
              <a:t>column had row(s) with </a:t>
            </a:r>
            <a:r>
              <a:rPr lang="en-US" b="1" smtClean="0"/>
              <a:t>5 digit number </a:t>
            </a:r>
            <a:r>
              <a:rPr lang="en-US" smtClean="0"/>
              <a:t>which is an </a:t>
            </a:r>
            <a:r>
              <a:rPr lang="en-US" b="1" smtClean="0"/>
              <a:t>error</a:t>
            </a:r>
            <a:r>
              <a:rPr lang="en-US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So we checked and found </a:t>
            </a:r>
            <a:r>
              <a:rPr lang="en-US" b="1" smtClean="0"/>
              <a:t>one </a:t>
            </a:r>
            <a:r>
              <a:rPr lang="en-US" smtClean="0"/>
              <a:t>such row and replaced the column value with ‘</a:t>
            </a:r>
            <a:r>
              <a:rPr lang="en-US" b="1" smtClean="0"/>
              <a:t>XXXXXXXXXX</a:t>
            </a:r>
            <a:r>
              <a:rPr lang="en-US" smtClean="0"/>
              <a:t>’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4" y="1483246"/>
            <a:ext cx="5616575" cy="30503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80216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17479</TotalTime>
  <Words>1479</Words>
  <Application>Microsoft Office PowerPoint</Application>
  <PresentationFormat>Widescreen</PresentationFormat>
  <Paragraphs>103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Manrope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302</cp:revision>
  <dcterms:created xsi:type="dcterms:W3CDTF">2023-07-23T07:15:00Z</dcterms:created>
  <dcterms:modified xsi:type="dcterms:W3CDTF">2023-10-08T15:17:21Z</dcterms:modified>
</cp:coreProperties>
</file>