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317" r:id="rId7"/>
    <p:sldId id="318" r:id="rId8"/>
    <p:sldId id="319" r:id="rId9"/>
    <p:sldId id="320" r:id="rId10"/>
    <p:sldId id="321" r:id="rId11"/>
    <p:sldId id="322" r:id="rId12"/>
    <p:sldId id="323" r:id="rId13"/>
    <p:sldId id="324" r:id="rId14"/>
    <p:sldId id="316" r:id="rId15"/>
    <p:sldId id="325" r:id="rId16"/>
    <p:sldId id="326" r:id="rId17"/>
    <p:sldId id="327" r:id="rId18"/>
    <p:sldId id="328" r:id="rId19"/>
    <p:sldId id="330" r:id="rId20"/>
    <p:sldId id="312" r:id="rId21"/>
    <p:sldId id="31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63" userDrawn="1">
          <p15:clr>
            <a:srgbClr val="A4A3A4"/>
          </p15:clr>
        </p15:guide>
        <p15:guide id="2" orient="horz" pos="21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553D"/>
    <a:srgbClr val="C0A2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66"/>
      </p:cViewPr>
      <p:guideLst>
        <p:guide pos="3863"/>
        <p:guide orient="horz" pos="218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AB916E-0291-4359-8EF2-F680C2F10370}"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197965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AB916E-0291-4359-8EF2-F680C2F10370}"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985573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AB916E-0291-4359-8EF2-F680C2F10370}"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57199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AB916E-0291-4359-8EF2-F680C2F10370}"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952749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AB916E-0291-4359-8EF2-F680C2F10370}" type="datetimeFigureOut">
              <a:rPr lang="en-IN" smtClean="0"/>
              <a:t>28-07-2023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152253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AB916E-0291-4359-8EF2-F680C2F10370}"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4051285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AB916E-0291-4359-8EF2-F680C2F10370}" type="datetimeFigureOut">
              <a:rPr lang="en-IN" smtClean="0"/>
              <a:t>28-07-2023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802109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AB916E-0291-4359-8EF2-F680C2F10370}" type="datetimeFigureOut">
              <a:rPr lang="en-IN" smtClean="0"/>
              <a:t>28-07-2023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30672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B916E-0291-4359-8EF2-F680C2F10370}" type="datetimeFigureOut">
              <a:rPr lang="en-IN" smtClean="0"/>
              <a:t>28-07-2023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39906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32834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AB916E-0291-4359-8EF2-F680C2F10370}" type="datetimeFigureOut">
              <a:rPr lang="en-IN" smtClean="0"/>
              <a:t>28-07-2023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329618-5129-44D6-BDB6-DC0BF1DCA335}" type="slidenum">
              <a:rPr lang="en-IN" smtClean="0"/>
              <a:t>‹#›</a:t>
            </a:fld>
            <a:endParaRPr lang="en-IN"/>
          </a:p>
        </p:txBody>
      </p:sp>
    </p:spTree>
    <p:extLst>
      <p:ext uri="{BB962C8B-B14F-4D97-AF65-F5344CB8AC3E}">
        <p14:creationId xmlns:p14="http://schemas.microsoft.com/office/powerpoint/2010/main" val="246348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AB916E-0291-4359-8EF2-F680C2F10370}" type="datetimeFigureOut">
              <a:rPr lang="en-IN" smtClean="0"/>
              <a:t>28-07-2023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29618-5129-44D6-BDB6-DC0BF1DCA335}" type="slidenum">
              <a:rPr lang="en-IN" smtClean="0"/>
              <a:t>‹#›</a:t>
            </a:fld>
            <a:endParaRPr lang="en-IN"/>
          </a:p>
        </p:txBody>
      </p:sp>
    </p:spTree>
    <p:extLst>
      <p:ext uri="{BB962C8B-B14F-4D97-AF65-F5344CB8AC3E}">
        <p14:creationId xmlns:p14="http://schemas.microsoft.com/office/powerpoint/2010/main" val="1024583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google.com/spreadsheets/d/1efvy8n04pAzsNfhuh20ETbs3J3dt9QwZ/edit?usp=sharing&amp;ouid=115294475465194571559&amp;rtpof=true&amp;sd=true"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95417" y="3179019"/>
            <a:ext cx="4873450" cy="584775"/>
          </a:xfrm>
          <a:prstGeom prst="rect">
            <a:avLst/>
          </a:prstGeom>
        </p:spPr>
        <p:txBody>
          <a:bodyPr wrap="none">
            <a:spAutoFit/>
          </a:bodyPr>
          <a:lstStyle/>
          <a:p>
            <a:r>
              <a:rPr lang="en-US" sz="3200" b="1">
                <a:solidFill>
                  <a:schemeClr val="tx1">
                    <a:lumMod val="75000"/>
                    <a:lumOff val="25000"/>
                  </a:schemeClr>
                </a:solidFill>
                <a:latin typeface="Century Gothic" panose="020B0502020202020204" pitchFamily="34" charset="0"/>
              </a:rPr>
              <a:t>Hiring Process Analytics</a:t>
            </a:r>
            <a:endParaRPr lang="en-US" sz="3200" b="1" i="0">
              <a:solidFill>
                <a:schemeClr val="tx1">
                  <a:lumMod val="75000"/>
                  <a:lumOff val="25000"/>
                </a:schemeClr>
              </a:solidFill>
              <a:effectLst/>
              <a:latin typeface="Century Gothic" panose="020B0502020202020204" pitchFamily="34" charset="0"/>
            </a:endParaRPr>
          </a:p>
        </p:txBody>
      </p:sp>
      <p:sp>
        <p:nvSpPr>
          <p:cNvPr id="5" name="TextBox 4"/>
          <p:cNvSpPr txBox="1"/>
          <p:nvPr/>
        </p:nvSpPr>
        <p:spPr>
          <a:xfrm>
            <a:off x="4754883" y="2534472"/>
            <a:ext cx="2743204" cy="769441"/>
          </a:xfrm>
          <a:prstGeom prst="rect">
            <a:avLst/>
          </a:prstGeom>
          <a:noFill/>
        </p:spPr>
        <p:txBody>
          <a:bodyPr wrap="square" rtlCol="0">
            <a:spAutoFit/>
          </a:bodyPr>
          <a:lstStyle/>
          <a:p>
            <a:r>
              <a:rPr lang="en-US" sz="4400" b="1" smtClean="0">
                <a:solidFill>
                  <a:schemeClr val="tx1">
                    <a:lumMod val="75000"/>
                    <a:lumOff val="25000"/>
                  </a:schemeClr>
                </a:solidFill>
                <a:latin typeface="Century Gothic" panose="020B0502020202020204" pitchFamily="34" charset="0"/>
              </a:rPr>
              <a:t>Project 4</a:t>
            </a:r>
            <a:endParaRPr lang="en-IN" sz="4400" b="1">
              <a:solidFill>
                <a:schemeClr val="tx1">
                  <a:lumMod val="75000"/>
                  <a:lumOff val="25000"/>
                </a:schemeClr>
              </a:solidFill>
              <a:latin typeface="Century Gothic" panose="020B0502020202020204" pitchFamily="34" charset="0"/>
            </a:endParaRPr>
          </a:p>
        </p:txBody>
      </p:sp>
      <p:sp>
        <p:nvSpPr>
          <p:cNvPr id="6" name="TextBox 5"/>
          <p:cNvSpPr txBox="1"/>
          <p:nvPr/>
        </p:nvSpPr>
        <p:spPr>
          <a:xfrm>
            <a:off x="4736086" y="3702239"/>
            <a:ext cx="2761993" cy="400110"/>
          </a:xfrm>
          <a:prstGeom prst="rect">
            <a:avLst/>
          </a:prstGeom>
          <a:noFill/>
        </p:spPr>
        <p:txBody>
          <a:bodyPr wrap="square" rtlCol="0">
            <a:spAutoFit/>
          </a:bodyPr>
          <a:lstStyle/>
          <a:p>
            <a:r>
              <a:rPr lang="en-US" sz="2000" smtClean="0">
                <a:solidFill>
                  <a:schemeClr val="tx1">
                    <a:lumMod val="75000"/>
                    <a:lumOff val="25000"/>
                  </a:schemeClr>
                </a:solidFill>
                <a:latin typeface="Century Gothic" panose="020B0502020202020204" pitchFamily="34" charset="0"/>
              </a:rPr>
              <a:t>From: Avinash Nayak</a:t>
            </a:r>
            <a:endParaRPr lang="en-IN" sz="2000">
              <a:solidFill>
                <a:schemeClr val="tx1">
                  <a:lumMod val="75000"/>
                  <a:lumOff val="25000"/>
                </a:schemeClr>
              </a:solidFill>
              <a:latin typeface="Century Gothic" panose="020B0502020202020204" pitchFamily="34" charset="0"/>
            </a:endParaRPr>
          </a:p>
        </p:txBody>
      </p:sp>
      <p:sp>
        <p:nvSpPr>
          <p:cNvPr id="2" name="Rectangle 1"/>
          <p:cNvSpPr/>
          <p:nvPr/>
        </p:nvSpPr>
        <p:spPr>
          <a:xfrm>
            <a:off x="0" y="6115481"/>
            <a:ext cx="12192000" cy="738664"/>
          </a:xfrm>
          <a:prstGeom prst="rect">
            <a:avLst/>
          </a:prstGeom>
        </p:spPr>
        <p:txBody>
          <a:bodyPr wrap="square">
            <a:spAutoFit/>
          </a:bodyPr>
          <a:lstStyle/>
          <a:p>
            <a:pPr algn="ctr"/>
            <a:r>
              <a:rPr lang="en-IN" sz="1400" smtClean="0"/>
              <a:t>Hyperlink to the Excel Sheet: </a:t>
            </a:r>
            <a:r>
              <a:rPr lang="en-IN" sz="1400" b="1" smtClean="0">
                <a:hlinkClick r:id="rId2"/>
              </a:rPr>
              <a:t>https</a:t>
            </a:r>
            <a:r>
              <a:rPr lang="en-IN" sz="1400" b="1">
                <a:hlinkClick r:id="rId2"/>
              </a:rPr>
              <a:t>://</a:t>
            </a:r>
            <a:r>
              <a:rPr lang="en-IN" sz="1400" b="1" smtClean="0">
                <a:hlinkClick r:id="rId2"/>
              </a:rPr>
              <a:t>docs.google.com/spreadsheets/d/1efvy8n04pAzsNfhuh20ETbs3J3dt9QwZ/edit?usp=sharing&amp;ouid=115294475465194571559&amp;rtpof=true&amp;sd=true</a:t>
            </a:r>
            <a:endParaRPr lang="en-IN" sz="1400" b="1" smtClean="0"/>
          </a:p>
          <a:p>
            <a:pPr algn="ctr"/>
            <a:r>
              <a:rPr lang="en-IN" sz="1400" smtClean="0"/>
              <a:t>* Please open the presentation and excel sheet in Microsoft software as opening in Google is changing the layout and plots *</a:t>
            </a:r>
            <a:endParaRPr lang="en-IN" sz="1400"/>
          </a:p>
        </p:txBody>
      </p:sp>
    </p:spTree>
    <p:extLst>
      <p:ext uri="{BB962C8B-B14F-4D97-AF65-F5344CB8AC3E}">
        <p14:creationId xmlns:p14="http://schemas.microsoft.com/office/powerpoint/2010/main" val="2051860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597545"/>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Data Pre-Processing</a:t>
            </a:r>
            <a:endParaRPr lang="en-IN" sz="3000" b="1">
              <a:solidFill>
                <a:schemeClr val="tx1">
                  <a:lumMod val="75000"/>
                  <a:lumOff val="25000"/>
                </a:schemeClr>
              </a:solidFill>
              <a:latin typeface="Century Gothic" panose="020B0502020202020204" pitchFamily="34" charset="0"/>
            </a:endParaRP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Detecting and Removing Outliers</a:t>
            </a:r>
            <a:endParaRPr lang="en-US" b="1" smtClean="0">
              <a:latin typeface="Century Gothic" panose="020B0502020202020204" pitchFamily="34" charset="0"/>
            </a:endParaRPr>
          </a:p>
        </p:txBody>
      </p:sp>
      <p:sp>
        <p:nvSpPr>
          <p:cNvPr id="2" name="TextBox 1"/>
          <p:cNvSpPr txBox="1"/>
          <p:nvPr/>
        </p:nvSpPr>
        <p:spPr>
          <a:xfrm>
            <a:off x="362890" y="1651138"/>
            <a:ext cx="11550436" cy="369332"/>
          </a:xfrm>
          <a:prstGeom prst="rect">
            <a:avLst/>
          </a:prstGeom>
          <a:noFill/>
        </p:spPr>
        <p:txBody>
          <a:bodyPr wrap="square" rtlCol="0">
            <a:spAutoFit/>
          </a:bodyPr>
          <a:lstStyle/>
          <a:p>
            <a:r>
              <a:rPr lang="en-US"/>
              <a:t>For the </a:t>
            </a:r>
            <a:r>
              <a:rPr lang="en-US" b="1"/>
              <a:t>Offered Salar</a:t>
            </a:r>
            <a:r>
              <a:rPr lang="en-US"/>
              <a:t>y value of </a:t>
            </a:r>
            <a:r>
              <a:rPr lang="en-US" b="1" smtClean="0"/>
              <a:t>200000</a:t>
            </a:r>
            <a:r>
              <a:rPr lang="en-US"/>
              <a:t>.</a:t>
            </a:r>
            <a:endParaRPr lang="en-IN"/>
          </a:p>
        </p:txBody>
      </p:sp>
      <p:pic>
        <p:nvPicPr>
          <p:cNvPr id="8" name="Picture 7"/>
          <p:cNvPicPr/>
          <p:nvPr/>
        </p:nvPicPr>
        <p:blipFill>
          <a:blip r:embed="rId2"/>
          <a:stretch>
            <a:fillRect/>
          </a:stretch>
        </p:blipFill>
        <p:spPr>
          <a:xfrm>
            <a:off x="326572" y="2248682"/>
            <a:ext cx="11586754" cy="736113"/>
          </a:xfrm>
          <a:prstGeom prst="rect">
            <a:avLst/>
          </a:prstGeom>
        </p:spPr>
      </p:pic>
      <p:pic>
        <p:nvPicPr>
          <p:cNvPr id="11" name="Picture 10"/>
          <p:cNvPicPr/>
          <p:nvPr/>
        </p:nvPicPr>
        <p:blipFill>
          <a:blip r:embed="rId3"/>
          <a:stretch>
            <a:fillRect/>
          </a:stretch>
        </p:blipFill>
        <p:spPr>
          <a:xfrm>
            <a:off x="326571" y="3091167"/>
            <a:ext cx="11573691" cy="1629800"/>
          </a:xfrm>
          <a:prstGeom prst="rect">
            <a:avLst/>
          </a:prstGeom>
        </p:spPr>
      </p:pic>
    </p:spTree>
    <p:extLst>
      <p:ext uri="{BB962C8B-B14F-4D97-AF65-F5344CB8AC3E}">
        <p14:creationId xmlns:p14="http://schemas.microsoft.com/office/powerpoint/2010/main" val="1393236774"/>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597545"/>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Data Pre-Processing</a:t>
            </a:r>
            <a:endParaRPr lang="en-IN" sz="3000" b="1">
              <a:solidFill>
                <a:schemeClr val="tx1">
                  <a:lumMod val="75000"/>
                  <a:lumOff val="25000"/>
                </a:schemeClr>
              </a:solidFill>
              <a:latin typeface="Century Gothic" panose="020B0502020202020204" pitchFamily="34" charset="0"/>
            </a:endParaRP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Detecting and Removing Outliers</a:t>
            </a:r>
            <a:endParaRPr lang="en-US" b="1" smtClean="0">
              <a:latin typeface="Century Gothic" panose="020B0502020202020204" pitchFamily="34" charset="0"/>
            </a:endParaRPr>
          </a:p>
        </p:txBody>
      </p:sp>
      <p:sp>
        <p:nvSpPr>
          <p:cNvPr id="2" name="TextBox 1"/>
          <p:cNvSpPr txBox="1"/>
          <p:nvPr/>
        </p:nvSpPr>
        <p:spPr>
          <a:xfrm>
            <a:off x="362890" y="1651138"/>
            <a:ext cx="11550436" cy="369332"/>
          </a:xfrm>
          <a:prstGeom prst="rect">
            <a:avLst/>
          </a:prstGeom>
          <a:noFill/>
        </p:spPr>
        <p:txBody>
          <a:bodyPr wrap="square" rtlCol="0">
            <a:spAutoFit/>
          </a:bodyPr>
          <a:lstStyle/>
          <a:p>
            <a:r>
              <a:rPr lang="en-US"/>
              <a:t>For the </a:t>
            </a:r>
            <a:r>
              <a:rPr lang="en-US" b="1"/>
              <a:t>Offered Salar</a:t>
            </a:r>
            <a:r>
              <a:rPr lang="en-US"/>
              <a:t>y value of </a:t>
            </a:r>
            <a:r>
              <a:rPr lang="en-US" b="1"/>
              <a:t>3</a:t>
            </a:r>
            <a:r>
              <a:rPr lang="en-US" b="1" smtClean="0"/>
              <a:t>00000</a:t>
            </a:r>
            <a:r>
              <a:rPr lang="en-US"/>
              <a:t>.</a:t>
            </a:r>
            <a:endParaRPr lang="en-IN"/>
          </a:p>
        </p:txBody>
      </p:sp>
      <p:pic>
        <p:nvPicPr>
          <p:cNvPr id="10" name="Picture 9"/>
          <p:cNvPicPr/>
          <p:nvPr/>
        </p:nvPicPr>
        <p:blipFill>
          <a:blip r:embed="rId2"/>
          <a:stretch>
            <a:fillRect/>
          </a:stretch>
        </p:blipFill>
        <p:spPr>
          <a:xfrm>
            <a:off x="326570" y="2248682"/>
            <a:ext cx="11573691" cy="723575"/>
          </a:xfrm>
          <a:prstGeom prst="rect">
            <a:avLst/>
          </a:prstGeom>
        </p:spPr>
      </p:pic>
      <p:pic>
        <p:nvPicPr>
          <p:cNvPr id="12" name="Picture 11"/>
          <p:cNvPicPr/>
          <p:nvPr/>
        </p:nvPicPr>
        <p:blipFill>
          <a:blip r:embed="rId3"/>
          <a:stretch>
            <a:fillRect/>
          </a:stretch>
        </p:blipFill>
        <p:spPr>
          <a:xfrm>
            <a:off x="326569" y="3078630"/>
            <a:ext cx="11573691" cy="1869821"/>
          </a:xfrm>
          <a:prstGeom prst="rect">
            <a:avLst/>
          </a:prstGeom>
        </p:spPr>
      </p:pic>
    </p:spTree>
    <p:extLst>
      <p:ext uri="{BB962C8B-B14F-4D97-AF65-F5344CB8AC3E}">
        <p14:creationId xmlns:p14="http://schemas.microsoft.com/office/powerpoint/2010/main" val="1351770945"/>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871865"/>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Data Pre-Processing</a:t>
            </a:r>
            <a:endParaRPr lang="en-IN" sz="3000" b="1">
              <a:solidFill>
                <a:schemeClr val="tx1">
                  <a:lumMod val="75000"/>
                  <a:lumOff val="25000"/>
                </a:schemeClr>
              </a:solidFill>
              <a:latin typeface="Century Gothic" panose="020B0502020202020204" pitchFamily="34" charset="0"/>
            </a:endParaRP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Detecting and Removing Outliers</a:t>
            </a:r>
            <a:endParaRPr lang="en-US" b="1" smtClean="0">
              <a:latin typeface="Century Gothic" panose="020B0502020202020204" pitchFamily="34" charset="0"/>
            </a:endParaRPr>
          </a:p>
        </p:txBody>
      </p:sp>
      <p:sp>
        <p:nvSpPr>
          <p:cNvPr id="2" name="TextBox 1"/>
          <p:cNvSpPr txBox="1"/>
          <p:nvPr/>
        </p:nvSpPr>
        <p:spPr>
          <a:xfrm>
            <a:off x="362890" y="1651138"/>
            <a:ext cx="11550436" cy="646331"/>
          </a:xfrm>
          <a:prstGeom prst="rect">
            <a:avLst/>
          </a:prstGeom>
          <a:noFill/>
        </p:spPr>
        <p:txBody>
          <a:bodyPr wrap="square" rtlCol="0">
            <a:spAutoFit/>
          </a:bodyPr>
          <a:lstStyle/>
          <a:p>
            <a:r>
              <a:rPr lang="en-US"/>
              <a:t>For the </a:t>
            </a:r>
            <a:r>
              <a:rPr lang="en-US" b="1"/>
              <a:t>Offered Salary</a:t>
            </a:r>
            <a:r>
              <a:rPr lang="en-US"/>
              <a:t> value of </a:t>
            </a:r>
            <a:r>
              <a:rPr lang="en-US" b="1"/>
              <a:t>400000</a:t>
            </a:r>
            <a:r>
              <a:rPr lang="en-US"/>
              <a:t>. Here </a:t>
            </a:r>
            <a:r>
              <a:rPr lang="en-US" b="1"/>
              <a:t>Post Name i4</a:t>
            </a:r>
            <a:r>
              <a:rPr lang="en-US"/>
              <a:t> has only one row, so we considered all rows with </a:t>
            </a:r>
            <a:r>
              <a:rPr lang="en-US" b="1"/>
              <a:t>Post Name</a:t>
            </a:r>
            <a:r>
              <a:rPr lang="en-US"/>
              <a:t> value starting with “</a:t>
            </a:r>
            <a:r>
              <a:rPr lang="en-US" b="1"/>
              <a:t>i</a:t>
            </a:r>
            <a:r>
              <a:rPr lang="en-US" b="1" smtClean="0"/>
              <a:t>”</a:t>
            </a:r>
            <a:r>
              <a:rPr lang="en-US" smtClean="0"/>
              <a:t>. </a:t>
            </a:r>
            <a:r>
              <a:rPr lang="en-US"/>
              <a:t>We have rounded up the value to </a:t>
            </a:r>
            <a:r>
              <a:rPr lang="en-US" b="1"/>
              <a:t>56295</a:t>
            </a:r>
            <a:r>
              <a:rPr lang="en-US"/>
              <a:t> in the excel sheet.</a:t>
            </a:r>
            <a:endParaRPr lang="en-IN"/>
          </a:p>
        </p:txBody>
      </p:sp>
      <p:pic>
        <p:nvPicPr>
          <p:cNvPr id="11" name="Picture 10"/>
          <p:cNvPicPr/>
          <p:nvPr/>
        </p:nvPicPr>
        <p:blipFill>
          <a:blip r:embed="rId2"/>
          <a:stretch>
            <a:fillRect/>
          </a:stretch>
        </p:blipFill>
        <p:spPr>
          <a:xfrm>
            <a:off x="326572" y="2523002"/>
            <a:ext cx="11586754" cy="736113"/>
          </a:xfrm>
          <a:prstGeom prst="rect">
            <a:avLst/>
          </a:prstGeom>
        </p:spPr>
      </p:pic>
      <p:pic>
        <p:nvPicPr>
          <p:cNvPr id="13" name="Picture 12"/>
          <p:cNvPicPr/>
          <p:nvPr/>
        </p:nvPicPr>
        <p:blipFill>
          <a:blip r:embed="rId3"/>
          <a:stretch>
            <a:fillRect/>
          </a:stretch>
        </p:blipFill>
        <p:spPr>
          <a:xfrm>
            <a:off x="326572" y="3365487"/>
            <a:ext cx="11586754" cy="1873104"/>
          </a:xfrm>
          <a:prstGeom prst="rect">
            <a:avLst/>
          </a:prstGeom>
        </p:spPr>
      </p:pic>
    </p:spTree>
    <p:extLst>
      <p:ext uri="{BB962C8B-B14F-4D97-AF65-F5344CB8AC3E}">
        <p14:creationId xmlns:p14="http://schemas.microsoft.com/office/powerpoint/2010/main" val="3386562938"/>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845739"/>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Data Pre-Processing</a:t>
            </a:r>
            <a:endParaRPr lang="en-IN" sz="3000" b="1">
              <a:solidFill>
                <a:schemeClr val="tx1">
                  <a:lumMod val="75000"/>
                  <a:lumOff val="25000"/>
                </a:schemeClr>
              </a:solidFill>
              <a:latin typeface="Century Gothic" panose="020B0502020202020204" pitchFamily="34" charset="0"/>
            </a:endParaRPr>
          </a:p>
        </p:txBody>
      </p:sp>
      <p:sp>
        <p:nvSpPr>
          <p:cNvPr id="9" name="TextBox 8"/>
          <p:cNvSpPr txBox="1"/>
          <p:nvPr/>
        </p:nvSpPr>
        <p:spPr>
          <a:xfrm>
            <a:off x="3495317" y="918695"/>
            <a:ext cx="5269858" cy="369332"/>
          </a:xfrm>
          <a:prstGeom prst="rect">
            <a:avLst/>
          </a:prstGeom>
          <a:noFill/>
        </p:spPr>
        <p:txBody>
          <a:bodyPr wrap="square" rtlCol="0">
            <a:spAutoFit/>
          </a:bodyPr>
          <a:lstStyle/>
          <a:p>
            <a:r>
              <a:rPr lang="en-US" b="1">
                <a:latin typeface="Century Gothic" panose="020B0502020202020204" pitchFamily="34" charset="0"/>
              </a:rPr>
              <a:t>Identifying Duplicate Values in application_id</a:t>
            </a:r>
            <a:endParaRPr lang="en-US" b="1" smtClean="0">
              <a:latin typeface="Century Gothic" panose="020B0502020202020204" pitchFamily="34" charset="0"/>
            </a:endParaRPr>
          </a:p>
        </p:txBody>
      </p:sp>
      <p:sp>
        <p:nvSpPr>
          <p:cNvPr id="2" name="TextBox 1"/>
          <p:cNvSpPr txBox="1"/>
          <p:nvPr/>
        </p:nvSpPr>
        <p:spPr>
          <a:xfrm>
            <a:off x="362890" y="1651138"/>
            <a:ext cx="11550436" cy="646331"/>
          </a:xfrm>
          <a:prstGeom prst="rect">
            <a:avLst/>
          </a:prstGeom>
          <a:noFill/>
        </p:spPr>
        <p:txBody>
          <a:bodyPr wrap="square" rtlCol="0">
            <a:spAutoFit/>
          </a:bodyPr>
          <a:lstStyle/>
          <a:p>
            <a:r>
              <a:rPr lang="en-US"/>
              <a:t>Column </a:t>
            </a:r>
            <a:r>
              <a:rPr lang="en-US" b="1"/>
              <a:t>application_id</a:t>
            </a:r>
            <a:r>
              <a:rPr lang="en-US"/>
              <a:t> has </a:t>
            </a:r>
            <a:r>
              <a:rPr lang="en-US" b="1"/>
              <a:t>54</a:t>
            </a:r>
            <a:r>
              <a:rPr lang="en-US"/>
              <a:t> rows with </a:t>
            </a:r>
            <a:r>
              <a:rPr lang="en-US" b="1"/>
              <a:t>duplicate</a:t>
            </a:r>
            <a:r>
              <a:rPr lang="en-US"/>
              <a:t> values. They should either be removed or </a:t>
            </a:r>
            <a:r>
              <a:rPr lang="en-US" smtClean="0"/>
              <a:t>replaced </a:t>
            </a:r>
            <a:r>
              <a:rPr lang="en-US"/>
              <a:t>with correct value</a:t>
            </a:r>
            <a:r>
              <a:rPr lang="en-US" smtClean="0"/>
              <a:t>. Here we are just highlighting the cells having duplicate values.</a:t>
            </a:r>
            <a:endParaRPr lang="en-IN"/>
          </a:p>
        </p:txBody>
      </p:sp>
      <p:pic>
        <p:nvPicPr>
          <p:cNvPr id="10" name="Picture 9"/>
          <p:cNvPicPr/>
          <p:nvPr/>
        </p:nvPicPr>
        <p:blipFill>
          <a:blip r:embed="rId2"/>
          <a:stretch>
            <a:fillRect/>
          </a:stretch>
        </p:blipFill>
        <p:spPr>
          <a:xfrm>
            <a:off x="326572" y="2496877"/>
            <a:ext cx="11599817" cy="1750272"/>
          </a:xfrm>
          <a:prstGeom prst="rect">
            <a:avLst/>
          </a:prstGeom>
        </p:spPr>
      </p:pic>
    </p:spTree>
    <p:extLst>
      <p:ext uri="{BB962C8B-B14F-4D97-AF65-F5344CB8AC3E}">
        <p14:creationId xmlns:p14="http://schemas.microsoft.com/office/powerpoint/2010/main" val="120001565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244315"/>
            <a:ext cx="11599817" cy="871867"/>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324673"/>
            <a:ext cx="11247120" cy="692497"/>
          </a:xfrm>
          <a:prstGeom prst="rect">
            <a:avLst/>
          </a:prstGeom>
          <a:noFill/>
        </p:spPr>
        <p:txBody>
          <a:bodyPr wrap="square" rtlCol="0">
            <a:spAutoFit/>
          </a:bodyPr>
          <a:lstStyle/>
          <a:p>
            <a:pPr>
              <a:spcAft>
                <a:spcPts val="600"/>
              </a:spcAft>
            </a:pPr>
            <a:r>
              <a:rPr lang="en-US" b="1"/>
              <a:t>A. </a:t>
            </a:r>
            <a:r>
              <a:rPr lang="en-US" sz="1600" b="1"/>
              <a:t>Hiring Analysis: </a:t>
            </a:r>
            <a:r>
              <a:rPr lang="en-US" sz="1600"/>
              <a:t>The hiring process involves bringing new individuals into the organization for various roles.</a:t>
            </a:r>
          </a:p>
          <a:p>
            <a:pPr>
              <a:spcAft>
                <a:spcPts val="600"/>
              </a:spcAft>
            </a:pPr>
            <a:r>
              <a:rPr lang="en-US" sz="1600" b="1"/>
              <a:t>Task: </a:t>
            </a:r>
            <a:r>
              <a:rPr lang="en-US" sz="1600"/>
              <a:t>Determine the gender distribution of hires. How many males and females have been hired by the company?</a:t>
            </a:r>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Insights</a:t>
            </a:r>
            <a:endParaRPr lang="en-IN" sz="3000" b="1">
              <a:solidFill>
                <a:schemeClr val="tx1">
                  <a:lumMod val="75000"/>
                  <a:lumOff val="25000"/>
                </a:schemeClr>
              </a:solidFill>
              <a:latin typeface="Century Gothic" panose="020B0502020202020204" pitchFamily="34" charset="0"/>
            </a:endParaRPr>
          </a:p>
        </p:txBody>
      </p:sp>
      <p:sp>
        <p:nvSpPr>
          <p:cNvPr id="19" name="Rounded Rectangle 18"/>
          <p:cNvSpPr/>
          <p:nvPr/>
        </p:nvSpPr>
        <p:spPr>
          <a:xfrm>
            <a:off x="8398165" y="2191370"/>
            <a:ext cx="3528223" cy="4483750"/>
          </a:xfrm>
          <a:prstGeom prst="roundRect">
            <a:avLst>
              <a:gd name="adj" fmla="val 1728"/>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509452" y="2353296"/>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2"/>
          <a:stretch>
            <a:fillRect/>
          </a:stretch>
        </p:blipFill>
        <p:spPr>
          <a:xfrm>
            <a:off x="575435" y="2694292"/>
            <a:ext cx="7756748" cy="3588943"/>
          </a:xfrm>
          <a:prstGeom prst="rect">
            <a:avLst/>
          </a:prstGeom>
        </p:spPr>
      </p:pic>
      <p:sp>
        <p:nvSpPr>
          <p:cNvPr id="3" name="Rectangle 2"/>
          <p:cNvSpPr/>
          <p:nvPr/>
        </p:nvSpPr>
        <p:spPr>
          <a:xfrm>
            <a:off x="8398165" y="2255300"/>
            <a:ext cx="3528223" cy="4430828"/>
          </a:xfrm>
          <a:prstGeom prst="rect">
            <a:avLst/>
          </a:prstGeom>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Insight</a:t>
            </a:r>
            <a:r>
              <a:rPr lang="en-US" b="1" smtClean="0">
                <a:latin typeface="Calibri" panose="020F0502020204030204" pitchFamily="34" charset="0"/>
                <a:ea typeface="Calibri" panose="020F0502020204030204" pitchFamily="34" charset="0"/>
                <a:cs typeface="Times New Roman" panose="02020603050405020304" pitchFamily="18" charset="0"/>
              </a:rPr>
              <a:t>:</a:t>
            </a:r>
            <a:endParaRPr lang="en-IN">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IN" sz="1600"/>
              <a:t>More than half of the hired candidates are </a:t>
            </a:r>
            <a:r>
              <a:rPr lang="en-IN" sz="1600" b="1"/>
              <a:t>Male</a:t>
            </a:r>
            <a:r>
              <a:rPr lang="en-IN" sz="1600"/>
              <a:t> and only 39.51% of them are </a:t>
            </a:r>
            <a:r>
              <a:rPr lang="en-IN" sz="1600" b="1"/>
              <a:t>Female</a:t>
            </a:r>
            <a:r>
              <a:rPr lang="en-IN" sz="1600"/>
              <a:t>. The rest haven’t disclosed there Gender. High Gender Ratio (Ratio of Male to Female) may negatively impact the Organization’s image in Public domain. The Organization should therefore focus on decreasing the Gender Ratio bringing it close to 1.</a:t>
            </a:r>
          </a:p>
          <a:p>
            <a:pPr marL="285750" lvl="0" indent="-285750">
              <a:buFont typeface="Arial" panose="020B0604020202020204" pitchFamily="34" charset="0"/>
              <a:buChar char="•"/>
            </a:pPr>
            <a:endParaRPr lang="en-IN" sz="1600" smtClean="0"/>
          </a:p>
          <a:p>
            <a:pPr marL="285750" lvl="0" indent="-285750">
              <a:buFont typeface="Arial" panose="020B0604020202020204" pitchFamily="34" charset="0"/>
              <a:buChar char="•"/>
            </a:pPr>
            <a:r>
              <a:rPr lang="en-IN" sz="1600" smtClean="0"/>
              <a:t>The </a:t>
            </a:r>
            <a:r>
              <a:rPr lang="en-IN" sz="1600"/>
              <a:t>Data Quality Team should ensure that the Data is complete and relevant as incomplete or irrelevant data may hamper the analysis process.</a:t>
            </a:r>
          </a:p>
        </p:txBody>
      </p:sp>
    </p:spTree>
    <p:extLst>
      <p:ext uri="{BB962C8B-B14F-4D97-AF65-F5344CB8AC3E}">
        <p14:creationId xmlns:p14="http://schemas.microsoft.com/office/powerpoint/2010/main" val="1196889365"/>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155969"/>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180980"/>
            <a:ext cx="11247120" cy="892552"/>
          </a:xfrm>
          <a:prstGeom prst="rect">
            <a:avLst/>
          </a:prstGeom>
          <a:noFill/>
        </p:spPr>
        <p:txBody>
          <a:bodyPr wrap="square" rtlCol="0">
            <a:spAutoFit/>
          </a:bodyPr>
          <a:lstStyle/>
          <a:p>
            <a:r>
              <a:rPr lang="en-US" b="1"/>
              <a:t>B. Salary Analysis:</a:t>
            </a:r>
            <a:r>
              <a:rPr lang="en-US" sz="1600"/>
              <a:t> The average salary is calculated by adding up the salaries of a group of employees and then dividing the total by the number of employees.</a:t>
            </a:r>
            <a:endParaRPr lang="en-IN" sz="1600"/>
          </a:p>
          <a:p>
            <a:r>
              <a:rPr lang="en-US" b="1"/>
              <a:t>Task:</a:t>
            </a:r>
            <a:r>
              <a:rPr lang="en-US" sz="1600"/>
              <a:t> What is the average salary offered by this company? Use Excel functions to calculate this.</a:t>
            </a:r>
            <a:endParaRPr lang="en-IN" sz="1600"/>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Insights</a:t>
            </a:r>
            <a:endParaRPr lang="en-IN" sz="3000" b="1">
              <a:solidFill>
                <a:schemeClr val="tx1">
                  <a:lumMod val="75000"/>
                  <a:lumOff val="25000"/>
                </a:schemeClr>
              </a:solidFill>
              <a:latin typeface="Century Gothic" panose="020B0502020202020204" pitchFamily="34" charset="0"/>
            </a:endParaRPr>
          </a:p>
        </p:txBody>
      </p:sp>
      <p:sp>
        <p:nvSpPr>
          <p:cNvPr id="19" name="Rounded Rectangle 18"/>
          <p:cNvSpPr/>
          <p:nvPr/>
        </p:nvSpPr>
        <p:spPr>
          <a:xfrm>
            <a:off x="6322423" y="2191370"/>
            <a:ext cx="5603965" cy="4483750"/>
          </a:xfrm>
          <a:prstGeom prst="roundRect">
            <a:avLst>
              <a:gd name="adj" fmla="val 1273"/>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509452" y="2849687"/>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322423" y="2908444"/>
            <a:ext cx="5695406" cy="2214837"/>
          </a:xfrm>
          <a:prstGeom prst="rect">
            <a:avLst/>
          </a:prstGeom>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Insight</a:t>
            </a:r>
            <a:r>
              <a:rPr lang="en-US" b="1" smtClean="0">
                <a:latin typeface="Calibri" panose="020F0502020204030204" pitchFamily="34" charset="0"/>
                <a:ea typeface="Calibri" panose="020F0502020204030204" pitchFamily="34" charset="0"/>
                <a:cs typeface="Times New Roman" panose="02020603050405020304" pitchFamily="18" charset="0"/>
              </a:rPr>
              <a:t>:</a:t>
            </a:r>
            <a:endParaRPr lang="en-IN">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sz="1600"/>
              <a:t>The Average Offered Salary is </a:t>
            </a:r>
            <a:r>
              <a:rPr lang="en-US" sz="1600" b="1" i="1"/>
              <a:t>Currency-Unit</a:t>
            </a:r>
            <a:r>
              <a:rPr lang="en-US" sz="1600" b="1"/>
              <a:t> 49878.86</a:t>
            </a:r>
            <a:r>
              <a:rPr lang="en-US" sz="1600"/>
              <a:t> and the Average Salary of Hired Candidates is </a:t>
            </a:r>
            <a:r>
              <a:rPr lang="en-US" sz="1600" b="1" i="1" smtClean="0"/>
              <a:t>Currency-Unit</a:t>
            </a:r>
            <a:r>
              <a:rPr lang="en-US" sz="1600" b="1" smtClean="0"/>
              <a:t> </a:t>
            </a:r>
            <a:r>
              <a:rPr lang="en-US" sz="1600" b="1"/>
              <a:t>49594.91</a:t>
            </a:r>
            <a:r>
              <a:rPr lang="en-US" sz="1600"/>
              <a:t>.</a:t>
            </a:r>
            <a:endParaRPr lang="en-IN" sz="1600"/>
          </a:p>
          <a:p>
            <a:pPr marL="285750" lvl="0" indent="-285750">
              <a:buFont typeface="Arial" panose="020B0604020202020204" pitchFamily="34" charset="0"/>
              <a:buChar char="•"/>
            </a:pPr>
            <a:endParaRPr lang="en-US" sz="1600" smtClean="0"/>
          </a:p>
          <a:p>
            <a:pPr marL="285750" lvl="0" indent="-285750">
              <a:buFont typeface="Arial" panose="020B0604020202020204" pitchFamily="34" charset="0"/>
              <a:buChar char="•"/>
            </a:pPr>
            <a:r>
              <a:rPr lang="en-US" sz="1600" smtClean="0"/>
              <a:t>The </a:t>
            </a:r>
            <a:r>
              <a:rPr lang="en-US" sz="1600"/>
              <a:t>Average Salary of Hired Candidates is almost same as that of Offered Salary. This shows that the hiring team is recruiting candidates as per the </a:t>
            </a:r>
            <a:r>
              <a:rPr lang="en-US" sz="1600" smtClean="0"/>
              <a:t>pre-determined salary </a:t>
            </a:r>
            <a:r>
              <a:rPr lang="en-US" sz="1600"/>
              <a:t>bands of the organization.</a:t>
            </a:r>
            <a:endParaRPr lang="en-IN"/>
          </a:p>
        </p:txBody>
      </p:sp>
      <p:sp>
        <p:nvSpPr>
          <p:cNvPr id="4" name="Rectangle 3"/>
          <p:cNvSpPr/>
          <p:nvPr/>
        </p:nvSpPr>
        <p:spPr>
          <a:xfrm>
            <a:off x="509452" y="3173069"/>
            <a:ext cx="2243563" cy="344069"/>
          </a:xfrm>
          <a:prstGeom prst="rect">
            <a:avLst/>
          </a:prstGeom>
        </p:spPr>
        <p:txBody>
          <a:bodyPr wrap="none">
            <a:spAutoFit/>
          </a:bodyPr>
          <a:lstStyle/>
          <a:p>
            <a:pPr>
              <a:lnSpc>
                <a:spcPct val="107000"/>
              </a:lnSpc>
              <a:spcAft>
                <a:spcPts val="800"/>
              </a:spcAft>
            </a:pPr>
            <a:r>
              <a:rPr lang="en-US" sz="1600" b="1">
                <a:latin typeface="Calibri" panose="020F0502020204030204" pitchFamily="34" charset="0"/>
                <a:ea typeface="Calibri" panose="020F0502020204030204" pitchFamily="34" charset="0"/>
                <a:cs typeface="Times New Roman" panose="02020603050405020304" pitchFamily="18" charset="0"/>
              </a:rPr>
              <a:t>Average Offered Salary :</a:t>
            </a:r>
            <a:endParaRPr lang="en-IN" sz="1600">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p:cNvPicPr/>
          <p:nvPr/>
        </p:nvPicPr>
        <p:blipFill>
          <a:blip r:embed="rId2"/>
          <a:stretch>
            <a:fillRect/>
          </a:stretch>
        </p:blipFill>
        <p:spPr>
          <a:xfrm>
            <a:off x="613273" y="3477949"/>
            <a:ext cx="4486275" cy="819150"/>
          </a:xfrm>
          <a:prstGeom prst="rect">
            <a:avLst/>
          </a:prstGeom>
        </p:spPr>
      </p:pic>
      <p:sp>
        <p:nvSpPr>
          <p:cNvPr id="6" name="Rectangle 5"/>
          <p:cNvSpPr/>
          <p:nvPr/>
        </p:nvSpPr>
        <p:spPr>
          <a:xfrm>
            <a:off x="509452" y="4414666"/>
            <a:ext cx="3218958" cy="344069"/>
          </a:xfrm>
          <a:prstGeom prst="rect">
            <a:avLst/>
          </a:prstGeom>
        </p:spPr>
        <p:txBody>
          <a:bodyPr wrap="none">
            <a:spAutoFit/>
          </a:bodyPr>
          <a:lstStyle/>
          <a:p>
            <a:pPr>
              <a:lnSpc>
                <a:spcPct val="107000"/>
              </a:lnSpc>
              <a:spcAft>
                <a:spcPts val="800"/>
              </a:spcAft>
            </a:pPr>
            <a:r>
              <a:rPr lang="en-US" sz="1600" b="1">
                <a:latin typeface="Calibri" panose="020F0502020204030204" pitchFamily="34" charset="0"/>
                <a:ea typeface="Calibri" panose="020F0502020204030204" pitchFamily="34" charset="0"/>
                <a:cs typeface="Times New Roman" panose="02020603050405020304" pitchFamily="18" charset="0"/>
              </a:rPr>
              <a:t>Average Salary of Hired Candidates:</a:t>
            </a:r>
            <a:endParaRPr lang="en-IN" sz="1600">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p:cNvPicPr/>
          <p:nvPr/>
        </p:nvPicPr>
        <p:blipFill>
          <a:blip r:embed="rId3"/>
          <a:stretch>
            <a:fillRect/>
          </a:stretch>
        </p:blipFill>
        <p:spPr>
          <a:xfrm>
            <a:off x="613273" y="4704077"/>
            <a:ext cx="5238750" cy="921385"/>
          </a:xfrm>
          <a:prstGeom prst="rect">
            <a:avLst/>
          </a:prstGeom>
        </p:spPr>
      </p:pic>
    </p:spTree>
    <p:extLst>
      <p:ext uri="{BB962C8B-B14F-4D97-AF65-F5344CB8AC3E}">
        <p14:creationId xmlns:p14="http://schemas.microsoft.com/office/powerpoint/2010/main" val="2423864067"/>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155969"/>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194043"/>
            <a:ext cx="11247120" cy="892552"/>
          </a:xfrm>
          <a:prstGeom prst="rect">
            <a:avLst/>
          </a:prstGeom>
          <a:noFill/>
        </p:spPr>
        <p:txBody>
          <a:bodyPr wrap="square" rtlCol="0">
            <a:spAutoFit/>
          </a:bodyPr>
          <a:lstStyle/>
          <a:p>
            <a:r>
              <a:rPr lang="en-US" b="1"/>
              <a:t>C. Salary Distribution:</a:t>
            </a:r>
            <a:r>
              <a:rPr lang="en-US" sz="1600"/>
              <a:t> Class intervals represent ranges of values, in this case, salary ranges. The class interval is the difference between the upper and lower limits of a class.</a:t>
            </a:r>
            <a:endParaRPr lang="en-IN" sz="1600"/>
          </a:p>
          <a:p>
            <a:r>
              <a:rPr lang="en-US" b="1"/>
              <a:t>Task:</a:t>
            </a:r>
            <a:r>
              <a:rPr lang="en-US"/>
              <a:t> </a:t>
            </a:r>
            <a:r>
              <a:rPr lang="en-US" sz="1600"/>
              <a:t>Create class intervals for the salaries in the company. This will help you understand the salary distribution.</a:t>
            </a:r>
            <a:endParaRPr lang="en-IN" sz="1600"/>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Insights</a:t>
            </a:r>
            <a:endParaRPr lang="en-IN" sz="3000" b="1">
              <a:solidFill>
                <a:schemeClr val="tx1">
                  <a:lumMod val="75000"/>
                  <a:lumOff val="25000"/>
                </a:schemeClr>
              </a:solidFill>
              <a:latin typeface="Century Gothic" panose="020B0502020202020204" pitchFamily="34" charset="0"/>
            </a:endParaRPr>
          </a:p>
        </p:txBody>
      </p:sp>
      <p:sp>
        <p:nvSpPr>
          <p:cNvPr id="2" name="Rectangle 1"/>
          <p:cNvSpPr/>
          <p:nvPr/>
        </p:nvSpPr>
        <p:spPr>
          <a:xfrm>
            <a:off x="509452" y="2118167"/>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22526" y="2506862"/>
            <a:ext cx="11134046" cy="4236573"/>
          </a:xfrm>
          <a:prstGeom prst="rect">
            <a:avLst/>
          </a:prstGeom>
        </p:spPr>
      </p:pic>
    </p:spTree>
    <p:extLst>
      <p:ext uri="{BB962C8B-B14F-4D97-AF65-F5344CB8AC3E}">
        <p14:creationId xmlns:p14="http://schemas.microsoft.com/office/powerpoint/2010/main" val="601964807"/>
      </p:ext>
    </p:extLst>
  </p:cSld>
  <p:clrMapOvr>
    <a:masterClrMapping/>
  </p:clrMapOvr>
  <p:transition spd="slow">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155969"/>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194043"/>
            <a:ext cx="11247120" cy="892552"/>
          </a:xfrm>
          <a:prstGeom prst="rect">
            <a:avLst/>
          </a:prstGeom>
          <a:noFill/>
        </p:spPr>
        <p:txBody>
          <a:bodyPr wrap="square" rtlCol="0">
            <a:spAutoFit/>
          </a:bodyPr>
          <a:lstStyle/>
          <a:p>
            <a:r>
              <a:rPr lang="en-US" b="1"/>
              <a:t>C. Salary Distribution:</a:t>
            </a:r>
            <a:r>
              <a:rPr lang="en-US" sz="1600"/>
              <a:t> Class intervals represent ranges of values, in this case, salary ranges. The class interval is the difference between the upper and lower limits of a class.</a:t>
            </a:r>
            <a:endParaRPr lang="en-IN" sz="1600"/>
          </a:p>
          <a:p>
            <a:r>
              <a:rPr lang="en-US" b="1"/>
              <a:t>Task:</a:t>
            </a:r>
            <a:r>
              <a:rPr lang="en-US"/>
              <a:t> </a:t>
            </a:r>
            <a:r>
              <a:rPr lang="en-US" sz="1600"/>
              <a:t>Create class intervals for the salaries in the company. This will help you understand the salary distribution.</a:t>
            </a:r>
            <a:endParaRPr lang="en-IN" sz="1600"/>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Insights</a:t>
            </a:r>
            <a:endParaRPr lang="en-IN" sz="3000" b="1">
              <a:solidFill>
                <a:schemeClr val="tx1">
                  <a:lumMod val="75000"/>
                  <a:lumOff val="25000"/>
                </a:schemeClr>
              </a:solidFill>
              <a:latin typeface="Century Gothic" panose="020B0502020202020204" pitchFamily="34" charset="0"/>
            </a:endParaRPr>
          </a:p>
        </p:txBody>
      </p:sp>
      <p:sp>
        <p:nvSpPr>
          <p:cNvPr id="19" name="Rounded Rectangle 18"/>
          <p:cNvSpPr/>
          <p:nvPr/>
        </p:nvSpPr>
        <p:spPr>
          <a:xfrm>
            <a:off x="326571" y="2214998"/>
            <a:ext cx="11599817" cy="4133551"/>
          </a:xfrm>
          <a:prstGeom prst="roundRect">
            <a:avLst>
              <a:gd name="adj" fmla="val 636"/>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509452" y="2378677"/>
            <a:ext cx="11247120" cy="2214837"/>
          </a:xfrm>
          <a:prstGeom prst="rect">
            <a:avLst/>
          </a:prstGeom>
        </p:spPr>
        <p:txBody>
          <a:bodyPr wrap="squar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Insight</a:t>
            </a:r>
            <a:r>
              <a:rPr lang="en-US" b="1" smtClean="0">
                <a:latin typeface="Calibri" panose="020F0502020204030204" pitchFamily="34" charset="0"/>
                <a:ea typeface="Calibri" panose="020F0502020204030204" pitchFamily="34" charset="0"/>
                <a:cs typeface="Times New Roman" panose="02020603050405020304" pitchFamily="18" charset="0"/>
              </a:rPr>
              <a:t>:</a:t>
            </a:r>
            <a:endParaRPr lang="en-IN">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sz="1600"/>
              <a:t>We can observe that maximum offered salary </a:t>
            </a:r>
            <a:r>
              <a:rPr lang="en-US" sz="1600" smtClean="0"/>
              <a:t>is </a:t>
            </a:r>
            <a:r>
              <a:rPr lang="en-US" sz="1600"/>
              <a:t>in the interval of </a:t>
            </a:r>
            <a:r>
              <a:rPr lang="en-US" sz="1600" b="1" i="1"/>
              <a:t>Currency-Unit</a:t>
            </a:r>
            <a:r>
              <a:rPr lang="en-US" sz="1600" b="1"/>
              <a:t> 40001-50000 </a:t>
            </a:r>
            <a:r>
              <a:rPr lang="en-US" sz="1600"/>
              <a:t>while minimum offered salary </a:t>
            </a:r>
            <a:r>
              <a:rPr lang="en-US" sz="1600" smtClean="0"/>
              <a:t>are </a:t>
            </a:r>
            <a:r>
              <a:rPr lang="en-US" sz="1600"/>
              <a:t>in </a:t>
            </a:r>
            <a:r>
              <a:rPr lang="en-US" sz="1600" smtClean="0"/>
              <a:t>intervals </a:t>
            </a:r>
            <a:r>
              <a:rPr lang="en-US" sz="1600"/>
              <a:t>of </a:t>
            </a:r>
            <a:r>
              <a:rPr lang="en-US" sz="1600" b="1" i="1"/>
              <a:t>Currency-Unit </a:t>
            </a:r>
            <a:r>
              <a:rPr lang="en-US" sz="1600" b="1"/>
              <a:t>90001-100000</a:t>
            </a:r>
            <a:r>
              <a:rPr lang="en-US" sz="1600" b="1" i="1"/>
              <a:t> </a:t>
            </a:r>
            <a:r>
              <a:rPr lang="en-US" sz="1600"/>
              <a:t>and </a:t>
            </a:r>
            <a:r>
              <a:rPr lang="en-US" sz="1600" b="1" i="1"/>
              <a:t>Currency-Unit </a:t>
            </a:r>
            <a:r>
              <a:rPr lang="en-US" sz="1600" b="1" smtClean="0"/>
              <a:t>1-10000</a:t>
            </a:r>
            <a:r>
              <a:rPr lang="en-US" sz="1600"/>
              <a:t>. That is most of the job requirement was for middle experience posts and least for senior most posts and for freshers (assuming salary is directly proportional to work experience).</a:t>
            </a:r>
            <a:endParaRPr lang="en-IN" sz="1600"/>
          </a:p>
          <a:p>
            <a:pPr lvl="0"/>
            <a:endParaRPr lang="en-US" sz="1600" smtClean="0"/>
          </a:p>
          <a:p>
            <a:pPr marL="285750" lvl="0" indent="-285750">
              <a:buFont typeface="Arial" panose="020B0604020202020204" pitchFamily="34" charset="0"/>
              <a:buChar char="•"/>
            </a:pPr>
            <a:r>
              <a:rPr lang="en-US" sz="1600" smtClean="0"/>
              <a:t>We </a:t>
            </a:r>
            <a:r>
              <a:rPr lang="en-US" sz="1600"/>
              <a:t>can also observe that the distribution of Salaries of hired candidate also follows the same pattern i.e. most candidates hired for middle experience posts and least for senior most posts and for freshers (assuming salary is directly proportional to work experience).</a:t>
            </a:r>
            <a:endParaRPr lang="en-IN"/>
          </a:p>
        </p:txBody>
      </p:sp>
    </p:spTree>
    <p:extLst>
      <p:ext uri="{BB962C8B-B14F-4D97-AF65-F5344CB8AC3E}">
        <p14:creationId xmlns:p14="http://schemas.microsoft.com/office/powerpoint/2010/main" val="1238742098"/>
      </p:ext>
    </p:extLst>
  </p:cSld>
  <p:clrMapOvr>
    <a:masterClrMapping/>
  </p:clrMapOvr>
  <p:transition spd="slow">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999213"/>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037287"/>
            <a:ext cx="11247120" cy="923330"/>
          </a:xfrm>
          <a:prstGeom prst="rect">
            <a:avLst/>
          </a:prstGeom>
          <a:noFill/>
        </p:spPr>
        <p:txBody>
          <a:bodyPr wrap="square" rtlCol="0">
            <a:spAutoFit/>
          </a:bodyPr>
          <a:lstStyle/>
          <a:p>
            <a:r>
              <a:rPr lang="en-US" b="1"/>
              <a:t>D. Departmental Analysis: </a:t>
            </a:r>
            <a:r>
              <a:rPr lang="en-US" sz="1600"/>
              <a:t>Visualizing data through charts and plots is a crucial part of data analysis.</a:t>
            </a:r>
            <a:endParaRPr lang="en-IN" sz="1600"/>
          </a:p>
          <a:p>
            <a:r>
              <a:rPr lang="en-US" b="1"/>
              <a:t>Task: </a:t>
            </a:r>
            <a:r>
              <a:rPr lang="en-US" sz="1600"/>
              <a:t>Use a pie chart, bar graph, or any other suitable visualization to show the proportion of people working in different departments.</a:t>
            </a: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Insights</a:t>
            </a:r>
            <a:endParaRPr lang="en-IN" sz="3000" b="1">
              <a:solidFill>
                <a:schemeClr val="tx1">
                  <a:lumMod val="75000"/>
                  <a:lumOff val="25000"/>
                </a:schemeClr>
              </a:solidFill>
              <a:latin typeface="Century Gothic" panose="020B0502020202020204" pitchFamily="34" charset="0"/>
            </a:endParaRPr>
          </a:p>
        </p:txBody>
      </p:sp>
      <p:sp>
        <p:nvSpPr>
          <p:cNvPr id="2" name="Rectangle 1"/>
          <p:cNvSpPr/>
          <p:nvPr/>
        </p:nvSpPr>
        <p:spPr>
          <a:xfrm>
            <a:off x="509452" y="1909159"/>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2"/>
          <a:stretch>
            <a:fillRect/>
          </a:stretch>
        </p:blipFill>
        <p:spPr>
          <a:xfrm>
            <a:off x="617219" y="2283586"/>
            <a:ext cx="8383089" cy="2729707"/>
          </a:xfrm>
          <a:prstGeom prst="rect">
            <a:avLst/>
          </a:prstGeom>
        </p:spPr>
      </p:pic>
      <p:sp>
        <p:nvSpPr>
          <p:cNvPr id="9" name="Rounded Rectangle 8"/>
          <p:cNvSpPr/>
          <p:nvPr/>
        </p:nvSpPr>
        <p:spPr>
          <a:xfrm>
            <a:off x="326571" y="5088831"/>
            <a:ext cx="11599817" cy="1612418"/>
          </a:xfrm>
          <a:prstGeom prst="roundRect">
            <a:avLst>
              <a:gd name="adj" fmla="val 636"/>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509452" y="5161068"/>
            <a:ext cx="11247120" cy="1476173"/>
          </a:xfrm>
          <a:prstGeom prst="rect">
            <a:avLst/>
          </a:prstGeom>
        </p:spPr>
        <p:txBody>
          <a:bodyPr wrap="square">
            <a:spAutoFit/>
          </a:bodyPr>
          <a:lstStyle/>
          <a:p>
            <a:pPr>
              <a:lnSpc>
                <a:spcPct val="107000"/>
              </a:lnSpc>
              <a:spcAft>
                <a:spcPts val="800"/>
              </a:spcAft>
            </a:pPr>
            <a:r>
              <a:rPr lang="en-US" b="1" smtClean="0">
                <a:latin typeface="Calibri" panose="020F0502020204030204" pitchFamily="34" charset="0"/>
                <a:ea typeface="Calibri" panose="020F0502020204030204" pitchFamily="34" charset="0"/>
                <a:cs typeface="Times New Roman" panose="02020603050405020304" pitchFamily="18" charset="0"/>
              </a:rPr>
              <a:t>Insight:</a:t>
            </a:r>
            <a:endParaRPr lang="en-IN" smtClean="0">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sz="1600"/>
              <a:t>From the above pie chart, we can observe that most candidates are hired in </a:t>
            </a:r>
            <a:r>
              <a:rPr lang="en-US" sz="1600" b="1"/>
              <a:t>Operations Department </a:t>
            </a:r>
            <a:r>
              <a:rPr lang="en-US" sz="1600"/>
              <a:t>followed by </a:t>
            </a:r>
            <a:r>
              <a:rPr lang="en-US" sz="1600" b="1"/>
              <a:t>Services Department </a:t>
            </a:r>
            <a:r>
              <a:rPr lang="en-US" sz="1600"/>
              <a:t>and </a:t>
            </a:r>
            <a:r>
              <a:rPr lang="en-US" sz="1600" b="1"/>
              <a:t>Sales Department </a:t>
            </a:r>
            <a:r>
              <a:rPr lang="en-US" sz="1600"/>
              <a:t>and the least candidates are hired in </a:t>
            </a:r>
            <a:r>
              <a:rPr lang="en-US" sz="1600" b="1"/>
              <a:t>Human Resource Department</a:t>
            </a:r>
            <a:r>
              <a:rPr lang="en-US" sz="1600"/>
              <a:t>.</a:t>
            </a:r>
            <a:endParaRPr lang="en-IN" sz="1600"/>
          </a:p>
          <a:p>
            <a:pPr marL="285750" lvl="0" indent="-285750">
              <a:buFont typeface="Arial" panose="020B0604020202020204" pitchFamily="34" charset="0"/>
              <a:buChar char="•"/>
            </a:pPr>
            <a:endParaRPr lang="en-US" sz="1600" smtClean="0"/>
          </a:p>
          <a:p>
            <a:pPr marL="285750" lvl="0" indent="-285750">
              <a:buFont typeface="Arial" panose="020B0604020202020204" pitchFamily="34" charset="0"/>
              <a:buChar char="•"/>
            </a:pPr>
            <a:r>
              <a:rPr lang="en-US" sz="1600" smtClean="0"/>
              <a:t>These </a:t>
            </a:r>
            <a:r>
              <a:rPr lang="en-US" sz="1600"/>
              <a:t>numbers may indicate the size of teams and </a:t>
            </a:r>
            <a:r>
              <a:rPr lang="en-US" sz="1600" smtClean="0"/>
              <a:t>importance </a:t>
            </a:r>
            <a:r>
              <a:rPr lang="en-US" sz="1600"/>
              <a:t>of </a:t>
            </a:r>
            <a:r>
              <a:rPr lang="en-US" sz="1600" smtClean="0"/>
              <a:t>the departments </a:t>
            </a:r>
            <a:r>
              <a:rPr lang="en-US" sz="1600"/>
              <a:t>in the organization.</a:t>
            </a:r>
            <a:endParaRPr lang="en-IN" sz="1600"/>
          </a:p>
        </p:txBody>
      </p:sp>
    </p:spTree>
    <p:extLst>
      <p:ext uri="{BB962C8B-B14F-4D97-AF65-F5344CB8AC3E}">
        <p14:creationId xmlns:p14="http://schemas.microsoft.com/office/powerpoint/2010/main" val="1840525366"/>
      </p:ext>
    </p:extLst>
  </p:cSld>
  <p:clrMapOvr>
    <a:masterClrMapping/>
  </p:clrMapOvr>
  <p:transition spd="slow">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012276"/>
            <a:ext cx="11599817" cy="960214"/>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509452" y="1050350"/>
            <a:ext cx="11247120" cy="923330"/>
          </a:xfrm>
          <a:prstGeom prst="rect">
            <a:avLst/>
          </a:prstGeom>
          <a:noFill/>
        </p:spPr>
        <p:txBody>
          <a:bodyPr wrap="square" rtlCol="0">
            <a:spAutoFit/>
          </a:bodyPr>
          <a:lstStyle/>
          <a:p>
            <a:r>
              <a:rPr lang="en-US" b="1"/>
              <a:t>E. Position Tier Analysis: </a:t>
            </a:r>
            <a:r>
              <a:rPr lang="en-US" sz="1600"/>
              <a:t>Different positions within a company often have different tiers or levels.</a:t>
            </a:r>
            <a:endParaRPr lang="en-IN" sz="1600"/>
          </a:p>
          <a:p>
            <a:r>
              <a:rPr lang="en-US" b="1"/>
              <a:t>Task: </a:t>
            </a:r>
            <a:r>
              <a:rPr lang="en-US" sz="1600"/>
              <a:t>Use a chart or graph to represent the different position tiers within the company. This will help you understand the distribution of positions across different tiers.</a:t>
            </a:r>
            <a:endParaRPr lang="en-IN" sz="1600"/>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23910" y="282025"/>
            <a:ext cx="1633275"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Insights</a:t>
            </a:r>
            <a:endParaRPr lang="en-IN" sz="3000" b="1">
              <a:solidFill>
                <a:schemeClr val="tx1">
                  <a:lumMod val="75000"/>
                  <a:lumOff val="25000"/>
                </a:schemeClr>
              </a:solidFill>
              <a:latin typeface="Century Gothic" panose="020B0502020202020204" pitchFamily="34" charset="0"/>
            </a:endParaRPr>
          </a:p>
        </p:txBody>
      </p:sp>
      <p:sp>
        <p:nvSpPr>
          <p:cNvPr id="2" name="Rectangle 1"/>
          <p:cNvSpPr/>
          <p:nvPr/>
        </p:nvSpPr>
        <p:spPr>
          <a:xfrm>
            <a:off x="509452" y="1948348"/>
            <a:ext cx="841705" cy="388696"/>
          </a:xfrm>
          <a:prstGeom prst="rect">
            <a:avLst/>
          </a:prstGeom>
        </p:spPr>
        <p:txBody>
          <a:bodyPr wrap="none">
            <a:spAutoFit/>
          </a:bodyPr>
          <a:lstStyle/>
          <a:p>
            <a:pPr>
              <a:lnSpc>
                <a:spcPct val="107000"/>
              </a:lnSpc>
              <a:spcAft>
                <a:spcPts val="800"/>
              </a:spcAft>
            </a:pPr>
            <a:r>
              <a:rPr lang="en-US" b="1">
                <a:latin typeface="Calibri" panose="020F0502020204030204" pitchFamily="34" charset="0"/>
                <a:ea typeface="Calibri" panose="020F0502020204030204" pitchFamily="34" charset="0"/>
                <a:cs typeface="Times New Roman" panose="02020603050405020304" pitchFamily="18" charset="0"/>
              </a:rPr>
              <a:t>Result:</a:t>
            </a:r>
            <a:endParaRPr lang="en-IN">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p:nvPr/>
        </p:nvPicPr>
        <p:blipFill>
          <a:blip r:embed="rId2"/>
          <a:stretch>
            <a:fillRect/>
          </a:stretch>
        </p:blipFill>
        <p:spPr>
          <a:xfrm>
            <a:off x="604157" y="2310918"/>
            <a:ext cx="9530713" cy="3425212"/>
          </a:xfrm>
          <a:prstGeom prst="rect">
            <a:avLst/>
          </a:prstGeom>
        </p:spPr>
      </p:pic>
      <p:sp>
        <p:nvSpPr>
          <p:cNvPr id="10" name="Rounded Rectangle 9"/>
          <p:cNvSpPr/>
          <p:nvPr/>
        </p:nvSpPr>
        <p:spPr>
          <a:xfrm>
            <a:off x="332604" y="5820345"/>
            <a:ext cx="11599817" cy="893962"/>
          </a:xfrm>
          <a:prstGeom prst="roundRect">
            <a:avLst>
              <a:gd name="adj" fmla="val 636"/>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15485" y="5892582"/>
            <a:ext cx="11247120" cy="737510"/>
          </a:xfrm>
          <a:prstGeom prst="rect">
            <a:avLst/>
          </a:prstGeom>
        </p:spPr>
        <p:txBody>
          <a:bodyPr wrap="square">
            <a:spAutoFit/>
          </a:bodyPr>
          <a:lstStyle/>
          <a:p>
            <a:pPr>
              <a:lnSpc>
                <a:spcPct val="107000"/>
              </a:lnSpc>
              <a:spcAft>
                <a:spcPts val="800"/>
              </a:spcAft>
            </a:pPr>
            <a:r>
              <a:rPr lang="en-US" b="1" smtClean="0">
                <a:latin typeface="Calibri" panose="020F0502020204030204" pitchFamily="34" charset="0"/>
                <a:ea typeface="Calibri" panose="020F0502020204030204" pitchFamily="34" charset="0"/>
                <a:cs typeface="Times New Roman" panose="02020603050405020304" pitchFamily="18" charset="0"/>
              </a:rPr>
              <a:t>Insight:</a:t>
            </a:r>
            <a:endParaRPr lang="en-IN" smtClean="0">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Arial" panose="020B0604020202020204" pitchFamily="34" charset="0"/>
              <a:buChar char="•"/>
            </a:pPr>
            <a:r>
              <a:rPr lang="en-US" sz="1600"/>
              <a:t>Here, we can observe that the organization has hired most candidates for post tier </a:t>
            </a:r>
            <a:r>
              <a:rPr lang="en-US" sz="1600" b="1" smtClean="0"/>
              <a:t>c9</a:t>
            </a:r>
            <a:r>
              <a:rPr lang="en-US" sz="1600" smtClean="0"/>
              <a:t> </a:t>
            </a:r>
            <a:r>
              <a:rPr lang="en-US" sz="1600"/>
              <a:t>followed by </a:t>
            </a:r>
            <a:r>
              <a:rPr lang="en-US" sz="1600" b="1"/>
              <a:t>c5 </a:t>
            </a:r>
            <a:r>
              <a:rPr lang="en-US" sz="1600"/>
              <a:t>and then </a:t>
            </a:r>
            <a:r>
              <a:rPr lang="en-US" sz="1600" b="1"/>
              <a:t>i7 </a:t>
            </a:r>
            <a:r>
              <a:rPr lang="en-US" sz="1600"/>
              <a:t>at distant third.</a:t>
            </a:r>
            <a:endParaRPr lang="en-IN" sz="1600"/>
          </a:p>
        </p:txBody>
      </p:sp>
    </p:spTree>
    <p:extLst>
      <p:ext uri="{BB962C8B-B14F-4D97-AF65-F5344CB8AC3E}">
        <p14:creationId xmlns:p14="http://schemas.microsoft.com/office/powerpoint/2010/main" val="847619209"/>
      </p:ext>
    </p:extLst>
  </p:cSld>
  <p:clrMapOvr>
    <a:masterClrMapping/>
  </p:clrMapOvr>
  <p:transition spd="slow">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 Same Side Corner Rectangle 9"/>
          <p:cNvSpPr/>
          <p:nvPr/>
        </p:nvSpPr>
        <p:spPr>
          <a:xfrm rot="16200000">
            <a:off x="658992" y="1039178"/>
            <a:ext cx="5245605" cy="5701440"/>
          </a:xfrm>
          <a:prstGeom prst="round2SameRect">
            <a:avLst>
              <a:gd name="adj1" fmla="val 5284"/>
              <a:gd name="adj2" fmla="val 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 Same Side Corner Rectangle 10"/>
          <p:cNvSpPr/>
          <p:nvPr/>
        </p:nvSpPr>
        <p:spPr>
          <a:xfrm rot="5400000">
            <a:off x="6360431" y="1039180"/>
            <a:ext cx="5245603" cy="5701438"/>
          </a:xfrm>
          <a:prstGeom prst="round2SameRect">
            <a:avLst>
              <a:gd name="adj1" fmla="val 5284"/>
              <a:gd name="adj2" fmla="val 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p:cNvCxnSpPr/>
          <p:nvPr/>
        </p:nvCxnSpPr>
        <p:spPr>
          <a:xfrm flipV="1">
            <a:off x="2233749" y="992777"/>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03713" y="470265"/>
            <a:ext cx="3657600"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Project Description</a:t>
            </a:r>
            <a:endParaRPr lang="en-IN" sz="3000" b="1">
              <a:solidFill>
                <a:schemeClr val="tx1">
                  <a:lumMod val="75000"/>
                  <a:lumOff val="25000"/>
                </a:schemeClr>
              </a:solidFill>
              <a:latin typeface="Century Gothic" panose="020B0502020202020204" pitchFamily="34" charset="0"/>
            </a:endParaRPr>
          </a:p>
        </p:txBody>
      </p:sp>
      <p:sp>
        <p:nvSpPr>
          <p:cNvPr id="5" name="TextBox 4"/>
          <p:cNvSpPr txBox="1"/>
          <p:nvPr/>
        </p:nvSpPr>
        <p:spPr>
          <a:xfrm>
            <a:off x="640080" y="1841868"/>
            <a:ext cx="5492433" cy="3970318"/>
          </a:xfrm>
          <a:prstGeom prst="rect">
            <a:avLst/>
          </a:prstGeom>
          <a:noFill/>
        </p:spPr>
        <p:txBody>
          <a:bodyPr wrap="square" rtlCol="0">
            <a:spAutoFit/>
          </a:bodyPr>
          <a:lstStyle/>
          <a:p>
            <a:pPr marL="285750" indent="-285750">
              <a:buFont typeface="Arial" panose="020B0604020202020204" pitchFamily="34" charset="0"/>
              <a:buChar char="•"/>
            </a:pPr>
            <a:r>
              <a:rPr lang="en-US" smtClean="0"/>
              <a:t>This Project </a:t>
            </a:r>
            <a:r>
              <a:rPr lang="en-US"/>
              <a:t>is about giving insights about Hiring Process based on data provided.</a:t>
            </a:r>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r>
              <a:rPr lang="en-US" smtClean="0"/>
              <a:t>These </a:t>
            </a:r>
            <a:r>
              <a:rPr lang="en-US"/>
              <a:t>insights will be helpful for hiring department to improve its hiring process.</a:t>
            </a:r>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r>
              <a:rPr lang="en-US" smtClean="0"/>
              <a:t>As </a:t>
            </a:r>
            <a:r>
              <a:rPr lang="en-US"/>
              <a:t>a Data Analyst, we received dataset containing records of previous hires and questions and we are required to analyze the data and provide insights to those queries.</a:t>
            </a:r>
          </a:p>
          <a:p>
            <a:pPr marL="285750" indent="-285750">
              <a:buFont typeface="Arial" panose="020B0604020202020204" pitchFamily="34" charset="0"/>
              <a:buChar char="•"/>
            </a:pPr>
            <a:endParaRPr lang="en-US" smtClean="0"/>
          </a:p>
          <a:p>
            <a:pPr marL="285750" indent="-285750">
              <a:buFont typeface="Arial" panose="020B0604020202020204" pitchFamily="34" charset="0"/>
              <a:buChar char="•"/>
            </a:pPr>
            <a:r>
              <a:rPr lang="en-US" smtClean="0"/>
              <a:t>To </a:t>
            </a:r>
            <a:r>
              <a:rPr lang="en-US"/>
              <a:t>do this, we will use Microsoft Excel software to extract and filter data from the dataset provided and analyse them to get the required insights.</a:t>
            </a:r>
          </a:p>
        </p:txBody>
      </p:sp>
      <p:sp>
        <p:nvSpPr>
          <p:cNvPr id="7" name="TextBox 6"/>
          <p:cNvSpPr txBox="1"/>
          <p:nvPr/>
        </p:nvSpPr>
        <p:spPr>
          <a:xfrm>
            <a:off x="10198599" y="6532192"/>
            <a:ext cx="1423851" cy="241766"/>
          </a:xfrm>
          <a:prstGeom prst="rect">
            <a:avLst/>
          </a:prstGeom>
          <a:noFill/>
        </p:spPr>
        <p:txBody>
          <a:bodyPr wrap="square" rtlCol="0">
            <a:spAutoFit/>
          </a:bodyPr>
          <a:lstStyle/>
          <a:p>
            <a:r>
              <a:rPr lang="en-IN" sz="800" smtClean="0"/>
              <a:t>Image Source: Google Images</a:t>
            </a:r>
            <a:endParaRPr lang="en-IN" sz="80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8935" y="1473120"/>
            <a:ext cx="4876190" cy="4876190"/>
          </a:xfrm>
          <a:prstGeom prst="rect">
            <a:avLst/>
          </a:prstGeom>
        </p:spPr>
      </p:pic>
    </p:spTree>
    <p:extLst>
      <p:ext uri="{BB962C8B-B14F-4D97-AF65-F5344CB8AC3E}">
        <p14:creationId xmlns:p14="http://schemas.microsoft.com/office/powerpoint/2010/main" val="2676092162"/>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84779" y="1195061"/>
            <a:ext cx="11306628" cy="5375553"/>
          </a:xfrm>
          <a:prstGeom prst="roundRect">
            <a:avLst>
              <a:gd name="adj" fmla="val 3602"/>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5498082" y="282025"/>
            <a:ext cx="1323633"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Result</a:t>
            </a:r>
            <a:endParaRPr lang="en-IN" sz="3000" b="1">
              <a:solidFill>
                <a:schemeClr val="tx1">
                  <a:lumMod val="75000"/>
                  <a:lumOff val="25000"/>
                </a:schemeClr>
              </a:solidFill>
              <a:latin typeface="Century Gothic" panose="020B0502020202020204" pitchFamily="34" charset="0"/>
            </a:endParaRPr>
          </a:p>
        </p:txBody>
      </p:sp>
      <p:sp>
        <p:nvSpPr>
          <p:cNvPr id="5" name="TextBox 4"/>
          <p:cNvSpPr txBox="1"/>
          <p:nvPr/>
        </p:nvSpPr>
        <p:spPr>
          <a:xfrm>
            <a:off x="666205" y="1502227"/>
            <a:ext cx="5682343" cy="4770537"/>
          </a:xfrm>
          <a:prstGeom prst="rect">
            <a:avLst/>
          </a:prstGeom>
          <a:noFill/>
        </p:spPr>
        <p:txBody>
          <a:bodyPr wrap="square" rtlCol="0">
            <a:spAutoFit/>
          </a:bodyPr>
          <a:lstStyle/>
          <a:p>
            <a:pPr marL="285750" lvl="0" indent="-285750">
              <a:buFont typeface="Arial" panose="020B0604020202020204" pitchFamily="34" charset="0"/>
              <a:buChar char="•"/>
            </a:pPr>
            <a:r>
              <a:rPr lang="en-US" sz="1600"/>
              <a:t>Through this project, I was able to understand how important </a:t>
            </a:r>
            <a:r>
              <a:rPr lang="en-US" sz="1600" b="1"/>
              <a:t>Data Analytics </a:t>
            </a:r>
            <a:r>
              <a:rPr lang="en-US" sz="1600"/>
              <a:t>is for </a:t>
            </a:r>
            <a:r>
              <a:rPr lang="en-US" sz="1600" b="1"/>
              <a:t>Hiring Process</a:t>
            </a:r>
            <a:r>
              <a:rPr lang="en-US" sz="1600"/>
              <a:t> of an organization as it provides valuable insights such as number of rejections, reason for rejections, profile of applicants, vacancies etc. which helps the hiring department to take </a:t>
            </a:r>
            <a:r>
              <a:rPr lang="en-US" sz="1600" b="1"/>
              <a:t>Data-Driven Decisions</a:t>
            </a:r>
            <a:r>
              <a:rPr lang="en-US" sz="1600"/>
              <a:t>.</a:t>
            </a:r>
            <a:endParaRPr lang="en-IN" sz="1600"/>
          </a:p>
          <a:p>
            <a:pPr lvl="0"/>
            <a:endParaRPr lang="en-US" sz="1600" smtClean="0"/>
          </a:p>
          <a:p>
            <a:pPr marL="285750" lvl="0" indent="-285750">
              <a:buFont typeface="Arial" panose="020B0604020202020204" pitchFamily="34" charset="0"/>
              <a:buChar char="•"/>
            </a:pPr>
            <a:r>
              <a:rPr lang="en-US" sz="1600" smtClean="0"/>
              <a:t>In </a:t>
            </a:r>
            <a:r>
              <a:rPr lang="en-US" sz="1600"/>
              <a:t>this project I was able to get insights about various questions like gender distribution of hired candidates, average salary offered vs. average salary of hired candidates, salary distribution of offered jobs vs. salary distribution of hired candidates, department and post tier wise distribution of hired candidates etc. I also got experience in Data Preprocessing like Data Cleaning in this project as the data required some cleaning. I can </a:t>
            </a:r>
            <a:r>
              <a:rPr lang="en-US" sz="1600" b="1"/>
              <a:t>communicate</a:t>
            </a:r>
            <a:r>
              <a:rPr lang="en-US" sz="1600"/>
              <a:t> the insights to the </a:t>
            </a:r>
            <a:r>
              <a:rPr lang="en-US" sz="1600" smtClean="0"/>
              <a:t>hiring department as </a:t>
            </a:r>
            <a:r>
              <a:rPr lang="en-US" sz="1600"/>
              <a:t>per the requirements using which they can make proper </a:t>
            </a:r>
            <a:r>
              <a:rPr lang="en-US" sz="1600" b="1"/>
              <a:t>data-driven decisions</a:t>
            </a:r>
            <a:r>
              <a:rPr lang="en-US" sz="1600"/>
              <a:t>.</a:t>
            </a:r>
            <a:endParaRPr lang="en-IN" sz="1600"/>
          </a:p>
          <a:p>
            <a:pPr lvl="0"/>
            <a:endParaRPr lang="en-US" sz="1600" smtClean="0"/>
          </a:p>
          <a:p>
            <a:pPr marL="285750" lvl="0" indent="-285750">
              <a:buFont typeface="Arial" panose="020B0604020202020204" pitchFamily="34" charset="0"/>
              <a:buChar char="•"/>
            </a:pPr>
            <a:r>
              <a:rPr lang="en-US" sz="1600" smtClean="0"/>
              <a:t>This </a:t>
            </a:r>
            <a:r>
              <a:rPr lang="en-US" sz="1600"/>
              <a:t>Project has also helped me in understanding the various </a:t>
            </a:r>
            <a:r>
              <a:rPr lang="en-US" sz="1600" b="1"/>
              <a:t>functions of MS-Excel </a:t>
            </a:r>
            <a:r>
              <a:rPr lang="en-US" sz="1600"/>
              <a:t>and its working.</a:t>
            </a:r>
            <a:endParaRPr lang="en-IN" sz="1600"/>
          </a:p>
        </p:txBody>
      </p:sp>
      <p:sp>
        <p:nvSpPr>
          <p:cNvPr id="8" name="TextBox 7"/>
          <p:cNvSpPr txBox="1"/>
          <p:nvPr/>
        </p:nvSpPr>
        <p:spPr>
          <a:xfrm>
            <a:off x="10289178" y="6528005"/>
            <a:ext cx="1423851" cy="241766"/>
          </a:xfrm>
          <a:prstGeom prst="rect">
            <a:avLst/>
          </a:prstGeom>
          <a:noFill/>
        </p:spPr>
        <p:txBody>
          <a:bodyPr wrap="square" rtlCol="0">
            <a:spAutoFit/>
          </a:bodyPr>
          <a:lstStyle/>
          <a:p>
            <a:r>
              <a:rPr lang="en-IN" sz="800" smtClean="0"/>
              <a:t>Image Source: Google Images</a:t>
            </a:r>
            <a:endParaRPr lang="en-IN" sz="80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808" y="1478700"/>
            <a:ext cx="4876190" cy="4876190"/>
          </a:xfrm>
          <a:prstGeom prst="rect">
            <a:avLst/>
          </a:prstGeom>
        </p:spPr>
      </p:pic>
    </p:spTree>
    <p:extLst>
      <p:ext uri="{BB962C8B-B14F-4D97-AF65-F5344CB8AC3E}">
        <p14:creationId xmlns:p14="http://schemas.microsoft.com/office/powerpoint/2010/main" val="80923225"/>
      </p:ext>
    </p:extLst>
  </p:cSld>
  <p:clrMapOvr>
    <a:masterClrMapping/>
  </p:clrMapOvr>
  <p:transition spd="slow">
    <p:pu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0777" y="3071497"/>
            <a:ext cx="3126374" cy="769441"/>
          </a:xfrm>
          <a:prstGeom prst="rect">
            <a:avLst/>
          </a:prstGeom>
          <a:noFill/>
        </p:spPr>
        <p:txBody>
          <a:bodyPr wrap="square" rtlCol="0">
            <a:spAutoFit/>
          </a:bodyPr>
          <a:lstStyle/>
          <a:p>
            <a:r>
              <a:rPr lang="en-US" sz="4400" b="1" smtClean="0">
                <a:solidFill>
                  <a:schemeClr val="tx1">
                    <a:lumMod val="75000"/>
                    <a:lumOff val="25000"/>
                  </a:schemeClr>
                </a:solidFill>
                <a:latin typeface="Century Gothic" panose="020B0502020202020204" pitchFamily="34" charset="0"/>
              </a:rPr>
              <a:t>Thank You</a:t>
            </a:r>
            <a:endParaRPr lang="en-IN" sz="4400" b="1">
              <a:solidFill>
                <a:schemeClr val="tx1">
                  <a:lumMod val="75000"/>
                  <a:lumOff val="25000"/>
                </a:schemeClr>
              </a:solidFill>
              <a:latin typeface="Century Gothic" panose="020B0502020202020204" pitchFamily="34" charset="0"/>
            </a:endParaRPr>
          </a:p>
        </p:txBody>
      </p:sp>
    </p:spTree>
    <p:extLst>
      <p:ext uri="{BB962C8B-B14F-4D97-AF65-F5344CB8AC3E}">
        <p14:creationId xmlns:p14="http://schemas.microsoft.com/office/powerpoint/2010/main" val="2404256582"/>
      </p:ext>
    </p:extLst>
  </p:cSld>
  <p:clrMapOvr>
    <a:masterClrMapping/>
  </p:clrMapOvr>
  <p:transition spd="slow">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404951" y="1296690"/>
            <a:ext cx="11459142" cy="5273157"/>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 name="Straight Connector 1"/>
          <p:cNvCxnSpPr/>
          <p:nvPr/>
        </p:nvCxnSpPr>
        <p:spPr>
          <a:xfrm flipV="1">
            <a:off x="2233749" y="992777"/>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5097086" y="470265"/>
            <a:ext cx="2070193"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Approach</a:t>
            </a:r>
            <a:endParaRPr lang="en-IN" sz="3000" b="1">
              <a:solidFill>
                <a:schemeClr val="tx1">
                  <a:lumMod val="75000"/>
                  <a:lumOff val="25000"/>
                </a:schemeClr>
              </a:solidFill>
              <a:latin typeface="Century Gothic" panose="020B0502020202020204" pitchFamily="34" charset="0"/>
            </a:endParaRPr>
          </a:p>
        </p:txBody>
      </p:sp>
      <p:sp>
        <p:nvSpPr>
          <p:cNvPr id="4" name="TextBox 3"/>
          <p:cNvSpPr txBox="1"/>
          <p:nvPr/>
        </p:nvSpPr>
        <p:spPr>
          <a:xfrm>
            <a:off x="653143" y="1419617"/>
            <a:ext cx="5479039" cy="5016758"/>
          </a:xfrm>
          <a:prstGeom prst="rect">
            <a:avLst/>
          </a:prstGeom>
          <a:noFill/>
        </p:spPr>
        <p:txBody>
          <a:bodyPr wrap="square" rtlCol="0">
            <a:spAutoFit/>
          </a:bodyPr>
          <a:lstStyle/>
          <a:p>
            <a:pPr marL="285750" indent="-285750">
              <a:buFont typeface="Arial" panose="020B0604020202020204" pitchFamily="34" charset="0"/>
              <a:buChar char="•"/>
            </a:pPr>
            <a:r>
              <a:rPr lang="en-US" sz="1600" smtClean="0"/>
              <a:t>We </a:t>
            </a:r>
            <a:r>
              <a:rPr lang="en-US" sz="1600"/>
              <a:t>had received a dataset containing information related to Hiring process like applicant ID, date of interview, hired or not, gender of candidate, department and post of vacancies, salary offered.</a:t>
            </a:r>
          </a:p>
          <a:p>
            <a:pPr marL="285750" indent="-285750">
              <a:buFont typeface="Arial" panose="020B0604020202020204" pitchFamily="34" charset="0"/>
              <a:buChar char="•"/>
            </a:pPr>
            <a:endParaRPr lang="en-US" sz="1600" smtClean="0"/>
          </a:p>
          <a:p>
            <a:pPr marL="285750" indent="-285750">
              <a:buFont typeface="Arial" panose="020B0604020202020204" pitchFamily="34" charset="0"/>
              <a:buChar char="•"/>
            </a:pPr>
            <a:r>
              <a:rPr lang="en-US" sz="1600" smtClean="0"/>
              <a:t>We </a:t>
            </a:r>
            <a:r>
              <a:rPr lang="en-US" sz="1600"/>
              <a:t>first tried to understand the whole </a:t>
            </a:r>
            <a:r>
              <a:rPr lang="en-US" sz="1600" smtClean="0"/>
              <a:t>dataset</a:t>
            </a:r>
            <a:r>
              <a:rPr lang="en-US" sz="1600"/>
              <a:t>. </a:t>
            </a:r>
          </a:p>
          <a:p>
            <a:pPr marL="285750" indent="-285750">
              <a:buFont typeface="Arial" panose="020B0604020202020204" pitchFamily="34" charset="0"/>
              <a:buChar char="•"/>
            </a:pPr>
            <a:endParaRPr lang="en-US" sz="1600" smtClean="0"/>
          </a:p>
          <a:p>
            <a:pPr marL="285750" indent="-285750">
              <a:buFont typeface="Arial" panose="020B0604020202020204" pitchFamily="34" charset="0"/>
              <a:buChar char="•"/>
            </a:pPr>
            <a:r>
              <a:rPr lang="en-US" sz="1600" smtClean="0"/>
              <a:t>Then </a:t>
            </a:r>
            <a:r>
              <a:rPr lang="en-US" sz="1600"/>
              <a:t>we performed Data Pre-Processing where we checked and did necessary changes for missing data, error in data, outliers in data and duplicates in data especially for applicant ID.</a:t>
            </a:r>
          </a:p>
          <a:p>
            <a:pPr marL="285750" indent="-285750">
              <a:buFont typeface="Arial" panose="020B0604020202020204" pitchFamily="34" charset="0"/>
              <a:buChar char="•"/>
            </a:pPr>
            <a:endParaRPr lang="en-US" sz="1600" smtClean="0"/>
          </a:p>
          <a:p>
            <a:pPr marL="285750" indent="-285750">
              <a:buFont typeface="Arial" panose="020B0604020202020204" pitchFamily="34" charset="0"/>
              <a:buChar char="•"/>
            </a:pPr>
            <a:r>
              <a:rPr lang="en-US" sz="1600" smtClean="0"/>
              <a:t>Then </a:t>
            </a:r>
            <a:r>
              <a:rPr lang="en-US" sz="1600"/>
              <a:t>we directly started filtering data as per the questions we had. We also plotted some graphs for better </a:t>
            </a:r>
            <a:r>
              <a:rPr lang="en-US" sz="1600" smtClean="0"/>
              <a:t>understanding. Then </a:t>
            </a:r>
            <a:r>
              <a:rPr lang="en-US" sz="1600"/>
              <a:t>we drew conclusions and insights based on the filtered data and the plots. </a:t>
            </a:r>
          </a:p>
          <a:p>
            <a:pPr marL="285750" indent="-285750">
              <a:buFont typeface="Arial" panose="020B0604020202020204" pitchFamily="34" charset="0"/>
              <a:buChar char="•"/>
            </a:pPr>
            <a:endParaRPr lang="en-US" sz="1600" smtClean="0"/>
          </a:p>
          <a:p>
            <a:pPr marL="285750" indent="-285750">
              <a:buFont typeface="Arial" panose="020B0604020202020204" pitchFamily="34" charset="0"/>
              <a:buChar char="•"/>
            </a:pPr>
            <a:r>
              <a:rPr lang="en-US" sz="1600" smtClean="0"/>
              <a:t>Now</a:t>
            </a:r>
            <a:r>
              <a:rPr lang="en-US" sz="1600"/>
              <a:t>, since we got all the insights required, we will make a detailed report about it and hand them over to the </a:t>
            </a:r>
            <a:r>
              <a:rPr lang="en-US" sz="1600" smtClean="0"/>
              <a:t>hiring department.</a:t>
            </a:r>
            <a:endParaRPr lang="en-US" sz="1600"/>
          </a:p>
        </p:txBody>
      </p:sp>
      <p:sp>
        <p:nvSpPr>
          <p:cNvPr id="8" name="TextBox 7"/>
          <p:cNvSpPr txBox="1"/>
          <p:nvPr/>
        </p:nvSpPr>
        <p:spPr>
          <a:xfrm>
            <a:off x="10231235" y="6563216"/>
            <a:ext cx="1423851" cy="241766"/>
          </a:xfrm>
          <a:prstGeom prst="rect">
            <a:avLst/>
          </a:prstGeom>
          <a:noFill/>
        </p:spPr>
        <p:txBody>
          <a:bodyPr wrap="square" rtlCol="0">
            <a:spAutoFit/>
          </a:bodyPr>
          <a:lstStyle/>
          <a:p>
            <a:r>
              <a:rPr lang="en-IN" sz="800" smtClean="0"/>
              <a:t>Image Source: Google Images</a:t>
            </a:r>
            <a:endParaRPr lang="en-IN" sz="80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6319" y="1458806"/>
            <a:ext cx="4876190" cy="4876190"/>
          </a:xfrm>
          <a:prstGeom prst="rect">
            <a:avLst/>
          </a:prstGeom>
        </p:spPr>
      </p:pic>
    </p:spTree>
    <p:extLst>
      <p:ext uri="{BB962C8B-B14F-4D97-AF65-F5344CB8AC3E}">
        <p14:creationId xmlns:p14="http://schemas.microsoft.com/office/powerpoint/2010/main" val="1261937847"/>
      </p:ext>
    </p:extLst>
  </p:cSld>
  <p:clrMapOvr>
    <a:masterClrMapping/>
  </p:clrMapOvr>
  <p:transition spd="slow">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703385" y="1701519"/>
            <a:ext cx="10874327" cy="4024032"/>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p:cNvCxnSpPr/>
          <p:nvPr/>
        </p:nvCxnSpPr>
        <p:spPr>
          <a:xfrm flipV="1">
            <a:off x="2233749" y="992777"/>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99238" y="437774"/>
            <a:ext cx="3301326"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Tech-Stack Used</a:t>
            </a:r>
            <a:endParaRPr lang="en-IN" sz="3000" b="1">
              <a:solidFill>
                <a:schemeClr val="tx1">
                  <a:lumMod val="75000"/>
                  <a:lumOff val="25000"/>
                </a:schemeClr>
              </a:solidFill>
              <a:latin typeface="Century Gothic" panose="020B0502020202020204" pitchFamily="34" charset="0"/>
            </a:endParaRPr>
          </a:p>
        </p:txBody>
      </p:sp>
      <p:sp>
        <p:nvSpPr>
          <p:cNvPr id="5" name="TextBox 4"/>
          <p:cNvSpPr txBox="1"/>
          <p:nvPr/>
        </p:nvSpPr>
        <p:spPr>
          <a:xfrm>
            <a:off x="1018903" y="2595876"/>
            <a:ext cx="5113610" cy="1754326"/>
          </a:xfrm>
          <a:prstGeom prst="rect">
            <a:avLst/>
          </a:prstGeom>
          <a:noFill/>
        </p:spPr>
        <p:txBody>
          <a:bodyPr wrap="square" rtlCol="0">
            <a:spAutoFit/>
          </a:bodyPr>
          <a:lstStyle/>
          <a:p>
            <a:pPr marL="285750" indent="-285750">
              <a:buFont typeface="Arial" panose="020B0604020202020204" pitchFamily="34" charset="0"/>
              <a:buChar char="•"/>
            </a:pPr>
            <a:r>
              <a:rPr lang="en-US" b="1" smtClean="0"/>
              <a:t>Microsoft </a:t>
            </a:r>
            <a:r>
              <a:rPr lang="en-US" b="1"/>
              <a:t>Excel 2016 </a:t>
            </a:r>
            <a:r>
              <a:rPr lang="en-US"/>
              <a:t>– A spreadsheet editor software used mainly by professionals to enter data in table format,  perform computations, plot graphs etc. Here Microsoft Excel is used to filter data and plot </a:t>
            </a:r>
            <a:r>
              <a:rPr lang="en-US" smtClean="0"/>
              <a:t>graphs </a:t>
            </a:r>
            <a:r>
              <a:rPr lang="en-US"/>
              <a:t>to get insights about hiring process of the organization</a:t>
            </a:r>
            <a:r>
              <a:rPr lang="en-US" smtClean="0"/>
              <a:t>.</a:t>
            </a:r>
          </a:p>
        </p:txBody>
      </p:sp>
      <p:sp>
        <p:nvSpPr>
          <p:cNvPr id="9" name="TextBox 8"/>
          <p:cNvSpPr txBox="1"/>
          <p:nvPr/>
        </p:nvSpPr>
        <p:spPr>
          <a:xfrm>
            <a:off x="9968551" y="5740331"/>
            <a:ext cx="1423851" cy="241766"/>
          </a:xfrm>
          <a:prstGeom prst="rect">
            <a:avLst/>
          </a:prstGeom>
          <a:noFill/>
        </p:spPr>
        <p:txBody>
          <a:bodyPr wrap="square" rtlCol="0">
            <a:spAutoFit/>
          </a:bodyPr>
          <a:lstStyle/>
          <a:p>
            <a:r>
              <a:rPr lang="en-IN" sz="800" smtClean="0"/>
              <a:t>Image Source: Google Images</a:t>
            </a:r>
            <a:endParaRPr lang="en-IN" sz="80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8030" y="2483665"/>
            <a:ext cx="4772963" cy="2333448"/>
          </a:xfrm>
          <a:prstGeom prst="rect">
            <a:avLst/>
          </a:prstGeom>
        </p:spPr>
      </p:pic>
    </p:spTree>
    <p:extLst>
      <p:ext uri="{BB962C8B-B14F-4D97-AF65-F5344CB8AC3E}">
        <p14:creationId xmlns:p14="http://schemas.microsoft.com/office/powerpoint/2010/main" val="4111269270"/>
      </p:ext>
    </p:extLst>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36764" y="1544764"/>
            <a:ext cx="11599817" cy="950242"/>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Data Pre-Processing</a:t>
            </a:r>
            <a:endParaRPr lang="en-IN" sz="3000" b="1">
              <a:solidFill>
                <a:schemeClr val="tx1">
                  <a:lumMod val="75000"/>
                  <a:lumOff val="25000"/>
                </a:schemeClr>
              </a:solidFill>
              <a:latin typeface="Century Gothic" panose="020B0502020202020204" pitchFamily="34" charset="0"/>
            </a:endParaRPr>
          </a:p>
        </p:txBody>
      </p:sp>
      <p:sp>
        <p:nvSpPr>
          <p:cNvPr id="9" name="TextBox 8"/>
          <p:cNvSpPr txBox="1"/>
          <p:nvPr/>
        </p:nvSpPr>
        <p:spPr>
          <a:xfrm>
            <a:off x="4657918" y="918695"/>
            <a:ext cx="2944670" cy="369332"/>
          </a:xfrm>
          <a:prstGeom prst="rect">
            <a:avLst/>
          </a:prstGeom>
          <a:noFill/>
        </p:spPr>
        <p:txBody>
          <a:bodyPr wrap="square" rtlCol="0">
            <a:spAutoFit/>
          </a:bodyPr>
          <a:lstStyle/>
          <a:p>
            <a:r>
              <a:rPr lang="en-US" b="1" smtClean="0">
                <a:latin typeface="Century Gothic" panose="020B0502020202020204" pitchFamily="34" charset="0"/>
              </a:rPr>
              <a:t>Handling </a:t>
            </a:r>
            <a:r>
              <a:rPr lang="en-US" b="1">
                <a:latin typeface="Century Gothic" panose="020B0502020202020204" pitchFamily="34" charset="0"/>
              </a:rPr>
              <a:t>Missing </a:t>
            </a:r>
            <a:r>
              <a:rPr lang="en-US" b="1" smtClean="0">
                <a:latin typeface="Century Gothic" panose="020B0502020202020204" pitchFamily="34" charset="0"/>
              </a:rPr>
              <a:t>Values</a:t>
            </a:r>
          </a:p>
        </p:txBody>
      </p:sp>
      <p:sp>
        <p:nvSpPr>
          <p:cNvPr id="2" name="TextBox 1"/>
          <p:cNvSpPr txBox="1"/>
          <p:nvPr/>
        </p:nvSpPr>
        <p:spPr>
          <a:xfrm>
            <a:off x="362890" y="1651138"/>
            <a:ext cx="11550436" cy="738664"/>
          </a:xfrm>
          <a:prstGeom prst="rect">
            <a:avLst/>
          </a:prstGeom>
          <a:noFill/>
        </p:spPr>
        <p:txBody>
          <a:bodyPr wrap="square" rtlCol="0">
            <a:spAutoFit/>
          </a:bodyPr>
          <a:lstStyle/>
          <a:p>
            <a:r>
              <a:rPr lang="en-US" sz="2400" b="1"/>
              <a:t>A.</a:t>
            </a:r>
            <a:r>
              <a:rPr lang="en-US"/>
              <a:t> Column </a:t>
            </a:r>
            <a:r>
              <a:rPr lang="en-US" b="1"/>
              <a:t>event_name</a:t>
            </a:r>
            <a:r>
              <a:rPr lang="en-US"/>
              <a:t> has </a:t>
            </a:r>
            <a:r>
              <a:rPr lang="en-US" b="1"/>
              <a:t>15</a:t>
            </a:r>
            <a:r>
              <a:rPr lang="en-US"/>
              <a:t> rows with “</a:t>
            </a:r>
            <a:r>
              <a:rPr lang="en-US" b="1"/>
              <a:t>-</a:t>
            </a:r>
            <a:r>
              <a:rPr lang="en-US"/>
              <a:t>“ as its values. It can be termed as Null value. We replaced it with “</a:t>
            </a:r>
            <a:r>
              <a:rPr lang="en-US" b="1"/>
              <a:t>Don’t </a:t>
            </a:r>
            <a:r>
              <a:rPr lang="en-US" b="1" smtClean="0"/>
              <a:t>want      to </a:t>
            </a:r>
            <a:r>
              <a:rPr lang="en-US" b="1"/>
              <a:t>say</a:t>
            </a:r>
            <a:r>
              <a:rPr lang="en-US"/>
              <a:t>” as they both implies the same </a:t>
            </a:r>
            <a:r>
              <a:rPr lang="en-US" smtClean="0"/>
              <a:t>thing in context of this project i.e</a:t>
            </a:r>
            <a:r>
              <a:rPr lang="en-US"/>
              <a:t>. gender of the candidate is not known</a:t>
            </a:r>
            <a:r>
              <a:rPr lang="en-US" smtClean="0"/>
              <a:t>.</a:t>
            </a:r>
            <a:endParaRPr lang="en-IN"/>
          </a:p>
        </p:txBody>
      </p:sp>
      <p:pic>
        <p:nvPicPr>
          <p:cNvPr id="11" name="Picture 10"/>
          <p:cNvPicPr/>
          <p:nvPr/>
        </p:nvPicPr>
        <p:blipFill>
          <a:blip r:embed="rId2"/>
          <a:stretch>
            <a:fillRect/>
          </a:stretch>
        </p:blipFill>
        <p:spPr>
          <a:xfrm>
            <a:off x="362890" y="2601380"/>
            <a:ext cx="11550436" cy="3940380"/>
          </a:xfrm>
          <a:prstGeom prst="rect">
            <a:avLst/>
          </a:prstGeom>
        </p:spPr>
      </p:pic>
    </p:spTree>
    <p:extLst>
      <p:ext uri="{BB962C8B-B14F-4D97-AF65-F5344CB8AC3E}">
        <p14:creationId xmlns:p14="http://schemas.microsoft.com/office/powerpoint/2010/main" val="3389846739"/>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36764" y="1544763"/>
            <a:ext cx="11599817" cy="1224563"/>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Data Pre-Processing</a:t>
            </a:r>
            <a:endParaRPr lang="en-IN" sz="3000" b="1">
              <a:solidFill>
                <a:schemeClr val="tx1">
                  <a:lumMod val="75000"/>
                  <a:lumOff val="25000"/>
                </a:schemeClr>
              </a:solidFill>
              <a:latin typeface="Century Gothic" panose="020B0502020202020204" pitchFamily="34" charset="0"/>
            </a:endParaRPr>
          </a:p>
        </p:txBody>
      </p:sp>
      <p:sp>
        <p:nvSpPr>
          <p:cNvPr id="9" name="TextBox 8"/>
          <p:cNvSpPr txBox="1"/>
          <p:nvPr/>
        </p:nvSpPr>
        <p:spPr>
          <a:xfrm>
            <a:off x="4657918" y="918695"/>
            <a:ext cx="2944670" cy="369332"/>
          </a:xfrm>
          <a:prstGeom prst="rect">
            <a:avLst/>
          </a:prstGeom>
          <a:noFill/>
        </p:spPr>
        <p:txBody>
          <a:bodyPr wrap="square" rtlCol="0">
            <a:spAutoFit/>
          </a:bodyPr>
          <a:lstStyle/>
          <a:p>
            <a:r>
              <a:rPr lang="en-US" b="1" smtClean="0">
                <a:latin typeface="Century Gothic" panose="020B0502020202020204" pitchFamily="34" charset="0"/>
              </a:rPr>
              <a:t>Handling </a:t>
            </a:r>
            <a:r>
              <a:rPr lang="en-US" b="1">
                <a:latin typeface="Century Gothic" panose="020B0502020202020204" pitchFamily="34" charset="0"/>
              </a:rPr>
              <a:t>Missing </a:t>
            </a:r>
            <a:r>
              <a:rPr lang="en-US" b="1" smtClean="0">
                <a:latin typeface="Century Gothic" panose="020B0502020202020204" pitchFamily="34" charset="0"/>
              </a:rPr>
              <a:t>Values</a:t>
            </a:r>
          </a:p>
        </p:txBody>
      </p:sp>
      <p:sp>
        <p:nvSpPr>
          <p:cNvPr id="2" name="TextBox 1"/>
          <p:cNvSpPr txBox="1"/>
          <p:nvPr/>
        </p:nvSpPr>
        <p:spPr>
          <a:xfrm>
            <a:off x="362890" y="1651138"/>
            <a:ext cx="11550436" cy="1015663"/>
          </a:xfrm>
          <a:prstGeom prst="rect">
            <a:avLst/>
          </a:prstGeom>
          <a:noFill/>
        </p:spPr>
        <p:txBody>
          <a:bodyPr wrap="square" rtlCol="0">
            <a:spAutoFit/>
          </a:bodyPr>
          <a:lstStyle/>
          <a:p>
            <a:r>
              <a:rPr lang="en-US" sz="2400" b="1"/>
              <a:t>B</a:t>
            </a:r>
            <a:r>
              <a:rPr lang="en-US" sz="2400" b="1" smtClean="0"/>
              <a:t>.</a:t>
            </a:r>
            <a:r>
              <a:rPr lang="en-US"/>
              <a:t> Column </a:t>
            </a:r>
            <a:r>
              <a:rPr lang="en-US" b="1"/>
              <a:t>Offered Salary</a:t>
            </a:r>
            <a:r>
              <a:rPr lang="en-US"/>
              <a:t> has </a:t>
            </a:r>
            <a:r>
              <a:rPr lang="en-US" b="1"/>
              <a:t>1</a:t>
            </a:r>
            <a:r>
              <a:rPr lang="en-US"/>
              <a:t> row with </a:t>
            </a:r>
            <a:r>
              <a:rPr lang="en-US" b="1"/>
              <a:t>Null</a:t>
            </a:r>
            <a:r>
              <a:rPr lang="en-US"/>
              <a:t> Value. The corresponding value in </a:t>
            </a:r>
            <a:r>
              <a:rPr lang="en-US" b="1"/>
              <a:t>Department</a:t>
            </a:r>
            <a:r>
              <a:rPr lang="en-US"/>
              <a:t> column is “</a:t>
            </a:r>
            <a:r>
              <a:rPr lang="en-US" b="1"/>
              <a:t>Sales Department</a:t>
            </a:r>
            <a:r>
              <a:rPr lang="en-US"/>
              <a:t>” and </a:t>
            </a:r>
            <a:r>
              <a:rPr lang="en-US" b="1"/>
              <a:t>Post Name</a:t>
            </a:r>
            <a:r>
              <a:rPr lang="en-US"/>
              <a:t> is “</a:t>
            </a:r>
            <a:r>
              <a:rPr lang="en-US" b="1"/>
              <a:t>i7</a:t>
            </a:r>
            <a:r>
              <a:rPr lang="en-US"/>
              <a:t>”. So we replaced it with median of </a:t>
            </a:r>
            <a:r>
              <a:rPr lang="en-US" b="1"/>
              <a:t>Offered Salary</a:t>
            </a:r>
            <a:r>
              <a:rPr lang="en-US"/>
              <a:t> for </a:t>
            </a:r>
            <a:r>
              <a:rPr lang="en-US" b="1"/>
              <a:t>Sales Department</a:t>
            </a:r>
            <a:r>
              <a:rPr lang="en-US"/>
              <a:t> and </a:t>
            </a:r>
            <a:r>
              <a:rPr lang="en-US" b="1"/>
              <a:t>i7 Post Name</a:t>
            </a:r>
            <a:r>
              <a:rPr lang="en-US"/>
              <a:t>. The median came out to </a:t>
            </a:r>
            <a:r>
              <a:rPr lang="en-US" b="1"/>
              <a:t>45400</a:t>
            </a:r>
            <a:r>
              <a:rPr lang="en-US"/>
              <a:t>.</a:t>
            </a:r>
            <a:endParaRPr lang="en-IN"/>
          </a:p>
        </p:txBody>
      </p:sp>
      <p:pic>
        <p:nvPicPr>
          <p:cNvPr id="8" name="Picture 7"/>
          <p:cNvPicPr/>
          <p:nvPr/>
        </p:nvPicPr>
        <p:blipFill>
          <a:blip r:embed="rId2"/>
          <a:stretch>
            <a:fillRect/>
          </a:stretch>
        </p:blipFill>
        <p:spPr>
          <a:xfrm>
            <a:off x="336764" y="2875700"/>
            <a:ext cx="11599817" cy="752307"/>
          </a:xfrm>
          <a:prstGeom prst="rect">
            <a:avLst/>
          </a:prstGeom>
        </p:spPr>
      </p:pic>
      <p:pic>
        <p:nvPicPr>
          <p:cNvPr id="10" name="Picture 9"/>
          <p:cNvPicPr/>
          <p:nvPr/>
        </p:nvPicPr>
        <p:blipFill>
          <a:blip r:embed="rId3"/>
          <a:stretch>
            <a:fillRect/>
          </a:stretch>
        </p:blipFill>
        <p:spPr>
          <a:xfrm>
            <a:off x="362889" y="3730913"/>
            <a:ext cx="11573691" cy="1146963"/>
          </a:xfrm>
          <a:prstGeom prst="rect">
            <a:avLst/>
          </a:prstGeom>
        </p:spPr>
      </p:pic>
    </p:spTree>
    <p:extLst>
      <p:ext uri="{BB962C8B-B14F-4D97-AF65-F5344CB8AC3E}">
        <p14:creationId xmlns:p14="http://schemas.microsoft.com/office/powerpoint/2010/main" val="2134762931"/>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36764" y="1544763"/>
            <a:ext cx="11599817" cy="1224563"/>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Data Pre-Processing</a:t>
            </a:r>
            <a:endParaRPr lang="en-IN" sz="3000" b="1">
              <a:solidFill>
                <a:schemeClr val="tx1">
                  <a:lumMod val="75000"/>
                  <a:lumOff val="25000"/>
                </a:schemeClr>
              </a:solidFill>
              <a:latin typeface="Century Gothic" panose="020B0502020202020204" pitchFamily="34" charset="0"/>
            </a:endParaRPr>
          </a:p>
        </p:txBody>
      </p:sp>
      <p:sp>
        <p:nvSpPr>
          <p:cNvPr id="9" name="TextBox 8"/>
          <p:cNvSpPr txBox="1"/>
          <p:nvPr/>
        </p:nvSpPr>
        <p:spPr>
          <a:xfrm>
            <a:off x="4657918" y="918695"/>
            <a:ext cx="2944670" cy="369332"/>
          </a:xfrm>
          <a:prstGeom prst="rect">
            <a:avLst/>
          </a:prstGeom>
          <a:noFill/>
        </p:spPr>
        <p:txBody>
          <a:bodyPr wrap="square" rtlCol="0">
            <a:spAutoFit/>
          </a:bodyPr>
          <a:lstStyle/>
          <a:p>
            <a:r>
              <a:rPr lang="en-US" b="1" smtClean="0">
                <a:latin typeface="Century Gothic" panose="020B0502020202020204" pitchFamily="34" charset="0"/>
              </a:rPr>
              <a:t>Handling </a:t>
            </a:r>
            <a:r>
              <a:rPr lang="en-US" b="1">
                <a:latin typeface="Century Gothic" panose="020B0502020202020204" pitchFamily="34" charset="0"/>
              </a:rPr>
              <a:t>Missing </a:t>
            </a:r>
            <a:r>
              <a:rPr lang="en-US" b="1" smtClean="0">
                <a:latin typeface="Century Gothic" panose="020B0502020202020204" pitchFamily="34" charset="0"/>
              </a:rPr>
              <a:t>Values</a:t>
            </a:r>
          </a:p>
        </p:txBody>
      </p:sp>
      <p:sp>
        <p:nvSpPr>
          <p:cNvPr id="2" name="TextBox 1"/>
          <p:cNvSpPr txBox="1"/>
          <p:nvPr/>
        </p:nvSpPr>
        <p:spPr>
          <a:xfrm>
            <a:off x="362890" y="1651138"/>
            <a:ext cx="11550436" cy="1015663"/>
          </a:xfrm>
          <a:prstGeom prst="rect">
            <a:avLst/>
          </a:prstGeom>
          <a:noFill/>
        </p:spPr>
        <p:txBody>
          <a:bodyPr wrap="square" rtlCol="0">
            <a:spAutoFit/>
          </a:bodyPr>
          <a:lstStyle/>
          <a:p>
            <a:r>
              <a:rPr lang="en-US" sz="2400" b="1" smtClean="0"/>
              <a:t>C.</a:t>
            </a:r>
            <a:r>
              <a:rPr lang="en-US" smtClean="0"/>
              <a:t> </a:t>
            </a:r>
            <a:r>
              <a:rPr lang="en-US"/>
              <a:t>Column </a:t>
            </a:r>
            <a:r>
              <a:rPr lang="en-US" b="1"/>
              <a:t>Post Name</a:t>
            </a:r>
            <a:r>
              <a:rPr lang="en-US"/>
              <a:t> has </a:t>
            </a:r>
            <a:r>
              <a:rPr lang="en-US" b="1"/>
              <a:t>1</a:t>
            </a:r>
            <a:r>
              <a:rPr lang="en-US"/>
              <a:t> row with “</a:t>
            </a:r>
            <a:r>
              <a:rPr lang="en-US" b="1"/>
              <a:t>-</a:t>
            </a:r>
            <a:r>
              <a:rPr lang="en-US"/>
              <a:t>“ as its value. It can be termed as Null value. The corresponding value in </a:t>
            </a:r>
            <a:r>
              <a:rPr lang="en-US" b="1"/>
              <a:t>Department</a:t>
            </a:r>
            <a:r>
              <a:rPr lang="en-US"/>
              <a:t> column is “</a:t>
            </a:r>
            <a:r>
              <a:rPr lang="en-US" b="1"/>
              <a:t>Sales Department</a:t>
            </a:r>
            <a:r>
              <a:rPr lang="en-US"/>
              <a:t>” and </a:t>
            </a:r>
            <a:r>
              <a:rPr lang="en-US" b="1"/>
              <a:t>Offered Salary</a:t>
            </a:r>
            <a:r>
              <a:rPr lang="en-US"/>
              <a:t> is “</a:t>
            </a:r>
            <a:r>
              <a:rPr lang="en-US" b="1"/>
              <a:t>85914</a:t>
            </a:r>
            <a:r>
              <a:rPr lang="en-US"/>
              <a:t>”. So we replaced it with majority count of Posts for candidates in </a:t>
            </a:r>
            <a:r>
              <a:rPr lang="en-US" b="1"/>
              <a:t>Sales Department</a:t>
            </a:r>
            <a:r>
              <a:rPr lang="en-US"/>
              <a:t> and whose </a:t>
            </a:r>
            <a:r>
              <a:rPr lang="en-US" b="1"/>
              <a:t>Offered Salary</a:t>
            </a:r>
            <a:r>
              <a:rPr lang="en-US"/>
              <a:t> is </a:t>
            </a:r>
            <a:r>
              <a:rPr lang="en-US" b="1"/>
              <a:t>between 85,000 and 96,000</a:t>
            </a:r>
            <a:r>
              <a:rPr lang="en-US"/>
              <a:t>, which is “</a:t>
            </a:r>
            <a:r>
              <a:rPr lang="en-US" b="1"/>
              <a:t>c9</a:t>
            </a:r>
            <a:r>
              <a:rPr lang="en-US"/>
              <a:t>”.</a:t>
            </a:r>
            <a:endParaRPr lang="en-IN"/>
          </a:p>
        </p:txBody>
      </p:sp>
      <p:pic>
        <p:nvPicPr>
          <p:cNvPr id="11" name="Picture 10"/>
          <p:cNvPicPr/>
          <p:nvPr/>
        </p:nvPicPr>
        <p:blipFill>
          <a:blip r:embed="rId2"/>
          <a:stretch>
            <a:fillRect/>
          </a:stretch>
        </p:blipFill>
        <p:spPr>
          <a:xfrm>
            <a:off x="362890" y="2875701"/>
            <a:ext cx="11550436" cy="2568190"/>
          </a:xfrm>
          <a:prstGeom prst="rect">
            <a:avLst/>
          </a:prstGeom>
        </p:spPr>
      </p:pic>
    </p:spTree>
    <p:extLst>
      <p:ext uri="{BB962C8B-B14F-4D97-AF65-F5344CB8AC3E}">
        <p14:creationId xmlns:p14="http://schemas.microsoft.com/office/powerpoint/2010/main" val="4100499261"/>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4"/>
            <a:ext cx="11599817" cy="871866"/>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Data Pre-Processing</a:t>
            </a:r>
            <a:endParaRPr lang="en-IN" sz="3000" b="1">
              <a:solidFill>
                <a:schemeClr val="tx1">
                  <a:lumMod val="75000"/>
                  <a:lumOff val="25000"/>
                </a:schemeClr>
              </a:solidFill>
              <a:latin typeface="Century Gothic" panose="020B0502020202020204" pitchFamily="34" charset="0"/>
            </a:endParaRP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Rectifying Error in Column Values</a:t>
            </a:r>
            <a:endParaRPr lang="en-US" b="1" smtClean="0">
              <a:latin typeface="Century Gothic" panose="020B0502020202020204" pitchFamily="34" charset="0"/>
            </a:endParaRPr>
          </a:p>
        </p:txBody>
      </p:sp>
      <p:sp>
        <p:nvSpPr>
          <p:cNvPr id="2" name="TextBox 1"/>
          <p:cNvSpPr txBox="1"/>
          <p:nvPr/>
        </p:nvSpPr>
        <p:spPr>
          <a:xfrm>
            <a:off x="362890" y="1651138"/>
            <a:ext cx="11550436" cy="646331"/>
          </a:xfrm>
          <a:prstGeom prst="rect">
            <a:avLst/>
          </a:prstGeom>
          <a:noFill/>
        </p:spPr>
        <p:txBody>
          <a:bodyPr wrap="square" rtlCol="0">
            <a:spAutoFit/>
          </a:bodyPr>
          <a:lstStyle/>
          <a:p>
            <a:r>
              <a:rPr lang="en-US"/>
              <a:t>Column </a:t>
            </a:r>
            <a:r>
              <a:rPr lang="en-US" b="1"/>
              <a:t>Post Name</a:t>
            </a:r>
            <a:r>
              <a:rPr lang="en-US"/>
              <a:t> has a category “</a:t>
            </a:r>
            <a:r>
              <a:rPr lang="en-US" b="1"/>
              <a:t>c-10</a:t>
            </a:r>
            <a:r>
              <a:rPr lang="en-US"/>
              <a:t>” which seems to be a typo and the correct category should be “</a:t>
            </a:r>
            <a:r>
              <a:rPr lang="en-US" b="1"/>
              <a:t>c10</a:t>
            </a:r>
            <a:r>
              <a:rPr lang="en-US"/>
              <a:t>” which </a:t>
            </a:r>
            <a:r>
              <a:rPr lang="en-US" smtClean="0"/>
              <a:t>we rectified.</a:t>
            </a:r>
            <a:endParaRPr lang="en-IN"/>
          </a:p>
        </p:txBody>
      </p:sp>
      <p:pic>
        <p:nvPicPr>
          <p:cNvPr id="8" name="Picture 7"/>
          <p:cNvPicPr/>
          <p:nvPr/>
        </p:nvPicPr>
        <p:blipFill rotWithShape="1">
          <a:blip r:embed="rId2"/>
          <a:srcRect r="1806"/>
          <a:stretch/>
        </p:blipFill>
        <p:spPr bwMode="auto">
          <a:xfrm>
            <a:off x="326571" y="2523003"/>
            <a:ext cx="11605845" cy="227106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098080"/>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p:cNvSpPr/>
          <p:nvPr/>
        </p:nvSpPr>
        <p:spPr>
          <a:xfrm>
            <a:off x="326572" y="1544763"/>
            <a:ext cx="11599817" cy="1146185"/>
          </a:xfrm>
          <a:prstGeom prst="roundRect">
            <a:avLst>
              <a:gd name="adj" fmla="val 5060"/>
            </a:avLst>
          </a:prstGeom>
          <a:solidFill>
            <a:schemeClr val="bg2">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flipV="1">
            <a:off x="2233749" y="822960"/>
            <a:ext cx="7458891" cy="13063"/>
          </a:xfrm>
          <a:prstGeom prst="line">
            <a:avLst/>
          </a:prstGeom>
          <a:ln w="50800">
            <a:gradFill flip="none" rotWithShape="1">
              <a:gsLst>
                <a:gs pos="100000">
                  <a:schemeClr val="accent1">
                    <a:lumMod val="5000"/>
                    <a:lumOff val="95000"/>
                    <a:alpha val="0"/>
                  </a:schemeClr>
                </a:gs>
                <a:gs pos="80000">
                  <a:srgbClr val="73553D"/>
                </a:gs>
              </a:gsLst>
              <a:path path="circle">
                <a:fillToRect l="50000" t="50000" r="50000" b="50000"/>
              </a:path>
              <a:tileRect/>
            </a:gra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61314" y="282025"/>
            <a:ext cx="3950719" cy="553998"/>
          </a:xfrm>
          <a:prstGeom prst="rect">
            <a:avLst/>
          </a:prstGeom>
          <a:noFill/>
        </p:spPr>
        <p:txBody>
          <a:bodyPr wrap="square" rtlCol="0">
            <a:spAutoFit/>
          </a:bodyPr>
          <a:lstStyle/>
          <a:p>
            <a:r>
              <a:rPr lang="en-IN" sz="3000" b="1" smtClean="0">
                <a:solidFill>
                  <a:schemeClr val="tx1">
                    <a:lumMod val="75000"/>
                    <a:lumOff val="25000"/>
                  </a:schemeClr>
                </a:solidFill>
                <a:latin typeface="Century Gothic" panose="020B0502020202020204" pitchFamily="34" charset="0"/>
              </a:rPr>
              <a:t>Data Pre-Processing</a:t>
            </a:r>
            <a:endParaRPr lang="en-IN" sz="3000" b="1">
              <a:solidFill>
                <a:schemeClr val="tx1">
                  <a:lumMod val="75000"/>
                  <a:lumOff val="25000"/>
                </a:schemeClr>
              </a:solidFill>
              <a:latin typeface="Century Gothic" panose="020B0502020202020204" pitchFamily="34" charset="0"/>
            </a:endParaRPr>
          </a:p>
        </p:txBody>
      </p:sp>
      <p:sp>
        <p:nvSpPr>
          <p:cNvPr id="9" name="TextBox 8"/>
          <p:cNvSpPr txBox="1"/>
          <p:nvPr/>
        </p:nvSpPr>
        <p:spPr>
          <a:xfrm>
            <a:off x="4213776" y="918695"/>
            <a:ext cx="3832939" cy="369332"/>
          </a:xfrm>
          <a:prstGeom prst="rect">
            <a:avLst/>
          </a:prstGeom>
          <a:noFill/>
        </p:spPr>
        <p:txBody>
          <a:bodyPr wrap="square" rtlCol="0">
            <a:spAutoFit/>
          </a:bodyPr>
          <a:lstStyle/>
          <a:p>
            <a:r>
              <a:rPr lang="en-US" b="1">
                <a:latin typeface="Century Gothic" panose="020B0502020202020204" pitchFamily="34" charset="0"/>
              </a:rPr>
              <a:t>Detecting and Removing Outliers</a:t>
            </a:r>
            <a:endParaRPr lang="en-US" b="1" smtClean="0">
              <a:latin typeface="Century Gothic" panose="020B0502020202020204" pitchFamily="34" charset="0"/>
            </a:endParaRPr>
          </a:p>
        </p:txBody>
      </p:sp>
      <p:sp>
        <p:nvSpPr>
          <p:cNvPr id="2" name="TextBox 1"/>
          <p:cNvSpPr txBox="1"/>
          <p:nvPr/>
        </p:nvSpPr>
        <p:spPr>
          <a:xfrm>
            <a:off x="362890" y="1651138"/>
            <a:ext cx="11550436" cy="923330"/>
          </a:xfrm>
          <a:prstGeom prst="rect">
            <a:avLst/>
          </a:prstGeom>
          <a:noFill/>
        </p:spPr>
        <p:txBody>
          <a:bodyPr wrap="square" rtlCol="0">
            <a:spAutoFit/>
          </a:bodyPr>
          <a:lstStyle/>
          <a:p>
            <a:r>
              <a:rPr lang="en-US"/>
              <a:t>From the below </a:t>
            </a:r>
            <a:r>
              <a:rPr lang="en-US" b="1"/>
              <a:t>Box Plot</a:t>
            </a:r>
            <a:r>
              <a:rPr lang="en-US"/>
              <a:t> of Column </a:t>
            </a:r>
            <a:r>
              <a:rPr lang="en-US" b="1"/>
              <a:t>Offered Salary</a:t>
            </a:r>
            <a:r>
              <a:rPr lang="en-US"/>
              <a:t>, we can see that there are three rows whose Column values are outliers and the values are </a:t>
            </a:r>
            <a:r>
              <a:rPr lang="en-US" b="1"/>
              <a:t>200000, 300000, 400000</a:t>
            </a:r>
            <a:r>
              <a:rPr lang="en-US"/>
              <a:t>. We can replace them with median value of </a:t>
            </a:r>
            <a:r>
              <a:rPr lang="en-US" b="1"/>
              <a:t>Offered Salary</a:t>
            </a:r>
            <a:r>
              <a:rPr lang="en-US"/>
              <a:t> for corresponding </a:t>
            </a:r>
            <a:r>
              <a:rPr lang="en-US" b="1"/>
              <a:t>Department</a:t>
            </a:r>
            <a:r>
              <a:rPr lang="en-US"/>
              <a:t> and </a:t>
            </a:r>
            <a:r>
              <a:rPr lang="en-US" b="1"/>
              <a:t>Post Name</a:t>
            </a:r>
            <a:r>
              <a:rPr lang="en-US"/>
              <a:t>.</a:t>
            </a:r>
            <a:endParaRPr lang="en-IN"/>
          </a:p>
        </p:txBody>
      </p:sp>
      <p:pic>
        <p:nvPicPr>
          <p:cNvPr id="10" name="Picture 9"/>
          <p:cNvPicPr/>
          <p:nvPr/>
        </p:nvPicPr>
        <p:blipFill>
          <a:blip r:embed="rId2"/>
          <a:stretch>
            <a:fillRect/>
          </a:stretch>
        </p:blipFill>
        <p:spPr>
          <a:xfrm>
            <a:off x="4644756" y="2797323"/>
            <a:ext cx="2983955" cy="3870417"/>
          </a:xfrm>
          <a:prstGeom prst="rect">
            <a:avLst/>
          </a:prstGeom>
          <a:ln w="25400">
            <a:solidFill>
              <a:schemeClr val="tx1"/>
            </a:solidFill>
          </a:ln>
        </p:spPr>
      </p:pic>
    </p:spTree>
    <p:extLst>
      <p:ext uri="{BB962C8B-B14F-4D97-AF65-F5344CB8AC3E}">
        <p14:creationId xmlns:p14="http://schemas.microsoft.com/office/powerpoint/2010/main" val="1610248853"/>
      </p:ext>
    </p:extLst>
  </p:cSld>
  <p:clrMapOvr>
    <a:masterClrMapping/>
  </p:clrMapOvr>
  <p:transition spd="slow">
    <p:push/>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2657</TotalTime>
  <Words>1555</Words>
  <Application>Microsoft Office PowerPoint</Application>
  <PresentationFormat>Widescreen</PresentationFormat>
  <Paragraphs>106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Century Gothic</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86</cp:revision>
  <dcterms:created xsi:type="dcterms:W3CDTF">2023-07-23T07:15:00Z</dcterms:created>
  <dcterms:modified xsi:type="dcterms:W3CDTF">2023-07-28T15:57:43Z</dcterms:modified>
</cp:coreProperties>
</file>