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79" r:id="rId5"/>
    <p:sldId id="4781" r:id="rId6"/>
    <p:sldId id="4782" r:id="rId7"/>
    <p:sldId id="4783" r:id="rId8"/>
    <p:sldId id="4785" r:id="rId9"/>
    <p:sldId id="4786" r:id="rId10"/>
    <p:sldId id="4784" r:id="rId11"/>
    <p:sldId id="275" r:id="rId12"/>
    <p:sldId id="478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Light" panose="02000000000000000000" pitchFamily="2" charset="0"/>
      <p:regular r:id="rId23"/>
      <p:italic r:id="rId24"/>
    </p:embeddedFont>
    <p:embeddedFont>
      <p:font typeface="Roboto Medium" panose="02000000000000000000" pitchFamily="2" charset="0"/>
      <p:regular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5"/>
            <p14:sldId id="4786"/>
            <p14:sldId id="4784"/>
          </p14:sldIdLst>
        </p14:section>
        <p14:section name="Task 2" id="{1BDF34DF-3DC5-4B3F-AADB-BBEF917A852B}">
          <p14:sldIdLst>
            <p14:sldId id="275"/>
            <p14:sldId id="47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103" d="100"/>
          <a:sy n="103" d="100"/>
        </p:scale>
        <p:origin x="1272" y="10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10/07/2025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JULY 2025</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CBB81B-DCAD-4915-9204-53B262E97E05}"/>
              </a:ext>
            </a:extLst>
          </p:cNvPr>
          <p:cNvSpPr>
            <a:spLocks noGrp="1"/>
          </p:cNvSpPr>
          <p:nvPr>
            <p:ph type="body" sz="quarter" idx="10"/>
          </p:nvPr>
        </p:nvSpPr>
        <p:spPr/>
        <p:txBody>
          <a:bodyPr/>
          <a:lstStyle/>
          <a:p>
            <a:r>
              <a:rPr lang="en-US" dirty="0"/>
              <a:t>Trial Store 77, Control Store 233 </a:t>
            </a:r>
          </a:p>
          <a:p>
            <a:r>
              <a:rPr lang="en-US" dirty="0"/>
              <a:t>Trial Store 77 in Red, Control Store 233 in Blue, the sales increases with customer quantity.</a:t>
            </a:r>
          </a:p>
          <a:p>
            <a:endParaRPr lang="en-IN" dirty="0"/>
          </a:p>
        </p:txBody>
      </p:sp>
      <p:pic>
        <p:nvPicPr>
          <p:cNvPr id="4" name="Picture 3">
            <a:extLst>
              <a:ext uri="{FF2B5EF4-FFF2-40B4-BE49-F238E27FC236}">
                <a16:creationId xmlns:a16="http://schemas.microsoft.com/office/drawing/2014/main" id="{EC4AAD6D-2495-4752-AFBF-17AAD4879654}"/>
              </a:ext>
            </a:extLst>
          </p:cNvPr>
          <p:cNvPicPr>
            <a:picLocks noChangeAspect="1"/>
          </p:cNvPicPr>
          <p:nvPr/>
        </p:nvPicPr>
        <p:blipFill>
          <a:blip r:embed="rId3"/>
          <a:stretch>
            <a:fillRect/>
          </a:stretch>
        </p:blipFill>
        <p:spPr>
          <a:xfrm>
            <a:off x="770300" y="1894152"/>
            <a:ext cx="11126628" cy="3648232"/>
          </a:xfrm>
          <a:prstGeom prst="rect">
            <a:avLst/>
          </a:prstGeom>
        </p:spPr>
      </p:pic>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3B32535-299E-4B01-A720-3528583BCBF0}"/>
              </a:ext>
            </a:extLst>
          </p:cNvPr>
          <p:cNvSpPr>
            <a:spLocks noGrp="1" noChangeArrowheads="1"/>
          </p:cNvSpPr>
          <p:nvPr>
            <p:ph type="body" sz="quarter" idx="10"/>
          </p:nvPr>
        </p:nvSpPr>
        <p:spPr bwMode="auto">
          <a:xfrm>
            <a:off x="1392918" y="571503"/>
            <a:ext cx="956122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1400" b="1" dirty="0"/>
              <a:t>Trial Store Shows ~12% Uplift Post Layout Change (Oct–Dec 2018)</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Trial Store sales rose from 770 (Aug 2018) to a peak of 950 (Oct 2018) post-layout change.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Control Store peaked at 1000 (Sep 2018) but dropped to 850 (Dec 2018).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Trial Store outperformed Control Store from Oct–Dec 2018, showing a ~12% uplift in Dec.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Other Store remained stable around 630–660, showing no significant trend.</a:t>
            </a:r>
          </a:p>
        </p:txBody>
      </p:sp>
      <p:pic>
        <p:nvPicPr>
          <p:cNvPr id="5" name="Picture 4">
            <a:extLst>
              <a:ext uri="{FF2B5EF4-FFF2-40B4-BE49-F238E27FC236}">
                <a16:creationId xmlns:a16="http://schemas.microsoft.com/office/drawing/2014/main" id="{D2077E39-E887-46DD-A840-237ACD6C0A4E}"/>
              </a:ext>
            </a:extLst>
          </p:cNvPr>
          <p:cNvPicPr>
            <a:picLocks noChangeAspect="1"/>
          </p:cNvPicPr>
          <p:nvPr/>
        </p:nvPicPr>
        <p:blipFill>
          <a:blip r:embed="rId2"/>
          <a:stretch>
            <a:fillRect/>
          </a:stretch>
        </p:blipFill>
        <p:spPr>
          <a:xfrm>
            <a:off x="4045423" y="2713091"/>
            <a:ext cx="4312083" cy="2754648"/>
          </a:xfrm>
          <a:prstGeom prst="rect">
            <a:avLst/>
          </a:prstGeom>
        </p:spPr>
      </p:pic>
    </p:spTree>
    <p:extLst>
      <p:ext uri="{BB962C8B-B14F-4D97-AF65-F5344CB8AC3E}">
        <p14:creationId xmlns:p14="http://schemas.microsoft.com/office/powerpoint/2010/main" val="1173578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US" sz="1400" dirty="0">
                <a:latin typeface="Roboto" panose="02000000000000000000" pitchFamily="2" charset="0"/>
                <a:ea typeface="Roboto" panose="02000000000000000000" pitchFamily="2" charset="0"/>
                <a:cs typeface="Roboto" panose="02000000000000000000" pitchFamily="2" charset="0"/>
              </a:rPr>
              <a:t>Data Preparation and Analytics for Customers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Trail Store</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789108"/>
            <a:ext cx="7580989" cy="1718742"/>
          </a:xfrm>
          <a:prstGeom prst="rect">
            <a:avLst/>
          </a:prstGeom>
          <a:noFill/>
        </p:spPr>
        <p:txBody>
          <a:bodyPr wrap="square" lIns="0" tIns="0" rIns="0" bIns="0" rtlCol="0" anchor="t">
            <a:noAutofit/>
          </a:bodyPr>
          <a:lstStyle/>
          <a:p>
            <a:pPr algn="l"/>
            <a:r>
              <a:rPr lang="en-US" sz="1200">
                <a:latin typeface="Roboto Light" panose="02000000000000000000" pitchFamily="2" charset="0"/>
                <a:ea typeface="Roboto Light" panose="02000000000000000000" pitchFamily="2" charset="0"/>
              </a:rPr>
              <a:t>1. Although there are more mainstream young singles and couples and retirees than older families, older families' sales exceed these demographics. Compared to other sectors, elderly households purchase more chips.</a:t>
            </a:r>
          </a:p>
          <a:p>
            <a:pPr algn="l"/>
            <a:r>
              <a:rPr lang="en-US" sz="1200">
                <a:latin typeface="Roboto Light" panose="02000000000000000000" pitchFamily="2" charset="0"/>
                <a:ea typeface="Roboto Light" panose="02000000000000000000" pitchFamily="2" charset="0"/>
              </a:rPr>
              <a:t>2. Compared to their budget and premium counterparts, modern young singles and couples as well as mid-aged singles and couples are willing to pay more per package.</a:t>
            </a:r>
          </a:p>
          <a:p>
            <a:pPr algn="l"/>
            <a:r>
              <a:rPr lang="en-US" sz="1200">
                <a:latin typeface="Roboto Light" panose="02000000000000000000" pitchFamily="2" charset="0"/>
                <a:ea typeface="Roboto Light" panose="02000000000000000000" pitchFamily="2" charset="0"/>
              </a:rPr>
              <a:t>3. There is a notable disparity between the average of mainstream and premium. The unit cost of a mainstream product is substantially greater than that of a luxury product.</a:t>
            </a:r>
          </a:p>
          <a:p>
            <a:pPr algn="l"/>
            <a:r>
              <a:rPr lang="en-US" sz="1200">
                <a:latin typeface="Roboto Light" panose="02000000000000000000" pitchFamily="2" charset="0"/>
                <a:ea typeface="Roboto Light" panose="02000000000000000000" pitchFamily="2" charset="0"/>
              </a:rPr>
              <a:t>4. Young singles and couples in the target segment most like Doritos and Kettle. Doritos are more well-liked by the target segment than by the nontarget group when compared to the mainstream and nonmainstream.</a:t>
            </a:r>
          </a:p>
          <a:p>
            <a:pPr algn="l"/>
            <a:r>
              <a:rPr lang="en-US" sz="1200">
                <a:latin typeface="Roboto Light" panose="02000000000000000000" pitchFamily="2" charset="0"/>
                <a:ea typeface="Roboto Light" panose="02000000000000000000" pitchFamily="2" charset="0"/>
              </a:rPr>
              <a:t>5. 175 is the most common pack size for both target and nontarget. 330 and 380 are more for the target group.</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200" dirty="0">
                <a:latin typeface="Roboto Light" panose="02000000000000000000" pitchFamily="2" charset="0"/>
                <a:ea typeface="Roboto Light" panose="02000000000000000000" pitchFamily="2" charset="0"/>
              </a:rPr>
              <a:t>1.Because the trial store's performance falls outside of the control store's 5% to 95% confidence interval in two of the three trial months, the results indicate that the trial in stores 77 and 88 differs considerably from its control store during the trial period.</a:t>
            </a:r>
          </a:p>
          <a:p>
            <a:r>
              <a:rPr lang="en-US" sz="1200" dirty="0">
                <a:latin typeface="Roboto Light" panose="02000000000000000000" pitchFamily="2" charset="0"/>
                <a:ea typeface="Roboto Light" panose="02000000000000000000" pitchFamily="2" charset="0"/>
              </a:rPr>
              <a:t>2. Before the trial period, sales at trial store 86 increased, but the number of customers stayed the same.</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pPr algn="l"/>
            <a:r>
              <a:rPr lang="en-US" sz="2400" dirty="0">
                <a:latin typeface="Roboto" panose="02000000000000000000" pitchFamily="2" charset="0"/>
                <a:ea typeface="Roboto" panose="02000000000000000000" pitchFamily="2" charset="0"/>
                <a:cs typeface="Roboto" panose="02000000000000000000" pitchFamily="2" charset="0"/>
              </a:rPr>
              <a:t>Data Preparation and Analytics for Customers</a:t>
            </a:r>
            <a:endParaRPr lang="en-AU"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Number of Mainstream young singles/couples and retirees are more than older families, but the sales of older families are more than these segmentations. Each older families buy more chips than other segments.</a:t>
            </a:r>
          </a:p>
          <a:p>
            <a:endParaRPr lang="en-AU" dirty="0"/>
          </a:p>
        </p:txBody>
      </p:sp>
      <p:pic>
        <p:nvPicPr>
          <p:cNvPr id="3" name="Picture 2">
            <a:extLst>
              <a:ext uri="{FF2B5EF4-FFF2-40B4-BE49-F238E27FC236}">
                <a16:creationId xmlns:a16="http://schemas.microsoft.com/office/drawing/2014/main" id="{352BD6E6-4C12-4DAD-B233-48B84CCC430B}"/>
              </a:ext>
            </a:extLst>
          </p:cNvPr>
          <p:cNvPicPr>
            <a:picLocks noChangeAspect="1"/>
          </p:cNvPicPr>
          <p:nvPr/>
        </p:nvPicPr>
        <p:blipFill>
          <a:blip r:embed="rId2"/>
          <a:stretch>
            <a:fillRect/>
          </a:stretch>
        </p:blipFill>
        <p:spPr>
          <a:xfrm>
            <a:off x="854346" y="2136421"/>
            <a:ext cx="11164858" cy="2753109"/>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err="1"/>
              <a:t>Maintream</a:t>
            </a:r>
            <a:r>
              <a:rPr lang="en-US" dirty="0"/>
              <a:t> young singles/couples and </a:t>
            </a:r>
            <a:r>
              <a:rPr lang="en-US" dirty="0" err="1"/>
              <a:t>midage</a:t>
            </a:r>
            <a:r>
              <a:rPr lang="en-US" dirty="0"/>
              <a:t> singles/couples are willing to pay more per package comparing to </a:t>
            </a:r>
            <a:r>
              <a:rPr lang="en-US" dirty="0" err="1"/>
              <a:t>thier</a:t>
            </a:r>
            <a:r>
              <a:rPr lang="en-US" dirty="0"/>
              <a:t> budget and premium counterparts.</a:t>
            </a:r>
          </a:p>
          <a:p>
            <a:endParaRPr lang="en-AU" dirty="0"/>
          </a:p>
        </p:txBody>
      </p:sp>
      <p:pic>
        <p:nvPicPr>
          <p:cNvPr id="5" name="Picture 4">
            <a:extLst>
              <a:ext uri="{FF2B5EF4-FFF2-40B4-BE49-F238E27FC236}">
                <a16:creationId xmlns:a16="http://schemas.microsoft.com/office/drawing/2014/main" id="{23898E9D-D5C9-4EE7-8380-5DFAF304A768}"/>
              </a:ext>
            </a:extLst>
          </p:cNvPr>
          <p:cNvPicPr>
            <a:picLocks noChangeAspect="1"/>
          </p:cNvPicPr>
          <p:nvPr/>
        </p:nvPicPr>
        <p:blipFill>
          <a:blip r:embed="rId2"/>
          <a:stretch>
            <a:fillRect/>
          </a:stretch>
        </p:blipFill>
        <p:spPr>
          <a:xfrm>
            <a:off x="2931086" y="1277771"/>
            <a:ext cx="7011378" cy="5210902"/>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The difference between mean of mainstream and premium is significant. The mainstream product unit price is significantly higher than premium product.</a:t>
            </a:r>
          </a:p>
          <a:p>
            <a:endParaRPr lang="en-AU" dirty="0"/>
          </a:p>
        </p:txBody>
      </p:sp>
      <p:pic>
        <p:nvPicPr>
          <p:cNvPr id="6" name="Picture 5">
            <a:extLst>
              <a:ext uri="{FF2B5EF4-FFF2-40B4-BE49-F238E27FC236}">
                <a16:creationId xmlns:a16="http://schemas.microsoft.com/office/drawing/2014/main" id="{3AEF4409-E3C6-4F68-BAFB-E453EAA6289A}"/>
              </a:ext>
            </a:extLst>
          </p:cNvPr>
          <p:cNvPicPr>
            <a:picLocks noChangeAspect="1"/>
          </p:cNvPicPr>
          <p:nvPr/>
        </p:nvPicPr>
        <p:blipFill>
          <a:blip r:embed="rId2"/>
          <a:stretch>
            <a:fillRect/>
          </a:stretch>
        </p:blipFill>
        <p:spPr>
          <a:xfrm>
            <a:off x="2195426" y="1639966"/>
            <a:ext cx="8211696" cy="4363059"/>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For target segment young singles/couples, they prefer Kettle and Doritos most. if comparing with mainstream and nonmainstream, Doritos is more popular among target segment than nontarget group.</a:t>
            </a:r>
          </a:p>
          <a:p>
            <a:endParaRPr lang="en-AU" dirty="0"/>
          </a:p>
        </p:txBody>
      </p:sp>
      <p:pic>
        <p:nvPicPr>
          <p:cNvPr id="5" name="Picture 4">
            <a:extLst>
              <a:ext uri="{FF2B5EF4-FFF2-40B4-BE49-F238E27FC236}">
                <a16:creationId xmlns:a16="http://schemas.microsoft.com/office/drawing/2014/main" id="{3EACB5CE-2508-469D-B78E-E3EE328C7BB6}"/>
              </a:ext>
            </a:extLst>
          </p:cNvPr>
          <p:cNvPicPr>
            <a:picLocks noChangeAspect="1"/>
          </p:cNvPicPr>
          <p:nvPr/>
        </p:nvPicPr>
        <p:blipFill>
          <a:blip r:embed="rId2"/>
          <a:stretch>
            <a:fillRect/>
          </a:stretch>
        </p:blipFill>
        <p:spPr>
          <a:xfrm>
            <a:off x="3628680" y="1701473"/>
            <a:ext cx="4934639" cy="4220164"/>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For both target and nontarget, the most popular pack size is 175. For target group, 330 and 380 are more popular than in nontarget group.</a:t>
            </a:r>
          </a:p>
          <a:p>
            <a:endParaRPr lang="en-AU" dirty="0"/>
          </a:p>
        </p:txBody>
      </p:sp>
      <p:pic>
        <p:nvPicPr>
          <p:cNvPr id="5" name="Picture 4">
            <a:extLst>
              <a:ext uri="{FF2B5EF4-FFF2-40B4-BE49-F238E27FC236}">
                <a16:creationId xmlns:a16="http://schemas.microsoft.com/office/drawing/2014/main" id="{28911938-F922-411E-A393-5492544B8BCE}"/>
              </a:ext>
            </a:extLst>
          </p:cNvPr>
          <p:cNvPicPr>
            <a:picLocks noChangeAspect="1"/>
          </p:cNvPicPr>
          <p:nvPr/>
        </p:nvPicPr>
        <p:blipFill>
          <a:blip r:embed="rId2"/>
          <a:stretch>
            <a:fillRect/>
          </a:stretch>
        </p:blipFill>
        <p:spPr>
          <a:xfrm>
            <a:off x="1518598" y="1711521"/>
            <a:ext cx="9154803" cy="369621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6352</TotalTime>
  <Words>749</Words>
  <Application>Microsoft Office PowerPoint</Application>
  <PresentationFormat>Widescreen</PresentationFormat>
  <Paragraphs>47</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 Light</vt:lpstr>
      <vt:lpstr>Arial</vt:lpstr>
      <vt:lpstr>Roboto Medium</vt:lpstr>
      <vt:lpstr>Calibri</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avinash</cp:lastModifiedBy>
  <cp:revision>467</cp:revision>
  <dcterms:created xsi:type="dcterms:W3CDTF">2018-02-07T23:23:24Z</dcterms:created>
  <dcterms:modified xsi:type="dcterms:W3CDTF">2025-07-10T11:37:17Z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