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256" r:id="rId2"/>
    <p:sldId id="257" r:id="rId3"/>
    <p:sldId id="279" r:id="rId4"/>
    <p:sldId id="280" r:id="rId5"/>
    <p:sldId id="281" r:id="rId6"/>
    <p:sldId id="261" r:id="rId7"/>
    <p:sldId id="260" r:id="rId8"/>
    <p:sldId id="277" r:id="rId9"/>
    <p:sldId id="278" r:id="rId10"/>
    <p:sldId id="276"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C5DE4-7CF6-414C-AC78-AE34D0572BF7}" v="73" dt="2022-05-13T13:50:40.966"/>
    <p1510:client id="{42E42CA7-FAA1-4817-96BE-9608B4CAE12F}" v="16" dt="2022-05-13T05:42:42.870"/>
    <p1510:client id="{B35CC61D-818A-401A-95BC-7C938474D0DE}" v="3" dt="2022-05-13T16:18:30.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5" autoAdjust="0"/>
    <p:restoredTop sz="95226" autoAdjust="0"/>
  </p:normalViewPr>
  <p:slideViewPr>
    <p:cSldViewPr snapToGrid="0">
      <p:cViewPr varScale="1">
        <p:scale>
          <a:sx n="68" d="100"/>
          <a:sy n="68" d="100"/>
        </p:scale>
        <p:origin x="71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2D9D0-8045-416F-A63F-C96451367DDF}"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16F74-58DE-47E6-BB01-A0CD9C3B33B4}" type="slidenum">
              <a:rPr lang="en-US" smtClean="0"/>
              <a:t>‹#›</a:t>
            </a:fld>
            <a:endParaRPr lang="en-US"/>
          </a:p>
        </p:txBody>
      </p:sp>
    </p:spTree>
    <p:extLst>
      <p:ext uri="{BB962C8B-B14F-4D97-AF65-F5344CB8AC3E}">
        <p14:creationId xmlns:p14="http://schemas.microsoft.com/office/powerpoint/2010/main" val="206802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D16F74-58DE-47E6-BB01-A0CD9C3B33B4}" type="slidenum">
              <a:rPr lang="en-US" smtClean="0"/>
              <a:t>2</a:t>
            </a:fld>
            <a:endParaRPr lang="en-US"/>
          </a:p>
        </p:txBody>
      </p:sp>
    </p:spTree>
    <p:extLst>
      <p:ext uri="{BB962C8B-B14F-4D97-AF65-F5344CB8AC3E}">
        <p14:creationId xmlns:p14="http://schemas.microsoft.com/office/powerpoint/2010/main" val="229094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091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42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75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521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376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3438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309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764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93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293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12/10/2022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427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12/10/2022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85280866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mediacause.org/5-less-prominent-social-media-platforms-for-nonprofits-to-understan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65A5CBD-5BDA-4345-915C-718F0E5859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803918" y="2893442"/>
            <a:ext cx="6351638" cy="1301486"/>
          </a:xfrm>
        </p:spPr>
        <p:txBody>
          <a:bodyPr vert="horz" lIns="91440" tIns="45720" rIns="91440" bIns="45720" rtlCol="0" anchor="t">
            <a:normAutofit/>
          </a:bodyPr>
          <a:lstStyle/>
          <a:p>
            <a:pPr algn="l"/>
            <a:r>
              <a:rPr lang="en-US" sz="2200" b="1" dirty="0">
                <a:solidFill>
                  <a:schemeClr val="tx1"/>
                </a:solidFill>
                <a:ea typeface="+mn-lt"/>
                <a:cs typeface="+mn-lt"/>
              </a:rPr>
              <a:t>Contacts:</a:t>
            </a:r>
          </a:p>
          <a:p>
            <a:pPr algn="l"/>
            <a:r>
              <a:rPr lang="en-US" sz="2200" b="1" dirty="0" smtClean="0">
                <a:solidFill>
                  <a:schemeClr val="tx1"/>
                </a:solidFill>
                <a:ea typeface="+mn-lt"/>
                <a:cs typeface="+mn-lt"/>
              </a:rPr>
              <a:t>S.</a:t>
            </a:r>
            <a:r>
              <a:rPr lang="en-US" sz="2200" b="1" dirty="0">
                <a:solidFill>
                  <a:schemeClr val="tx1"/>
                </a:solidFill>
                <a:ea typeface="+mn-lt"/>
                <a:cs typeface="+mn-lt"/>
              </a:rPr>
              <a:t> </a:t>
            </a:r>
            <a:r>
              <a:rPr lang="en-US" sz="2200" b="1" dirty="0" smtClean="0">
                <a:solidFill>
                  <a:schemeClr val="tx1"/>
                </a:solidFill>
                <a:ea typeface="+mn-lt"/>
                <a:cs typeface="+mn-lt"/>
              </a:rPr>
              <a:t>AVINASH LINGAM (PGA 24)</a:t>
            </a:r>
          </a:p>
          <a:p>
            <a:pPr algn="l"/>
            <a:endParaRPr lang="en-US" sz="2200" b="1" u="sng" dirty="0">
              <a:solidFill>
                <a:srgbClr val="0070C0"/>
              </a:solidFill>
              <a:latin typeface="Arial" panose="020B0604020202020204" pitchFamily="34" charset="0"/>
              <a:ea typeface="+mn-lt"/>
              <a:cs typeface="Arial" panose="020B0604020202020204" pitchFamily="34" charset="0"/>
            </a:endParaRPr>
          </a:p>
          <a:p>
            <a:pPr algn="l"/>
            <a:endParaRPr lang="en-US" sz="2200" b="1" dirty="0">
              <a:solidFill>
                <a:srgbClr val="0070C0"/>
              </a:solidFill>
              <a:latin typeface="Arial" panose="020B0604020202020204" pitchFamily="34" charset="0"/>
              <a:ea typeface="+mn-lt"/>
              <a:cs typeface="Arial" panose="020B0604020202020204" pitchFamily="34" charset="0"/>
            </a:endParaRPr>
          </a:p>
          <a:p>
            <a:pPr algn="l"/>
            <a:endParaRPr lang="en-US" dirty="0">
              <a:solidFill>
                <a:srgbClr val="FFFFFF">
                  <a:alpha val="70000"/>
                </a:srgbClr>
              </a:solidFill>
              <a:ea typeface="+mn-lt"/>
              <a:cs typeface="+mn-lt"/>
            </a:endParaRPr>
          </a:p>
          <a:p>
            <a:pPr algn="l"/>
            <a:endParaRPr lang="en-US" dirty="0">
              <a:solidFill>
                <a:srgbClr val="FFFFFF">
                  <a:alpha val="70000"/>
                </a:srgbClr>
              </a:solidFill>
            </a:endParaRPr>
          </a:p>
          <a:p>
            <a:pPr algn="l"/>
            <a:endParaRPr lang="en-US" dirty="0">
              <a:solidFill>
                <a:srgbClr val="FFFFFF">
                  <a:alpha val="70000"/>
                </a:srgbClr>
              </a:solidFill>
              <a:ea typeface="+mn-lt"/>
              <a:cs typeface="+mn-lt"/>
            </a:endParaRPr>
          </a:p>
          <a:p>
            <a:pPr algn="l"/>
            <a:endParaRPr lang="en-US" dirty="0">
              <a:solidFill>
                <a:srgbClr val="FFFFFF">
                  <a:alpha val="70000"/>
                </a:srgbClr>
              </a:solidFill>
            </a:endParaRPr>
          </a:p>
          <a:p>
            <a:pPr algn="l"/>
            <a:endParaRPr lang="en-US" dirty="0">
              <a:solidFill>
                <a:srgbClr val="FFFFFF">
                  <a:alpha val="70000"/>
                </a:srgbClr>
              </a:solidFill>
            </a:endParaRPr>
          </a:p>
        </p:txBody>
      </p:sp>
      <p:pic>
        <p:nvPicPr>
          <p:cNvPr id="4" name="Picture 3" descr="Abstract white technology background">
            <a:extLst>
              <a:ext uri="{FF2B5EF4-FFF2-40B4-BE49-F238E27FC236}">
                <a16:creationId xmlns:a16="http://schemas.microsoft.com/office/drawing/2014/main" id="{1B819233-0718-B84F-8B73-6C6BC938C233}"/>
              </a:ext>
            </a:extLst>
          </p:cNvPr>
          <p:cNvPicPr>
            <a:picLocks noChangeAspect="1"/>
          </p:cNvPicPr>
          <p:nvPr/>
        </p:nvPicPr>
        <p:blipFill rotWithShape="1">
          <a:blip r:embed="rId2"/>
          <a:srcRect l="46158" r="38421" b="-1"/>
          <a:stretch/>
        </p:blipFill>
        <p:spPr>
          <a:xfrm>
            <a:off x="20" y="10"/>
            <a:ext cx="1584282" cy="6857990"/>
          </a:xfrm>
          <a:custGeom>
            <a:avLst/>
            <a:gdLst/>
            <a:ahLst/>
            <a:cxnLst/>
            <a:rect l="l" t="t" r="r" b="b"/>
            <a:pathLst>
              <a:path w="1584302" h="6858000">
                <a:moveTo>
                  <a:pt x="0" y="0"/>
                </a:moveTo>
                <a:lnTo>
                  <a:pt x="1078402" y="0"/>
                </a:lnTo>
                <a:lnTo>
                  <a:pt x="1099056" y="52984"/>
                </a:lnTo>
                <a:cubicBezTo>
                  <a:pt x="1199012" y="327522"/>
                  <a:pt x="1265662" y="600964"/>
                  <a:pt x="1308492" y="803890"/>
                </a:cubicBezTo>
                <a:cubicBezTo>
                  <a:pt x="1455747" y="1501513"/>
                  <a:pt x="1562057" y="2211391"/>
                  <a:pt x="1575950" y="2925120"/>
                </a:cubicBezTo>
                <a:cubicBezTo>
                  <a:pt x="1584616" y="3349259"/>
                  <a:pt x="1593900" y="3729534"/>
                  <a:pt x="1562611" y="4099807"/>
                </a:cubicBezTo>
                <a:cubicBezTo>
                  <a:pt x="1524636" y="4550166"/>
                  <a:pt x="1426477" y="4985758"/>
                  <a:pt x="1193469" y="5467758"/>
                </a:cubicBezTo>
                <a:cubicBezTo>
                  <a:pt x="946259" y="5978959"/>
                  <a:pt x="613906" y="6441252"/>
                  <a:pt x="222462" y="6851639"/>
                </a:cubicBezTo>
                <a:lnTo>
                  <a:pt x="216054" y="6858000"/>
                </a:lnTo>
                <a:lnTo>
                  <a:pt x="0" y="6858000"/>
                </a:lnTo>
                <a:close/>
              </a:path>
            </a:pathLst>
          </a:custGeom>
        </p:spPr>
      </p:pic>
      <p:sp>
        <p:nvSpPr>
          <p:cNvPr id="29" name="Freeform: Shape 28">
            <a:extLst>
              <a:ext uri="{FF2B5EF4-FFF2-40B4-BE49-F238E27FC236}">
                <a16:creationId xmlns:a16="http://schemas.microsoft.com/office/drawing/2014/main" id="{9AB65AAD-D82E-40A6-A873-B332350A0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31194">
            <a:off x="-165813" y="102924"/>
            <a:ext cx="1872343" cy="673981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5" descr="A picture containing shape&#10;&#10;Description automatically generated">
            <a:extLst>
              <a:ext uri="{FF2B5EF4-FFF2-40B4-BE49-F238E27FC236}">
                <a16:creationId xmlns:a16="http://schemas.microsoft.com/office/drawing/2014/main" id="{F6CDB8EF-B56C-FC87-D5CD-2065FAC544D1}"/>
              </a:ext>
            </a:extLst>
          </p:cNvPr>
          <p:cNvPicPr>
            <a:picLocks noChangeAspect="1"/>
          </p:cNvPicPr>
          <p:nvPr/>
        </p:nvPicPr>
        <p:blipFill rotWithShape="1">
          <a:blip r:embed="rId3">
            <a:extLst>
              <a:ext uri="{837473B0-CC2E-450A-ABE3-18F120FF3D39}">
                <a1611:picAttrSrcUrl xmlns="" xmlns:a1611="http://schemas.microsoft.com/office/drawing/2016/11/main" r:id="rId4"/>
              </a:ext>
            </a:extLst>
          </a:blip>
          <a:srcRect l="7133" r="5380" b="-5"/>
          <a:stretch/>
        </p:blipFill>
        <p:spPr>
          <a:xfrm>
            <a:off x="7260418" y="2722960"/>
            <a:ext cx="4931582" cy="4135040"/>
          </a:xfrm>
          <a:custGeom>
            <a:avLst/>
            <a:gdLst/>
            <a:ahLst/>
            <a:cxnLst/>
            <a:rect l="l" t="t" r="r" b="b"/>
            <a:pathLst>
              <a:path w="4931582" h="4135040">
                <a:moveTo>
                  <a:pt x="2552210" y="121"/>
                </a:moveTo>
                <a:cubicBezTo>
                  <a:pt x="3195748" y="6760"/>
                  <a:pt x="3804442" y="287311"/>
                  <a:pt x="4267212" y="466681"/>
                </a:cubicBezTo>
                <a:cubicBezTo>
                  <a:pt x="4468996" y="544715"/>
                  <a:pt x="4670782" y="622865"/>
                  <a:pt x="4871902" y="702362"/>
                </a:cubicBezTo>
                <a:lnTo>
                  <a:pt x="4931582" y="726580"/>
                </a:lnTo>
                <a:lnTo>
                  <a:pt x="4931582" y="4135040"/>
                </a:lnTo>
                <a:lnTo>
                  <a:pt x="173982" y="4135040"/>
                </a:lnTo>
                <a:lnTo>
                  <a:pt x="155445" y="4095529"/>
                </a:lnTo>
                <a:cubicBezTo>
                  <a:pt x="134157" y="4045291"/>
                  <a:pt x="114485" y="3993575"/>
                  <a:pt x="96519" y="3940386"/>
                </a:cubicBezTo>
                <a:cubicBezTo>
                  <a:pt x="-149797" y="3212027"/>
                  <a:pt x="80616" y="1935543"/>
                  <a:pt x="727333" y="1034973"/>
                </a:cubicBezTo>
                <a:cubicBezTo>
                  <a:pt x="1162734" y="428187"/>
                  <a:pt x="1634777" y="143879"/>
                  <a:pt x="2102481" y="43895"/>
                </a:cubicBezTo>
                <a:cubicBezTo>
                  <a:pt x="2253336" y="11643"/>
                  <a:pt x="2403701" y="-1412"/>
                  <a:pt x="2552210" y="121"/>
                </a:cubicBezTo>
                <a:close/>
              </a:path>
            </a:pathLst>
          </a:custGeom>
        </p:spPr>
      </p:pic>
      <p:sp>
        <p:nvSpPr>
          <p:cNvPr id="2" name="Title 1"/>
          <p:cNvSpPr>
            <a:spLocks noGrp="1"/>
          </p:cNvSpPr>
          <p:nvPr>
            <p:ph type="ctrTitle"/>
          </p:nvPr>
        </p:nvSpPr>
        <p:spPr>
          <a:xfrm>
            <a:off x="1829004" y="571499"/>
            <a:ext cx="7796636" cy="2285999"/>
          </a:xfrm>
        </p:spPr>
        <p:txBody>
          <a:bodyPr>
            <a:normAutofit fontScale="90000"/>
          </a:bodyPr>
          <a:lstStyle/>
          <a:p>
            <a:pPr algn="l"/>
            <a:r>
              <a:rPr lang="en-US" dirty="0" smtClean="0"/>
              <a:t>FAKE NEWS DETECTION</a:t>
            </a:r>
            <a:br>
              <a:rPr lang="en-US" dirty="0" smtClean="0"/>
            </a:br>
            <a:endParaRPr lang="en-US" dirty="0"/>
          </a:p>
        </p:txBody>
      </p:sp>
      <p:sp>
        <p:nvSpPr>
          <p:cNvPr id="8" name="TextBox 7">
            <a:extLst>
              <a:ext uri="{FF2B5EF4-FFF2-40B4-BE49-F238E27FC236}">
                <a16:creationId xmlns:a16="http://schemas.microsoft.com/office/drawing/2014/main" id="{94750B7D-ED15-CD28-C2DF-5B261B08E1A3}"/>
              </a:ext>
            </a:extLst>
          </p:cNvPr>
          <p:cNvSpPr txBox="1"/>
          <p:nvPr/>
        </p:nvSpPr>
        <p:spPr>
          <a:xfrm>
            <a:off x="1915079" y="3921271"/>
            <a:ext cx="5057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smtClean="0">
                <a:ea typeface="+mn-lt"/>
                <a:cs typeface="+mn-lt"/>
              </a:rPr>
              <a:t>IMARTICUS PGA 24</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6428-B08A-0C0E-F7D6-EB1B52C88F8A}"/>
              </a:ext>
            </a:extLst>
          </p:cNvPr>
          <p:cNvSpPr>
            <a:spLocks noGrp="1"/>
          </p:cNvSpPr>
          <p:nvPr>
            <p:ph type="title"/>
          </p:nvPr>
        </p:nvSpPr>
        <p:spPr>
          <a:xfrm>
            <a:off x="693632" y="0"/>
            <a:ext cx="10668000" cy="1524000"/>
          </a:xfrm>
        </p:spPr>
        <p:txBody>
          <a:bodyPr/>
          <a:lstStyle/>
          <a:p>
            <a:r>
              <a:rPr lang="en-US" dirty="0" smtClean="0"/>
              <a:t>CONCLUSION </a:t>
            </a:r>
            <a:endParaRPr lang="en-US" dirty="0"/>
          </a:p>
        </p:txBody>
      </p:sp>
      <p:sp>
        <p:nvSpPr>
          <p:cNvPr id="3" name="Content Placeholder 2">
            <a:extLst>
              <a:ext uri="{FF2B5EF4-FFF2-40B4-BE49-F238E27FC236}">
                <a16:creationId xmlns:a16="http://schemas.microsoft.com/office/drawing/2014/main" id="{0AC6580F-2E73-EB38-963C-FC0E3807682F}"/>
              </a:ext>
            </a:extLst>
          </p:cNvPr>
          <p:cNvSpPr>
            <a:spLocks noGrp="1"/>
          </p:cNvSpPr>
          <p:nvPr>
            <p:ph idx="1"/>
          </p:nvPr>
        </p:nvSpPr>
        <p:spPr>
          <a:xfrm>
            <a:off x="621016" y="1340589"/>
            <a:ext cx="11270479" cy="5131749"/>
          </a:xfrm>
        </p:spPr>
        <p:txBody>
          <a:bodyPr>
            <a:normAutofit/>
          </a:bodyPr>
          <a:lstStyle/>
          <a:p>
            <a:pPr marL="0" indent="0">
              <a:buNone/>
            </a:pPr>
            <a:r>
              <a:rPr lang="en-US" dirty="0" smtClean="0"/>
              <a:t>Our system take input from a URL or an existing database and classify it to be true or fake. To implement this , various NLP and Machine Learning Techniques have to be used .</a:t>
            </a:r>
          </a:p>
          <a:p>
            <a:pPr marL="0" indent="0">
              <a:buNone/>
            </a:pPr>
            <a:endParaRPr lang="en-US" dirty="0" smtClean="0"/>
          </a:p>
          <a:p>
            <a:pPr marL="0" indent="0">
              <a:buNone/>
            </a:pPr>
            <a:r>
              <a:rPr lang="en-US" dirty="0" smtClean="0"/>
              <a:t>The growing problem of fake news only make things more complicated and tries to change or hamper the opinion and attitude of people towards use of digital technology. </a:t>
            </a:r>
            <a:endParaRPr lang="en-US" dirty="0"/>
          </a:p>
        </p:txBody>
      </p:sp>
    </p:spTree>
    <p:extLst>
      <p:ext uri="{BB962C8B-B14F-4D97-AF65-F5344CB8AC3E}">
        <p14:creationId xmlns:p14="http://schemas.microsoft.com/office/powerpoint/2010/main" val="166035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FBBD-03E3-8A86-258B-985E8F0B56FA}"/>
              </a:ext>
            </a:extLst>
          </p:cNvPr>
          <p:cNvSpPr>
            <a:spLocks noGrp="1"/>
          </p:cNvSpPr>
          <p:nvPr>
            <p:ph type="title"/>
          </p:nvPr>
        </p:nvSpPr>
        <p:spPr>
          <a:xfrm>
            <a:off x="761999" y="761999"/>
            <a:ext cx="10069399" cy="5459691"/>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37205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1296-2057-F53A-0306-7E7F273E1F3C}"/>
              </a:ext>
            </a:extLst>
          </p:cNvPr>
          <p:cNvSpPr>
            <a:spLocks noGrp="1"/>
          </p:cNvSpPr>
          <p:nvPr>
            <p:ph type="title"/>
          </p:nvPr>
        </p:nvSpPr>
        <p:spPr>
          <a:xfrm>
            <a:off x="762000" y="332792"/>
            <a:ext cx="10668000" cy="1524000"/>
          </a:xfrm>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id="{0184D1D7-8C1F-C828-A8D2-DAF8A0B8F24F}"/>
              </a:ext>
            </a:extLst>
          </p:cNvPr>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The ease of gaining news through social media has been ever more convenient than reliable. Because humans value the convenience of distributed information, these news aren’t verified or challenged. Resulting, in people acting on fake news and further repeat this cycle of misinformation as they continue to spread false information. </a:t>
            </a:r>
            <a:endParaRPr lang="en-US" dirty="0"/>
          </a:p>
        </p:txBody>
      </p:sp>
    </p:spTree>
    <p:extLst>
      <p:ext uri="{BB962C8B-B14F-4D97-AF65-F5344CB8AC3E}">
        <p14:creationId xmlns:p14="http://schemas.microsoft.com/office/powerpoint/2010/main" val="91618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62000" y="275528"/>
            <a:ext cx="10700994" cy="5828555"/>
          </a:xfrm>
          <a:prstGeom prst="rect">
            <a:avLst/>
          </a:prstGeom>
        </p:spPr>
      </p:pic>
    </p:spTree>
    <p:extLst>
      <p:ext uri="{BB962C8B-B14F-4D97-AF65-F5344CB8AC3E}">
        <p14:creationId xmlns:p14="http://schemas.microsoft.com/office/powerpoint/2010/main" val="3948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US" dirty="0"/>
              <a:t>In this project, we use model ensemble techniques to have better accuracy in predicting fake news using the LIAR dataset. We have also tried to simplify the problem statement </a:t>
            </a:r>
            <a:r>
              <a:rPr lang="en-US" dirty="0" smtClean="0"/>
              <a:t>into plot </a:t>
            </a:r>
            <a:r>
              <a:rPr lang="en-US" smtClean="0"/>
              <a:t>confusion matrix and </a:t>
            </a:r>
            <a:r>
              <a:rPr lang="en-US" dirty="0" smtClean="0"/>
              <a:t>passive aggressive classifier </a:t>
            </a:r>
            <a:r>
              <a:rPr lang="en-US" dirty="0"/>
              <a:t>and deployed the same ensemble techniques to have an even better realistic approach for accurate calculation</a:t>
            </a:r>
            <a:endParaRPr lang="en-IN" dirty="0"/>
          </a:p>
        </p:txBody>
      </p:sp>
    </p:spTree>
    <p:extLst>
      <p:ext uri="{BB962C8B-B14F-4D97-AF65-F5344CB8AC3E}">
        <p14:creationId xmlns:p14="http://schemas.microsoft.com/office/powerpoint/2010/main" val="176367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ANALYTICS TOOLS</a:t>
            </a:r>
            <a:endParaRPr lang="en-IN" dirty="0"/>
          </a:p>
        </p:txBody>
      </p:sp>
      <p:sp>
        <p:nvSpPr>
          <p:cNvPr id="3" name="Content Placeholder 2"/>
          <p:cNvSpPr>
            <a:spLocks noGrp="1"/>
          </p:cNvSpPr>
          <p:nvPr>
            <p:ph idx="1"/>
          </p:nvPr>
        </p:nvSpPr>
        <p:spPr/>
        <p:txBody>
          <a:bodyPr/>
          <a:lstStyle/>
          <a:p>
            <a:pPr marL="0" indent="0">
              <a:buNone/>
            </a:pPr>
            <a:r>
              <a:rPr lang="en-IN" dirty="0"/>
              <a:t> Python</a:t>
            </a:r>
          </a:p>
          <a:p>
            <a:pPr marL="0" indent="0">
              <a:buNone/>
            </a:pPr>
            <a:r>
              <a:rPr lang="en-IN" dirty="0"/>
              <a:t> Pandas</a:t>
            </a:r>
          </a:p>
          <a:p>
            <a:pPr marL="0" indent="0">
              <a:buNone/>
            </a:pPr>
            <a:r>
              <a:rPr lang="en-IN" dirty="0"/>
              <a:t> </a:t>
            </a:r>
            <a:r>
              <a:rPr lang="en-IN" dirty="0" err="1"/>
              <a:t>Scikit</a:t>
            </a:r>
            <a:r>
              <a:rPr lang="en-IN" dirty="0"/>
              <a:t>-learn</a:t>
            </a:r>
          </a:p>
          <a:p>
            <a:pPr marL="0" indent="0">
              <a:buNone/>
            </a:pPr>
            <a:r>
              <a:rPr lang="en-IN" dirty="0"/>
              <a:t> NLTK</a:t>
            </a:r>
          </a:p>
        </p:txBody>
      </p:sp>
    </p:spTree>
    <p:extLst>
      <p:ext uri="{BB962C8B-B14F-4D97-AF65-F5344CB8AC3E}">
        <p14:creationId xmlns:p14="http://schemas.microsoft.com/office/powerpoint/2010/main" val="194615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5A70-4B68-4662-9293-99A7B7B75379}"/>
              </a:ext>
            </a:extLst>
          </p:cNvPr>
          <p:cNvSpPr>
            <a:spLocks noGrp="1"/>
          </p:cNvSpPr>
          <p:nvPr>
            <p:ph type="title"/>
          </p:nvPr>
        </p:nvSpPr>
        <p:spPr>
          <a:xfrm>
            <a:off x="296166" y="-111740"/>
            <a:ext cx="10668000" cy="1524000"/>
          </a:xfrm>
        </p:spPr>
        <p:txBody>
          <a:bodyPr/>
          <a:lstStyle/>
          <a:p>
            <a:r>
              <a:rPr lang="en-US" dirty="0" smtClean="0"/>
              <a:t>METHODOLOGY</a:t>
            </a:r>
            <a:br>
              <a:rPr lang="en-US" dirty="0" smtClean="0"/>
            </a:br>
            <a:endParaRPr lang="en-US" dirty="0"/>
          </a:p>
        </p:txBody>
      </p:sp>
      <p:sp>
        <p:nvSpPr>
          <p:cNvPr id="7" name="Down Arrow 6">
            <a:extLst>
              <a:ext uri="{FF2B5EF4-FFF2-40B4-BE49-F238E27FC236}">
                <a16:creationId xmlns:a16="http://schemas.microsoft.com/office/drawing/2014/main" id="{D335E248-5CCB-DDD1-2DBB-434483F7696E}"/>
              </a:ext>
            </a:extLst>
          </p:cNvPr>
          <p:cNvSpPr/>
          <p:nvPr/>
        </p:nvSpPr>
        <p:spPr>
          <a:xfrm>
            <a:off x="4599929" y="176496"/>
            <a:ext cx="471692" cy="826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5956" t="167" r="27441" b="-167"/>
          <a:stretch/>
        </p:blipFill>
        <p:spPr>
          <a:xfrm>
            <a:off x="1677969" y="1291472"/>
            <a:ext cx="8022211" cy="4637988"/>
          </a:xfrm>
          <a:prstGeom prst="rect">
            <a:avLst/>
          </a:prstGeom>
        </p:spPr>
      </p:pic>
    </p:spTree>
    <p:extLst>
      <p:ext uri="{BB962C8B-B14F-4D97-AF65-F5344CB8AC3E}">
        <p14:creationId xmlns:p14="http://schemas.microsoft.com/office/powerpoint/2010/main" val="150207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FDD5-1BC5-9C7F-2639-50C1D6E9281F}"/>
              </a:ext>
            </a:extLst>
          </p:cNvPr>
          <p:cNvSpPr>
            <a:spLocks noGrp="1"/>
          </p:cNvSpPr>
          <p:nvPr>
            <p:ph type="title"/>
          </p:nvPr>
        </p:nvSpPr>
        <p:spPr>
          <a:xfrm>
            <a:off x="761999" y="258146"/>
            <a:ext cx="10668000" cy="1524000"/>
          </a:xfrm>
        </p:spPr>
        <p:txBody>
          <a:bodyPr/>
          <a:lstStyle/>
          <a:p>
            <a:r>
              <a:rPr lang="en-US" dirty="0" smtClean="0"/>
              <a:t>RESULT AND ANALYSIS</a:t>
            </a:r>
            <a:endParaRPr lang="en-US" dirty="0"/>
          </a:p>
        </p:txBody>
      </p:sp>
      <p:sp>
        <p:nvSpPr>
          <p:cNvPr id="3" name="Content Placeholder 2">
            <a:extLst>
              <a:ext uri="{FF2B5EF4-FFF2-40B4-BE49-F238E27FC236}">
                <a16:creationId xmlns:a16="http://schemas.microsoft.com/office/drawing/2014/main" id="{F0DD4CB9-868D-9606-1F98-94953D11676C}"/>
              </a:ext>
            </a:extLst>
          </p:cNvPr>
          <p:cNvSpPr>
            <a:spLocks noGrp="1"/>
          </p:cNvSpPr>
          <p:nvPr>
            <p:ph idx="1"/>
          </p:nvPr>
        </p:nvSpPr>
        <p:spPr>
          <a:xfrm>
            <a:off x="761999" y="1782147"/>
            <a:ext cx="10988467" cy="3732534"/>
          </a:xfrm>
        </p:spPr>
        <p:txBody>
          <a:bodyPr vert="horz" lIns="91440" tIns="45720" rIns="91440" bIns="45720" rtlCol="0" anchor="t">
            <a:normAutofit lnSpcReduction="10000"/>
          </a:bodyPr>
          <a:lstStyle/>
          <a:p>
            <a:pPr marL="0" indent="0">
              <a:buNone/>
            </a:pPr>
            <a:r>
              <a:rPr lang="en-US" dirty="0" smtClean="0">
                <a:solidFill>
                  <a:srgbClr val="FFFFFF">
                    <a:alpha val="70000"/>
                  </a:srgbClr>
                </a:solidFill>
              </a:rPr>
              <a:t>We can evaluate machine learning algorithm using various metrics like:</a:t>
            </a:r>
          </a:p>
          <a:p>
            <a:pPr marL="514350" indent="-514350">
              <a:buFont typeface="+mj-lt"/>
              <a:buAutoNum type="arabicPeriod"/>
            </a:pPr>
            <a:r>
              <a:rPr lang="en-US" dirty="0" smtClean="0">
                <a:solidFill>
                  <a:srgbClr val="FFFFFF">
                    <a:alpha val="70000"/>
                  </a:srgbClr>
                </a:solidFill>
              </a:rPr>
              <a:t>Accuracy                              </a:t>
            </a:r>
          </a:p>
          <a:p>
            <a:pPr marL="514350" indent="-514350">
              <a:buFont typeface="+mj-lt"/>
              <a:buAutoNum type="arabicPeriod"/>
            </a:pPr>
            <a:r>
              <a:rPr lang="en-US" dirty="0" smtClean="0">
                <a:solidFill>
                  <a:srgbClr val="FFFFFF">
                    <a:alpha val="70000"/>
                  </a:srgbClr>
                </a:solidFill>
              </a:rPr>
              <a:t>Precision                                 </a:t>
            </a:r>
          </a:p>
          <a:p>
            <a:pPr marL="514350" indent="-514350">
              <a:buFont typeface="+mj-lt"/>
              <a:buAutoNum type="arabicPeriod"/>
            </a:pPr>
            <a:r>
              <a:rPr lang="en-US" dirty="0" smtClean="0">
                <a:solidFill>
                  <a:srgbClr val="FFFFFF">
                    <a:alpha val="70000"/>
                  </a:srgbClr>
                </a:solidFill>
              </a:rPr>
              <a:t>Recall                                </a:t>
            </a:r>
          </a:p>
          <a:p>
            <a:pPr marL="514350" indent="-514350">
              <a:buFont typeface="+mj-lt"/>
              <a:buAutoNum type="arabicPeriod"/>
            </a:pPr>
            <a:r>
              <a:rPr lang="en-US" dirty="0" smtClean="0">
                <a:solidFill>
                  <a:srgbClr val="FFFFFF">
                    <a:alpha val="70000"/>
                  </a:srgbClr>
                </a:solidFill>
              </a:rPr>
              <a:t>F1-Score</a:t>
            </a:r>
            <a:endParaRPr lang="en-US" dirty="0">
              <a:solidFill>
                <a:srgbClr val="FFFFFF">
                  <a:alpha val="70000"/>
                </a:srgbClr>
              </a:solidFill>
            </a:endParaRPr>
          </a:p>
        </p:txBody>
      </p:sp>
    </p:spTree>
    <p:extLst>
      <p:ext uri="{BB962C8B-B14F-4D97-AF65-F5344CB8AC3E}">
        <p14:creationId xmlns:p14="http://schemas.microsoft.com/office/powerpoint/2010/main" val="108495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AND ANALYSIS</a:t>
            </a:r>
            <a:endParaRPr lang="en-IN" dirty="0"/>
          </a:p>
        </p:txBody>
      </p:sp>
      <p:sp>
        <p:nvSpPr>
          <p:cNvPr id="3" name="Content Placeholder 2"/>
          <p:cNvSpPr>
            <a:spLocks noGrp="1"/>
          </p:cNvSpPr>
          <p:nvPr>
            <p:ph idx="1"/>
          </p:nvPr>
        </p:nvSpPr>
        <p:spPr/>
        <p:txBody>
          <a:bodyPr/>
          <a:lstStyle/>
          <a:p>
            <a:pPr marL="0" indent="0">
              <a:buNone/>
            </a:pPr>
            <a:r>
              <a:rPr lang="en-IN" dirty="0" smtClean="0"/>
              <a:t>Hence we evaluate and analyse the result based on these metrics for different datasets ,classifiers and different methods of feature extraction methodology.</a:t>
            </a:r>
            <a:endParaRPr lang="en-IN" dirty="0"/>
          </a:p>
        </p:txBody>
      </p:sp>
    </p:spTree>
    <p:extLst>
      <p:ext uri="{BB962C8B-B14F-4D97-AF65-F5344CB8AC3E}">
        <p14:creationId xmlns:p14="http://schemas.microsoft.com/office/powerpoint/2010/main" val="135933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890" y="386499"/>
            <a:ext cx="10668000" cy="1941922"/>
          </a:xfrm>
        </p:spPr>
        <p:txBody>
          <a:bodyPr/>
          <a:lstStyle/>
          <a:p>
            <a:r>
              <a:rPr lang="en-IN" dirty="0" smtClean="0"/>
              <a:t>Confusion Matrix Without Normalization</a:t>
            </a:r>
            <a:br>
              <a:rPr lang="en-IN" dirty="0" smtClean="0"/>
            </a:br>
            <a:r>
              <a:rPr lang="en-IN" dirty="0" smtClean="0"/>
              <a:t/>
            </a:r>
            <a:br>
              <a:rPr lang="en-IN" dirty="0" smtClean="0"/>
            </a:br>
            <a:r>
              <a:rPr lang="en-IN" sz="2400" dirty="0" smtClean="0">
                <a:solidFill>
                  <a:schemeClr val="bg1"/>
                </a:solidFill>
              </a:rPr>
              <a:t>Accuracy  95.54%</a:t>
            </a:r>
            <a:endParaRPr lang="en-IN" sz="24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4022" y="2448233"/>
            <a:ext cx="5704635" cy="422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267857"/>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2448</TotalTime>
  <Words>267</Words>
  <Application>Microsoft Office PowerPoint</Application>
  <PresentationFormat>Widescreen</PresentationFormat>
  <Paragraphs>34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Avenir Next LT Pro Light</vt:lpstr>
      <vt:lpstr>Calibri</vt:lpstr>
      <vt:lpstr>Sitka Subheading</vt:lpstr>
      <vt:lpstr>PebbleVTI</vt:lpstr>
      <vt:lpstr>FAKE NEWS DETECTION </vt:lpstr>
      <vt:lpstr>INTRODUCTION</vt:lpstr>
      <vt:lpstr>PowerPoint Presentation</vt:lpstr>
      <vt:lpstr>PROBLEM STATEMENT </vt:lpstr>
      <vt:lpstr>ANALYTICS TOOLS</vt:lpstr>
      <vt:lpstr>METHODOLOGY </vt:lpstr>
      <vt:lpstr>RESULT AND ANALYSIS</vt:lpstr>
      <vt:lpstr>RESULT AND ANALYSIS</vt:lpstr>
      <vt:lpstr>Confusion Matrix Without Normalization  Accuracy  95.54%</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avich</cp:lastModifiedBy>
  <cp:revision>271</cp:revision>
  <dcterms:created xsi:type="dcterms:W3CDTF">2022-05-10T16:17:10Z</dcterms:created>
  <dcterms:modified xsi:type="dcterms:W3CDTF">2022-12-10T14:23:28Z</dcterms:modified>
</cp:coreProperties>
</file>