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69" r:id="rId4"/>
    <p:sldId id="259" r:id="rId5"/>
    <p:sldId id="262" r:id="rId6"/>
    <p:sldId id="265" r:id="rId7"/>
    <p:sldId id="260" r:id="rId8"/>
    <p:sldId id="266" r:id="rId9"/>
    <p:sldId id="263" r:id="rId10"/>
    <p:sldId id="268" r:id="rId11"/>
  </p:sldIdLst>
  <p:sldSz cx="18288000" cy="10287000"/>
  <p:notesSz cx="6858000" cy="9144000"/>
  <p:embeddedFontLst>
    <p:embeddedFont>
      <p:font typeface="Canva Sans Bold" panose="020B0604020202020204" charset="0"/>
      <p:regular r:id="rId12"/>
    </p:embeddedFont>
    <p:embeddedFont>
      <p:font typeface="Canva Sans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6" d="100"/>
          <a:sy n="26" d="100"/>
        </p:scale>
        <p:origin x="88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AD88B-2589-03A5-38F2-ED004EBF2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649" y="0"/>
            <a:ext cx="18685297" cy="10286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5CA6D7-3CA1-9AD3-E858-525FA926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699" y="1257300"/>
            <a:ext cx="13182600" cy="5943600"/>
          </a:xfrm>
        </p:spPr>
        <p:txBody>
          <a:bodyPr>
            <a:normAutofit/>
          </a:bodyPr>
          <a:lstStyle/>
          <a:p>
            <a:r>
              <a:rPr lang="en-IN" sz="88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3BE955-9EC6-8CF0-C996-D62096FE8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42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CEA95-E5F8-5563-5A7F-9A5FE69FA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685297" cy="10286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747192A-6B06-022A-AF43-968BF46E1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028700"/>
            <a:ext cx="15544800" cy="1470025"/>
          </a:xfrm>
        </p:spPr>
        <p:txBody>
          <a:bodyPr>
            <a:noAutofit/>
          </a:bodyPr>
          <a:lstStyle/>
          <a:p>
            <a:r>
              <a:rPr lang="en-US" sz="7200" b="1" i="0" dirty="0" err="1">
                <a:solidFill>
                  <a:srgbClr val="FFFFFF"/>
                </a:solidFill>
                <a:effectLst/>
              </a:rPr>
              <a:t>DeepFace</a:t>
            </a:r>
            <a:r>
              <a:rPr lang="en-US" sz="7200" b="1" i="0" dirty="0">
                <a:solidFill>
                  <a:srgbClr val="FFFFFF"/>
                </a:solidFill>
                <a:effectLst/>
              </a:rPr>
              <a:t>: Building and Training a Custom CNN for Face Recognition </a:t>
            </a:r>
            <a:endParaRPr lang="en-IN" sz="7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AD1A13-CFAA-0F08-90B9-C78779A9C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0" y="3763962"/>
            <a:ext cx="6400800" cy="17526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21600" b="0" i="0" dirty="0">
                <a:solidFill>
                  <a:srgbClr val="FFFFFF"/>
                </a:solidFill>
                <a:effectLst/>
                <a:latin typeface="YAFdJjTk5UU 0"/>
              </a:rPr>
              <a:t>Team Members </a:t>
            </a:r>
            <a:r>
              <a:rPr lang="en-US" sz="21600" b="0" i="0" dirty="0" smtClean="0">
                <a:solidFill>
                  <a:srgbClr val="FFFFFF"/>
                </a:solidFill>
                <a:effectLst/>
                <a:latin typeface="YAFdJjTk5UU 0"/>
              </a:rPr>
              <a:t>:</a:t>
            </a:r>
            <a:endParaRPr lang="en-US" sz="2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600" b="0" i="0" dirty="0" err="1" smtClean="0">
                <a:solidFill>
                  <a:srgbClr val="FFFFFF"/>
                </a:solidFill>
                <a:effectLst/>
              </a:rPr>
              <a:t>Avinash</a:t>
            </a:r>
            <a:endParaRPr lang="en-US" sz="2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81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F14999-2E08-337F-FFDA-75E7296EC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648" y="0"/>
            <a:ext cx="18486648" cy="104013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DEFF7D2-C3F0-C380-7F1F-455A6527C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3800" y="114300"/>
            <a:ext cx="10896600" cy="2590800"/>
          </a:xfrm>
        </p:spPr>
        <p:txBody>
          <a:bodyPr>
            <a:normAutofit/>
          </a:bodyPr>
          <a:lstStyle/>
          <a:p>
            <a:r>
              <a:rPr lang="en-IN" sz="9000" b="1" i="0" dirty="0">
                <a:solidFill>
                  <a:srgbClr val="FFFFFF"/>
                </a:solidFill>
                <a:effectLst/>
              </a:rPr>
              <a:t>Introduction</a:t>
            </a:r>
            <a:endParaRPr lang="en-IN" sz="9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731D2-3424-F230-875B-6EAA2CE09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776" y="3238500"/>
            <a:ext cx="15453624" cy="5105400"/>
          </a:xfrm>
        </p:spPr>
        <p:txBody>
          <a:bodyPr>
            <a:noAutofit/>
          </a:bodyPr>
          <a:lstStyle/>
          <a:p>
            <a:r>
              <a:rPr lang="en-US" sz="4800" i="0" dirty="0">
                <a:solidFill>
                  <a:srgbClr val="FFFFFF"/>
                </a:solidFill>
                <a:effectLst/>
                <a:latin typeface="YAFdJjTk5UU 0"/>
              </a:rPr>
              <a:t>In this project, we aim to create a custom face recognition system using CNN. </a:t>
            </a:r>
            <a:endParaRPr lang="en-US" sz="4800" dirty="0">
              <a:solidFill>
                <a:srgbClr val="FFFFFF"/>
              </a:solidFill>
              <a:effectLst/>
              <a:latin typeface="YAFdJjTk5UU 0"/>
            </a:endParaRPr>
          </a:p>
          <a:p>
            <a:r>
              <a:rPr lang="en-US" sz="4800" i="0" dirty="0">
                <a:solidFill>
                  <a:srgbClr val="FFFFFF"/>
                </a:solidFill>
                <a:effectLst/>
                <a:latin typeface="YAFdJjTk5UU 0"/>
              </a:rPr>
              <a:t>The CNN will be trained to solve one shot learning problem which is most common problem in this systems. To solve this problem we will be using Siamese Network technique.</a:t>
            </a:r>
            <a:endParaRPr lang="en-US" sz="4800" dirty="0">
              <a:solidFill>
                <a:srgbClr val="FFFFFF"/>
              </a:solidFill>
              <a:effectLst/>
              <a:latin typeface="YAFdJjTk5UU 0"/>
            </a:endParaRPr>
          </a:p>
          <a:p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13132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6578" y="-636128"/>
            <a:ext cx="18664578" cy="11113627"/>
          </a:xfrm>
          <a:custGeom>
            <a:avLst/>
            <a:gdLst/>
            <a:ahLst/>
            <a:cxnLst/>
            <a:rect l="l" t="t" r="r" b="b"/>
            <a:pathLst>
              <a:path w="18664578" h="10794150">
                <a:moveTo>
                  <a:pt x="0" y="0"/>
                </a:moveTo>
                <a:lnTo>
                  <a:pt x="18664578" y="0"/>
                </a:lnTo>
                <a:lnTo>
                  <a:pt x="18664578" y="10794150"/>
                </a:lnTo>
                <a:lnTo>
                  <a:pt x="0" y="1079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33" t="-716" r="-3076" b="-34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95600" y="159703"/>
            <a:ext cx="12154115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dirty="0">
                <a:solidFill>
                  <a:srgbClr val="FFFFFF"/>
                </a:solidFill>
                <a:latin typeface="Canva Sans Bold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376578" y="2125741"/>
            <a:ext cx="18664578" cy="7015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6730" lvl="1" indent="-543365">
              <a:lnSpc>
                <a:spcPts val="7046"/>
              </a:lnSpc>
              <a:buFont typeface="Arial"/>
              <a:buChar char="•"/>
            </a:pPr>
            <a:r>
              <a:rPr lang="en-US" sz="5033">
                <a:solidFill>
                  <a:srgbClr val="FFFFFF"/>
                </a:solidFill>
                <a:latin typeface="Canva Sans"/>
              </a:rPr>
              <a:t>Enhanced Accuracy</a:t>
            </a:r>
          </a:p>
          <a:p>
            <a:pPr>
              <a:lnSpc>
                <a:spcPts val="5080"/>
              </a:lnSpc>
            </a:pPr>
            <a:r>
              <a:rPr lang="en-US" sz="3628">
                <a:solidFill>
                  <a:srgbClr val="FFFFFF"/>
                </a:solidFill>
                <a:latin typeface="Canva Sans"/>
              </a:rPr>
              <a:t>         Minimizing false positives and negatives with industry-leading accuracy.</a:t>
            </a:r>
          </a:p>
          <a:p>
            <a:pPr>
              <a:lnSpc>
                <a:spcPts val="7130"/>
              </a:lnSpc>
            </a:pPr>
            <a:endParaRPr lang="en-US" sz="3628">
              <a:solidFill>
                <a:srgbClr val="FFFFFF"/>
              </a:solidFill>
              <a:latin typeface="Canva Sans"/>
            </a:endParaRPr>
          </a:p>
          <a:p>
            <a:pPr marL="1099599" lvl="1" indent="-549799">
              <a:lnSpc>
                <a:spcPts val="7130"/>
              </a:lnSpc>
              <a:buFont typeface="Arial"/>
              <a:buChar char="•"/>
            </a:pPr>
            <a:r>
              <a:rPr lang="en-US" sz="5093">
                <a:solidFill>
                  <a:srgbClr val="FFFFFF"/>
                </a:solidFill>
                <a:latin typeface="Canva Sans"/>
              </a:rPr>
              <a:t>Efficient Processing</a:t>
            </a:r>
          </a:p>
          <a:p>
            <a:pPr>
              <a:lnSpc>
                <a:spcPts val="5023"/>
              </a:lnSpc>
            </a:pPr>
            <a:r>
              <a:rPr lang="en-US" sz="3588">
                <a:solidFill>
                  <a:srgbClr val="FFFFFF"/>
                </a:solidFill>
                <a:latin typeface="Canva Sans"/>
              </a:rPr>
              <a:t>          Optimizing speed and efficiency with real-time facial recognition algorithms</a:t>
            </a:r>
          </a:p>
          <a:p>
            <a:pPr>
              <a:lnSpc>
                <a:spcPts val="5023"/>
              </a:lnSpc>
            </a:pPr>
            <a:endParaRPr lang="en-US" sz="3588">
              <a:solidFill>
                <a:srgbClr val="FFFFFF"/>
              </a:solidFill>
              <a:latin typeface="Canva Sans"/>
            </a:endParaRPr>
          </a:p>
          <a:p>
            <a:pPr marL="1099599" lvl="1" indent="-549799">
              <a:lnSpc>
                <a:spcPts val="7130"/>
              </a:lnSpc>
              <a:buFont typeface="Arial"/>
              <a:buChar char="•"/>
            </a:pPr>
            <a:r>
              <a:rPr lang="en-US" sz="5093">
                <a:solidFill>
                  <a:srgbClr val="FFFFFF"/>
                </a:solidFill>
                <a:latin typeface="Canva Sans"/>
              </a:rPr>
              <a:t>Robustness to Conditions</a:t>
            </a:r>
          </a:p>
          <a:p>
            <a:pPr>
              <a:lnSpc>
                <a:spcPts val="5030"/>
              </a:lnSpc>
            </a:pPr>
            <a:r>
              <a:rPr lang="en-US" sz="3593">
                <a:solidFill>
                  <a:srgbClr val="FFFFFF"/>
                </a:solidFill>
                <a:latin typeface="Canva Sans"/>
              </a:rPr>
              <a:t>           Ensuring accuracy in varying conditions, such as lighting and occlusion.</a:t>
            </a:r>
          </a:p>
          <a:p>
            <a:pPr algn="ctr">
              <a:lnSpc>
                <a:spcPts val="7130"/>
              </a:lnSpc>
            </a:pPr>
            <a:endParaRPr lang="en-US" sz="3593">
              <a:solidFill>
                <a:srgbClr val="FFFFFF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3052" y="-481155"/>
            <a:ext cx="18534104" cy="11249309"/>
          </a:xfrm>
          <a:custGeom>
            <a:avLst/>
            <a:gdLst/>
            <a:ahLst/>
            <a:cxnLst/>
            <a:rect l="l" t="t" r="r" b="b"/>
            <a:pathLst>
              <a:path w="18534104" h="11249309">
                <a:moveTo>
                  <a:pt x="0" y="0"/>
                </a:moveTo>
                <a:lnTo>
                  <a:pt x="18534104" y="0"/>
                </a:lnTo>
                <a:lnTo>
                  <a:pt x="18534104" y="11249309"/>
                </a:lnTo>
                <a:lnTo>
                  <a:pt x="0" y="11249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58" r="-4328" b="-287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3193162"/>
            <a:ext cx="18288000" cy="3596669"/>
          </a:xfrm>
          <a:custGeom>
            <a:avLst/>
            <a:gdLst/>
            <a:ahLst/>
            <a:cxnLst/>
            <a:rect l="l" t="t" r="r" b="b"/>
            <a:pathLst>
              <a:path w="18288000" h="3596669">
                <a:moveTo>
                  <a:pt x="0" y="0"/>
                </a:moveTo>
                <a:lnTo>
                  <a:pt x="18288000" y="0"/>
                </a:lnTo>
                <a:lnTo>
                  <a:pt x="18288000" y="3596670"/>
                </a:lnTo>
                <a:lnTo>
                  <a:pt x="0" y="35966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" r="-2342" b="-703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48000" y="159703"/>
            <a:ext cx="11899404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Canva Sans Bold"/>
              </a:rPr>
              <a:t>System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FA6C1-1AAD-3381-C7FE-944EF1BC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76672"/>
            <a:ext cx="18441266" cy="1276367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AD91CA2-D627-BF26-242A-A59482D28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400" y="266701"/>
            <a:ext cx="9829800" cy="3333750"/>
          </a:xfrm>
        </p:spPr>
        <p:txBody>
          <a:bodyPr>
            <a:normAutofit/>
          </a:bodyPr>
          <a:lstStyle/>
          <a:p>
            <a:r>
              <a:rPr lang="en-IN" sz="9600" b="1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966560B-BF23-DF7E-D1A4-DD0A38AAF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848100"/>
            <a:ext cx="16611600" cy="17907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6500" dirty="0">
                <a:solidFill>
                  <a:schemeClr val="bg1"/>
                </a:solidFill>
              </a:rPr>
              <a:t>Real Time Recognition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6500" dirty="0">
                <a:solidFill>
                  <a:schemeClr val="bg1"/>
                </a:solidFill>
              </a:rPr>
              <a:t>Improved Accuracy </a:t>
            </a:r>
          </a:p>
        </p:txBody>
      </p:sp>
    </p:spTree>
    <p:extLst>
      <p:ext uri="{BB962C8B-B14F-4D97-AF65-F5344CB8AC3E}">
        <p14:creationId xmlns:p14="http://schemas.microsoft.com/office/powerpoint/2010/main" val="289297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832" y="-266700"/>
            <a:ext cx="18450232" cy="1066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801" t="-14339" r="-7097" b="-846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2333777" y="-30884"/>
            <a:ext cx="13620446" cy="2241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322"/>
              </a:lnSpc>
              <a:spcBef>
                <a:spcPct val="0"/>
              </a:spcBef>
            </a:pPr>
            <a:r>
              <a:rPr lang="en-US" sz="13087">
                <a:solidFill>
                  <a:srgbClr val="FFFFFF"/>
                </a:solidFill>
                <a:latin typeface="Canva Sans Bold"/>
              </a:rPr>
              <a:t>Challenges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43113" y="2710011"/>
            <a:ext cx="11616495" cy="4795540"/>
            <a:chOff x="0" y="-95249"/>
            <a:chExt cx="15488660" cy="6394053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49"/>
              <a:ext cx="15488660" cy="1230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3719" lvl="1">
                <a:lnSpc>
                  <a:spcPts val="7699"/>
                </a:lnSpc>
              </a:pPr>
              <a:endParaRPr lang="en-US" sz="5499" dirty="0">
                <a:solidFill>
                  <a:srgbClr val="FFFFFF"/>
                </a:solidFill>
                <a:latin typeface="Canva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96800"/>
              <a:ext cx="9418091" cy="1213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190251" lvl="1" indent="-595125">
                <a:lnSpc>
                  <a:spcPts val="7718"/>
                </a:lnSpc>
                <a:buFont typeface="Arial"/>
                <a:buChar char="•"/>
              </a:pPr>
              <a:r>
                <a:rPr lang="en-US" sz="5512">
                  <a:solidFill>
                    <a:srgbClr val="FFFFFF"/>
                  </a:solidFill>
                  <a:latin typeface="Canva Sans"/>
                </a:rPr>
                <a:t>Data Limitations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116662"/>
              <a:ext cx="9202021" cy="1182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147072" lvl="1" indent="-573536">
                <a:lnSpc>
                  <a:spcPts val="7438"/>
                </a:lnSpc>
                <a:buFont typeface="Arial"/>
                <a:buChar char="•"/>
              </a:pPr>
              <a:r>
                <a:rPr lang="en-US" sz="5312">
                  <a:solidFill>
                    <a:srgbClr val="FFFFFF"/>
                  </a:solidFill>
                  <a:latin typeface="Canva Sans"/>
                </a:rPr>
                <a:t>Data Limitations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542342"/>
              <a:ext cx="6699592" cy="1204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168661" lvl="1" indent="-584331">
                <a:lnSpc>
                  <a:spcPts val="7578"/>
                </a:lnSpc>
                <a:buFont typeface="Arial"/>
                <a:buChar char="•"/>
              </a:pPr>
              <a:r>
                <a:rPr lang="en-US" sz="5412" dirty="0">
                  <a:solidFill>
                    <a:srgbClr val="FFFFFF"/>
                  </a:solidFill>
                  <a:latin typeface="Canva Sans"/>
                </a:rPr>
                <a:t>Overfitting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674381"/>
              <a:ext cx="12314238" cy="1204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168661" lvl="1" indent="-584331">
                <a:lnSpc>
                  <a:spcPts val="7578"/>
                </a:lnSpc>
                <a:buFont typeface="Arial"/>
                <a:buChar char="•"/>
              </a:pPr>
              <a:r>
                <a:rPr lang="en-US" sz="5412">
                  <a:solidFill>
                    <a:srgbClr val="FFFFFF"/>
                  </a:solidFill>
                  <a:latin typeface="Canva Sans"/>
                </a:rPr>
                <a:t>Hyperparameter Tuning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0A8952C-30E7-0208-47CF-2C5610860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685297" cy="102869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64B4C63-B454-0E58-83D0-B5E121F2F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647700"/>
            <a:ext cx="7772400" cy="1470025"/>
          </a:xfrm>
        </p:spPr>
        <p:txBody>
          <a:bodyPr>
            <a:noAutofit/>
          </a:bodyPr>
          <a:lstStyle/>
          <a:p>
            <a:r>
              <a:rPr lang="en-IN" sz="10000" b="1" i="0" dirty="0">
                <a:solidFill>
                  <a:srgbClr val="FFFFFF"/>
                </a:solidFill>
                <a:effectLst/>
              </a:rPr>
              <a:t>Technology</a:t>
            </a:r>
            <a:endParaRPr lang="en-IN" sz="10000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9BC2C1A-094F-6F9D-C042-F42558435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2117725"/>
            <a:ext cx="10058400" cy="72390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4800" b="0" i="0" dirty="0">
                <a:solidFill>
                  <a:srgbClr val="FFFFFF"/>
                </a:solidFill>
                <a:effectLst/>
              </a:rPr>
              <a:t>Python</a:t>
            </a:r>
            <a:endParaRPr lang="en-IN" sz="4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800" b="0" i="0" dirty="0">
                <a:solidFill>
                  <a:srgbClr val="FFFFFF"/>
                </a:solidFill>
                <a:effectLst/>
              </a:rPr>
              <a:t>NumPy</a:t>
            </a:r>
            <a:endParaRPr lang="en-IN" sz="4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800" b="0" i="0" dirty="0">
                <a:solidFill>
                  <a:srgbClr val="FFFFFF"/>
                </a:solidFill>
                <a:effectLst/>
              </a:rPr>
              <a:t>CNN (Convolutional Neural Network)</a:t>
            </a:r>
            <a:endParaRPr lang="en-IN" sz="4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800" b="0" i="0" dirty="0" err="1">
                <a:solidFill>
                  <a:srgbClr val="FFFFFF"/>
                </a:solidFill>
                <a:effectLst/>
              </a:rPr>
              <a:t>Tensorflow</a:t>
            </a:r>
            <a:endParaRPr lang="en-IN" sz="4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800" b="0" i="0" dirty="0" err="1">
                <a:solidFill>
                  <a:srgbClr val="FFFFFF"/>
                </a:solidFill>
                <a:effectLst/>
              </a:rPr>
              <a:t>Keras</a:t>
            </a:r>
            <a:endParaRPr lang="en-IN" sz="4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800" b="0" i="0" dirty="0">
                <a:solidFill>
                  <a:srgbClr val="FFFFFF"/>
                </a:solidFill>
                <a:effectLst/>
              </a:rPr>
              <a:t>OpenCV</a:t>
            </a:r>
            <a:endParaRPr lang="en-IN" sz="4800" dirty="0"/>
          </a:p>
          <a:p>
            <a:pPr algn="l"/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88737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66700"/>
            <a:ext cx="19070869" cy="11963400"/>
          </a:xfrm>
          <a:custGeom>
            <a:avLst/>
            <a:gdLst/>
            <a:ahLst/>
            <a:cxnLst/>
            <a:rect l="l" t="t" r="r" b="b"/>
            <a:pathLst>
              <a:path w="19070869" h="10774712">
                <a:moveTo>
                  <a:pt x="0" y="0"/>
                </a:moveTo>
                <a:lnTo>
                  <a:pt x="19070868" y="0"/>
                </a:lnTo>
                <a:lnTo>
                  <a:pt x="19070868" y="10774712"/>
                </a:lnTo>
                <a:lnTo>
                  <a:pt x="0" y="10774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06" t="-8936" r="-4306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420918" y="336836"/>
            <a:ext cx="1598759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Canva Sans Bold"/>
              </a:rPr>
              <a:t>Applications and Use Cases: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417068"/>
            <a:ext cx="6081507" cy="635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1615" lvl="1" indent="-390808" algn="just">
              <a:lnSpc>
                <a:spcPts val="5068"/>
              </a:lnSpc>
              <a:buFont typeface="Arial"/>
              <a:buChar char="•"/>
            </a:pPr>
            <a:r>
              <a:rPr lang="en-US" sz="3620" dirty="0">
                <a:solidFill>
                  <a:srgbClr val="FFFFFF"/>
                </a:solidFill>
                <a:latin typeface="Canva Sans"/>
              </a:rPr>
              <a:t>Physical Access Control</a:t>
            </a:r>
          </a:p>
          <a:p>
            <a:pPr marL="781615" lvl="1" indent="-390808" algn="just">
              <a:lnSpc>
                <a:spcPts val="5068"/>
              </a:lnSpc>
              <a:buFont typeface="Arial"/>
              <a:buChar char="•"/>
            </a:pPr>
            <a:r>
              <a:rPr lang="en-US" sz="3620" dirty="0">
                <a:solidFill>
                  <a:srgbClr val="FFFFFF"/>
                </a:solidFill>
                <a:latin typeface="Canva Sans"/>
              </a:rPr>
              <a:t>Device Unlocking</a:t>
            </a:r>
          </a:p>
          <a:p>
            <a:pPr marL="781615" lvl="1" indent="-390808" algn="just">
              <a:lnSpc>
                <a:spcPts val="5068"/>
              </a:lnSpc>
              <a:buFont typeface="Arial"/>
              <a:buChar char="•"/>
            </a:pPr>
            <a:r>
              <a:rPr lang="en-US" sz="3620" dirty="0">
                <a:solidFill>
                  <a:srgbClr val="FFFFFF"/>
                </a:solidFill>
                <a:latin typeface="Canva Sans"/>
              </a:rPr>
              <a:t>Border Control</a:t>
            </a:r>
          </a:p>
          <a:p>
            <a:pPr marL="781615" lvl="1" indent="-390808" algn="just">
              <a:lnSpc>
                <a:spcPts val="5068"/>
              </a:lnSpc>
              <a:buFont typeface="Arial"/>
              <a:buChar char="•"/>
            </a:pPr>
            <a:r>
              <a:rPr lang="en-US" sz="3620" dirty="0">
                <a:solidFill>
                  <a:srgbClr val="FFFFFF"/>
                </a:solidFill>
                <a:latin typeface="Canva Sans"/>
              </a:rPr>
              <a:t>Criminal Identification</a:t>
            </a:r>
          </a:p>
          <a:p>
            <a:pPr marL="781615" lvl="1" indent="-390808" algn="just">
              <a:lnSpc>
                <a:spcPts val="5068"/>
              </a:lnSpc>
              <a:buFont typeface="Arial"/>
              <a:buChar char="•"/>
            </a:pPr>
            <a:r>
              <a:rPr lang="en-US" sz="3620" dirty="0">
                <a:solidFill>
                  <a:srgbClr val="FFFFFF"/>
                </a:solidFill>
                <a:latin typeface="Canva Sans"/>
              </a:rPr>
              <a:t>Surveillance</a:t>
            </a:r>
          </a:p>
          <a:p>
            <a:pPr marL="781615" lvl="1" indent="-390808" algn="just">
              <a:lnSpc>
                <a:spcPts val="5068"/>
              </a:lnSpc>
              <a:buFont typeface="Arial"/>
              <a:buChar char="•"/>
            </a:pPr>
            <a:r>
              <a:rPr lang="en-US" sz="3620" dirty="0">
                <a:solidFill>
                  <a:srgbClr val="FFFFFF"/>
                </a:solidFill>
                <a:latin typeface="Canva Sans"/>
              </a:rPr>
              <a:t>Financial Services</a:t>
            </a:r>
          </a:p>
          <a:p>
            <a:pPr marL="781615" lvl="1" indent="-390808" algn="just">
              <a:lnSpc>
                <a:spcPts val="5068"/>
              </a:lnSpc>
              <a:buFont typeface="Arial"/>
              <a:buChar char="•"/>
            </a:pPr>
            <a:r>
              <a:rPr lang="en-US" sz="3620" dirty="0">
                <a:solidFill>
                  <a:srgbClr val="FFFFFF"/>
                </a:solidFill>
                <a:latin typeface="Canva Sans"/>
              </a:rPr>
              <a:t>Online Authentication</a:t>
            </a:r>
          </a:p>
          <a:p>
            <a:pPr marL="781615" lvl="1" indent="-390808" algn="just">
              <a:lnSpc>
                <a:spcPts val="5068"/>
              </a:lnSpc>
              <a:buFont typeface="Arial"/>
              <a:buChar char="•"/>
            </a:pPr>
            <a:r>
              <a:rPr lang="en-US" sz="3620" dirty="0">
                <a:solidFill>
                  <a:srgbClr val="FFFFFF"/>
                </a:solidFill>
                <a:latin typeface="Canva Sans"/>
              </a:rPr>
              <a:t>Workplace Attendance</a:t>
            </a:r>
          </a:p>
          <a:p>
            <a:pPr marL="781615" lvl="1" indent="-390808" algn="just">
              <a:lnSpc>
                <a:spcPts val="5068"/>
              </a:lnSpc>
              <a:buFont typeface="Arial"/>
              <a:buChar char="•"/>
            </a:pPr>
            <a:r>
              <a:rPr lang="en-US" sz="3620" dirty="0">
                <a:solidFill>
                  <a:srgbClr val="FFFFFF"/>
                </a:solidFill>
                <a:latin typeface="Canva Sans"/>
              </a:rPr>
              <a:t>Academic Institutions</a:t>
            </a:r>
          </a:p>
          <a:p>
            <a:pPr algn="just">
              <a:lnSpc>
                <a:spcPts val="5068"/>
              </a:lnSpc>
            </a:pPr>
            <a:endParaRPr lang="en-US" sz="3620" dirty="0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414715" y="2417068"/>
            <a:ext cx="7394056" cy="5802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7565" lvl="1" indent="-398782">
              <a:lnSpc>
                <a:spcPts val="5171"/>
              </a:lnSpc>
              <a:buFont typeface="Arial"/>
              <a:buChar char="•"/>
            </a:pPr>
            <a:r>
              <a:rPr lang="en-US" sz="3694">
                <a:solidFill>
                  <a:srgbClr val="FFFFFF"/>
                </a:solidFill>
                <a:latin typeface="Canva Sans"/>
              </a:rPr>
              <a:t>Retail</a:t>
            </a:r>
          </a:p>
          <a:p>
            <a:pPr marL="797565" lvl="1" indent="-398782">
              <a:lnSpc>
                <a:spcPts val="5171"/>
              </a:lnSpc>
              <a:buFont typeface="Arial"/>
              <a:buChar char="•"/>
            </a:pPr>
            <a:r>
              <a:rPr lang="en-US" sz="3694">
                <a:solidFill>
                  <a:srgbClr val="FFFFFF"/>
                </a:solidFill>
                <a:latin typeface="Canva Sans"/>
              </a:rPr>
              <a:t>Hospitality</a:t>
            </a:r>
          </a:p>
          <a:p>
            <a:pPr marL="797565" lvl="1" indent="-398782">
              <a:lnSpc>
                <a:spcPts val="5171"/>
              </a:lnSpc>
              <a:buFont typeface="Arial"/>
              <a:buChar char="•"/>
            </a:pPr>
            <a:r>
              <a:rPr lang="en-US" sz="3694">
                <a:solidFill>
                  <a:srgbClr val="FFFFFF"/>
                </a:solidFill>
                <a:latin typeface="Canva Sans"/>
              </a:rPr>
              <a:t>Patient Identification</a:t>
            </a:r>
          </a:p>
          <a:p>
            <a:pPr marL="797565" lvl="1" indent="-398782">
              <a:lnSpc>
                <a:spcPts val="5171"/>
              </a:lnSpc>
              <a:buFont typeface="Arial"/>
              <a:buChar char="•"/>
            </a:pPr>
            <a:r>
              <a:rPr lang="en-US" sz="3694">
                <a:solidFill>
                  <a:srgbClr val="FFFFFF"/>
                </a:solidFill>
                <a:latin typeface="Canva Sans"/>
              </a:rPr>
              <a:t>Medical Diagnosis</a:t>
            </a:r>
          </a:p>
          <a:p>
            <a:pPr marL="797565" lvl="1" indent="-398782">
              <a:lnSpc>
                <a:spcPts val="5171"/>
              </a:lnSpc>
              <a:buFont typeface="Arial"/>
              <a:buChar char="•"/>
            </a:pPr>
            <a:r>
              <a:rPr lang="en-US" sz="3694">
                <a:solidFill>
                  <a:srgbClr val="FFFFFF"/>
                </a:solidFill>
                <a:latin typeface="Canva Sans"/>
              </a:rPr>
              <a:t>Targeted Advertising</a:t>
            </a:r>
          </a:p>
          <a:p>
            <a:pPr marL="797565" lvl="1" indent="-398782">
              <a:lnSpc>
                <a:spcPts val="5171"/>
              </a:lnSpc>
              <a:buFont typeface="Arial"/>
              <a:buChar char="•"/>
            </a:pPr>
            <a:r>
              <a:rPr lang="en-US" sz="3694">
                <a:solidFill>
                  <a:srgbClr val="FFFFFF"/>
                </a:solidFill>
                <a:latin typeface="Canva Sans"/>
              </a:rPr>
              <a:t>Customer Feedback</a:t>
            </a:r>
          </a:p>
          <a:p>
            <a:pPr marL="797565" lvl="1" indent="-398782">
              <a:lnSpc>
                <a:spcPts val="5171"/>
              </a:lnSpc>
              <a:buFont typeface="Arial"/>
              <a:buChar char="•"/>
            </a:pPr>
            <a:r>
              <a:rPr lang="en-US" sz="3694">
                <a:solidFill>
                  <a:srgbClr val="FFFFFF"/>
                </a:solidFill>
                <a:latin typeface="Canva Sans"/>
              </a:rPr>
              <a:t>Photo Tagging</a:t>
            </a:r>
          </a:p>
          <a:p>
            <a:pPr marL="797565" lvl="1" indent="-398782">
              <a:lnSpc>
                <a:spcPts val="5171"/>
              </a:lnSpc>
              <a:buFont typeface="Arial"/>
              <a:buChar char="•"/>
            </a:pPr>
            <a:r>
              <a:rPr lang="en-US" sz="3694">
                <a:solidFill>
                  <a:srgbClr val="FFFFFF"/>
                </a:solidFill>
                <a:latin typeface="Canva Sans"/>
              </a:rPr>
              <a:t>Gaming and Entertainment</a:t>
            </a:r>
          </a:p>
          <a:p>
            <a:pPr algn="ctr">
              <a:lnSpc>
                <a:spcPts val="5171"/>
              </a:lnSpc>
            </a:pPr>
            <a:endParaRPr lang="en-US" sz="3694">
              <a:solidFill>
                <a:srgbClr val="FFFFFF"/>
              </a:solidFill>
              <a:latin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176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Canva Sans Bold</vt:lpstr>
      <vt:lpstr>Canva Sans</vt:lpstr>
      <vt:lpstr>YAFdJjTk5UU 0</vt:lpstr>
      <vt:lpstr>Calibri</vt:lpstr>
      <vt:lpstr>Office Theme</vt:lpstr>
      <vt:lpstr>PowerPoint Presentation</vt:lpstr>
      <vt:lpstr>DeepFace: Building and Training a Custom CNN for Face Recognition </vt:lpstr>
      <vt:lpstr>Introduction</vt:lpstr>
      <vt:lpstr>PowerPoint Presentation</vt:lpstr>
      <vt:lpstr>PowerPoint Presentation</vt:lpstr>
      <vt:lpstr>Features</vt:lpstr>
      <vt:lpstr>PowerPoint Presentation</vt:lpstr>
      <vt:lpstr>Technology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heading</dc:title>
  <dc:creator>Yash</dc:creator>
  <cp:lastModifiedBy>DELL</cp:lastModifiedBy>
  <cp:revision>10</cp:revision>
  <dcterms:created xsi:type="dcterms:W3CDTF">2006-08-16T00:00:00Z</dcterms:created>
  <dcterms:modified xsi:type="dcterms:W3CDTF">2024-04-14T18:29:07Z</dcterms:modified>
  <dc:identifier>DAGCUFZGNK0</dc:identifier>
</cp:coreProperties>
</file>