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83" r:id="rId4"/>
    <p:sldId id="284" r:id="rId5"/>
    <p:sldId id="285" r:id="rId6"/>
    <p:sldId id="286" r:id="rId7"/>
    <p:sldId id="259" r:id="rId8"/>
    <p:sldId id="274" r:id="rId9"/>
    <p:sldId id="275" r:id="rId10"/>
    <p:sldId id="287" r:id="rId11"/>
    <p:sldId id="288" r:id="rId12"/>
    <p:sldId id="278" r:id="rId13"/>
    <p:sldId id="279" r:id="rId14"/>
    <p:sldId id="291" r:id="rId15"/>
    <p:sldId id="292" r:id="rId16"/>
    <p:sldId id="293"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9" d="100"/>
          <a:sy n="89" d="100"/>
        </p:scale>
        <p:origin x="4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7148/IJARCCE.2022.11420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861182"/>
            <a:ext cx="10363200" cy="573849"/>
          </a:xfrm>
        </p:spPr>
        <p:txBody>
          <a:bodyPr>
            <a:noAutofit/>
          </a:bodyPr>
          <a:lstStyle/>
          <a:p>
            <a:r>
              <a:rPr lang="en-US" sz="2800" b="1" dirty="0">
                <a:latin typeface="Verdana" panose="020B0604030504040204" pitchFamily="34" charset="0"/>
                <a:ea typeface="Verdana" panose="020B0604030504040204" pitchFamily="34" charset="0"/>
                <a:cs typeface="Times New Roman" panose="02020603050405020304" pitchFamily="18" charset="0"/>
              </a:rPr>
              <a:t>Affordable mobile application camera system to monitor residential societies vehicle activity</a:t>
            </a:r>
            <a:endParaRPr lang="en-GB" sz="28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Number:99</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421409420"/>
              </p:ext>
            </p:extLst>
          </p:nvPr>
        </p:nvGraphicFramePr>
        <p:xfrm>
          <a:off x="-379750" y="3585412"/>
          <a:ext cx="5930318" cy="2433483"/>
        </p:xfrm>
        <a:graphic>
          <a:graphicData uri="http://schemas.openxmlformats.org/drawingml/2006/table">
            <a:tbl>
              <a:tblPr firstRow="1" bandRow="1">
                <a:tableStyleId>{2D5ABB26-0587-4C30-8999-92F81FD0307C}</a:tableStyleId>
              </a:tblPr>
              <a:tblGrid>
                <a:gridCol w="1412734">
                  <a:extLst>
                    <a:ext uri="{9D8B030D-6E8A-4147-A177-3AD203B41FA5}">
                      <a16:colId xmlns:a16="http://schemas.microsoft.com/office/drawing/2014/main" val="3331634959"/>
                    </a:ext>
                  </a:extLst>
                </a:gridCol>
                <a:gridCol w="2258792">
                  <a:extLst>
                    <a:ext uri="{9D8B030D-6E8A-4147-A177-3AD203B41FA5}">
                      <a16:colId xmlns:a16="http://schemas.microsoft.com/office/drawing/2014/main" val="2054911721"/>
                    </a:ext>
                  </a:extLst>
                </a:gridCol>
                <a:gridCol w="2258792">
                  <a:extLst>
                    <a:ext uri="{9D8B030D-6E8A-4147-A177-3AD203B41FA5}">
                      <a16:colId xmlns:a16="http://schemas.microsoft.com/office/drawing/2014/main" val="1655793717"/>
                    </a:ext>
                  </a:extLst>
                </a:gridCol>
              </a:tblGrid>
              <a:tr h="481348">
                <a:tc>
                  <a:txBody>
                    <a:bodyPr/>
                    <a:lstStyle/>
                    <a:p>
                      <a:pPr algn="ctr"/>
                      <a:endParaRPr lang="en-GB" sz="2400" b="1" dirty="0">
                        <a:solidFill>
                          <a:schemeClr val="tx1"/>
                        </a:solidFill>
                        <a:latin typeface="Verdana" panose="020B0604030504040204" pitchFamily="34" charset="0"/>
                        <a:ea typeface="Verdana" panose="020B060403050404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1800" b="1" dirty="0">
                          <a:solidFill>
                            <a:schemeClr val="tx2">
                              <a:lumMod val="75000"/>
                            </a:schemeClr>
                          </a:solidFill>
                          <a:latin typeface="Verdana" panose="020B0604030504040204" pitchFamily="34" charset="0"/>
                          <a:ea typeface="Verdana" panose="020B0604030504040204" pitchFamily="34" charset="0"/>
                          <a:cs typeface="Times New Roman" panose="02020603050405020304" pitchFamily="18" charset="0"/>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1800" b="1" dirty="0">
                          <a:solidFill>
                            <a:schemeClr val="tx2">
                              <a:lumMod val="75000"/>
                            </a:schemeClr>
                          </a:solidFill>
                          <a:latin typeface="Verdana" panose="020B0604030504040204" pitchFamily="34" charset="0"/>
                          <a:ea typeface="Verdana" panose="020B0604030504040204" pitchFamily="34" charset="0"/>
                          <a:cs typeface="Times New Roman" panose="02020603050405020304" pitchFamily="18" charset="0"/>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90427">
                <a:tc>
                  <a:txBody>
                    <a:bodyPr/>
                    <a:lstStyle/>
                    <a:p>
                      <a:pPr algn="ctr"/>
                      <a:endParaRPr lang="en-GB" dirty="0">
                        <a:solidFill>
                          <a:schemeClr val="tx1"/>
                        </a:solidFill>
                        <a:latin typeface="Verdana" panose="020B0604030504040204" pitchFamily="34" charset="0"/>
                        <a:ea typeface="Verdana" panose="020B060403050404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latin typeface="Verdana" panose="020B0604030504040204" pitchFamily="34" charset="0"/>
                          <a:ea typeface="Verdana" panose="020B0604030504040204" pitchFamily="34" charset="0"/>
                          <a:cs typeface="Times New Roman" panose="02020603050405020304" pitchFamily="18" charset="0"/>
                        </a:rPr>
                        <a:t>20201CSE0548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latin typeface="Verdana" panose="020B0604030504040204" pitchFamily="34" charset="0"/>
                          <a:ea typeface="Verdana" panose="020B0604030504040204" pitchFamily="34" charset="0"/>
                          <a:cs typeface="Times New Roman" panose="02020603050405020304" pitchFamily="18" charset="0"/>
                        </a:rPr>
                        <a:t>Madan Kumar S 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90427">
                <a:tc>
                  <a:txBody>
                    <a:bodyPr/>
                    <a:lstStyle/>
                    <a:p>
                      <a:pPr algn="ctr"/>
                      <a:endParaRPr lang="en-GB" dirty="0">
                        <a:solidFill>
                          <a:schemeClr val="tx1"/>
                        </a:solidFill>
                        <a:latin typeface="Verdana" panose="020B0604030504040204" pitchFamily="34" charset="0"/>
                        <a:ea typeface="Verdana" panose="020B060403050404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latin typeface="Verdana" panose="020B0604030504040204" pitchFamily="34" charset="0"/>
                          <a:ea typeface="Verdana" panose="020B0604030504040204" pitchFamily="34" charset="0"/>
                          <a:cs typeface="Times New Roman" panose="02020603050405020304" pitchFamily="18" charset="0"/>
                        </a:rPr>
                        <a:t>20201CSE0562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latin typeface="Verdana" panose="020B0604030504040204" pitchFamily="34" charset="0"/>
                          <a:ea typeface="Verdana" panose="020B0604030504040204" pitchFamily="34" charset="0"/>
                          <a:cs typeface="Times New Roman" panose="02020603050405020304" pitchFamily="18" charset="0"/>
                        </a:rPr>
                        <a:t>Avinash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90427">
                <a:tc>
                  <a:txBody>
                    <a:bodyPr/>
                    <a:lstStyle/>
                    <a:p>
                      <a:pPr algn="ctr"/>
                      <a:endParaRPr lang="en-GB">
                        <a:solidFill>
                          <a:schemeClr val="tx1"/>
                        </a:solidFill>
                        <a:latin typeface="Verdana" panose="020B0604030504040204" pitchFamily="34" charset="0"/>
                        <a:ea typeface="Verdana" panose="020B060403050404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latin typeface="Verdana" panose="020B0604030504040204" pitchFamily="34" charset="0"/>
                          <a:ea typeface="Verdana" panose="020B0604030504040204" pitchFamily="34" charset="0"/>
                          <a:cs typeface="Times New Roman" panose="02020603050405020304" pitchFamily="18" charset="0"/>
                        </a:rPr>
                        <a:t>20201CSE0579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a:latin typeface="Verdana" panose="020B0604030504040204" pitchFamily="34" charset="0"/>
                          <a:ea typeface="Verdana" panose="020B0604030504040204" pitchFamily="34" charset="0"/>
                          <a:cs typeface="Times New Roman" panose="02020603050405020304" pitchFamily="18" charset="0"/>
                        </a:rPr>
                        <a:t>T N HARISH</a:t>
                      </a:r>
                      <a:endParaRPr lang="en-GB" dirty="0">
                        <a:latin typeface="Verdana" panose="020B0604030504040204" pitchFamily="34" charset="0"/>
                        <a:ea typeface="Verdana" panose="020B0604030504040204" pitchFamily="34"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90427">
                <a:tc>
                  <a:txBody>
                    <a:bodyPr/>
                    <a:lstStyle/>
                    <a:p>
                      <a:pPr algn="ctr"/>
                      <a:endParaRPr lang="en-GB">
                        <a:solidFill>
                          <a:schemeClr val="tx1"/>
                        </a:solidFill>
                        <a:latin typeface="Verdana" panose="020B0604030504040204" pitchFamily="34" charset="0"/>
                        <a:ea typeface="Verdana" panose="020B060403050404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latin typeface="Verdana" panose="020B0604030504040204" pitchFamily="34" charset="0"/>
                        <a:ea typeface="Verdana" panose="020B060403050404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latin typeface="Verdana" panose="020B0604030504040204" pitchFamily="34" charset="0"/>
                        <a:ea typeface="Verdana" panose="020B060403050404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90427">
                <a:tc>
                  <a:txBody>
                    <a:bodyPr/>
                    <a:lstStyle/>
                    <a:p>
                      <a:pPr algn="ctr"/>
                      <a:endParaRPr lang="en-GB">
                        <a:solidFill>
                          <a:schemeClr val="tx1"/>
                        </a:solidFill>
                        <a:latin typeface="Verdana" panose="020B0604030504040204" pitchFamily="34" charset="0"/>
                        <a:ea typeface="Verdana" panose="020B060403050404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latin typeface="Verdana" panose="020B0604030504040204" pitchFamily="34" charset="0"/>
                        <a:ea typeface="Verdana" panose="020B060403050404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latin typeface="Verdana" panose="020B0604030504040204" pitchFamily="34" charset="0"/>
                        <a:ea typeface="Verdana" panose="020B060403050404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600" dirty="0">
                <a:latin typeface="Times New Roman" panose="02020603050405020304" pitchFamily="18" charset="0"/>
                <a:cs typeface="Times New Roman" panose="02020603050405020304" pitchFamily="18" charset="0"/>
              </a:rPr>
              <a:t> </a:t>
            </a:r>
            <a:r>
              <a:rPr lang="en-GB" sz="1700" dirty="0" err="1">
                <a:cs typeface="Times New Roman" panose="02020603050405020304" pitchFamily="18" charset="0"/>
              </a:rPr>
              <a:t>Nasurudeen</a:t>
            </a:r>
            <a:r>
              <a:rPr lang="en-GB" sz="1700" dirty="0">
                <a:cs typeface="Times New Roman" panose="02020603050405020304" pitchFamily="18" charset="0"/>
              </a:rPr>
              <a:t> </a:t>
            </a:r>
            <a:r>
              <a:rPr lang="en-GB" sz="1700" dirty="0" err="1">
                <a:cs typeface="Times New Roman" panose="02020603050405020304" pitchFamily="18" charset="0"/>
              </a:rPr>
              <a:t>Ahamed.N</a:t>
            </a:r>
            <a:endParaRPr lang="en-GB" sz="1700" dirty="0">
              <a:solidFill>
                <a:schemeClr val="tx1"/>
              </a:solidFill>
            </a:endParaRPr>
          </a:p>
          <a:p>
            <a:pPr algn="l"/>
            <a:r>
              <a:rPr lang="en-GB" sz="1700" dirty="0">
                <a:solidFill>
                  <a:schemeClr val="tx1"/>
                </a:solidFill>
              </a:rPr>
              <a:t>Associate Professor(</a:t>
            </a:r>
            <a:r>
              <a:rPr lang="en-GB" sz="1700" dirty="0" err="1">
                <a:solidFill>
                  <a:schemeClr val="tx1"/>
                </a:solidFill>
              </a:rPr>
              <a:t>Sr.Gr</a:t>
            </a:r>
            <a:r>
              <a:rPr lang="en-GB" sz="1700" dirty="0">
                <a:solidFill>
                  <a:schemeClr val="tx1"/>
                </a:solidFill>
              </a:rPr>
              <a:t>)</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B5CE-62C2-4843-FA42-92E55B22911B}"/>
              </a:ext>
            </a:extLst>
          </p:cNvPr>
          <p:cNvSpPr>
            <a:spLocks noGrp="1"/>
          </p:cNvSpPr>
          <p:nvPr>
            <p:ph type="title"/>
          </p:nvPr>
        </p:nvSpPr>
        <p:spPr>
          <a:xfrm>
            <a:off x="838200" y="18255"/>
            <a:ext cx="10515600" cy="1325563"/>
          </a:xfrm>
        </p:spPr>
        <p:txBody>
          <a:bodyPr/>
          <a:lstStyle/>
          <a:p>
            <a:r>
              <a:rPr lang="en-GB" dirty="0">
                <a:latin typeface="Times New Roman" panose="02020603050405020304" pitchFamily="18" charset="0"/>
                <a:cs typeface="Times New Roman" panose="02020603050405020304" pitchFamily="18" charset="0"/>
              </a:rPr>
              <a:t>Expected Outcomes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619F3-F1B6-D24E-67AF-D5C561DAD6F8}"/>
              </a:ext>
            </a:extLst>
          </p:cNvPr>
          <p:cNvSpPr>
            <a:spLocks noGrp="1"/>
          </p:cNvSpPr>
          <p:nvPr>
            <p:ph idx="1"/>
          </p:nvPr>
        </p:nvSpPr>
        <p:spPr>
          <a:xfrm>
            <a:off x="838200" y="1253331"/>
            <a:ext cx="10515600" cy="435133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app can help to deter unauthorized vehicles from entering the premises, identify vehicles that are involved in criminal activity, reduce congestion by identifying vehicles that are parked in inconvenient or unsafe locations, improve traffic flow by providing real-time information about vehicle activity, and give residents peace of mind knowing that their community is being monitored.</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Here are some specific benefits that you can expect to see from using a mobile app to monitor residential societies vehicle activity:</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Reduce vehicle theft</a:t>
            </a:r>
          </a:p>
          <a:p>
            <a:r>
              <a:rPr lang="en-IN" sz="1800" i="0" dirty="0">
                <a:effectLst/>
                <a:latin typeface="Times New Roman" panose="02020603050405020304" pitchFamily="18" charset="0"/>
                <a:cs typeface="Times New Roman" panose="02020603050405020304" pitchFamily="18" charset="0"/>
              </a:rPr>
              <a:t>Visitor Management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Improved safety</a:t>
            </a:r>
          </a:p>
          <a:p>
            <a:r>
              <a:rPr lang="en-IN" sz="1800" i="0" dirty="0">
                <a:effectLst/>
                <a:latin typeface="Times New Roman" panose="02020603050405020304" pitchFamily="18" charset="0"/>
                <a:cs typeface="Times New Roman" panose="02020603050405020304" pitchFamily="18" charset="0"/>
              </a:rPr>
              <a:t>Cost-Effective Surveillance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Increased peace of mind                                                                   </a:t>
            </a:r>
            <a:endParaRPr lang="en-GB" sz="1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sz="1800" b="0" i="0" dirty="0">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06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89C9-4B97-B842-9AEF-7A43DF1DD4A2}"/>
              </a:ext>
            </a:extLst>
          </p:cNvPr>
          <p:cNvSpPr>
            <a:spLocks noGrp="1"/>
          </p:cNvSpPr>
          <p:nvPr>
            <p:ph type="title"/>
          </p:nvPr>
        </p:nvSpPr>
        <p:spPr>
          <a:xfrm>
            <a:off x="838200" y="0"/>
            <a:ext cx="10515600" cy="1325563"/>
          </a:xfrm>
        </p:spPr>
        <p:txBody>
          <a:bodyPr/>
          <a:lstStyle/>
          <a:p>
            <a:r>
              <a:rPr lang="en-IN" b="1" i="0" dirty="0">
                <a:effectLst/>
                <a:latin typeface="Times New Roman" panose="02020603050405020304" pitchFamily="18" charset="0"/>
                <a:cs typeface="Times New Roman" panose="02020603050405020304" pitchFamily="18" charset="0"/>
              </a:rPr>
              <a:t>Software Components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B1FB34-0A94-0B15-6361-7A7A748944DA}"/>
              </a:ext>
            </a:extLst>
          </p:cNvPr>
          <p:cNvSpPr>
            <a:spLocks noGrp="1"/>
          </p:cNvSpPr>
          <p:nvPr>
            <p:ph idx="1"/>
          </p:nvPr>
        </p:nvSpPr>
        <p:spPr>
          <a:xfrm>
            <a:off x="812800" y="1143001"/>
            <a:ext cx="10668000" cy="4952997"/>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Here's a breakdown of the software components that might be involved in implementing the "</a:t>
            </a:r>
            <a:r>
              <a:rPr lang="en-US" sz="1800" i="0" dirty="0" err="1">
                <a:effectLst/>
                <a:latin typeface="Times New Roman" panose="02020603050405020304" pitchFamily="18" charset="0"/>
                <a:cs typeface="Times New Roman" panose="02020603050405020304" pitchFamily="18" charset="0"/>
              </a:rPr>
              <a:t>Society</a:t>
            </a:r>
            <a:r>
              <a:rPr lang="en-US" sz="1800" dirty="0" err="1">
                <a:latin typeface="Times New Roman" panose="02020603050405020304" pitchFamily="18" charset="0"/>
                <a:cs typeface="Times New Roman" panose="02020603050405020304" pitchFamily="18" charset="0"/>
              </a:rPr>
              <a:t>SafeDrive</a:t>
            </a:r>
            <a:r>
              <a:rPr lang="en-US" sz="1800" dirty="0">
                <a:latin typeface="Times New Roman" panose="02020603050405020304" pitchFamily="18" charset="0"/>
                <a:cs typeface="Times New Roman" panose="02020603050405020304" pitchFamily="18" charset="0"/>
              </a:rPr>
              <a:t>" vehicle monitoring and identification system:</a:t>
            </a:r>
            <a:endParaRPr lang="en-US" sz="1600" dirty="0">
              <a:latin typeface="Times New Roman" panose="02020603050405020304" pitchFamily="18" charset="0"/>
              <a:cs typeface="Times New Roman" panose="02020603050405020304" pitchFamily="18" charset="0"/>
            </a:endParaRPr>
          </a:p>
          <a:p>
            <a:pPr marL="873760" marR="1872615" indent="0">
              <a:lnSpc>
                <a:spcPct val="105000"/>
              </a:lnSpc>
              <a:spcBef>
                <a:spcPts val="95"/>
              </a:spcBef>
              <a:spcAft>
                <a:spcPts val="0"/>
              </a:spcAft>
              <a:buNone/>
              <a:tabLst>
                <a:tab pos="1102360" algn="l"/>
                <a:tab pos="1102995" algn="l"/>
              </a:tabLst>
            </a:pPr>
            <a:r>
              <a:rPr lang="en-US" sz="1800" b="1" dirty="0">
                <a:effectLst/>
                <a:latin typeface="Times New Roman" panose="02020603050405020304" pitchFamily="18" charset="0"/>
                <a:ea typeface="Times New Roman" panose="02020603050405020304" pitchFamily="18" charset="0"/>
              </a:rPr>
              <a:t>      1.Operating</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System:</a:t>
            </a:r>
            <a:endParaRPr lang="en-IN" sz="1800" b="1" dirty="0">
              <a:latin typeface="Times New Roman" panose="02020603050405020304" pitchFamily="18" charset="0"/>
              <a:ea typeface="Times New Roman" panose="02020603050405020304" pitchFamily="18" charset="0"/>
            </a:endParaRPr>
          </a:p>
          <a:p>
            <a:pPr marL="873760" marR="1872615" indent="0">
              <a:lnSpc>
                <a:spcPct val="105000"/>
              </a:lnSpc>
              <a:spcBef>
                <a:spcPts val="95"/>
              </a:spcBef>
              <a:spcAft>
                <a:spcPts val="0"/>
              </a:spcAft>
              <a:buNone/>
              <a:tabLst>
                <a:tab pos="1102360" algn="l"/>
                <a:tab pos="1102995" algn="l"/>
              </a:tabLst>
            </a:pPr>
            <a:r>
              <a:rPr lang="en-IN" sz="1800" b="1"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Windows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 Linux.</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37285" indent="0">
              <a:spcBef>
                <a:spcPts val="5"/>
              </a:spcBef>
              <a:spcAft>
                <a:spcPts val="0"/>
              </a:spcAft>
              <a:buNone/>
              <a:tabLst>
                <a:tab pos="1672590" algn="l"/>
              </a:tabLst>
            </a:pPr>
            <a:r>
              <a:rPr lang="en-US" sz="1800" b="1" dirty="0">
                <a:effectLst/>
                <a:latin typeface="Times New Roman" panose="02020603050405020304" pitchFamily="18" charset="0"/>
                <a:ea typeface="Times New Roman" panose="02020603050405020304" pitchFamily="18" charset="0"/>
              </a:rPr>
              <a:t> 2.Development</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Integration:</a:t>
            </a:r>
            <a:endParaRPr lang="en-IN" sz="1800" b="1" dirty="0">
              <a:effectLst/>
              <a:latin typeface="Times New Roman" panose="02020603050405020304" pitchFamily="18" charset="0"/>
              <a:ea typeface="Times New Roman" panose="02020603050405020304" pitchFamily="18" charset="0"/>
            </a:endParaRPr>
          </a:p>
          <a:p>
            <a:pPr marL="457200" lvl="1" indent="0">
              <a:lnSpc>
                <a:spcPts val="2815"/>
              </a:lnSpc>
              <a:spcBef>
                <a:spcPts val="140"/>
              </a:spcBef>
              <a:spcAft>
                <a:spcPts val="0"/>
              </a:spcAft>
              <a:buNone/>
              <a:tabLst>
                <a:tab pos="1901190" algn="l"/>
              </a:tabLst>
            </a:pPr>
            <a:r>
              <a:rPr lang="en-US" sz="1800" dirty="0">
                <a:effectLst/>
                <a:latin typeface="Times New Roman" panose="02020603050405020304" pitchFamily="18" charset="0"/>
                <a:ea typeface="Times New Roman" panose="02020603050405020304" pitchFamily="18" charset="0"/>
              </a:rPr>
              <a:t>                Python: Programming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language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 and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integration.</a:t>
            </a:r>
            <a:endParaRPr lang="en-IN" sz="1800" dirty="0">
              <a:effectLst/>
              <a:latin typeface="Times New Roman" panose="02020603050405020304" pitchFamily="18" charset="0"/>
              <a:ea typeface="Times New Roman" panose="02020603050405020304" pitchFamily="18" charset="0"/>
            </a:endParaRPr>
          </a:p>
          <a:p>
            <a:pPr marL="457200" lvl="1" indent="0">
              <a:lnSpc>
                <a:spcPts val="2690"/>
              </a:lnSpc>
              <a:buNone/>
              <a:tabLst>
                <a:tab pos="1901190" algn="l"/>
              </a:tabLst>
            </a:pPr>
            <a:r>
              <a:rPr lang="en-US" sz="1800" dirty="0">
                <a:effectLst/>
                <a:latin typeface="Times New Roman" panose="02020603050405020304" pitchFamily="18" charset="0"/>
                <a:ea typeface="Times New Roman" panose="02020603050405020304" pitchFamily="18" charset="0"/>
              </a:rPr>
              <a:t>                Easy</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OCR: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Optical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Character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Recognition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library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precise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character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recognition.</a:t>
            </a:r>
            <a:endParaRPr lang="en-IN" sz="1800" dirty="0">
              <a:effectLst/>
              <a:latin typeface="Times New Roman" panose="02020603050405020304" pitchFamily="18" charset="0"/>
              <a:ea typeface="Times New Roman" panose="02020603050405020304" pitchFamily="18" charset="0"/>
            </a:endParaRPr>
          </a:p>
          <a:p>
            <a:pPr marL="1137285" indent="0">
              <a:lnSpc>
                <a:spcPts val="2710"/>
              </a:lnSpc>
              <a:buNone/>
              <a:tabLst>
                <a:tab pos="1672590" algn="l"/>
              </a:tabLst>
            </a:pPr>
            <a:r>
              <a:rPr lang="en-US" sz="1800" b="1" dirty="0">
                <a:effectLst/>
                <a:latin typeface="Times New Roman" panose="02020603050405020304" pitchFamily="18" charset="0"/>
                <a:ea typeface="Times New Roman" panose="02020603050405020304" pitchFamily="18" charset="0"/>
              </a:rPr>
              <a:t> 3.Database</a:t>
            </a:r>
            <a:r>
              <a:rPr lang="en-US" sz="1800" b="1" spc="-5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Management:</a:t>
            </a:r>
            <a:endParaRPr lang="en-IN" sz="1800" b="1" dirty="0">
              <a:effectLst/>
              <a:latin typeface="Times New Roman" panose="02020603050405020304" pitchFamily="18" charset="0"/>
              <a:ea typeface="Times New Roman" panose="02020603050405020304" pitchFamily="18" charset="0"/>
            </a:endParaRPr>
          </a:p>
          <a:p>
            <a:pPr marL="457200" marR="1083310" lvl="1" indent="0">
              <a:lnSpc>
                <a:spcPct val="98000"/>
              </a:lnSpc>
              <a:spcAft>
                <a:spcPts val="0"/>
              </a:spcAft>
              <a:buNone/>
              <a:tabLst>
                <a:tab pos="1867535" algn="l"/>
              </a:tabLst>
            </a:pPr>
            <a:r>
              <a:rPr lang="en-US" sz="1800" dirty="0">
                <a:effectLst/>
                <a:latin typeface="Times New Roman" panose="02020603050405020304" pitchFamily="18" charset="0"/>
                <a:ea typeface="Times New Roman" panose="02020603050405020304" pitchFamily="18" charset="0"/>
              </a:rPr>
              <a:t>                Relational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Database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(RDBMS):Used Firebase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storing</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p>
          <a:p>
            <a:pPr marL="457200" marR="1083310" lvl="1" indent="0">
              <a:lnSpc>
                <a:spcPct val="98000"/>
              </a:lnSpc>
              <a:buNone/>
              <a:tabLst>
                <a:tab pos="1867535" algn="l"/>
              </a:tabLst>
            </a:pP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plate</a:t>
            </a:r>
            <a:r>
              <a:rPr lang="en-US" sz="1800" spc="-35" dirty="0">
                <a:effectLst/>
                <a:latin typeface="Times New Roman" panose="02020603050405020304" pitchFamily="18" charset="0"/>
                <a:ea typeface="Times New Roman" panose="02020603050405020304" pitchFamily="18" charset="0"/>
              </a:rPr>
              <a:t> and user </a:t>
            </a:r>
            <a:r>
              <a:rPr lang="en-US" sz="1800" dirty="0">
                <a:effectLst/>
                <a:latin typeface="Times New Roman" panose="02020603050405020304" pitchFamily="18" charset="0"/>
                <a:ea typeface="Times New Roman" panose="02020603050405020304" pitchFamily="18" charset="0"/>
              </a:rPr>
              <a:t>information.</a:t>
            </a:r>
            <a:endParaRPr lang="en-IN" sz="1800" dirty="0">
              <a:effectLst/>
              <a:latin typeface="Times New Roman" panose="02020603050405020304" pitchFamily="18" charset="0"/>
              <a:ea typeface="Times New Roman" panose="02020603050405020304" pitchFamily="18" charset="0"/>
            </a:endParaRPr>
          </a:p>
          <a:p>
            <a:pPr marL="457200" marR="1083310" lvl="1" indent="0">
              <a:lnSpc>
                <a:spcPct val="98000"/>
              </a:lnSpc>
              <a:spcAft>
                <a:spcPts val="0"/>
              </a:spcAft>
              <a:buNone/>
              <a:tabLst>
                <a:tab pos="1867535" algn="l"/>
              </a:tabLst>
            </a:pPr>
            <a:r>
              <a:rPr lang="en-US" sz="1800" b="1" dirty="0">
                <a:effectLst/>
                <a:latin typeface="Times New Roman" panose="02020603050405020304" pitchFamily="18" charset="0"/>
                <a:ea typeface="Times New Roman" panose="02020603050405020304" pitchFamily="18" charset="0"/>
              </a:rPr>
              <a:t>             4.Mobile</a:t>
            </a:r>
            <a:r>
              <a:rPr lang="en-US" sz="1800" b="1"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Application</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Development:</a:t>
            </a:r>
            <a:endParaRPr lang="en-IN" sz="1800" b="1" dirty="0">
              <a:effectLst/>
              <a:latin typeface="Times New Roman" panose="02020603050405020304" pitchFamily="18" charset="0"/>
              <a:ea typeface="Times New Roman" panose="02020603050405020304" pitchFamily="18" charset="0"/>
            </a:endParaRPr>
          </a:p>
          <a:p>
            <a:pPr marL="457200" marR="1408430" lvl="1" indent="0">
              <a:lnSpc>
                <a:spcPct val="97000"/>
              </a:lnSpc>
              <a:spcBef>
                <a:spcPts val="10"/>
              </a:spcBef>
              <a:spcAft>
                <a:spcPts val="0"/>
              </a:spcAft>
              <a:buNone/>
              <a:tabLst>
                <a:tab pos="1867535" algn="l"/>
              </a:tabLst>
            </a:pPr>
            <a:r>
              <a:rPr lang="en-US" sz="1800" dirty="0">
                <a:effectLst/>
                <a:latin typeface="Times New Roman" panose="02020603050405020304" pitchFamily="18" charset="0"/>
                <a:ea typeface="Times New Roman" panose="02020603050405020304" pitchFamily="18" charset="0"/>
              </a:rPr>
              <a:t>                Mobile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Framework: Flutter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designated mobile</a:t>
            </a:r>
          </a:p>
          <a:p>
            <a:pPr marL="457200" marR="1408430" lvl="1" indent="0">
              <a:lnSpc>
                <a:spcPct val="97000"/>
              </a:lnSpc>
              <a:spcBef>
                <a:spcPts val="10"/>
              </a:spcBef>
              <a:buNone/>
              <a:tabLst>
                <a:tab pos="1867535" algn="l"/>
              </a:tabLst>
            </a:pPr>
            <a:r>
              <a:rPr lang="en-US" sz="18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application</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security</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personnel.</a:t>
            </a:r>
            <a:endParaRPr lang="en-IN" sz="1600" dirty="0">
              <a:effectLst/>
              <a:latin typeface="Times New Roman" panose="02020603050405020304" pitchFamily="18" charset="0"/>
              <a:ea typeface="Times New Roman" panose="02020603050405020304" pitchFamily="18" charset="0"/>
            </a:endParaRPr>
          </a:p>
          <a:p>
            <a:pPr marL="457200" marR="1408430" lvl="1" indent="0">
              <a:lnSpc>
                <a:spcPct val="97000"/>
              </a:lnSpc>
              <a:spcBef>
                <a:spcPts val="10"/>
              </a:spcBef>
              <a:spcAft>
                <a:spcPts val="0"/>
              </a:spcAft>
              <a:buNone/>
              <a:tabLst>
                <a:tab pos="1867535" algn="l"/>
              </a:tabLst>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7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4"/>
            <a:ext cx="10515600" cy="1325563"/>
          </a:xfrm>
        </p:spPr>
        <p:txBody>
          <a:bodyPr/>
          <a:lstStyle/>
          <a:p>
            <a:r>
              <a:rPr lang="en-US" dirty="0">
                <a:latin typeface="Times New Roman" panose="02020603050405020304" pitchFamily="18" charset="0"/>
                <a:cs typeface="Times New Roman" panose="02020603050405020304" pitchFamily="18" charset="0"/>
              </a:rPr>
              <a:t>User Interface</a:t>
            </a:r>
          </a:p>
        </p:txBody>
      </p:sp>
      <p:pic>
        <p:nvPicPr>
          <p:cNvPr id="4" name="Picture 2"/>
          <p:cNvPicPr>
            <a:picLocks noGrp="1" noChangeAspect="1" noChangeArrowheads="1"/>
          </p:cNvPicPr>
          <p:nvPr>
            <p:ph idx="1"/>
          </p:nvPr>
        </p:nvPicPr>
        <p:blipFill>
          <a:blip r:embed="rId2" cstate="print"/>
          <a:srcRect/>
          <a:stretch>
            <a:fillRect/>
          </a:stretch>
        </p:blipFill>
        <p:spPr bwMode="auto">
          <a:xfrm>
            <a:off x="838200" y="1127484"/>
            <a:ext cx="2394467" cy="4687534"/>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4745028" y="1301260"/>
            <a:ext cx="2103780" cy="4364405"/>
          </a:xfrm>
          <a:prstGeom prst="rect">
            <a:avLst/>
          </a:prstGeom>
          <a:noFill/>
          <a:ln w="9525">
            <a:no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8609879" y="1341502"/>
            <a:ext cx="2123438" cy="44210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356"/>
            <a:ext cx="10515600" cy="1325563"/>
          </a:xfrm>
        </p:spPr>
        <p:txBody>
          <a:bodyPr/>
          <a:lstStyle/>
          <a:p>
            <a:r>
              <a:rPr lang="en-US" dirty="0">
                <a:latin typeface="Times New Roman" panose="02020603050405020304" pitchFamily="18" charset="0"/>
                <a:cs typeface="Times New Roman" panose="02020603050405020304" pitchFamily="18" charset="0"/>
              </a:rPr>
              <a:t>User Interface</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5223608" y="1099040"/>
            <a:ext cx="2286000" cy="469216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8907710" y="1230925"/>
            <a:ext cx="2256690" cy="4431938"/>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1403719" y="1230925"/>
            <a:ext cx="2276108" cy="45602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299" y="-144053"/>
            <a:ext cx="10515600" cy="1325563"/>
          </a:xfrm>
        </p:spPr>
        <p:txBody>
          <a:bodyPr/>
          <a:lstStyle/>
          <a:p>
            <a:r>
              <a:rPr lang="en-GB" dirty="0">
                <a:latin typeface="Times New Roman" panose="02020603050405020304" pitchFamily="18" charset="0"/>
                <a:cs typeface="Times New Roman" panose="02020603050405020304" pitchFamily="18" charset="0"/>
              </a:rPr>
              <a:t>Timeline of Project</a:t>
            </a:r>
          </a:p>
        </p:txBody>
      </p:sp>
      <p:pic>
        <p:nvPicPr>
          <p:cNvPr id="3" name="Picture 2">
            <a:extLst>
              <a:ext uri="{FF2B5EF4-FFF2-40B4-BE49-F238E27FC236}">
                <a16:creationId xmlns:a16="http://schemas.microsoft.com/office/drawing/2014/main" id="{18AE97C3-332F-D8F1-C101-528D38396777}"/>
              </a:ext>
            </a:extLst>
          </p:cNvPr>
          <p:cNvPicPr>
            <a:picLocks noChangeAspect="1"/>
          </p:cNvPicPr>
          <p:nvPr/>
        </p:nvPicPr>
        <p:blipFill>
          <a:blip r:embed="rId2" cstate="print"/>
          <a:stretch>
            <a:fillRect/>
          </a:stretch>
        </p:blipFill>
        <p:spPr>
          <a:xfrm>
            <a:off x="701307" y="933030"/>
            <a:ext cx="9790230" cy="4708497"/>
          </a:xfrm>
          <a:prstGeom prst="rect">
            <a:avLst/>
          </a:prstGeom>
        </p:spPr>
      </p:pic>
    </p:spTree>
    <p:extLst>
      <p:ext uri="{BB962C8B-B14F-4D97-AF65-F5344CB8AC3E}">
        <p14:creationId xmlns:p14="http://schemas.microsoft.com/office/powerpoint/2010/main" val="226005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GB"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253331"/>
            <a:ext cx="10515600" cy="4351338"/>
          </a:xfrm>
        </p:spPr>
        <p:txBody>
          <a:bodyPr>
            <a:noAutofit/>
          </a:bodyPr>
          <a:lstStyle/>
          <a:p>
            <a:pPr algn="just">
              <a:buFont typeface="+mj-lt"/>
              <a:buAutoNum type="arabicPeriod"/>
            </a:pPr>
            <a:r>
              <a:rPr lang="en-US" sz="1800" spc="-35" dirty="0">
                <a:effectLst/>
                <a:latin typeface="Times New Roman" panose="02020603050405020304" pitchFamily="18" charset="0"/>
                <a:ea typeface="Times New Roman" panose="02020603050405020304" pitchFamily="18" charset="0"/>
              </a:rPr>
              <a:t>Henry, C., Ahn, S. Y., &amp; Lee, S. W. (2020). Multinational license plate recognition using generalized character sequence detection. IEEE Access, 8, 35185-35199.</a:t>
            </a:r>
          </a:p>
          <a:p>
            <a:pPr algn="just">
              <a:buFont typeface="+mj-lt"/>
              <a:buAutoNum type="arabicPeriod"/>
            </a:pPr>
            <a:r>
              <a:rPr lang="en-US" sz="1800" spc="-35" dirty="0" err="1">
                <a:effectLst/>
                <a:latin typeface="Times New Roman" panose="02020603050405020304" pitchFamily="18" charset="0"/>
                <a:ea typeface="Times New Roman" panose="02020603050405020304" pitchFamily="18" charset="0"/>
              </a:rPr>
              <a:t>Shashirangana</a:t>
            </a:r>
            <a:r>
              <a:rPr lang="en-US" sz="1800" spc="-35" dirty="0">
                <a:effectLst/>
                <a:latin typeface="Times New Roman" panose="02020603050405020304" pitchFamily="18" charset="0"/>
                <a:ea typeface="Times New Roman" panose="02020603050405020304" pitchFamily="18" charset="0"/>
              </a:rPr>
              <a:t>, J., </a:t>
            </a:r>
            <a:r>
              <a:rPr lang="en-US" sz="1800" spc="-35" dirty="0" err="1">
                <a:effectLst/>
                <a:latin typeface="Times New Roman" panose="02020603050405020304" pitchFamily="18" charset="0"/>
                <a:ea typeface="Times New Roman" panose="02020603050405020304" pitchFamily="18" charset="0"/>
              </a:rPr>
              <a:t>Padmasiri</a:t>
            </a:r>
            <a:r>
              <a:rPr lang="en-US" sz="1800" spc="-35" dirty="0">
                <a:effectLst/>
                <a:latin typeface="Times New Roman" panose="02020603050405020304" pitchFamily="18" charset="0"/>
                <a:ea typeface="Times New Roman" panose="02020603050405020304" pitchFamily="18" charset="0"/>
              </a:rPr>
              <a:t>, H., </a:t>
            </a:r>
            <a:r>
              <a:rPr lang="en-US" sz="1800" spc="-35" dirty="0" err="1">
                <a:effectLst/>
                <a:latin typeface="Times New Roman" panose="02020603050405020304" pitchFamily="18" charset="0"/>
                <a:ea typeface="Times New Roman" panose="02020603050405020304" pitchFamily="18" charset="0"/>
              </a:rPr>
              <a:t>Meedeniya</a:t>
            </a:r>
            <a:r>
              <a:rPr lang="en-US" sz="1800" spc="-35" dirty="0">
                <a:effectLst/>
                <a:latin typeface="Times New Roman" panose="02020603050405020304" pitchFamily="18" charset="0"/>
                <a:ea typeface="Times New Roman" panose="02020603050405020304" pitchFamily="18" charset="0"/>
              </a:rPr>
              <a:t>, D., &amp; Perera, C. (2020). Automated license plate recognition: a survey on methods and techniques. IEEE Access, 9, 11203-11225.</a:t>
            </a:r>
            <a:endParaRPr lang="en-IN" sz="1800" spc="-35" dirty="0">
              <a:effectLst/>
              <a:latin typeface="Times New Roman" panose="02020603050405020304" pitchFamily="18" charset="0"/>
              <a:ea typeface="Times New Roman" panose="02020603050405020304" pitchFamily="18" charset="0"/>
            </a:endParaRPr>
          </a:p>
          <a:p>
            <a:pPr algn="just">
              <a:buFont typeface="+mj-lt"/>
              <a:buAutoNum type="arabicPeriod"/>
            </a:pPr>
            <a:r>
              <a:rPr lang="en-US" sz="1800" spc="-35" dirty="0" err="1">
                <a:effectLst/>
                <a:latin typeface="Times New Roman" panose="02020603050405020304" pitchFamily="18" charset="0"/>
                <a:ea typeface="Times New Roman" panose="02020603050405020304" pitchFamily="18" charset="0"/>
              </a:rPr>
              <a:t>Weihong</a:t>
            </a:r>
            <a:r>
              <a:rPr lang="en-US" sz="1800" spc="-35" dirty="0">
                <a:effectLst/>
                <a:latin typeface="Times New Roman" panose="02020603050405020304" pitchFamily="18" charset="0"/>
                <a:ea typeface="Times New Roman" panose="02020603050405020304" pitchFamily="18" charset="0"/>
              </a:rPr>
              <a:t>, W., &amp; </a:t>
            </a:r>
            <a:r>
              <a:rPr lang="en-US" sz="1800" spc="-35" dirty="0" err="1">
                <a:effectLst/>
                <a:latin typeface="Times New Roman" panose="02020603050405020304" pitchFamily="18" charset="0"/>
                <a:ea typeface="Times New Roman" panose="02020603050405020304" pitchFamily="18" charset="0"/>
              </a:rPr>
              <a:t>Jiaoyang</a:t>
            </a:r>
            <a:r>
              <a:rPr lang="en-US" sz="1800" spc="-35" dirty="0">
                <a:effectLst/>
                <a:latin typeface="Times New Roman" panose="02020603050405020304" pitchFamily="18" charset="0"/>
                <a:ea typeface="Times New Roman" panose="02020603050405020304" pitchFamily="18" charset="0"/>
              </a:rPr>
              <a:t>, T. (2020). Research on license plate recognition algorithms based on deep learning in complex environment. IEEE Access, 8, 91661-91675.</a:t>
            </a:r>
            <a:endParaRPr lang="en-IN" sz="1800" spc="-35" dirty="0">
              <a:latin typeface="Times New Roman" panose="02020603050405020304" pitchFamily="18" charset="0"/>
              <a:ea typeface="Times New Roman" panose="02020603050405020304" pitchFamily="18" charset="0"/>
            </a:endParaRPr>
          </a:p>
          <a:p>
            <a:pPr algn="just">
              <a:buFont typeface="+mj-lt"/>
              <a:buAutoNum type="arabicPeriod"/>
            </a:pPr>
            <a:r>
              <a:rPr lang="en-US" sz="1800" spc="-35" dirty="0">
                <a:effectLst/>
                <a:latin typeface="Times New Roman" panose="02020603050405020304" pitchFamily="18" charset="0"/>
                <a:ea typeface="Times New Roman" panose="02020603050405020304" pitchFamily="18" charset="0"/>
              </a:rPr>
              <a:t>Rohit Sahay, Mayur </a:t>
            </a:r>
            <a:r>
              <a:rPr lang="en-US" sz="1800" spc="-35" dirty="0" err="1">
                <a:effectLst/>
                <a:latin typeface="Times New Roman" panose="02020603050405020304" pitchFamily="18" charset="0"/>
                <a:ea typeface="Times New Roman" panose="02020603050405020304" pitchFamily="18" charset="0"/>
              </a:rPr>
              <a:t>Waghela</a:t>
            </a:r>
            <a:r>
              <a:rPr lang="en-US" sz="1800" spc="-35" dirty="0">
                <a:effectLst/>
                <a:latin typeface="Times New Roman" panose="02020603050405020304" pitchFamily="18" charset="0"/>
                <a:ea typeface="Times New Roman" panose="02020603050405020304" pitchFamily="18" charset="0"/>
              </a:rPr>
              <a:t>, Abhishek </a:t>
            </a:r>
            <a:r>
              <a:rPr lang="en-US" sz="1800" spc="-35" dirty="0" err="1">
                <a:effectLst/>
                <a:latin typeface="Times New Roman" panose="02020603050405020304" pitchFamily="18" charset="0"/>
                <a:ea typeface="Times New Roman" panose="02020603050405020304" pitchFamily="18" charset="0"/>
              </a:rPr>
              <a:t>Mulgaonkar</a:t>
            </a:r>
            <a:r>
              <a:rPr lang="en-US" sz="1800" spc="-35" dirty="0">
                <a:effectLst/>
                <a:latin typeface="Times New Roman" panose="02020603050405020304" pitchFamily="18" charset="0"/>
                <a:ea typeface="Times New Roman" panose="02020603050405020304" pitchFamily="18" charset="0"/>
              </a:rPr>
              <a:t>, Vansh Tiwari, &amp; Lect. </a:t>
            </a:r>
            <a:r>
              <a:rPr lang="en-US" sz="1800" spc="-35" dirty="0" err="1">
                <a:effectLst/>
                <a:latin typeface="Times New Roman" panose="02020603050405020304" pitchFamily="18" charset="0"/>
                <a:ea typeface="Times New Roman" panose="02020603050405020304" pitchFamily="18" charset="0"/>
              </a:rPr>
              <a:t>A.P.Shinde</a:t>
            </a:r>
            <a:r>
              <a:rPr lang="en-US" sz="1800" spc="-35" dirty="0">
                <a:effectLst/>
                <a:latin typeface="Times New Roman" panose="02020603050405020304" pitchFamily="18" charset="0"/>
                <a:ea typeface="Times New Roman" panose="02020603050405020304" pitchFamily="18" charset="0"/>
              </a:rPr>
              <a:t>. (2022, April). QR CODE GENERATOR USING PYTHON. International Journal of </a:t>
            </a:r>
            <a:r>
              <a:rPr lang="en-US" sz="1800" spc="-35" dirty="0" err="1">
                <a:effectLst/>
                <a:latin typeface="Times New Roman" panose="02020603050405020304" pitchFamily="18" charset="0"/>
                <a:ea typeface="Times New Roman" panose="02020603050405020304" pitchFamily="18" charset="0"/>
              </a:rPr>
              <a:t>AdvancedResearch</a:t>
            </a:r>
            <a:r>
              <a:rPr lang="en-US" sz="1800" spc="-35" dirty="0">
                <a:effectLst/>
                <a:latin typeface="Times New Roman" panose="02020603050405020304" pitchFamily="18" charset="0"/>
                <a:ea typeface="Times New Roman" panose="02020603050405020304" pitchFamily="18" charset="0"/>
              </a:rPr>
              <a:t> </a:t>
            </a:r>
            <a:r>
              <a:rPr lang="en-US" sz="1800" spc="-35" dirty="0" err="1">
                <a:effectLst/>
                <a:latin typeface="Times New Roman" panose="02020603050405020304" pitchFamily="18" charset="0"/>
                <a:ea typeface="Times New Roman" panose="02020603050405020304" pitchFamily="18" charset="0"/>
              </a:rPr>
              <a:t>inComputer</a:t>
            </a:r>
            <a:r>
              <a:rPr lang="en-US" sz="1800" spc="-35" dirty="0">
                <a:effectLst/>
                <a:latin typeface="Times New Roman" panose="02020603050405020304" pitchFamily="18" charset="0"/>
                <a:ea typeface="Times New Roman" panose="02020603050405020304" pitchFamily="18" charset="0"/>
              </a:rPr>
              <a:t> and Communication Engineering, 11(4).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https://doi.org/10.17148/IJARCCE.2022.114201</a:t>
            </a:r>
            <a:endParaRPr lang="en-US" sz="1800" u="sng" dirty="0">
              <a:solidFill>
                <a:srgbClr val="0000FF"/>
              </a:solidFill>
              <a:effectLst/>
              <a:latin typeface="Times New Roman" panose="02020603050405020304" pitchFamily="18" charset="0"/>
              <a:ea typeface="Times New Roman" panose="02020603050405020304" pitchFamily="18" charset="0"/>
            </a:endParaRPr>
          </a:p>
          <a:p>
            <a:pPr algn="just">
              <a:buFont typeface="+mj-lt"/>
              <a:buAutoNum type="arabicPeriod"/>
            </a:pPr>
            <a:r>
              <a:rPr lang="en-US" sz="1800" spc="-35" dirty="0" err="1">
                <a:effectLst/>
                <a:latin typeface="Times New Roman" panose="02020603050405020304" pitchFamily="18" charset="0"/>
                <a:ea typeface="Times New Roman" panose="02020603050405020304" pitchFamily="18" charset="0"/>
              </a:rPr>
              <a:t>Jawale</a:t>
            </a:r>
            <a:r>
              <a:rPr lang="en-US" sz="1800" spc="-35" dirty="0">
                <a:effectLst/>
                <a:latin typeface="Times New Roman" panose="02020603050405020304" pitchFamily="18" charset="0"/>
                <a:ea typeface="Times New Roman" panose="02020603050405020304" pitchFamily="18" charset="0"/>
              </a:rPr>
              <a:t>, M. A., William, P., Pawar, A. B., &amp; </a:t>
            </a:r>
            <a:r>
              <a:rPr lang="en-US" sz="1800" spc="-35" dirty="0" err="1">
                <a:effectLst/>
                <a:latin typeface="Times New Roman" panose="02020603050405020304" pitchFamily="18" charset="0"/>
                <a:ea typeface="Times New Roman" panose="02020603050405020304" pitchFamily="18" charset="0"/>
              </a:rPr>
              <a:t>Marriwala</a:t>
            </a:r>
            <a:r>
              <a:rPr lang="en-US" sz="1800" spc="-35" dirty="0">
                <a:effectLst/>
                <a:latin typeface="Times New Roman" panose="02020603050405020304" pitchFamily="18" charset="0"/>
                <a:ea typeface="Times New Roman" panose="02020603050405020304" pitchFamily="18" charset="0"/>
              </a:rPr>
              <a:t>, N. (2023). Implementation of number plate detection system for vehicle registration using IOT and recognition using CNN. </a:t>
            </a:r>
            <a:r>
              <a:rPr lang="en-US" sz="1800" spc="-35" dirty="0" err="1">
                <a:effectLst/>
                <a:latin typeface="Times New Roman" panose="02020603050405020304" pitchFamily="18" charset="0"/>
                <a:ea typeface="Times New Roman" panose="02020603050405020304" pitchFamily="18" charset="0"/>
              </a:rPr>
              <a:t>Measurement:Sensors</a:t>
            </a:r>
            <a:r>
              <a:rPr lang="en-US" sz="1800" spc="-35" dirty="0">
                <a:effectLst/>
                <a:latin typeface="Times New Roman" panose="02020603050405020304" pitchFamily="18" charset="0"/>
                <a:ea typeface="Times New Roman" panose="02020603050405020304" pitchFamily="18" charset="0"/>
              </a:rPr>
              <a:t>, 27, 100761.</a:t>
            </a:r>
            <a:endParaRPr lang="en-IN" sz="1800" spc="-35" dirty="0">
              <a:effectLst/>
              <a:latin typeface="Times New Roman" panose="02020603050405020304" pitchFamily="18" charset="0"/>
              <a:ea typeface="Times New Roman" panose="02020603050405020304" pitchFamily="18" charset="0"/>
            </a:endParaRPr>
          </a:p>
          <a:p>
            <a:pPr algn="just">
              <a:buFont typeface="+mj-lt"/>
              <a:buAutoNum type="arabicPeriod"/>
            </a:pPr>
            <a:r>
              <a:rPr lang="en-US" sz="1800" spc="-35" dirty="0" err="1">
                <a:effectLst/>
                <a:latin typeface="Times New Roman" panose="02020603050405020304" pitchFamily="18" charset="0"/>
                <a:ea typeface="Times New Roman" panose="02020603050405020304" pitchFamily="18" charset="0"/>
              </a:rPr>
              <a:t>Bourahla</a:t>
            </a:r>
            <a:r>
              <a:rPr lang="en-US" sz="1800" spc="-35" dirty="0">
                <a:effectLst/>
                <a:latin typeface="Times New Roman" panose="02020603050405020304" pitchFamily="18" charset="0"/>
                <a:ea typeface="Times New Roman" panose="02020603050405020304" pitchFamily="18" charset="0"/>
              </a:rPr>
              <a:t>, A. E., &amp; </a:t>
            </a:r>
            <a:r>
              <a:rPr lang="en-US" sz="1800" spc="-35" dirty="0" err="1">
                <a:effectLst/>
                <a:latin typeface="Times New Roman" panose="02020603050405020304" pitchFamily="18" charset="0"/>
                <a:ea typeface="Times New Roman" panose="02020603050405020304" pitchFamily="18" charset="0"/>
              </a:rPr>
              <a:t>Bourahla</a:t>
            </a:r>
            <a:r>
              <a:rPr lang="en-US" sz="1800" spc="-35" dirty="0">
                <a:effectLst/>
                <a:latin typeface="Times New Roman" panose="02020603050405020304" pitchFamily="18" charset="0"/>
                <a:ea typeface="Times New Roman" panose="02020603050405020304" pitchFamily="18" charset="0"/>
              </a:rPr>
              <a:t>, M. (2020, December). A technique for developing mobile applications. In 2020 4th International Symposium on Informatics and its Applications (ISIA) (pp.1-5). IEEE.</a:t>
            </a:r>
            <a:endParaRPr lang="en-IN" sz="1800" spc="-35" dirty="0">
              <a:latin typeface="Times New Roman" panose="02020603050405020304" pitchFamily="18" charset="0"/>
              <a:ea typeface="Times New Roman" panose="02020603050405020304" pitchFamily="18" charset="0"/>
            </a:endParaRPr>
          </a:p>
          <a:p>
            <a:pPr algn="just">
              <a:buFont typeface="+mj-lt"/>
              <a:buAutoNum type="arabicPeriod"/>
            </a:pPr>
            <a:r>
              <a:rPr lang="en-US" sz="1800" spc="-35" dirty="0">
                <a:effectLst/>
                <a:latin typeface="Times New Roman" panose="02020603050405020304" pitchFamily="18" charset="0"/>
                <a:ea typeface="Times New Roman" panose="02020603050405020304" pitchFamily="18" charset="0"/>
              </a:rPr>
              <a:t>Al-</a:t>
            </a:r>
            <a:r>
              <a:rPr lang="en-US" sz="1800" spc="-35" dirty="0" err="1">
                <a:effectLst/>
                <a:latin typeface="Times New Roman" panose="02020603050405020304" pitchFamily="18" charset="0"/>
                <a:ea typeface="Times New Roman" panose="02020603050405020304" pitchFamily="18" charset="0"/>
              </a:rPr>
              <a:t>Shemarry</a:t>
            </a:r>
            <a:r>
              <a:rPr lang="en-US" sz="1800" spc="-35" dirty="0">
                <a:effectLst/>
                <a:latin typeface="Times New Roman" panose="02020603050405020304" pitchFamily="18" charset="0"/>
                <a:ea typeface="Times New Roman" panose="02020603050405020304" pitchFamily="18" charset="0"/>
              </a:rPr>
              <a:t>, M. S., &amp; Li, Y. (2020). Developing learning-based preprocessing methods for detecting complicated vehicle </a:t>
            </a:r>
            <a:r>
              <a:rPr lang="en-US" sz="1800" spc="-35" dirty="0" err="1">
                <a:effectLst/>
                <a:latin typeface="Times New Roman" panose="02020603050405020304" pitchFamily="18" charset="0"/>
                <a:ea typeface="Times New Roman" panose="02020603050405020304" pitchFamily="18" charset="0"/>
              </a:rPr>
              <a:t>licence</a:t>
            </a:r>
            <a:r>
              <a:rPr lang="en-US" sz="1800" spc="-35" dirty="0">
                <a:effectLst/>
                <a:latin typeface="Times New Roman" panose="02020603050405020304" pitchFamily="18" charset="0"/>
                <a:ea typeface="Times New Roman" panose="02020603050405020304" pitchFamily="18" charset="0"/>
              </a:rPr>
              <a:t> plates. IEEE Access, 8, 170951-170966.</a:t>
            </a:r>
            <a:endParaRPr lang="en-IN" sz="1800" dirty="0">
              <a:effectLst/>
              <a:latin typeface="Times New Roman" panose="02020603050405020304" pitchFamily="18" charset="0"/>
              <a:ea typeface="Times New Roman" panose="02020603050405020304" pitchFamily="18" charset="0"/>
            </a:endParaRPr>
          </a:p>
          <a:p>
            <a:pPr algn="just"/>
            <a:endParaRPr lang="en-IN" sz="1800" spc="-35" dirty="0">
              <a:effectLst/>
              <a:latin typeface="Times New Roman" panose="02020603050405020304" pitchFamily="18" charset="0"/>
              <a:ea typeface="Times New Roman" panose="02020603050405020304" pitchFamily="18" charset="0"/>
            </a:endParaRPr>
          </a:p>
          <a:p>
            <a:pPr marL="0" indent="0" algn="just">
              <a:buNone/>
            </a:pPr>
            <a:endParaRPr lang="en-GB" sz="700" dirty="0"/>
          </a:p>
        </p:txBody>
      </p:sp>
    </p:spTree>
    <p:extLst>
      <p:ext uri="{BB962C8B-B14F-4D97-AF65-F5344CB8AC3E}">
        <p14:creationId xmlns:p14="http://schemas.microsoft.com/office/powerpoint/2010/main" val="1442783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70A9-7802-554B-31FE-4B51FEEBC828}"/>
              </a:ext>
            </a:extLst>
          </p:cNvPr>
          <p:cNvSpPr>
            <a:spLocks noGrp="1"/>
          </p:cNvSpPr>
          <p:nvPr>
            <p:ph type="title"/>
          </p:nvPr>
        </p:nvSpPr>
        <p:spPr>
          <a:xfrm>
            <a:off x="838200" y="18255"/>
            <a:ext cx="10515600" cy="1325563"/>
          </a:xfrm>
        </p:spPr>
        <p:txBody>
          <a:bodyPr/>
          <a:lstStyle/>
          <a:p>
            <a:r>
              <a:rPr lang="en-GB"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E91DBB4D-F5D3-AD9E-9D73-AB9816A5D67E}"/>
              </a:ext>
            </a:extLst>
          </p:cNvPr>
          <p:cNvSpPr>
            <a:spLocks noGrp="1"/>
          </p:cNvSpPr>
          <p:nvPr>
            <p:ph idx="1"/>
          </p:nvPr>
        </p:nvSpPr>
        <p:spPr>
          <a:xfrm>
            <a:off x="838200" y="1343818"/>
            <a:ext cx="10515600" cy="4351338"/>
          </a:xfrm>
        </p:spPr>
        <p:txBody>
          <a:bodyPr/>
          <a:lstStyle/>
          <a:p>
            <a:pPr algn="just">
              <a:buFont typeface="+mj-lt"/>
              <a:buAutoNum type="arabicPeriod" startAt="8"/>
            </a:pPr>
            <a:r>
              <a:rPr lang="en-US" sz="1800" spc="-35" dirty="0">
                <a:effectLst/>
                <a:latin typeface="Times New Roman" panose="02020603050405020304" pitchFamily="18" charset="0"/>
                <a:ea typeface="Times New Roman" panose="02020603050405020304" pitchFamily="18" charset="0"/>
              </a:rPr>
              <a:t>He, M. X., &amp; Hao, P. (2020). Robust automatic recognition of Chinese license plates in natural scenes. </a:t>
            </a:r>
            <a:r>
              <a:rPr lang="en-US" sz="1800" spc="-35" dirty="0" err="1">
                <a:effectLst/>
                <a:latin typeface="Times New Roman" panose="02020603050405020304" pitchFamily="18" charset="0"/>
                <a:ea typeface="Times New Roman" panose="02020603050405020304" pitchFamily="18" charset="0"/>
              </a:rPr>
              <a:t>Ieee</a:t>
            </a:r>
            <a:r>
              <a:rPr lang="en-US" sz="1800" spc="-35" dirty="0">
                <a:effectLst/>
                <a:latin typeface="Times New Roman" panose="02020603050405020304" pitchFamily="18" charset="0"/>
                <a:ea typeface="Times New Roman" panose="02020603050405020304" pitchFamily="18" charset="0"/>
              </a:rPr>
              <a:t> Access, 8, 173804-173814.</a:t>
            </a:r>
          </a:p>
          <a:p>
            <a:pPr algn="just">
              <a:buFont typeface="+mj-lt"/>
              <a:buAutoNum type="arabicPeriod" startAt="8"/>
            </a:pPr>
            <a:r>
              <a:rPr lang="en-US" sz="1800" spc="-35" dirty="0" err="1">
                <a:effectLst/>
                <a:latin typeface="Times New Roman" panose="02020603050405020304" pitchFamily="18" charset="0"/>
                <a:ea typeface="Times New Roman" panose="02020603050405020304" pitchFamily="18" charset="0"/>
              </a:rPr>
              <a:t>Chandankar</a:t>
            </a:r>
            <a:r>
              <a:rPr lang="en-US" sz="1800" spc="-35" dirty="0">
                <a:effectLst/>
                <a:latin typeface="Times New Roman" panose="02020603050405020304" pitchFamily="18" charset="0"/>
                <a:ea typeface="Times New Roman" panose="02020603050405020304" pitchFamily="18" charset="0"/>
              </a:rPr>
              <a:t>, B. R., </a:t>
            </a:r>
            <a:r>
              <a:rPr lang="en-US" sz="1800" spc="-35" dirty="0" err="1">
                <a:effectLst/>
                <a:latin typeface="Times New Roman" panose="02020603050405020304" pitchFamily="18" charset="0"/>
                <a:ea typeface="Times New Roman" panose="02020603050405020304" pitchFamily="18" charset="0"/>
              </a:rPr>
              <a:t>Choudhari</a:t>
            </a:r>
            <a:r>
              <a:rPr lang="en-US" sz="1800" spc="-35" dirty="0">
                <a:effectLst/>
                <a:latin typeface="Times New Roman" panose="02020603050405020304" pitchFamily="18" charset="0"/>
                <a:ea typeface="Times New Roman" panose="02020603050405020304" pitchFamily="18" charset="0"/>
              </a:rPr>
              <a:t>, R. S., </a:t>
            </a:r>
            <a:r>
              <a:rPr lang="en-US" sz="1800" spc="-35" dirty="0" err="1">
                <a:effectLst/>
                <a:latin typeface="Times New Roman" panose="02020603050405020304" pitchFamily="18" charset="0"/>
                <a:ea typeface="Times New Roman" panose="02020603050405020304" pitchFamily="18" charset="0"/>
              </a:rPr>
              <a:t>Nagrale</a:t>
            </a:r>
            <a:r>
              <a:rPr lang="en-US" sz="1800" spc="-35" dirty="0">
                <a:effectLst/>
                <a:latin typeface="Times New Roman" panose="02020603050405020304" pitchFamily="18" charset="0"/>
                <a:ea typeface="Times New Roman" panose="02020603050405020304" pitchFamily="18" charset="0"/>
              </a:rPr>
              <a:t>, S. M., Morey, P. D., </a:t>
            </a:r>
            <a:r>
              <a:rPr lang="en-US" sz="1800" spc="-35" dirty="0" err="1">
                <a:effectLst/>
                <a:latin typeface="Times New Roman" panose="02020603050405020304" pitchFamily="18" charset="0"/>
                <a:ea typeface="Times New Roman" panose="02020603050405020304" pitchFamily="18" charset="0"/>
              </a:rPr>
              <a:t>Nikhade</a:t>
            </a:r>
            <a:r>
              <a:rPr lang="en-US" sz="1800" spc="-35" dirty="0">
                <a:effectLst/>
                <a:latin typeface="Times New Roman" panose="02020603050405020304" pitchFamily="18" charset="0"/>
                <a:ea typeface="Times New Roman" panose="02020603050405020304" pitchFamily="18" charset="0"/>
              </a:rPr>
              <a:t>, P. G., &amp;</a:t>
            </a:r>
            <a:r>
              <a:rPr lang="en-US" sz="1800" spc="-35" dirty="0" err="1">
                <a:effectLst/>
                <a:latin typeface="Times New Roman" panose="02020603050405020304" pitchFamily="18" charset="0"/>
                <a:ea typeface="Times New Roman" panose="02020603050405020304" pitchFamily="18" charset="0"/>
              </a:rPr>
              <a:t>amp;Nagrale</a:t>
            </a:r>
            <a:r>
              <a:rPr lang="en-US" sz="1800" spc="-35" dirty="0">
                <a:effectLst/>
                <a:latin typeface="Times New Roman" panose="02020603050405020304" pitchFamily="18" charset="0"/>
                <a:ea typeface="Times New Roman" panose="02020603050405020304" pitchFamily="18" charset="0"/>
              </a:rPr>
              <a:t>, Prof. V. (2019, December). Affordable Mobile Application to Monitor Residential Society’s Vehicle Activity. </a:t>
            </a:r>
            <a:r>
              <a:rPr lang="en-US" sz="1800" spc="-35" dirty="0" err="1">
                <a:effectLst/>
                <a:latin typeface="Times New Roman" panose="02020603050405020304" pitchFamily="18" charset="0"/>
                <a:ea typeface="Times New Roman" panose="02020603050405020304" pitchFamily="18" charset="0"/>
              </a:rPr>
              <a:t>chandrapur</a:t>
            </a:r>
            <a:r>
              <a:rPr lang="en-US" sz="1800" spc="-35" dirty="0">
                <a:effectLst/>
                <a:latin typeface="Times New Roman" panose="02020603050405020304" pitchFamily="18" charset="0"/>
                <a:ea typeface="Times New Roman" panose="02020603050405020304" pitchFamily="18" charset="0"/>
              </a:rPr>
              <a:t>; IOSR Journal of Engineering (IOSRJEN).</a:t>
            </a:r>
          </a:p>
          <a:p>
            <a:pPr algn="just">
              <a:buFont typeface="+mj-lt"/>
              <a:buAutoNum type="arabicPeriod" startAt="8"/>
            </a:pPr>
            <a:r>
              <a:rPr lang="en-US" sz="1800" dirty="0">
                <a:solidFill>
                  <a:srgbClr val="222222"/>
                </a:solidFill>
                <a:effectLst/>
                <a:latin typeface="Times New Roman" panose="02020603050405020304" pitchFamily="18" charset="0"/>
                <a:ea typeface="Times New Roman" panose="02020603050405020304" pitchFamily="18" charset="0"/>
              </a:rPr>
              <a:t>Shi, H., &amp; Zhao, D. (2023). License Plate Recognition System Based on Improved YOLOv5 and GRU. </a:t>
            </a:r>
            <a:r>
              <a:rPr lang="en-US" sz="1800" i="1" dirty="0">
                <a:solidFill>
                  <a:srgbClr val="222222"/>
                </a:solidFill>
                <a:effectLst/>
                <a:latin typeface="Times New Roman" panose="02020603050405020304" pitchFamily="18" charset="0"/>
                <a:ea typeface="Times New Roman" panose="02020603050405020304" pitchFamily="18" charset="0"/>
              </a:rPr>
              <a:t>IEEE Access</a:t>
            </a:r>
            <a:r>
              <a:rPr lang="en-US" sz="1800" dirty="0">
                <a:solidFill>
                  <a:srgbClr val="222222"/>
                </a:solidFill>
                <a:effectLst/>
                <a:latin typeface="Times New Roman" panose="02020603050405020304" pitchFamily="18" charset="0"/>
                <a:ea typeface="Times New Roman" panose="02020603050405020304" pitchFamily="18" charset="0"/>
              </a:rPr>
              <a:t>, </a:t>
            </a:r>
            <a:r>
              <a:rPr lang="en-US" sz="1800" i="1" dirty="0">
                <a:solidFill>
                  <a:srgbClr val="222222"/>
                </a:solidFill>
                <a:effectLst/>
                <a:latin typeface="Times New Roman" panose="02020603050405020304" pitchFamily="18" charset="0"/>
                <a:ea typeface="Times New Roman" panose="02020603050405020304" pitchFamily="18" charset="0"/>
              </a:rPr>
              <a:t>11</a:t>
            </a:r>
            <a:r>
              <a:rPr lang="en-US" sz="1800" dirty="0">
                <a:solidFill>
                  <a:srgbClr val="222222"/>
                </a:solidFill>
                <a:effectLst/>
                <a:latin typeface="Times New Roman" panose="02020603050405020304" pitchFamily="18" charset="0"/>
                <a:ea typeface="Times New Roman" panose="02020603050405020304" pitchFamily="18" charset="0"/>
              </a:rPr>
              <a:t>, 10429-10439</a:t>
            </a:r>
            <a:r>
              <a:rPr lang="en-IN" sz="1800" dirty="0">
                <a:solidFill>
                  <a:srgbClr val="222222"/>
                </a:solidFill>
                <a:effectLst/>
                <a:latin typeface="Times New Roman" panose="02020603050405020304" pitchFamily="18" charset="0"/>
                <a:ea typeface="Times New Roman" panose="02020603050405020304" pitchFamily="18" charset="0"/>
              </a:rPr>
              <a:t>.</a:t>
            </a:r>
          </a:p>
          <a:p>
            <a:pPr algn="just">
              <a:buFont typeface="+mj-lt"/>
              <a:buAutoNum type="arabicPeriod" startAt="8"/>
            </a:pPr>
            <a:r>
              <a:rPr lang="en-US" sz="1800" spc="-35" dirty="0">
                <a:solidFill>
                  <a:srgbClr val="222222"/>
                </a:solidFill>
                <a:effectLst/>
                <a:latin typeface="Times New Roman" panose="02020603050405020304" pitchFamily="18" charset="0"/>
                <a:ea typeface="Times New Roman" panose="02020603050405020304" pitchFamily="18" charset="0"/>
              </a:rPr>
              <a:t>Zou, Y., Zhang, Y., Yan, J., Jiang, X., Huang, T., Fan, H., &amp; Cui, Z. (2020). A robust license plate recognition model based on bi-</a:t>
            </a:r>
            <a:r>
              <a:rPr lang="en-US" sz="1800" spc="-35" dirty="0" err="1">
                <a:solidFill>
                  <a:srgbClr val="222222"/>
                </a:solidFill>
                <a:effectLst/>
                <a:latin typeface="Times New Roman" panose="02020603050405020304" pitchFamily="18" charset="0"/>
                <a:ea typeface="Times New Roman" panose="02020603050405020304" pitchFamily="18" charset="0"/>
              </a:rPr>
              <a:t>lstm</a:t>
            </a:r>
            <a:r>
              <a:rPr lang="en-US" sz="1800" spc="-35" dirty="0">
                <a:solidFill>
                  <a:srgbClr val="222222"/>
                </a:solidFill>
                <a:effectLst/>
                <a:latin typeface="Times New Roman" panose="02020603050405020304" pitchFamily="18" charset="0"/>
                <a:ea typeface="Times New Roman" panose="02020603050405020304" pitchFamily="18" charset="0"/>
              </a:rPr>
              <a:t>. </a:t>
            </a:r>
            <a:r>
              <a:rPr lang="en-US" sz="1800" i="1" spc="-35" dirty="0">
                <a:solidFill>
                  <a:srgbClr val="222222"/>
                </a:solidFill>
                <a:effectLst/>
                <a:latin typeface="Times New Roman" panose="02020603050405020304" pitchFamily="18" charset="0"/>
                <a:ea typeface="Times New Roman" panose="02020603050405020304" pitchFamily="18" charset="0"/>
              </a:rPr>
              <a:t>IEEE Access</a:t>
            </a:r>
            <a:r>
              <a:rPr lang="en-US" sz="1800" spc="-35" dirty="0">
                <a:solidFill>
                  <a:srgbClr val="222222"/>
                </a:solidFill>
                <a:effectLst/>
                <a:latin typeface="Times New Roman" panose="02020603050405020304" pitchFamily="18" charset="0"/>
                <a:ea typeface="Times New Roman" panose="02020603050405020304" pitchFamily="18" charset="0"/>
              </a:rPr>
              <a:t>, </a:t>
            </a:r>
            <a:r>
              <a:rPr lang="en-US" sz="1800" i="1" spc="-35" dirty="0">
                <a:solidFill>
                  <a:srgbClr val="222222"/>
                </a:solidFill>
                <a:effectLst/>
                <a:latin typeface="Times New Roman" panose="02020603050405020304" pitchFamily="18" charset="0"/>
                <a:ea typeface="Times New Roman" panose="02020603050405020304" pitchFamily="18" charset="0"/>
              </a:rPr>
              <a:t>8</a:t>
            </a:r>
            <a:r>
              <a:rPr lang="en-US" sz="1800" spc="-35" dirty="0">
                <a:solidFill>
                  <a:srgbClr val="222222"/>
                </a:solidFill>
                <a:effectLst/>
                <a:latin typeface="Times New Roman" panose="02020603050405020304" pitchFamily="18" charset="0"/>
                <a:ea typeface="Times New Roman" panose="02020603050405020304" pitchFamily="18" charset="0"/>
              </a:rPr>
              <a:t>, 211630-211641.</a:t>
            </a:r>
            <a:endParaRPr lang="en-IN" sz="1800" spc="-35" dirty="0">
              <a:effectLst/>
              <a:latin typeface="Times New Roman" panose="02020603050405020304" pitchFamily="18" charset="0"/>
              <a:ea typeface="Times New Roman" panose="02020603050405020304" pitchFamily="18" charset="0"/>
            </a:endParaRPr>
          </a:p>
          <a:p>
            <a:pPr algn="just">
              <a:buFont typeface="+mj-lt"/>
              <a:buAutoNum type="arabicPeriod" startAt="8"/>
            </a:pPr>
            <a:r>
              <a:rPr lang="en-US" sz="1800" spc="-35" dirty="0">
                <a:solidFill>
                  <a:srgbClr val="222222"/>
                </a:solidFill>
                <a:effectLst/>
                <a:latin typeface="Times New Roman" panose="02020603050405020304" pitchFamily="18" charset="0"/>
                <a:ea typeface="Times New Roman" panose="02020603050405020304" pitchFamily="18" charset="0"/>
              </a:rPr>
              <a:t>Puli, M. S., </a:t>
            </a:r>
            <a:r>
              <a:rPr lang="en-US" sz="1800" spc="-35" dirty="0" err="1">
                <a:solidFill>
                  <a:srgbClr val="222222"/>
                </a:solidFill>
                <a:effectLst/>
                <a:latin typeface="Times New Roman" panose="02020603050405020304" pitchFamily="18" charset="0"/>
                <a:ea typeface="Times New Roman" panose="02020603050405020304" pitchFamily="18" charset="0"/>
              </a:rPr>
              <a:t>Surarapu</a:t>
            </a:r>
            <a:r>
              <a:rPr lang="en-US" sz="1800" spc="-35" dirty="0">
                <a:solidFill>
                  <a:srgbClr val="222222"/>
                </a:solidFill>
                <a:effectLst/>
                <a:latin typeface="Times New Roman" panose="02020603050405020304" pitchFamily="18" charset="0"/>
                <a:ea typeface="Times New Roman" panose="02020603050405020304" pitchFamily="18" charset="0"/>
              </a:rPr>
              <a:t>, M. S. S., </a:t>
            </a:r>
            <a:r>
              <a:rPr lang="en-US" sz="1800" spc="-35" dirty="0" err="1">
                <a:solidFill>
                  <a:srgbClr val="222222"/>
                </a:solidFill>
                <a:effectLst/>
                <a:latin typeface="Times New Roman" panose="02020603050405020304" pitchFamily="18" charset="0"/>
                <a:ea typeface="Times New Roman" panose="02020603050405020304" pitchFamily="18" charset="0"/>
              </a:rPr>
              <a:t>Sudheshna</a:t>
            </a:r>
            <a:r>
              <a:rPr lang="en-US" sz="1800" spc="-35" dirty="0">
                <a:solidFill>
                  <a:srgbClr val="222222"/>
                </a:solidFill>
                <a:effectLst/>
                <a:latin typeface="Times New Roman" panose="02020603050405020304" pitchFamily="18" charset="0"/>
                <a:ea typeface="Times New Roman" panose="02020603050405020304" pitchFamily="18" charset="0"/>
              </a:rPr>
              <a:t>, M., Gayathri, G., </a:t>
            </a:r>
            <a:r>
              <a:rPr lang="en-US" sz="1800" spc="-35" dirty="0" err="1">
                <a:solidFill>
                  <a:srgbClr val="222222"/>
                </a:solidFill>
                <a:effectLst/>
                <a:latin typeface="Times New Roman" panose="02020603050405020304" pitchFamily="18" charset="0"/>
                <a:ea typeface="Times New Roman" panose="02020603050405020304" pitchFamily="18" charset="0"/>
              </a:rPr>
              <a:t>Sejal</a:t>
            </a:r>
            <a:r>
              <a:rPr lang="en-US" sz="1800" spc="-35" dirty="0">
                <a:solidFill>
                  <a:srgbClr val="222222"/>
                </a:solidFill>
                <a:effectLst/>
                <a:latin typeface="Times New Roman" panose="02020603050405020304" pitchFamily="18" charset="0"/>
                <a:ea typeface="Times New Roman" panose="02020603050405020304" pitchFamily="18" charset="0"/>
              </a:rPr>
              <a:t>, S., Varun, K., &amp; Reddy, G. H. (2023). License Plate Image Analysis Empowered By Generative Adversarial Neural Networks (GANS). </a:t>
            </a:r>
            <a:r>
              <a:rPr lang="en-US" sz="1800" i="1" spc="-35" dirty="0">
                <a:solidFill>
                  <a:srgbClr val="222222"/>
                </a:solidFill>
                <a:effectLst/>
                <a:latin typeface="Times New Roman" panose="02020603050405020304" pitchFamily="18" charset="0"/>
                <a:ea typeface="Times New Roman" panose="02020603050405020304" pitchFamily="18" charset="0"/>
              </a:rPr>
              <a:t>Journal of Survey in Fisheries Sciences</a:t>
            </a:r>
            <a:r>
              <a:rPr lang="en-US" sz="1800" spc="-35" dirty="0">
                <a:solidFill>
                  <a:srgbClr val="222222"/>
                </a:solidFill>
                <a:effectLst/>
                <a:latin typeface="Times New Roman" panose="02020603050405020304" pitchFamily="18" charset="0"/>
                <a:ea typeface="Times New Roman" panose="02020603050405020304" pitchFamily="18" charset="0"/>
              </a:rPr>
              <a:t>, 2693-2698.</a:t>
            </a:r>
            <a:endParaRPr lang="en-IN" sz="1800" spc="-35" dirty="0">
              <a:effectLst/>
              <a:latin typeface="Times New Roman" panose="02020603050405020304" pitchFamily="18" charset="0"/>
              <a:ea typeface="Times New Roman" panose="02020603050405020304" pitchFamily="18" charset="0"/>
            </a:endParaRPr>
          </a:p>
          <a:p>
            <a:pPr algn="just">
              <a:buFont typeface="+mj-lt"/>
              <a:buAutoNum type="arabicPeriod" startAt="8"/>
            </a:pPr>
            <a:r>
              <a:rPr lang="en-US" sz="1800" spc="-35" dirty="0">
                <a:solidFill>
                  <a:srgbClr val="222222"/>
                </a:solidFill>
                <a:effectLst/>
                <a:latin typeface="Times New Roman" panose="02020603050405020304" pitchFamily="18" charset="0"/>
                <a:ea typeface="Times New Roman" panose="02020603050405020304" pitchFamily="18" charset="0"/>
              </a:rPr>
              <a:t>Al-</a:t>
            </a:r>
            <a:r>
              <a:rPr lang="en-US" sz="1800" spc="-35" dirty="0" err="1">
                <a:solidFill>
                  <a:srgbClr val="222222"/>
                </a:solidFill>
                <a:effectLst/>
                <a:latin typeface="Times New Roman" panose="02020603050405020304" pitchFamily="18" charset="0"/>
                <a:ea typeface="Times New Roman" panose="02020603050405020304" pitchFamily="18" charset="0"/>
              </a:rPr>
              <a:t>Shemarry</a:t>
            </a:r>
            <a:r>
              <a:rPr lang="en-US" sz="1800" spc="-35" dirty="0">
                <a:solidFill>
                  <a:srgbClr val="222222"/>
                </a:solidFill>
                <a:effectLst/>
                <a:latin typeface="Times New Roman" panose="02020603050405020304" pitchFamily="18" charset="0"/>
                <a:ea typeface="Times New Roman" panose="02020603050405020304" pitchFamily="18" charset="0"/>
              </a:rPr>
              <a:t>, M. S., &amp; Li, Y. (2020). Developing learning-based preprocessing methods for detecting complicated vehicle </a:t>
            </a:r>
            <a:r>
              <a:rPr lang="en-US" sz="1800" spc="-35" dirty="0" err="1">
                <a:solidFill>
                  <a:srgbClr val="222222"/>
                </a:solidFill>
                <a:effectLst/>
                <a:latin typeface="Times New Roman" panose="02020603050405020304" pitchFamily="18" charset="0"/>
                <a:ea typeface="Times New Roman" panose="02020603050405020304" pitchFamily="18" charset="0"/>
              </a:rPr>
              <a:t>licence</a:t>
            </a:r>
            <a:r>
              <a:rPr lang="en-US" sz="1800" spc="-35" dirty="0">
                <a:solidFill>
                  <a:srgbClr val="222222"/>
                </a:solidFill>
                <a:effectLst/>
                <a:latin typeface="Times New Roman" panose="02020603050405020304" pitchFamily="18" charset="0"/>
                <a:ea typeface="Times New Roman" panose="02020603050405020304" pitchFamily="18" charset="0"/>
              </a:rPr>
              <a:t> plates. </a:t>
            </a:r>
            <a:r>
              <a:rPr lang="en-US" sz="1800" i="1" spc="-35" dirty="0">
                <a:solidFill>
                  <a:srgbClr val="222222"/>
                </a:solidFill>
                <a:effectLst/>
                <a:latin typeface="Times New Roman" panose="02020603050405020304" pitchFamily="18" charset="0"/>
                <a:ea typeface="Times New Roman" panose="02020603050405020304" pitchFamily="18" charset="0"/>
              </a:rPr>
              <a:t>IEEE Access</a:t>
            </a:r>
            <a:r>
              <a:rPr lang="en-US" sz="1800" spc="-35" dirty="0">
                <a:solidFill>
                  <a:srgbClr val="222222"/>
                </a:solidFill>
                <a:effectLst/>
                <a:latin typeface="Times New Roman" panose="02020603050405020304" pitchFamily="18" charset="0"/>
                <a:ea typeface="Times New Roman" panose="02020603050405020304" pitchFamily="18" charset="0"/>
              </a:rPr>
              <a:t>, </a:t>
            </a:r>
            <a:r>
              <a:rPr lang="en-US" sz="1800" i="1" spc="-35" dirty="0">
                <a:solidFill>
                  <a:srgbClr val="222222"/>
                </a:solidFill>
                <a:effectLst/>
                <a:latin typeface="Times New Roman" panose="02020603050405020304" pitchFamily="18" charset="0"/>
                <a:ea typeface="Times New Roman" panose="02020603050405020304" pitchFamily="18" charset="0"/>
              </a:rPr>
              <a:t>8</a:t>
            </a:r>
            <a:r>
              <a:rPr lang="en-US" sz="1800" spc="-35" dirty="0">
                <a:solidFill>
                  <a:srgbClr val="222222"/>
                </a:solidFill>
                <a:effectLst/>
                <a:latin typeface="Times New Roman" panose="02020603050405020304" pitchFamily="18" charset="0"/>
                <a:ea typeface="Times New Roman" panose="02020603050405020304" pitchFamily="18" charset="0"/>
              </a:rPr>
              <a:t>, 170951-170966.</a:t>
            </a:r>
            <a:endParaRPr lang="en-IN" sz="1800" spc="-35" dirty="0">
              <a:effectLst/>
              <a:latin typeface="Times New Roman" panose="02020603050405020304" pitchFamily="18" charset="0"/>
              <a:ea typeface="Times New Roman" panose="02020603050405020304" pitchFamily="18" charset="0"/>
            </a:endParaRPr>
          </a:p>
          <a:p>
            <a:pPr>
              <a:buFont typeface="+mj-lt"/>
              <a:buAutoNum type="arabicPeriod" startAt="8"/>
            </a:pPr>
            <a:endParaRPr lang="en-IN" sz="1800" spc="-35"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23708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algn="just"/>
            <a:r>
              <a:rPr lang="en-US" sz="1800" b="0" i="0" dirty="0">
                <a:effectLst/>
                <a:latin typeface="Times New Roman" panose="02020603050405020304" pitchFamily="18" charset="0"/>
                <a:cs typeface="Times New Roman" panose="02020603050405020304" pitchFamily="18" charset="0"/>
              </a:rPr>
              <a:t>"</a:t>
            </a:r>
            <a:r>
              <a:rPr lang="en-US" sz="1800" i="0" dirty="0" err="1">
                <a:effectLst/>
                <a:latin typeface="Times New Roman" panose="02020603050405020304" pitchFamily="18" charset="0"/>
                <a:cs typeface="Times New Roman" panose="02020603050405020304" pitchFamily="18" charset="0"/>
              </a:rPr>
              <a:t>Society</a:t>
            </a:r>
            <a:r>
              <a:rPr lang="en-US" sz="1800" dirty="0" err="1">
                <a:latin typeface="Times New Roman" panose="02020603050405020304" pitchFamily="18" charset="0"/>
                <a:cs typeface="Times New Roman" panose="02020603050405020304" pitchFamily="18" charset="0"/>
              </a:rPr>
              <a:t>SafeDrive</a:t>
            </a:r>
            <a:r>
              <a:rPr lang="en-US" sz="1800" b="0" i="0" dirty="0">
                <a:effectLst/>
                <a:latin typeface="Times New Roman" panose="02020603050405020304" pitchFamily="18" charset="0"/>
                <a:cs typeface="Times New Roman" panose="02020603050405020304" pitchFamily="18" charset="0"/>
              </a:rPr>
              <a:t>" introduces a cost-effective vehicle monitoring solution tailored for Indian residential communities. Combining image processing technology and a user-friendly mobile app, the system accurately identifies vehicles and swiftly notifies residents of arrivals and departures, fortifying overall security measures.</a:t>
            </a:r>
          </a:p>
          <a:p>
            <a:pPr algn="just"/>
            <a:r>
              <a:rPr lang="en-US" sz="1800" dirty="0">
                <a:latin typeface="Times New Roman" panose="02020603050405020304" pitchFamily="18" charset="0"/>
                <a:cs typeface="Times New Roman" panose="02020603050405020304" pitchFamily="18" charset="0"/>
              </a:rPr>
              <a:t>The process involves the system has still images as the input, and extracts a string corresponding to the plate number, which is used to obtain the output user data from a suitable database. The system extracts data from a license plate and compare it with the user database if it matches the it will store the details of that vehicle and if it is not matched means that while does not belong as that society then it will generated a message and send it to the culministrator. License plate extraction is based on plate features, such as texture, and all characters segmented from the plate are passed individually to a character recognition sage for reading.</a:t>
            </a:r>
            <a:endParaRPr lang="en-IN" sz="1800" dirty="0">
              <a:latin typeface="Times New Roman" panose="02020603050405020304" pitchFamily="18" charset="0"/>
              <a:cs typeface="Times New Roman" panose="02020603050405020304" pitchFamily="18" charset="0"/>
            </a:endParaRPr>
          </a:p>
          <a:p>
            <a:pPr algn="just"/>
            <a:endParaRPr lang="en-US" sz="1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78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0"/>
            <a:ext cx="10515600" cy="1325563"/>
          </a:xfrm>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12800" y="1091246"/>
            <a:ext cx="10668000" cy="5801262"/>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Residential security is a pressing concern for homeowners and communities worldwide. Traditional security measures, such as physical guards or static surveillance systems, have limitations in terms of cost, accessibility, and effectiveness. Mobile application camera systems, equipped with real-time monitoring and remote accessibility, have emerged as a viable solution to address these challenges. This literature review explores the significance and benefits of mobile application camera systems in enhancing residential security.</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Enhance Residential Security: Introducing a cost-effective mobile application camera system to bolster the security of your residential community.</a:t>
            </a:r>
          </a:p>
          <a:p>
            <a:pPr algn="just"/>
            <a:r>
              <a:rPr lang="en-US" sz="1800" dirty="0">
                <a:latin typeface="Times New Roman" panose="02020603050405020304" pitchFamily="18" charset="0"/>
                <a:cs typeface="Times New Roman" panose="02020603050405020304" pitchFamily="18" charset="0"/>
              </a:rPr>
              <a:t>Remote Accessibility: Access live video feeds and recorded footage from your mobile device or computer, ensuring you can monitor your society's security from anywhere.</a:t>
            </a:r>
          </a:p>
          <a:p>
            <a:pPr algn="just"/>
            <a:r>
              <a:rPr lang="en-US" sz="1800" dirty="0">
                <a:latin typeface="Times New Roman" panose="02020603050405020304" pitchFamily="18" charset="0"/>
                <a:cs typeface="Times New Roman" panose="02020603050405020304" pitchFamily="18" charset="0"/>
              </a:rPr>
              <a:t>Real-Time Alerts: Receive instant alerts on your mobile device when unusual or unauthorized vehicle activity is detected, ensuring swift action and peace of mind.</a:t>
            </a:r>
          </a:p>
          <a:p>
            <a:pPr algn="just"/>
            <a:r>
              <a:rPr lang="en-US" sz="1800" dirty="0">
                <a:latin typeface="Times New Roman" panose="02020603050405020304" pitchFamily="18" charset="0"/>
                <a:cs typeface="Times New Roman" panose="02020603050405020304" pitchFamily="18" charset="0"/>
              </a:rPr>
              <a:t>Vehicle and Visitor Monitoring: Easily track all vehicle and visitor activity, helping identify and manage authorized and unauthorized access.</a:t>
            </a:r>
          </a:p>
        </p:txBody>
      </p:sp>
    </p:spTree>
    <p:extLst>
      <p:ext uri="{BB962C8B-B14F-4D97-AF65-F5344CB8AC3E}">
        <p14:creationId xmlns:p14="http://schemas.microsoft.com/office/powerpoint/2010/main" val="29649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37" y="-80667"/>
            <a:ext cx="10515600" cy="1325563"/>
          </a:xfrm>
        </p:spPr>
        <p:txBody>
          <a:bodyPr>
            <a:normAutofit/>
          </a:bodyPr>
          <a:lstStyle/>
          <a:p>
            <a:r>
              <a:rPr lang="en-GB" sz="4000" dirty="0">
                <a:latin typeface="Times New Roman" panose="02020603050405020304" pitchFamily="18" charset="0"/>
                <a:cs typeface="Times New Roman" panose="02020603050405020304" pitchFamily="18" charset="0"/>
              </a:rPr>
              <a:t>Literature Review</a:t>
            </a:r>
          </a:p>
        </p:txBody>
      </p:sp>
      <p:graphicFrame>
        <p:nvGraphicFramePr>
          <p:cNvPr id="5" name="Content Placeholder 4">
            <a:extLst>
              <a:ext uri="{FF2B5EF4-FFF2-40B4-BE49-F238E27FC236}">
                <a16:creationId xmlns:a16="http://schemas.microsoft.com/office/drawing/2014/main" id="{0A13F47D-FCC8-9F6E-4306-A3BC370CA691}"/>
              </a:ext>
            </a:extLst>
          </p:cNvPr>
          <p:cNvGraphicFramePr>
            <a:graphicFrameLocks noGrp="1"/>
          </p:cNvGraphicFramePr>
          <p:nvPr>
            <p:ph idx="1"/>
            <p:extLst>
              <p:ext uri="{D42A27DB-BD31-4B8C-83A1-F6EECF244321}">
                <p14:modId xmlns:p14="http://schemas.microsoft.com/office/powerpoint/2010/main" val="1341851748"/>
              </p:ext>
            </p:extLst>
          </p:nvPr>
        </p:nvGraphicFramePr>
        <p:xfrm>
          <a:off x="770021" y="1022233"/>
          <a:ext cx="11030916" cy="4590871"/>
        </p:xfrm>
        <a:graphic>
          <a:graphicData uri="http://schemas.openxmlformats.org/drawingml/2006/table">
            <a:tbl>
              <a:tblPr bandRow="1">
                <a:tableStyleId>{616DA210-FB5B-4158-B5E0-FEB733F419BA}</a:tableStyleId>
              </a:tblPr>
              <a:tblGrid>
                <a:gridCol w="3120549">
                  <a:extLst>
                    <a:ext uri="{9D8B030D-6E8A-4147-A177-3AD203B41FA5}">
                      <a16:colId xmlns:a16="http://schemas.microsoft.com/office/drawing/2014/main" val="2992984559"/>
                    </a:ext>
                  </a:extLst>
                </a:gridCol>
                <a:gridCol w="2739949">
                  <a:extLst>
                    <a:ext uri="{9D8B030D-6E8A-4147-A177-3AD203B41FA5}">
                      <a16:colId xmlns:a16="http://schemas.microsoft.com/office/drawing/2014/main" val="2182184317"/>
                    </a:ext>
                  </a:extLst>
                </a:gridCol>
                <a:gridCol w="2858856">
                  <a:extLst>
                    <a:ext uri="{9D8B030D-6E8A-4147-A177-3AD203B41FA5}">
                      <a16:colId xmlns:a16="http://schemas.microsoft.com/office/drawing/2014/main" val="4039470643"/>
                    </a:ext>
                  </a:extLst>
                </a:gridCol>
                <a:gridCol w="2311562">
                  <a:extLst>
                    <a:ext uri="{9D8B030D-6E8A-4147-A177-3AD203B41FA5}">
                      <a16:colId xmlns:a16="http://schemas.microsoft.com/office/drawing/2014/main" val="2705822080"/>
                    </a:ext>
                  </a:extLst>
                </a:gridCol>
              </a:tblGrid>
              <a:tr h="8594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Title of the paper &amp; Year of Publication.</a:t>
                      </a:r>
                      <a:endParaRPr lang="en-IN" sz="1800" b="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solidFill>
                      <a:schemeClr val="bg1">
                        <a:lumMod val="95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Key Contribution.</a:t>
                      </a:r>
                      <a:endParaRPr lang="en-IN" sz="1800" b="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solidFill>
                      <a:schemeClr val="bg1">
                        <a:lumMod val="95000"/>
                        <a:alpha val="20000"/>
                      </a:schemeClr>
                    </a:solidFill>
                  </a:tcPr>
                </a:tc>
                <a:tc>
                  <a:txBody>
                    <a:bodyPr/>
                    <a:lstStyle/>
                    <a:p>
                      <a:r>
                        <a:rPr lang="en-US" sz="1800" b="1" dirty="0">
                          <a:latin typeface="Times New Roman" panose="02020603050405020304" pitchFamily="18" charset="0"/>
                          <a:cs typeface="Times New Roman" panose="02020603050405020304" pitchFamily="18" charset="0"/>
                        </a:rPr>
                        <a:t>Problem Addressed.</a:t>
                      </a:r>
                      <a:endParaRPr lang="en-IN" sz="1800" b="1" dirty="0">
                        <a:latin typeface="Times New Roman" panose="02020603050405020304" pitchFamily="18" charset="0"/>
                        <a:cs typeface="Times New Roman" panose="02020603050405020304" pitchFamily="18" charset="0"/>
                      </a:endParaRPr>
                    </a:p>
                  </a:txBody>
                  <a:tcPr marL="100584" marR="100584">
                    <a:solidFill>
                      <a:schemeClr val="bg1">
                        <a:lumMod val="95000"/>
                        <a:alpha val="20000"/>
                      </a:schemeClr>
                    </a:solidFill>
                  </a:tcPr>
                </a:tc>
                <a:tc>
                  <a:txBody>
                    <a:bodyPr/>
                    <a:lstStyle/>
                    <a:p>
                      <a:r>
                        <a:rPr lang="en-US" sz="1800" b="1" dirty="0">
                          <a:latin typeface="Times New Roman" panose="02020603050405020304" pitchFamily="18" charset="0"/>
                          <a:cs typeface="Times New Roman" panose="02020603050405020304" pitchFamily="18" charset="0"/>
                        </a:rPr>
                        <a:t>Proposed System.</a:t>
                      </a:r>
                      <a:endParaRPr lang="en-IN" sz="1800" b="1" dirty="0">
                        <a:latin typeface="Times New Roman" panose="02020603050405020304" pitchFamily="18" charset="0"/>
                        <a:cs typeface="Times New Roman" panose="02020603050405020304" pitchFamily="18" charset="0"/>
                      </a:endParaRPr>
                    </a:p>
                  </a:txBody>
                  <a:tcPr marL="100584" marR="100584">
                    <a:solidFill>
                      <a:schemeClr val="bg1">
                        <a:lumMod val="95000"/>
                        <a:alpha val="20000"/>
                      </a:schemeClr>
                    </a:solidFill>
                  </a:tcPr>
                </a:tc>
                <a:extLst>
                  <a:ext uri="{0D108BD9-81ED-4DB2-BD59-A6C34878D82A}">
                    <a16:rowId xmlns:a16="http://schemas.microsoft.com/office/drawing/2014/main" val="4135446226"/>
                  </a:ext>
                </a:extLst>
              </a:tr>
              <a:tr h="9802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A technique for developing mobile applications(2020)</a:t>
                      </a:r>
                    </a:p>
                  </a:txBody>
                  <a:tcPr/>
                </a:tc>
                <a:tc>
                  <a:txBody>
                    <a:bodyPr/>
                    <a:lstStyle/>
                    <a:p>
                      <a:r>
                        <a:rPr lang="en-IN" sz="1800" b="0" dirty="0">
                          <a:latin typeface="Times New Roman" panose="02020603050405020304" pitchFamily="18" charset="0"/>
                          <a:cs typeface="Times New Roman" panose="02020603050405020304" pitchFamily="18" charset="0"/>
                        </a:rPr>
                        <a:t>It provides </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Regular Updates for the users.</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Compatibility problem for different platform.</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Proposed by different framework</a:t>
                      </a:r>
                    </a:p>
                    <a:p>
                      <a:r>
                        <a:rPr lang="en-IN" sz="1800" dirty="0">
                          <a:latin typeface="Times New Roman" panose="02020603050405020304" pitchFamily="18" charset="0"/>
                          <a:cs typeface="Times New Roman" panose="02020603050405020304" pitchFamily="18" charset="0"/>
                        </a:rPr>
                        <a:t>And platforms</a:t>
                      </a:r>
                    </a:p>
                  </a:txBody>
                  <a:tcPr/>
                </a:tc>
                <a:extLst>
                  <a:ext uri="{0D108BD9-81ED-4DB2-BD59-A6C34878D82A}">
                    <a16:rowId xmlns:a16="http://schemas.microsoft.com/office/drawing/2014/main" val="183989794"/>
                  </a:ext>
                </a:extLst>
              </a:tr>
              <a:tr h="1375196">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On secret management and handling in mobile application development life cycle(2019)</a:t>
                      </a:r>
                      <a:endParaRPr lang="en-IN" sz="1800" b="0" dirty="0">
                        <a:latin typeface="Times New Roman" panose="02020603050405020304" pitchFamily="18" charset="0"/>
                        <a:cs typeface="Times New Roman" panose="02020603050405020304" pitchFamily="18" charset="0"/>
                      </a:endParaRPr>
                    </a:p>
                  </a:txBody>
                  <a:tcPr>
                    <a:solidFill>
                      <a:schemeClr val="bg1">
                        <a:lumMod val="95000"/>
                        <a:alpha val="20000"/>
                      </a:schemeClr>
                    </a:solidFill>
                  </a:tcPr>
                </a:tc>
                <a:tc>
                  <a:txBody>
                    <a:bodyPr/>
                    <a:lstStyle/>
                    <a:p>
                      <a:r>
                        <a:rPr lang="en-US" sz="1800" dirty="0">
                          <a:latin typeface="Times New Roman" panose="02020603050405020304" pitchFamily="18" charset="0"/>
                          <a:cs typeface="Times New Roman" panose="02020603050405020304" pitchFamily="18" charset="0"/>
                        </a:rPr>
                        <a:t>It methods for handling and maintaining secrets when creating mobile apps.</a:t>
                      </a:r>
                      <a:endParaRPr lang="en-IN" sz="1800" dirty="0">
                        <a:latin typeface="Times New Roman" panose="02020603050405020304" pitchFamily="18" charset="0"/>
                        <a:cs typeface="Times New Roman" panose="02020603050405020304" pitchFamily="18" charset="0"/>
                      </a:endParaRPr>
                    </a:p>
                  </a:txBody>
                  <a:tcPr>
                    <a:solidFill>
                      <a:schemeClr val="bg1">
                        <a:lumMod val="95000"/>
                        <a:alpha val="20000"/>
                      </a:schemeClr>
                    </a:solidFill>
                  </a:tcPr>
                </a:tc>
                <a:tc>
                  <a:txBody>
                    <a:body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Poor input  validations and commands.</a:t>
                      </a:r>
                      <a:endParaRPr lang="en-IN" sz="1800" dirty="0">
                        <a:latin typeface="Times New Roman" panose="02020603050405020304" pitchFamily="18" charset="0"/>
                        <a:cs typeface="Times New Roman" panose="02020603050405020304" pitchFamily="18" charset="0"/>
                      </a:endParaRPr>
                    </a:p>
                  </a:txBody>
                  <a:tcPr>
                    <a:solidFill>
                      <a:schemeClr val="bg1">
                        <a:lumMod val="95000"/>
                        <a:alpha val="20000"/>
                      </a:schemeClr>
                    </a:solidFill>
                  </a:tcPr>
                </a:tc>
                <a:tc>
                  <a:txBody>
                    <a:bodyPr/>
                    <a:lstStyle/>
                    <a:p>
                      <a:r>
                        <a:rPr lang="en-US" sz="1800" dirty="0">
                          <a:latin typeface="Times New Roman" panose="02020603050405020304" pitchFamily="18" charset="0"/>
                          <a:cs typeface="Times New Roman" panose="02020603050405020304" pitchFamily="18" charset="0"/>
                        </a:rPr>
                        <a:t>Managing secrets in the life cycle of software development with an emphasis on mobile apps.</a:t>
                      </a:r>
                      <a:endParaRPr lang="en-IN" sz="1800" dirty="0">
                        <a:latin typeface="Times New Roman" panose="02020603050405020304" pitchFamily="18" charset="0"/>
                        <a:cs typeface="Times New Roman" panose="02020603050405020304" pitchFamily="18" charset="0"/>
                      </a:endParaRPr>
                    </a:p>
                  </a:txBody>
                  <a:tcPr>
                    <a:solidFill>
                      <a:schemeClr val="bg1">
                        <a:lumMod val="95000"/>
                        <a:alpha val="20000"/>
                      </a:schemeClr>
                    </a:solidFill>
                  </a:tcPr>
                </a:tc>
                <a:extLst>
                  <a:ext uri="{0D108BD9-81ED-4DB2-BD59-A6C34878D82A}">
                    <a16:rowId xmlns:a16="http://schemas.microsoft.com/office/drawing/2014/main" val="2572522374"/>
                  </a:ext>
                </a:extLst>
              </a:tr>
              <a:tr h="1233146">
                <a:tc>
                  <a:txBody>
                    <a:bodyPr/>
                    <a:lstStyle/>
                    <a:p>
                      <a:r>
                        <a:rPr lang="en-US" sz="1800" dirty="0">
                          <a:latin typeface="Times New Roman" panose="02020603050405020304" pitchFamily="18" charset="0"/>
                          <a:cs typeface="Times New Roman" panose="02020603050405020304" pitchFamily="18" charset="0"/>
                        </a:rPr>
                        <a:t>Embedded Mobile ROS Platform for SLAM Application with RGB-D Cameras (2020)</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To map the environment using the data captured by the RGB-D camera.</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Due of its interoperability with the Robot Operating System (ROS), it was chosen.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An autonomous, self-driving, tracked vehicle is the suggested system.</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913166"/>
                  </a:ext>
                </a:extLst>
              </a:tr>
            </a:tbl>
          </a:graphicData>
        </a:graphic>
      </p:graphicFrame>
    </p:spTree>
    <p:extLst>
      <p:ext uri="{BB962C8B-B14F-4D97-AF65-F5344CB8AC3E}">
        <p14:creationId xmlns:p14="http://schemas.microsoft.com/office/powerpoint/2010/main" val="246503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E3D9B8-5222-5608-A67D-C997883085FE}"/>
              </a:ext>
            </a:extLst>
          </p:cNvPr>
          <p:cNvSpPr>
            <a:spLocks noGrp="1"/>
          </p:cNvSpPr>
          <p:nvPr>
            <p:ph type="title"/>
          </p:nvPr>
        </p:nvSpPr>
        <p:spPr>
          <a:xfrm>
            <a:off x="572168" y="322764"/>
            <a:ext cx="10668000" cy="487362"/>
          </a:xfrm>
        </p:spPr>
        <p:txBody>
          <a:bodyPr>
            <a:normAutofit fontScale="90000"/>
          </a:bodyPr>
          <a:lstStyle/>
          <a:p>
            <a:r>
              <a:rPr lang="en-GB" dirty="0">
                <a:latin typeface="Times New Roman" panose="02020603050405020304" pitchFamily="18" charset="0"/>
                <a:cs typeface="Times New Roman" panose="02020603050405020304" pitchFamily="18" charset="0"/>
              </a:rPr>
              <a:t>Literature Review</a:t>
            </a:r>
          </a:p>
        </p:txBody>
      </p:sp>
      <p:graphicFrame>
        <p:nvGraphicFramePr>
          <p:cNvPr id="7" name="Content Placeholder 4">
            <a:extLst>
              <a:ext uri="{FF2B5EF4-FFF2-40B4-BE49-F238E27FC236}">
                <a16:creationId xmlns:a16="http://schemas.microsoft.com/office/drawing/2014/main" id="{396EEDFC-22CF-509E-DD2B-10D409AA9468}"/>
              </a:ext>
            </a:extLst>
          </p:cNvPr>
          <p:cNvGraphicFramePr>
            <a:graphicFrameLocks noGrp="1"/>
          </p:cNvGraphicFramePr>
          <p:nvPr>
            <p:ph idx="1"/>
            <p:extLst>
              <p:ext uri="{D42A27DB-BD31-4B8C-83A1-F6EECF244321}">
                <p14:modId xmlns:p14="http://schemas.microsoft.com/office/powerpoint/2010/main" val="3152249540"/>
              </p:ext>
            </p:extLst>
          </p:nvPr>
        </p:nvGraphicFramePr>
        <p:xfrm>
          <a:off x="689811" y="1022231"/>
          <a:ext cx="10790989" cy="4584317"/>
        </p:xfrm>
        <a:graphic>
          <a:graphicData uri="http://schemas.openxmlformats.org/drawingml/2006/table">
            <a:tbl>
              <a:tblPr bandRow="1">
                <a:tableStyleId>{616DA210-FB5B-4158-B5E0-FEB733F419BA}</a:tableStyleId>
              </a:tblPr>
              <a:tblGrid>
                <a:gridCol w="3348793">
                  <a:extLst>
                    <a:ext uri="{9D8B030D-6E8A-4147-A177-3AD203B41FA5}">
                      <a16:colId xmlns:a16="http://schemas.microsoft.com/office/drawing/2014/main" val="2992984559"/>
                    </a:ext>
                  </a:extLst>
                </a:gridCol>
                <a:gridCol w="2513050">
                  <a:extLst>
                    <a:ext uri="{9D8B030D-6E8A-4147-A177-3AD203B41FA5}">
                      <a16:colId xmlns:a16="http://schemas.microsoft.com/office/drawing/2014/main" val="2182184317"/>
                    </a:ext>
                  </a:extLst>
                </a:gridCol>
                <a:gridCol w="2581632">
                  <a:extLst>
                    <a:ext uri="{9D8B030D-6E8A-4147-A177-3AD203B41FA5}">
                      <a16:colId xmlns:a16="http://schemas.microsoft.com/office/drawing/2014/main" val="4039470643"/>
                    </a:ext>
                  </a:extLst>
                </a:gridCol>
                <a:gridCol w="2347514">
                  <a:extLst>
                    <a:ext uri="{9D8B030D-6E8A-4147-A177-3AD203B41FA5}">
                      <a16:colId xmlns:a16="http://schemas.microsoft.com/office/drawing/2014/main" val="2705822080"/>
                    </a:ext>
                  </a:extLst>
                </a:gridCol>
              </a:tblGrid>
              <a:tr h="756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Title of the paper &amp; Year of Publication.</a:t>
                      </a:r>
                      <a:endParaRPr lang="en-IN" sz="1800" b="1" dirty="0">
                        <a:latin typeface="Times New Roman" panose="02020603050405020304" pitchFamily="18" charset="0"/>
                        <a:cs typeface="Times New Roman" panose="02020603050405020304" pitchFamily="18" charset="0"/>
                      </a:endParaRPr>
                    </a:p>
                  </a:txBody>
                  <a:tcPr>
                    <a:solidFill>
                      <a:schemeClr val="bg1">
                        <a:lumMod val="95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Key Contribution.</a:t>
                      </a:r>
                      <a:endParaRPr lang="en-IN" sz="1800" b="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solidFill>
                      <a:schemeClr val="bg1">
                        <a:lumMod val="95000"/>
                        <a:alpha val="20000"/>
                      </a:schemeClr>
                    </a:solidFill>
                  </a:tcPr>
                </a:tc>
                <a:tc>
                  <a:txBody>
                    <a:bodyPr/>
                    <a:lstStyle/>
                    <a:p>
                      <a:r>
                        <a:rPr lang="en-US" sz="1800" b="1" dirty="0">
                          <a:latin typeface="Times New Roman" panose="02020603050405020304" pitchFamily="18" charset="0"/>
                          <a:cs typeface="Times New Roman" panose="02020603050405020304" pitchFamily="18" charset="0"/>
                        </a:rPr>
                        <a:t>Problem Addressed.</a:t>
                      </a:r>
                      <a:endParaRPr lang="en-IN" sz="1800" b="1" dirty="0">
                        <a:latin typeface="Times New Roman" panose="02020603050405020304" pitchFamily="18" charset="0"/>
                        <a:cs typeface="Times New Roman" panose="02020603050405020304" pitchFamily="18" charset="0"/>
                      </a:endParaRPr>
                    </a:p>
                  </a:txBody>
                  <a:tcPr marL="100584" marR="100584">
                    <a:solidFill>
                      <a:schemeClr val="bg1">
                        <a:lumMod val="95000"/>
                        <a:alpha val="20000"/>
                      </a:schemeClr>
                    </a:solidFill>
                  </a:tcPr>
                </a:tc>
                <a:tc>
                  <a:txBody>
                    <a:bodyPr/>
                    <a:lstStyle/>
                    <a:p>
                      <a:r>
                        <a:rPr lang="en-US" sz="1800" b="1" dirty="0">
                          <a:latin typeface="Times New Roman" panose="02020603050405020304" pitchFamily="18" charset="0"/>
                          <a:cs typeface="Times New Roman" panose="02020603050405020304" pitchFamily="18" charset="0"/>
                        </a:rPr>
                        <a:t>Proposed System.</a:t>
                      </a:r>
                      <a:endParaRPr lang="en-IN" sz="1800" b="1" dirty="0">
                        <a:latin typeface="Times New Roman" panose="02020603050405020304" pitchFamily="18" charset="0"/>
                        <a:cs typeface="Times New Roman" panose="02020603050405020304" pitchFamily="18" charset="0"/>
                      </a:endParaRPr>
                    </a:p>
                  </a:txBody>
                  <a:tcPr marL="100584" marR="100584">
                    <a:solidFill>
                      <a:schemeClr val="bg1">
                        <a:lumMod val="95000"/>
                        <a:alpha val="20000"/>
                      </a:schemeClr>
                    </a:solidFill>
                  </a:tcPr>
                </a:tc>
                <a:extLst>
                  <a:ext uri="{0D108BD9-81ED-4DB2-BD59-A6C34878D82A}">
                    <a16:rowId xmlns:a16="http://schemas.microsoft.com/office/drawing/2014/main" val="4135446226"/>
                  </a:ext>
                </a:extLst>
              </a:tr>
              <a:tr h="1342893">
                <a:tc>
                  <a:txBody>
                    <a:bodyPr/>
                    <a:lstStyle/>
                    <a:p>
                      <a:r>
                        <a:rPr lang="en-US" sz="1800" b="0" i="0" dirty="0">
                          <a:solidFill>
                            <a:srgbClr val="222222"/>
                          </a:solidFill>
                          <a:effectLst/>
                          <a:latin typeface="Times New Roman" panose="02020603050405020304" pitchFamily="18" charset="0"/>
                          <a:cs typeface="Times New Roman" panose="02020603050405020304" pitchFamily="18" charset="0"/>
                        </a:rPr>
                        <a:t>Implementation of number plate detection system for vehicle registration using IOT and recognition using CNN(2023).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Detect and localize a license plate in an input image/frame. </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Extract the all characters from the license plate.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Apply some form of Optical Character Recognition (OCR) to recognize the extracted characters.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989794"/>
                  </a:ext>
                </a:extLst>
              </a:tr>
              <a:tr h="1060221">
                <a:tc>
                  <a:txBody>
                    <a:bodyPr/>
                    <a:lstStyle/>
                    <a:p>
                      <a:r>
                        <a:rPr lang="en-IN" sz="1800" b="0" i="0" dirty="0">
                          <a:solidFill>
                            <a:srgbClr val="222222"/>
                          </a:solidFill>
                          <a:effectLst/>
                          <a:latin typeface="Times New Roman" panose="02020603050405020304" pitchFamily="18" charset="0"/>
                          <a:cs typeface="Times New Roman" panose="02020603050405020304" pitchFamily="18" charset="0"/>
                        </a:rPr>
                        <a:t>Mobile Registration Number Plate Recognition Using Artificial Intelligence(2021).</a:t>
                      </a:r>
                      <a:endParaRPr lang="en-IN" sz="1800" b="0" dirty="0">
                        <a:latin typeface="Times New Roman" panose="02020603050405020304" pitchFamily="18" charset="0"/>
                        <a:cs typeface="Times New Roman" panose="02020603050405020304" pitchFamily="18" charset="0"/>
                      </a:endParaRPr>
                    </a:p>
                  </a:txBody>
                  <a:tcPr>
                    <a:solidFill>
                      <a:schemeClr val="bg1">
                        <a:lumMod val="95000"/>
                        <a:alpha val="20000"/>
                      </a:schemeClr>
                    </a:solid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checking if a vehicle is registered or licensed.</a:t>
                      </a:r>
                      <a:endParaRPr lang="en-IN" sz="1800" dirty="0">
                        <a:latin typeface="Times New Roman" panose="02020603050405020304" pitchFamily="18" charset="0"/>
                        <a:cs typeface="Times New Roman" panose="02020603050405020304" pitchFamily="18" charset="0"/>
                      </a:endParaRPr>
                    </a:p>
                  </a:txBody>
                  <a:tcPr>
                    <a:solidFill>
                      <a:schemeClr val="bg1">
                        <a:lumMod val="95000"/>
                        <a:alpha val="20000"/>
                      </a:schemeClr>
                    </a:solidFill>
                  </a:tcPr>
                </a:tc>
                <a:tc>
                  <a:txBody>
                    <a:bodyPr/>
                    <a:lstStyle/>
                    <a:p>
                      <a:r>
                        <a:rPr lang="en-US" sz="1800" dirty="0">
                          <a:latin typeface="Times New Roman" panose="02020603050405020304" pitchFamily="18" charset="0"/>
                          <a:cs typeface="Times New Roman" panose="02020603050405020304" pitchFamily="18" charset="0"/>
                        </a:rPr>
                        <a:t>Need the support of Artificial intelligence.</a:t>
                      </a:r>
                      <a:endParaRPr lang="en-IN" sz="1800" dirty="0">
                        <a:latin typeface="Times New Roman" panose="02020603050405020304" pitchFamily="18" charset="0"/>
                        <a:cs typeface="Times New Roman" panose="02020603050405020304" pitchFamily="18" charset="0"/>
                      </a:endParaRPr>
                    </a:p>
                  </a:txBody>
                  <a:tcPr>
                    <a:solidFill>
                      <a:schemeClr val="bg1">
                        <a:lumMod val="95000"/>
                        <a:alpha val="20000"/>
                      </a:schemeClr>
                    </a:solid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To distinguish vehicles by recognizing number plates.</a:t>
                      </a:r>
                      <a:endParaRPr lang="en-IN" sz="1800" dirty="0">
                        <a:latin typeface="Times New Roman" panose="02020603050405020304" pitchFamily="18" charset="0"/>
                        <a:cs typeface="Times New Roman" panose="02020603050405020304" pitchFamily="18" charset="0"/>
                      </a:endParaRPr>
                    </a:p>
                  </a:txBody>
                  <a:tcPr>
                    <a:solidFill>
                      <a:schemeClr val="bg1">
                        <a:lumMod val="95000"/>
                        <a:alpha val="20000"/>
                      </a:schemeClr>
                    </a:solidFill>
                  </a:tcPr>
                </a:tc>
                <a:extLst>
                  <a:ext uri="{0D108BD9-81ED-4DB2-BD59-A6C34878D82A}">
                    <a16:rowId xmlns:a16="http://schemas.microsoft.com/office/drawing/2014/main" val="2572522374"/>
                  </a:ext>
                </a:extLst>
              </a:tr>
              <a:tr h="1304887">
                <a:tc>
                  <a:txBody>
                    <a:bodyPr/>
                    <a:lstStyle/>
                    <a:p>
                      <a:r>
                        <a:rPr lang="en-IN" sz="1800" b="0" i="0" dirty="0">
                          <a:solidFill>
                            <a:srgbClr val="222222"/>
                          </a:solidFill>
                          <a:effectLst/>
                          <a:latin typeface="Times New Roman" panose="02020603050405020304" pitchFamily="18" charset="0"/>
                          <a:cs typeface="Times New Roman" panose="02020603050405020304" pitchFamily="18" charset="0"/>
                        </a:rPr>
                        <a:t>Automatic number plate recognition system for Indian number plates using machine learning techniques(2022).</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images taken by the camera are converted into text format.</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All characters of the number plate are recognized.</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OCR (Optical char- acter recognition) algorithm.</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913166"/>
                  </a:ext>
                </a:extLst>
              </a:tr>
            </a:tbl>
          </a:graphicData>
        </a:graphic>
      </p:graphicFrame>
    </p:spTree>
    <p:extLst>
      <p:ext uri="{BB962C8B-B14F-4D97-AF65-F5344CB8AC3E}">
        <p14:creationId xmlns:p14="http://schemas.microsoft.com/office/powerpoint/2010/main" val="235729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62"/>
            <a:ext cx="10515600" cy="1325563"/>
          </a:xfrm>
        </p:spPr>
        <p:txBody>
          <a:bodyPr/>
          <a:lstStyle/>
          <a:p>
            <a:r>
              <a:rPr lang="en-GB"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392489"/>
            <a:ext cx="10515600" cy="4351338"/>
          </a:xfrm>
        </p:spPr>
        <p:txBody>
          <a:bodyPr>
            <a:normAutofit lnSpcReduction="10000"/>
          </a:bodyPr>
          <a:lstStyle/>
          <a:p>
            <a:pPr algn="just">
              <a:buFont typeface="Wingdings" panose="05000000000000000000" pitchFamily="2" charset="2"/>
              <a:buChar char="Ø"/>
            </a:pPr>
            <a:r>
              <a:rPr lang="en-US" dirty="0"/>
              <a:t>  </a:t>
            </a:r>
            <a:r>
              <a:rPr lang="en-US" sz="1900" dirty="0">
                <a:latin typeface="Times New Roman" panose="02020603050405020304" pitchFamily="18" charset="0"/>
                <a:cs typeface="Times New Roman" panose="02020603050405020304" pitchFamily="18" charset="0"/>
              </a:rPr>
              <a:t>The objectives of developing an affordable vehicle monitoring and identification  system for residential societies are aimed at enhancing security, improving  convenience for residents, and providing efficient vehicle management within  the community. Here are the key objectives: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i="0" dirty="0">
                <a:effectLst/>
                <a:latin typeface="Times New Roman" panose="02020603050405020304" pitchFamily="18" charset="0"/>
                <a:cs typeface="Times New Roman" panose="02020603050405020304" pitchFamily="18" charset="0"/>
              </a:rPr>
              <a:t>1. Visitor Tracking:</a:t>
            </a:r>
            <a:r>
              <a:rPr lang="en-US" sz="1800" b="0" i="0" dirty="0">
                <a:solidFill>
                  <a:srgbClr val="374151"/>
                </a:solidFill>
                <a:effectLst/>
                <a:latin typeface="Times New Roman" panose="02020603050405020304" pitchFamily="18" charset="0"/>
                <a:cs typeface="Times New Roman" panose="02020603050405020304" pitchFamily="18" charset="0"/>
              </a:rPr>
              <a:t> Implement a system that not only monitors residents' vehicles but also tracks and records information about visitors and their vehicles, enhancing overall security and visitor management.</a:t>
            </a:r>
          </a:p>
          <a:p>
            <a:pPr marL="0" indent="0">
              <a:buNone/>
            </a:pPr>
            <a:r>
              <a:rPr lang="en-US" sz="1800" b="1" i="0" dirty="0">
                <a:effectLst/>
                <a:latin typeface="Times New Roman" panose="02020603050405020304" pitchFamily="18" charset="0"/>
                <a:cs typeface="Times New Roman" panose="02020603050405020304" pitchFamily="18" charset="0"/>
              </a:rPr>
              <a:t>2. Security Alerts:</a:t>
            </a:r>
            <a:r>
              <a:rPr lang="en-US" sz="1800" b="0" i="0" dirty="0">
                <a:solidFill>
                  <a:srgbClr val="374151"/>
                </a:solidFill>
                <a:effectLst/>
                <a:latin typeface="Times New Roman" panose="02020603050405020304" pitchFamily="18" charset="0"/>
                <a:cs typeface="Times New Roman" panose="02020603050405020304" pitchFamily="18" charset="0"/>
              </a:rPr>
              <a:t> Develop a system that can provide frequent security alerts to residents, such as vehicle-specific notifications or alerts based on resident preferences and concerns.</a:t>
            </a:r>
          </a:p>
          <a:p>
            <a:pPr marL="0" indent="0">
              <a:buNone/>
            </a:pPr>
            <a:r>
              <a:rPr lang="en-US" sz="1800" b="1" i="0" dirty="0">
                <a:effectLst/>
                <a:latin typeface="Times New Roman" panose="02020603050405020304" pitchFamily="18" charset="0"/>
                <a:cs typeface="Times New Roman" panose="02020603050405020304" pitchFamily="18" charset="0"/>
              </a:rPr>
              <a:t>3. Secure Remote Access:</a:t>
            </a:r>
            <a:r>
              <a:rPr lang="en-US" sz="1800" b="0" i="0" dirty="0">
                <a:solidFill>
                  <a:srgbClr val="374151"/>
                </a:solidFill>
                <a:effectLst/>
                <a:latin typeface="Times New Roman" panose="02020603050405020304" pitchFamily="18" charset="0"/>
                <a:cs typeface="Times New Roman" panose="02020603050405020304" pitchFamily="18" charset="0"/>
              </a:rPr>
              <a:t> Ensure that the mobile application and the system have robust security features, including two-factor authentication, to prevent unauthorized access to video feeds and data.</a:t>
            </a:r>
          </a:p>
          <a:p>
            <a:pPr marL="0" indent="0">
              <a:buNone/>
            </a:pPr>
            <a:r>
              <a:rPr lang="en-US" sz="1800" b="1" i="0" dirty="0">
                <a:effectLst/>
                <a:latin typeface="Times New Roman" panose="02020603050405020304" pitchFamily="18" charset="0"/>
                <a:cs typeface="Times New Roman" panose="02020603050405020304" pitchFamily="18" charset="0"/>
              </a:rPr>
              <a:t>4. Access Control Integration:</a:t>
            </a:r>
            <a:r>
              <a:rPr lang="en-US" sz="1800" b="0" i="0" dirty="0">
                <a:solidFill>
                  <a:srgbClr val="374151"/>
                </a:solidFill>
                <a:effectLst/>
                <a:latin typeface="Times New Roman" panose="02020603050405020304" pitchFamily="18" charset="0"/>
                <a:cs typeface="Times New Roman" panose="02020603050405020304" pitchFamily="18" charset="0"/>
              </a:rPr>
              <a:t> Integrate the mobile application with access control systems to ensure that only authorized residents and vehicles can enter the community.</a:t>
            </a:r>
          </a:p>
          <a:p>
            <a:pPr marL="0" indent="0">
              <a:buNone/>
            </a:pPr>
            <a:r>
              <a:rPr lang="en-US" sz="1800" b="1" dirty="0">
                <a:solidFill>
                  <a:srgbClr val="374151"/>
                </a:solidFill>
                <a:latin typeface="Times New Roman" panose="02020603050405020304" pitchFamily="18" charset="0"/>
                <a:cs typeface="Times New Roman" panose="02020603050405020304" pitchFamily="18" charset="0"/>
              </a:rPr>
              <a:t>5</a:t>
            </a:r>
            <a:r>
              <a:rPr lang="en-US" sz="1800" b="1" i="0" dirty="0">
                <a:solidFill>
                  <a:srgbClr val="374151"/>
                </a:solidFill>
                <a:effectLst/>
                <a:latin typeface="Times New Roman" panose="02020603050405020304" pitchFamily="18" charset="0"/>
                <a:cs typeface="Times New Roman" panose="02020603050405020304" pitchFamily="18" charset="0"/>
              </a:rPr>
              <a:t>. Feedback and Improvement:</a:t>
            </a:r>
            <a:r>
              <a:rPr lang="en-US" sz="1800" b="0" i="0" dirty="0">
                <a:solidFill>
                  <a:srgbClr val="374151"/>
                </a:solidFill>
                <a:effectLst/>
                <a:latin typeface="Times New Roman" panose="02020603050405020304" pitchFamily="18" charset="0"/>
                <a:cs typeface="Times New Roman" panose="02020603050405020304" pitchFamily="18" charset="0"/>
              </a:rPr>
              <a:t> Use the system to collect feedback from residents on security concerns and continuously improve security measures based on community input.</a:t>
            </a:r>
          </a:p>
          <a:p>
            <a:pPr marL="0" indent="0" algn="just">
              <a:buNone/>
            </a:pPr>
            <a:endParaRPr lang="en-US" sz="1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71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10515600" cy="1325563"/>
          </a:xfrm>
        </p:spPr>
        <p:txBody>
          <a:bodyPr/>
          <a:lstStyle/>
          <a:p>
            <a:r>
              <a:rPr lang="en-GB" dirty="0">
                <a:latin typeface="Times New Roman" panose="02020603050405020304" pitchFamily="18" charset="0"/>
                <a:cs typeface="Times New Roman" panose="02020603050405020304" pitchFamily="18" charset="0"/>
              </a:rPr>
              <a:t>Proposed Method</a:t>
            </a:r>
          </a:p>
        </p:txBody>
      </p:sp>
      <p:sp>
        <p:nvSpPr>
          <p:cNvPr id="3" name="Content Placeholder 2"/>
          <p:cNvSpPr>
            <a:spLocks noGrp="1"/>
          </p:cNvSpPr>
          <p:nvPr>
            <p:ph idx="1"/>
          </p:nvPr>
        </p:nvSpPr>
        <p:spPr>
          <a:xfrm>
            <a:off x="863600" y="1171036"/>
            <a:ext cx="10668000" cy="4515927"/>
          </a:xfrm>
        </p:spPr>
        <p:txBody>
          <a:bodyPr>
            <a:no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design an affordable vehicle monitoring and identification system for residential societies, we'll integrate image processing for vehicle identification with a mobile application for notifications and analytics. Here's a proposed method:</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Image Acquisition</a:t>
            </a:r>
          </a:p>
          <a:p>
            <a:r>
              <a:rPr lang="en-US" sz="1800" dirty="0">
                <a:latin typeface="Times New Roman" panose="02020603050405020304" pitchFamily="18" charset="0"/>
                <a:cs typeface="Times New Roman" panose="02020603050405020304" pitchFamily="18" charset="0"/>
              </a:rPr>
              <a:t>Vehicle Identification using Image Processing</a:t>
            </a:r>
          </a:p>
          <a:p>
            <a:r>
              <a:rPr lang="en-US" sz="1800" dirty="0">
                <a:latin typeface="Times New Roman" panose="02020603050405020304" pitchFamily="18" charset="0"/>
                <a:cs typeface="Times New Roman" panose="02020603050405020304" pitchFamily="18" charset="0"/>
              </a:rPr>
              <a:t>License Plate Matching and Resident Identification</a:t>
            </a:r>
          </a:p>
          <a:p>
            <a:r>
              <a:rPr lang="en-US" sz="1800" dirty="0">
                <a:latin typeface="Times New Roman" panose="02020603050405020304" pitchFamily="18" charset="0"/>
                <a:cs typeface="Times New Roman" panose="02020603050405020304" pitchFamily="18" charset="0"/>
              </a:rPr>
              <a:t>Database Management</a:t>
            </a:r>
          </a:p>
          <a:p>
            <a:r>
              <a:rPr lang="en-US" sz="1800" dirty="0">
                <a:latin typeface="Times New Roman" panose="02020603050405020304" pitchFamily="18" charset="0"/>
                <a:cs typeface="Times New Roman" panose="02020603050405020304" pitchFamily="18" charset="0"/>
              </a:rPr>
              <a:t>Mobile Application Development</a:t>
            </a:r>
          </a:p>
          <a:p>
            <a:r>
              <a:rPr lang="en-US" sz="1800" dirty="0">
                <a:latin typeface="Times New Roman" panose="02020603050405020304" pitchFamily="18" charset="0"/>
                <a:cs typeface="Times New Roman" panose="02020603050405020304" pitchFamily="18" charset="0"/>
              </a:rPr>
              <a:t>User Registration and Profile Setup</a:t>
            </a:r>
          </a:p>
          <a:p>
            <a:r>
              <a:rPr lang="en-US" sz="1800" dirty="0">
                <a:latin typeface="Times New Roman" panose="02020603050405020304" pitchFamily="18" charset="0"/>
                <a:cs typeface="Times New Roman" panose="02020603050405020304" pitchFamily="18" charset="0"/>
              </a:rPr>
              <a:t>Real-time Vehicle Alerts and Notifications.</a:t>
            </a:r>
          </a:p>
          <a:p>
            <a:r>
              <a:rPr lang="en-US" sz="1800" dirty="0">
                <a:latin typeface="Times New Roman" panose="02020603050405020304" pitchFamily="18" charset="0"/>
                <a:cs typeface="Times New Roman" panose="02020603050405020304" pitchFamily="18" charset="0"/>
              </a:rPr>
              <a:t>Analytics and Reporting</a:t>
            </a:r>
          </a:p>
          <a:p>
            <a:pPr>
              <a:buNone/>
            </a:pPr>
            <a:br>
              <a:rPr lang="en-US" sz="1800" dirty="0"/>
            </a:br>
            <a:endParaRPr lang="en-US" sz="1800" b="1" dirty="0"/>
          </a:p>
          <a:p>
            <a:endParaRPr lang="en-US" sz="1800" b="1" dirty="0"/>
          </a:p>
          <a:p>
            <a:pPr>
              <a:buNone/>
            </a:pPr>
            <a:br>
              <a:rPr lang="en-US" sz="1800" dirty="0"/>
            </a:br>
            <a:endParaRPr lang="en-US" sz="1800" b="1" dirty="0"/>
          </a:p>
          <a:p>
            <a:endParaRPr lang="en-GB" sz="1800"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AC67-5878-5A42-0E6A-5DA93420A577}"/>
              </a:ext>
            </a:extLst>
          </p:cNvPr>
          <p:cNvSpPr>
            <a:spLocks noGrp="1"/>
          </p:cNvSpPr>
          <p:nvPr>
            <p:ph type="title"/>
          </p:nvPr>
        </p:nvSpPr>
        <p:spPr>
          <a:xfrm>
            <a:off x="711200" y="0"/>
            <a:ext cx="10515600" cy="1325563"/>
          </a:xfrm>
        </p:spPr>
        <p:txBody>
          <a:bodyPr>
            <a:normAutofit/>
          </a:bodyPr>
          <a:lstStyle/>
          <a:p>
            <a:r>
              <a:rPr lang="en-IN" sz="4000" dirty="0">
                <a:latin typeface="Times New Roman" panose="02020603050405020304" pitchFamily="18" charset="0"/>
                <a:cs typeface="Times New Roman" panose="02020603050405020304" pitchFamily="18" charset="0"/>
              </a:rPr>
              <a:t>Existing Methods And Drawbacks:</a:t>
            </a:r>
          </a:p>
        </p:txBody>
      </p:sp>
      <p:sp>
        <p:nvSpPr>
          <p:cNvPr id="3" name="Content Placeholder 2">
            <a:extLst>
              <a:ext uri="{FF2B5EF4-FFF2-40B4-BE49-F238E27FC236}">
                <a16:creationId xmlns:a16="http://schemas.microsoft.com/office/drawing/2014/main" id="{CBF14315-214A-965D-0FD2-BE822BDB1DCA}"/>
              </a:ext>
            </a:extLst>
          </p:cNvPr>
          <p:cNvSpPr>
            <a:spLocks noGrp="1"/>
          </p:cNvSpPr>
          <p:nvPr>
            <p:ph idx="1"/>
          </p:nvPr>
        </p:nvSpPr>
        <p:spPr>
          <a:xfrm>
            <a:off x="812800" y="1032712"/>
            <a:ext cx="10668000" cy="5429638"/>
          </a:xfrm>
        </p:spPr>
        <p:txBody>
          <a:bodyPr>
            <a:normAutofit/>
          </a:bodyPr>
          <a:lstStyle/>
          <a:p>
            <a:pPr marL="0" indent="0" algn="l">
              <a:buNone/>
            </a:pPr>
            <a:r>
              <a:rPr lang="en-US" sz="1600" b="0" i="0" dirty="0">
                <a:effectLst/>
                <a:latin typeface="Times New Roman" panose="02020603050405020304" pitchFamily="18" charset="0"/>
                <a:cs typeface="Times New Roman" panose="02020603050405020304" pitchFamily="18" charset="0"/>
              </a:rPr>
              <a:t>Certainly! Here are some existing methods for vehicle monitoring and identification systems along with their drawbacks:</a:t>
            </a:r>
          </a:p>
          <a:p>
            <a:pPr marL="0" indent="0" algn="l">
              <a:buNone/>
            </a:pPr>
            <a:r>
              <a:rPr lang="en-US" sz="1600" b="1" i="0" dirty="0">
                <a:effectLst/>
                <a:latin typeface="Times New Roman" panose="02020603050405020304" pitchFamily="18" charset="0"/>
                <a:cs typeface="Times New Roman" panose="02020603050405020304" pitchFamily="18" charset="0"/>
              </a:rPr>
              <a:t>1. Camera-Based Systems:</a:t>
            </a:r>
          </a:p>
          <a:p>
            <a:pPr marL="0" indent="0" algn="l">
              <a:buNone/>
            </a:pPr>
            <a:r>
              <a:rPr lang="en-US" sz="1600" b="1" i="0" dirty="0">
                <a:effectLst/>
                <a:latin typeface="Times New Roman" panose="02020603050405020304" pitchFamily="18" charset="0"/>
                <a:cs typeface="Times New Roman" panose="02020603050405020304" pitchFamily="18" charset="0"/>
              </a:rPr>
              <a:t>     Method:</a:t>
            </a:r>
            <a:r>
              <a:rPr lang="en-US" sz="1600" b="0" i="0" dirty="0">
                <a:effectLst/>
                <a:latin typeface="Times New Roman" panose="02020603050405020304" pitchFamily="18" charset="0"/>
                <a:cs typeface="Times New Roman" panose="02020603050405020304" pitchFamily="18" charset="0"/>
              </a:rPr>
              <a:t> Relies on cameras at entry/exit points for vehicle identification.</a:t>
            </a:r>
          </a:p>
          <a:p>
            <a:pPr marL="457200" lvl="1" indent="0" algn="l">
              <a:buNone/>
            </a:pPr>
            <a:r>
              <a:rPr lang="en-US" sz="1600" b="1" i="0" dirty="0">
                <a:effectLst/>
                <a:latin typeface="Times New Roman" panose="02020603050405020304" pitchFamily="18" charset="0"/>
                <a:cs typeface="Times New Roman" panose="02020603050405020304" pitchFamily="18" charset="0"/>
              </a:rPr>
              <a:t>Drawbacks: </a:t>
            </a:r>
            <a:r>
              <a:rPr lang="en-US" sz="1600" b="0" i="0" dirty="0">
                <a:effectLst/>
                <a:latin typeface="Times New Roman" panose="02020603050405020304" pitchFamily="18" charset="0"/>
                <a:cs typeface="Times New Roman" panose="02020603050405020304" pitchFamily="18" charset="0"/>
              </a:rPr>
              <a:t>Limited accuracy in adverse weather conditions or low-light environments.</a:t>
            </a:r>
          </a:p>
          <a:p>
            <a:pPr marL="457200" lvl="1" indent="0" algn="l">
              <a:buNone/>
            </a:pPr>
            <a:r>
              <a:rPr lang="en-US" sz="1600" b="0" i="0" dirty="0">
                <a:effectLst/>
                <a:latin typeface="Times New Roman" panose="02020603050405020304" pitchFamily="18" charset="0"/>
                <a:cs typeface="Times New Roman" panose="02020603050405020304" pitchFamily="18" charset="0"/>
              </a:rPr>
              <a:t>                     Susceptible to image distortion, affecting license plate recognition.</a:t>
            </a:r>
          </a:p>
          <a:p>
            <a:pPr marL="457200" lvl="1" indent="0" algn="l">
              <a:buNone/>
            </a:pPr>
            <a:r>
              <a:rPr lang="en-US" sz="1600" b="0" i="0" dirty="0">
                <a:effectLst/>
                <a:latin typeface="Times New Roman" panose="02020603050405020304" pitchFamily="18" charset="0"/>
                <a:cs typeface="Times New Roman" panose="02020603050405020304" pitchFamily="18" charset="0"/>
              </a:rPr>
              <a:t>                     High dependency on camera quality and angles for effective identification.</a:t>
            </a:r>
          </a:p>
          <a:p>
            <a:pPr marL="0" indent="0" algn="l">
              <a:buNone/>
            </a:pPr>
            <a:r>
              <a:rPr lang="en-US" sz="1600" b="1" i="0" dirty="0">
                <a:effectLst/>
                <a:latin typeface="Times New Roman" panose="02020603050405020304" pitchFamily="18" charset="0"/>
                <a:cs typeface="Times New Roman" panose="02020603050405020304" pitchFamily="18" charset="0"/>
              </a:rPr>
              <a:t>2. RFID-Based Systems:</a:t>
            </a:r>
          </a:p>
          <a:p>
            <a:pPr marL="0" indent="0" algn="l">
              <a:buNone/>
            </a:pPr>
            <a:r>
              <a:rPr lang="en-US" sz="1600" b="1" i="0" dirty="0">
                <a:effectLst/>
                <a:latin typeface="Times New Roman" panose="02020603050405020304" pitchFamily="18" charset="0"/>
                <a:cs typeface="Times New Roman" panose="02020603050405020304" pitchFamily="18" charset="0"/>
              </a:rPr>
              <a:t>     Method:</a:t>
            </a:r>
            <a:r>
              <a:rPr lang="en-US" sz="1600" b="0" i="0" dirty="0">
                <a:effectLst/>
                <a:latin typeface="Times New Roman" panose="02020603050405020304" pitchFamily="18" charset="0"/>
                <a:cs typeface="Times New Roman" panose="02020603050405020304" pitchFamily="18" charset="0"/>
              </a:rPr>
              <a:t> Uses RFID tags or stickers for vehicle identification.</a:t>
            </a:r>
          </a:p>
          <a:p>
            <a:pPr marL="457200" lvl="1" indent="0" algn="l">
              <a:buNone/>
            </a:pPr>
            <a:r>
              <a:rPr lang="en-US" sz="1600" b="1" i="0" dirty="0">
                <a:effectLst/>
                <a:latin typeface="Times New Roman" panose="02020603050405020304" pitchFamily="18" charset="0"/>
                <a:cs typeface="Times New Roman" panose="02020603050405020304" pitchFamily="18" charset="0"/>
              </a:rPr>
              <a:t> Drawbacks: </a:t>
            </a:r>
            <a:r>
              <a:rPr lang="en-US" sz="1600" b="0" i="0" dirty="0">
                <a:effectLst/>
                <a:latin typeface="Times New Roman" panose="02020603050405020304" pitchFamily="18" charset="0"/>
                <a:cs typeface="Times New Roman" panose="02020603050405020304" pitchFamily="18" charset="0"/>
              </a:rPr>
              <a:t>Costly implementation due to RFID tag expenses and infrastructure setup.</a:t>
            </a:r>
          </a:p>
          <a:p>
            <a:pPr marL="457200" lvl="1" indent="0" algn="l">
              <a:buNone/>
            </a:pPr>
            <a:r>
              <a:rPr lang="en-US" sz="1600" b="0" i="0" dirty="0">
                <a:effectLst/>
                <a:latin typeface="Times New Roman" panose="02020603050405020304" pitchFamily="18" charset="0"/>
                <a:cs typeface="Times New Roman" panose="02020603050405020304" pitchFamily="18" charset="0"/>
              </a:rPr>
              <a:t>                       Limited range and difficulty in reading tags at high speeds or congested areas.</a:t>
            </a:r>
          </a:p>
          <a:p>
            <a:pPr marL="0" indent="0" algn="l">
              <a:buNone/>
            </a:pPr>
            <a:r>
              <a:rPr lang="en-US" sz="1600" b="1" i="0" dirty="0">
                <a:effectLst/>
                <a:latin typeface="Times New Roman" panose="02020603050405020304" pitchFamily="18" charset="0"/>
                <a:cs typeface="Times New Roman" panose="02020603050405020304" pitchFamily="18" charset="0"/>
              </a:rPr>
              <a:t>3. Infrared Sensors:</a:t>
            </a:r>
          </a:p>
          <a:p>
            <a:pPr marL="0" indent="0" algn="l">
              <a:buNone/>
            </a:pPr>
            <a:r>
              <a:rPr lang="en-US" sz="1600" b="1" i="0" dirty="0">
                <a:effectLst/>
                <a:latin typeface="Times New Roman" panose="02020603050405020304" pitchFamily="18" charset="0"/>
                <a:cs typeface="Times New Roman" panose="02020603050405020304" pitchFamily="18" charset="0"/>
              </a:rPr>
              <a:t>     Method:</a:t>
            </a:r>
            <a:r>
              <a:rPr lang="en-US" sz="1600" b="0" i="0" dirty="0">
                <a:effectLst/>
                <a:latin typeface="Times New Roman" panose="02020603050405020304" pitchFamily="18" charset="0"/>
                <a:cs typeface="Times New Roman" panose="02020603050405020304" pitchFamily="18" charset="0"/>
              </a:rPr>
              <a:t> Measures infrared emissions from vehicles for detection.</a:t>
            </a:r>
          </a:p>
          <a:p>
            <a:pPr marL="0" indent="0" algn="l">
              <a:buNone/>
            </a:pPr>
            <a:r>
              <a:rPr lang="en-US" sz="1600" b="1" i="0" dirty="0">
                <a:effectLst/>
                <a:latin typeface="Times New Roman" panose="02020603050405020304" pitchFamily="18" charset="0"/>
                <a:cs typeface="Times New Roman" panose="02020603050405020304" pitchFamily="18" charset="0"/>
              </a:rPr>
              <a:t>     Drawbacks:</a:t>
            </a:r>
            <a:endParaRPr lang="en-US" sz="16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Limited accuracy in distinguishing vehicle types or specific identification.</a:t>
            </a:r>
          </a:p>
          <a:p>
            <a:pPr marL="742950" lvl="1"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Susceptible to false positives from non-vehicle infrared sources.</a:t>
            </a:r>
          </a:p>
        </p:txBody>
      </p:sp>
    </p:spTree>
    <p:extLst>
      <p:ext uri="{BB962C8B-B14F-4D97-AF65-F5344CB8AC3E}">
        <p14:creationId xmlns:p14="http://schemas.microsoft.com/office/powerpoint/2010/main" val="256702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C6A2-CA44-51DD-7B96-2F02129D6C5D}"/>
              </a:ext>
            </a:extLst>
          </p:cNvPr>
          <p:cNvSpPr>
            <a:spLocks noGrp="1"/>
          </p:cNvSpPr>
          <p:nvPr>
            <p:ph type="title"/>
          </p:nvPr>
        </p:nvSpPr>
        <p:spPr>
          <a:xfrm>
            <a:off x="728824" y="481935"/>
            <a:ext cx="10734351" cy="487362"/>
          </a:xfrm>
        </p:spPr>
        <p:txBody>
          <a:bodyPr>
            <a:normAutofit fontScale="90000"/>
          </a:bodyPr>
          <a:lstStyle/>
          <a:p>
            <a:r>
              <a:rPr lang="en-IN" dirty="0">
                <a:latin typeface="Times New Roman" panose="02020603050405020304" pitchFamily="18" charset="0"/>
                <a:cs typeface="Times New Roman" panose="02020603050405020304" pitchFamily="18" charset="0"/>
              </a:rPr>
              <a:t>Architecture Diagram:</a:t>
            </a:r>
          </a:p>
        </p:txBody>
      </p:sp>
      <p:pic>
        <p:nvPicPr>
          <p:cNvPr id="5" name="Content Placeholder 4">
            <a:extLst>
              <a:ext uri="{FF2B5EF4-FFF2-40B4-BE49-F238E27FC236}">
                <a16:creationId xmlns:a16="http://schemas.microsoft.com/office/drawing/2014/main" id="{8783C712-784A-88A9-8787-CA442141E83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63042" y="1117121"/>
            <a:ext cx="3789128" cy="4623758"/>
          </a:xfrm>
          <a:prstGeom prst="rect">
            <a:avLst/>
          </a:prstGeom>
          <a:noFill/>
        </p:spPr>
      </p:pic>
      <p:pic>
        <p:nvPicPr>
          <p:cNvPr id="6" name="Picture 5">
            <a:extLst>
              <a:ext uri="{FF2B5EF4-FFF2-40B4-BE49-F238E27FC236}">
                <a16:creationId xmlns:a16="http://schemas.microsoft.com/office/drawing/2014/main" id="{2A3DBE2B-2DA1-7FD6-71DD-B939331F2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30" y="969297"/>
            <a:ext cx="3692691" cy="4853533"/>
          </a:xfrm>
          <a:prstGeom prst="rect">
            <a:avLst/>
          </a:prstGeom>
        </p:spPr>
      </p:pic>
    </p:spTree>
    <p:extLst>
      <p:ext uri="{BB962C8B-B14F-4D97-AF65-F5344CB8AC3E}">
        <p14:creationId xmlns:p14="http://schemas.microsoft.com/office/powerpoint/2010/main" val="1227975823"/>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106</TotalTime>
  <Words>1924</Words>
  <Application>Microsoft Office PowerPoint</Application>
  <PresentationFormat>Widescreen</PresentationFormat>
  <Paragraphs>144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Times New Roman</vt:lpstr>
      <vt:lpstr>Verdana</vt:lpstr>
      <vt:lpstr>Wingdings</vt:lpstr>
      <vt:lpstr>Presidency University 45 Yrs</vt:lpstr>
      <vt:lpstr>Affordable mobile application camera system to monitor residential societies vehicle activity</vt:lpstr>
      <vt:lpstr>Abstract</vt:lpstr>
      <vt:lpstr>Introduction</vt:lpstr>
      <vt:lpstr>Literature Review</vt:lpstr>
      <vt:lpstr>Literature Review</vt:lpstr>
      <vt:lpstr>Objectives</vt:lpstr>
      <vt:lpstr>Proposed Method</vt:lpstr>
      <vt:lpstr>Existing Methods And Drawbacks:</vt:lpstr>
      <vt:lpstr>Architecture Diagram:</vt:lpstr>
      <vt:lpstr>Expected Outcomes</vt:lpstr>
      <vt:lpstr>Software Components</vt:lpstr>
      <vt:lpstr>User Interface</vt:lpstr>
      <vt:lpstr>User Interface</vt:lpstr>
      <vt:lpstr>Timeline of Project</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harish hari</cp:lastModifiedBy>
  <cp:revision>28</cp:revision>
  <dcterms:created xsi:type="dcterms:W3CDTF">2023-03-16T03:26:27Z</dcterms:created>
  <dcterms:modified xsi:type="dcterms:W3CDTF">2024-01-10T03:41:42Z</dcterms:modified>
</cp:coreProperties>
</file>