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9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69" r:id="rId16"/>
    <p:sldId id="270" r:id="rId17"/>
    <p:sldId id="271" r:id="rId18"/>
    <p:sldId id="275" r:id="rId19"/>
    <p:sldId id="272" r:id="rId20"/>
    <p:sldId id="276"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B202EB-C6E9-42C4-BDF9-FB93F28E2EB1}" type="datetimeFigureOut">
              <a:rPr lang="en-IN" smtClean="0"/>
              <a:pPr/>
              <a:t>19-01-2023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90892D-78C6-47E3-ABDA-9962F4D7E6C5}" type="slidenum">
              <a:rPr lang="en-IN" smtClean="0"/>
              <a:pPr/>
              <a:t>‹#›</a:t>
            </a:fld>
            <a:endParaRPr lang="en-IN"/>
          </a:p>
        </p:txBody>
      </p:sp>
    </p:spTree>
    <p:extLst>
      <p:ext uri="{BB962C8B-B14F-4D97-AF65-F5344CB8AC3E}">
        <p14:creationId xmlns:p14="http://schemas.microsoft.com/office/powerpoint/2010/main" xmlns="" val="1189774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590892D-78C6-47E3-ABDA-9962F4D7E6C5}" type="slidenum">
              <a:rPr lang="en-IN" smtClean="0"/>
              <a:pPr/>
              <a:t>1</a:t>
            </a:fld>
            <a:endParaRPr lang="en-IN"/>
          </a:p>
        </p:txBody>
      </p:sp>
    </p:spTree>
    <p:extLst>
      <p:ext uri="{BB962C8B-B14F-4D97-AF65-F5344CB8AC3E}">
        <p14:creationId xmlns:p14="http://schemas.microsoft.com/office/powerpoint/2010/main" xmlns="" val="2338216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590892D-78C6-47E3-ABDA-9962F4D7E6C5}" type="slidenum">
              <a:rPr lang="en-IN" smtClean="0"/>
              <a:pPr/>
              <a:t>6</a:t>
            </a:fld>
            <a:endParaRPr lang="en-IN"/>
          </a:p>
        </p:txBody>
      </p:sp>
    </p:spTree>
    <p:extLst>
      <p:ext uri="{BB962C8B-B14F-4D97-AF65-F5344CB8AC3E}">
        <p14:creationId xmlns:p14="http://schemas.microsoft.com/office/powerpoint/2010/main" xmlns="" val="861773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1DDCFE0-8CAB-4A1C-B3D0-D0D335A4E608}" type="datetimeFigureOut">
              <a:rPr lang="en-IN" smtClean="0"/>
              <a:pPr/>
              <a:t>19-01-2023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A68D209-557A-4E10-9487-63F1D543326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DDCFE0-8CAB-4A1C-B3D0-D0D335A4E608}" type="datetimeFigureOut">
              <a:rPr lang="en-IN" smtClean="0"/>
              <a:pPr/>
              <a:t>19-01-2023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A68D209-557A-4E10-9487-63F1D543326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DDCFE0-8CAB-4A1C-B3D0-D0D335A4E608}" type="datetimeFigureOut">
              <a:rPr lang="en-IN" smtClean="0"/>
              <a:pPr/>
              <a:t>19-01-2023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A68D209-557A-4E10-9487-63F1D543326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DDCFE0-8CAB-4A1C-B3D0-D0D335A4E608}" type="datetimeFigureOut">
              <a:rPr lang="en-IN" smtClean="0"/>
              <a:pPr/>
              <a:t>19-01-2023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A68D209-557A-4E10-9487-63F1D543326B}"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1DDCFE0-8CAB-4A1C-B3D0-D0D335A4E608}" type="datetimeFigureOut">
              <a:rPr lang="en-IN" smtClean="0"/>
              <a:pPr/>
              <a:t>19-01-2023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A68D209-557A-4E10-9487-63F1D543326B}"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1DDCFE0-8CAB-4A1C-B3D0-D0D335A4E608}" type="datetimeFigureOut">
              <a:rPr lang="en-IN" smtClean="0"/>
              <a:pPr/>
              <a:t>19-01-2023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A68D209-557A-4E10-9487-63F1D543326B}"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1DDCFE0-8CAB-4A1C-B3D0-D0D335A4E608}" type="datetimeFigureOut">
              <a:rPr lang="en-IN" smtClean="0"/>
              <a:pPr/>
              <a:t>19-01-2023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A68D209-557A-4E10-9487-63F1D543326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1DDCFE0-8CAB-4A1C-B3D0-D0D335A4E608}" type="datetimeFigureOut">
              <a:rPr lang="en-IN" smtClean="0"/>
              <a:pPr/>
              <a:t>19-01-2023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A68D209-557A-4E10-9487-63F1D543326B}"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1DDCFE0-8CAB-4A1C-B3D0-D0D335A4E608}" type="datetimeFigureOut">
              <a:rPr lang="en-IN" smtClean="0"/>
              <a:pPr/>
              <a:t>19-01-2023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A68D209-557A-4E10-9487-63F1D543326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1DDCFE0-8CAB-4A1C-B3D0-D0D335A4E608}" type="datetimeFigureOut">
              <a:rPr lang="en-IN" smtClean="0"/>
              <a:pPr/>
              <a:t>19-01-2023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A68D209-557A-4E10-9487-63F1D543326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1DDCFE0-8CAB-4A1C-B3D0-D0D335A4E608}" type="datetimeFigureOut">
              <a:rPr lang="en-IN" smtClean="0"/>
              <a:pPr/>
              <a:t>19-01-2023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A68D209-557A-4E10-9487-63F1D543326B}"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1DDCFE0-8CAB-4A1C-B3D0-D0D335A4E608}" type="datetimeFigureOut">
              <a:rPr lang="en-IN" smtClean="0"/>
              <a:pPr/>
              <a:t>19-01-2023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A68D209-557A-4E10-9487-63F1D543326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393" r:id="rId1"/>
    <p:sldLayoutId id="2147484394" r:id="rId2"/>
    <p:sldLayoutId id="2147484395" r:id="rId3"/>
    <p:sldLayoutId id="2147484396" r:id="rId4"/>
    <p:sldLayoutId id="2147484397" r:id="rId5"/>
    <p:sldLayoutId id="2147484398" r:id="rId6"/>
    <p:sldLayoutId id="2147484399" r:id="rId7"/>
    <p:sldLayoutId id="2147484400" r:id="rId8"/>
    <p:sldLayoutId id="2147484401" r:id="rId9"/>
    <p:sldLayoutId id="2147484402" r:id="rId10"/>
    <p:sldLayoutId id="21474844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 TargetMode="External"/><Relationship Id="rId2" Type="http://schemas.openxmlformats.org/officeDocument/2006/relationships/hyperlink" Target="https://w3schools.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60648"/>
            <a:ext cx="8856984" cy="936104"/>
          </a:xfrm>
        </p:spPr>
        <p:txBody>
          <a:bodyPr>
            <a:noAutofit/>
          </a:bodyPr>
          <a:lstStyle/>
          <a:p>
            <a:pPr algn="ctr"/>
            <a:r>
              <a:rPr lang="en-US" sz="3200" dirty="0" smtClean="0">
                <a:solidFill>
                  <a:schemeClr val="accent5">
                    <a:lumMod val="75000"/>
                  </a:schemeClr>
                </a:solidFill>
              </a:rPr>
              <a:t>KARNATAK UNIVERSITY, DHARWAD</a:t>
            </a:r>
            <a:endParaRPr lang="en-IN" sz="3200" dirty="0">
              <a:solidFill>
                <a:schemeClr val="accent5">
                  <a:lumMod val="75000"/>
                </a:schemeClr>
              </a:solidFill>
            </a:endParaRPr>
          </a:p>
        </p:txBody>
      </p:sp>
      <p:sp>
        <p:nvSpPr>
          <p:cNvPr id="10" name="TextBox 9"/>
          <p:cNvSpPr txBox="1"/>
          <p:nvPr/>
        </p:nvSpPr>
        <p:spPr>
          <a:xfrm>
            <a:off x="2411760" y="1268760"/>
            <a:ext cx="4392488" cy="338554"/>
          </a:xfrm>
          <a:prstGeom prst="rect">
            <a:avLst/>
          </a:prstGeom>
          <a:noFill/>
        </p:spPr>
        <p:txBody>
          <a:bodyPr wrap="square" rtlCol="0">
            <a:spAutoFit/>
          </a:bodyPr>
          <a:lstStyle/>
          <a:p>
            <a:pPr algn="ctr"/>
            <a:r>
              <a:rPr lang="en-US" sz="1600" b="1" dirty="0" smtClean="0"/>
              <a:t>Department of computer science</a:t>
            </a:r>
            <a:endParaRPr lang="en-IN" sz="1600" b="1" dirty="0"/>
          </a:p>
        </p:txBody>
      </p:sp>
      <p:sp>
        <p:nvSpPr>
          <p:cNvPr id="11" name="TextBox 10"/>
          <p:cNvSpPr txBox="1"/>
          <p:nvPr/>
        </p:nvSpPr>
        <p:spPr>
          <a:xfrm>
            <a:off x="3419872" y="1644174"/>
            <a:ext cx="2376264" cy="307777"/>
          </a:xfrm>
          <a:prstGeom prst="rect">
            <a:avLst/>
          </a:prstGeom>
          <a:noFill/>
        </p:spPr>
        <p:txBody>
          <a:bodyPr wrap="square" rtlCol="0">
            <a:spAutoFit/>
          </a:bodyPr>
          <a:lstStyle/>
          <a:p>
            <a:pPr algn="ctr"/>
            <a:r>
              <a:rPr lang="en-US" sz="1400" b="1" dirty="0" smtClean="0">
                <a:solidFill>
                  <a:schemeClr val="accent2"/>
                </a:solidFill>
              </a:rPr>
              <a:t>Presentation on</a:t>
            </a:r>
            <a:endParaRPr lang="en-IN" sz="1400" b="1" dirty="0">
              <a:solidFill>
                <a:schemeClr val="accent2"/>
              </a:solidFill>
            </a:endParaRPr>
          </a:p>
        </p:txBody>
      </p:sp>
      <p:sp>
        <p:nvSpPr>
          <p:cNvPr id="13" name="TextBox 12"/>
          <p:cNvSpPr txBox="1"/>
          <p:nvPr/>
        </p:nvSpPr>
        <p:spPr>
          <a:xfrm>
            <a:off x="192024" y="2132856"/>
            <a:ext cx="8772464" cy="1323439"/>
          </a:xfrm>
          <a:prstGeom prst="rect">
            <a:avLst/>
          </a:prstGeom>
          <a:noFill/>
        </p:spPr>
        <p:txBody>
          <a:bodyPr wrap="square" rtlCol="0">
            <a:spAutoFit/>
          </a:bodyPr>
          <a:lstStyle/>
          <a:p>
            <a:pPr algn="ctr"/>
            <a:r>
              <a:rPr lang="en-US" sz="4000" dirty="0" smtClean="0">
                <a:solidFill>
                  <a:schemeClr val="accent5">
                    <a:lumMod val="75000"/>
                  </a:schemeClr>
                </a:solidFill>
                <a:effectLst>
                  <a:outerShdw blurRad="38100" dist="38100" dir="2700000" algn="tl">
                    <a:srgbClr val="000000">
                      <a:alpha val="43137"/>
                    </a:srgbClr>
                  </a:outerShdw>
                </a:effectLst>
                <a:latin typeface="+mj-lt"/>
              </a:rPr>
              <a:t>PETS CORNER APP USING ANDROID</a:t>
            </a:r>
            <a:endParaRPr lang="en-IN" sz="4000" dirty="0">
              <a:solidFill>
                <a:schemeClr val="accent5">
                  <a:lumMod val="75000"/>
                </a:schemeClr>
              </a:solidFill>
              <a:effectLst>
                <a:outerShdw blurRad="38100" dist="38100" dir="2700000" algn="tl">
                  <a:srgbClr val="000000">
                    <a:alpha val="43137"/>
                  </a:srgbClr>
                </a:outerShdw>
              </a:effectLst>
              <a:latin typeface="+mj-lt"/>
            </a:endParaRPr>
          </a:p>
        </p:txBody>
      </p:sp>
      <p:sp>
        <p:nvSpPr>
          <p:cNvPr id="3" name="TextBox 2"/>
          <p:cNvSpPr txBox="1"/>
          <p:nvPr/>
        </p:nvSpPr>
        <p:spPr>
          <a:xfrm>
            <a:off x="717888" y="3679226"/>
            <a:ext cx="2880320" cy="584775"/>
          </a:xfrm>
          <a:prstGeom prst="rect">
            <a:avLst/>
          </a:prstGeom>
          <a:noFill/>
        </p:spPr>
        <p:txBody>
          <a:bodyPr wrap="square" rtlCol="0">
            <a:spAutoFit/>
          </a:bodyPr>
          <a:lstStyle/>
          <a:p>
            <a:pPr algn="ctr"/>
            <a:r>
              <a:rPr lang="en-US" sz="1600" b="1" dirty="0" smtClean="0"/>
              <a:t>Guided By:</a:t>
            </a:r>
          </a:p>
          <a:p>
            <a:pPr algn="ctr"/>
            <a:r>
              <a:rPr lang="en-US" sz="1600" b="1" dirty="0" smtClean="0"/>
              <a:t> </a:t>
            </a:r>
            <a:r>
              <a:rPr lang="en-US" sz="1400" b="1" dirty="0" smtClean="0"/>
              <a:t>MR. VIJAYKUMAR G</a:t>
            </a:r>
            <a:endParaRPr lang="en-IN" sz="1400" b="1" dirty="0"/>
          </a:p>
        </p:txBody>
      </p:sp>
      <p:sp>
        <p:nvSpPr>
          <p:cNvPr id="4" name="TextBox 3"/>
          <p:cNvSpPr txBox="1"/>
          <p:nvPr/>
        </p:nvSpPr>
        <p:spPr>
          <a:xfrm>
            <a:off x="5796136" y="6060112"/>
            <a:ext cx="3290656" cy="400110"/>
          </a:xfrm>
          <a:prstGeom prst="rect">
            <a:avLst/>
          </a:prstGeom>
          <a:noFill/>
        </p:spPr>
        <p:txBody>
          <a:bodyPr wrap="square" rtlCol="0">
            <a:spAutoFit/>
          </a:bodyPr>
          <a:lstStyle/>
          <a:p>
            <a:pPr algn="ctr"/>
            <a:r>
              <a:rPr lang="en-US" sz="2000" dirty="0" smtClean="0"/>
              <a:t>-</a:t>
            </a:r>
            <a:r>
              <a:rPr lang="en-US" sz="1600" b="1" dirty="0" smtClean="0"/>
              <a:t>Life is better with pets</a:t>
            </a:r>
            <a:endParaRPr lang="en-IN" sz="2000" b="1" dirty="0"/>
          </a:p>
        </p:txBody>
      </p:sp>
    </p:spTree>
    <p:extLst>
      <p:ext uri="{BB962C8B-B14F-4D97-AF65-F5344CB8AC3E}">
        <p14:creationId xmlns:p14="http://schemas.microsoft.com/office/powerpoint/2010/main" xmlns="" val="1129534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699011" y="2067573"/>
            <a:ext cx="5745978" cy="3353091"/>
          </a:xfrm>
          <a:prstGeom prst="rect">
            <a:avLst/>
          </a:prstGeom>
        </p:spPr>
      </p:pic>
      <p:sp>
        <p:nvSpPr>
          <p:cNvPr id="3" name="Title 2"/>
          <p:cNvSpPr>
            <a:spLocks noGrp="1"/>
          </p:cNvSpPr>
          <p:nvPr>
            <p:ph type="title"/>
          </p:nvPr>
        </p:nvSpPr>
        <p:spPr>
          <a:xfrm>
            <a:off x="457200" y="341784"/>
            <a:ext cx="8229600" cy="1143000"/>
          </a:xfrm>
        </p:spPr>
        <p:txBody>
          <a:bodyPr>
            <a:normAutofit/>
          </a:bodyPr>
          <a:lstStyle/>
          <a:p>
            <a:pPr algn="ctr"/>
            <a:r>
              <a:rPr lang="en-US" sz="3600" dirty="0" smtClean="0"/>
              <a:t>LEVEL 0 DFD</a:t>
            </a:r>
            <a:endParaRPr lang="en-IN" sz="3600" dirty="0"/>
          </a:p>
        </p:txBody>
      </p:sp>
    </p:spTree>
    <p:extLst>
      <p:ext uri="{BB962C8B-B14F-4D97-AF65-F5344CB8AC3E}">
        <p14:creationId xmlns:p14="http://schemas.microsoft.com/office/powerpoint/2010/main" xmlns="" val="3141061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558290" y="1556792"/>
            <a:ext cx="6398086" cy="4019937"/>
          </a:xfrm>
          <a:prstGeom prst="rect">
            <a:avLst/>
          </a:prstGeom>
        </p:spPr>
      </p:pic>
      <p:sp>
        <p:nvSpPr>
          <p:cNvPr id="3" name="Title 2"/>
          <p:cNvSpPr>
            <a:spLocks noGrp="1"/>
          </p:cNvSpPr>
          <p:nvPr>
            <p:ph type="title"/>
          </p:nvPr>
        </p:nvSpPr>
        <p:spPr>
          <a:xfrm>
            <a:off x="467544" y="22904"/>
            <a:ext cx="8229600" cy="885816"/>
          </a:xfrm>
        </p:spPr>
        <p:txBody>
          <a:bodyPr>
            <a:normAutofit/>
          </a:bodyPr>
          <a:lstStyle/>
          <a:p>
            <a:pPr algn="ctr"/>
            <a:r>
              <a:rPr lang="en-US" sz="3600" dirty="0" smtClean="0"/>
              <a:t>LEVEL 1 DFD</a:t>
            </a:r>
            <a:endParaRPr lang="en-IN" sz="3600" dirty="0"/>
          </a:p>
        </p:txBody>
      </p:sp>
    </p:spTree>
    <p:extLst>
      <p:ext uri="{BB962C8B-B14F-4D97-AF65-F5344CB8AC3E}">
        <p14:creationId xmlns:p14="http://schemas.microsoft.com/office/powerpoint/2010/main" xmlns="" val="1066830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marL="109728" indent="0" algn="just">
              <a:buNone/>
            </a:pPr>
            <a:r>
              <a:rPr lang="en-US" sz="6400" dirty="0"/>
              <a:t>We have 2 types of users of the system.</a:t>
            </a:r>
            <a:endParaRPr lang="en-IN" sz="6400" dirty="0"/>
          </a:p>
          <a:p>
            <a:pPr algn="just">
              <a:buFont typeface="Wingdings" pitchFamily="2" charset="2"/>
              <a:buChar char="v"/>
            </a:pPr>
            <a:r>
              <a:rPr lang="en-US" sz="6400" dirty="0"/>
              <a:t>USER  (Seller):</a:t>
            </a:r>
            <a:endParaRPr lang="en-IN" sz="6400" dirty="0"/>
          </a:p>
          <a:p>
            <a:pPr lvl="0" algn="just">
              <a:buFont typeface="Wingdings" pitchFamily="2" charset="2"/>
              <a:buChar char="v"/>
            </a:pPr>
            <a:r>
              <a:rPr lang="en-US" sz="6400" dirty="0"/>
              <a:t>USER  (Buyer) </a:t>
            </a:r>
            <a:r>
              <a:rPr lang="en-US" sz="6400" dirty="0" smtClean="0"/>
              <a:t>:</a:t>
            </a:r>
          </a:p>
          <a:p>
            <a:pPr marL="109728" lvl="0" indent="0" algn="just">
              <a:buNone/>
            </a:pPr>
            <a:endParaRPr lang="en-IN" sz="6400" dirty="0"/>
          </a:p>
          <a:p>
            <a:pPr marL="109728" lvl="0" indent="0" algn="just">
              <a:buNone/>
            </a:pPr>
            <a:r>
              <a:rPr lang="en-US" sz="6400" dirty="0" smtClean="0"/>
              <a:t>Following </a:t>
            </a:r>
            <a:r>
              <a:rPr lang="en-US" sz="6400" dirty="0"/>
              <a:t>functionalities can be performed by the user(seller):</a:t>
            </a:r>
            <a:endParaRPr lang="en-IN" sz="6400" dirty="0"/>
          </a:p>
          <a:p>
            <a:pPr lvl="0" algn="just">
              <a:buFont typeface="Wingdings" pitchFamily="2" charset="2"/>
              <a:buChar char="v"/>
            </a:pPr>
            <a:r>
              <a:rPr lang="en-US" sz="6400" dirty="0"/>
              <a:t>Login</a:t>
            </a:r>
            <a:endParaRPr lang="en-IN" sz="6400" dirty="0"/>
          </a:p>
          <a:p>
            <a:pPr lvl="0" algn="just">
              <a:buFont typeface="Wingdings" pitchFamily="2" charset="2"/>
              <a:buChar char="v"/>
            </a:pPr>
            <a:r>
              <a:rPr lang="en-US" sz="6400" dirty="0"/>
              <a:t>Can register his/her account to access the services of pets store application.</a:t>
            </a:r>
            <a:endParaRPr lang="en-IN" sz="6400" dirty="0"/>
          </a:p>
          <a:p>
            <a:pPr lvl="0" algn="just">
              <a:buFont typeface="Wingdings" pitchFamily="2" charset="2"/>
              <a:buChar char="v"/>
            </a:pPr>
            <a:r>
              <a:rPr lang="en-US" sz="6400" dirty="0"/>
              <a:t>Upload pet details</a:t>
            </a:r>
            <a:endParaRPr lang="en-IN" sz="6400" dirty="0"/>
          </a:p>
          <a:p>
            <a:pPr lvl="0" algn="just">
              <a:buFont typeface="Wingdings" pitchFamily="2" charset="2"/>
              <a:buChar char="v"/>
            </a:pPr>
            <a:r>
              <a:rPr lang="en-US" sz="6400" dirty="0"/>
              <a:t>Can update and view other profiles.</a:t>
            </a:r>
            <a:endParaRPr lang="en-IN" sz="6400" dirty="0"/>
          </a:p>
          <a:p>
            <a:pPr lvl="0" algn="just">
              <a:buFont typeface="Wingdings" pitchFamily="2" charset="2"/>
              <a:buChar char="v"/>
            </a:pPr>
            <a:r>
              <a:rPr lang="en-US" sz="6400" dirty="0"/>
              <a:t>Can upload/post pets which are available for sale.</a:t>
            </a:r>
            <a:endParaRPr lang="en-IN" sz="6400" dirty="0"/>
          </a:p>
          <a:p>
            <a:pPr lvl="0" algn="just">
              <a:buFont typeface="Wingdings" pitchFamily="2" charset="2"/>
              <a:buChar char="v"/>
            </a:pPr>
            <a:r>
              <a:rPr lang="en-US" sz="6400" dirty="0"/>
              <a:t>Can response about particular pet to other user request.</a:t>
            </a:r>
            <a:endParaRPr lang="en-IN" sz="6400" dirty="0"/>
          </a:p>
          <a:p>
            <a:pPr marL="109728" indent="0" algn="just">
              <a:buNone/>
            </a:pPr>
            <a:endParaRPr lang="en-IN" sz="6400" dirty="0"/>
          </a:p>
          <a:p>
            <a:pPr marL="109728" indent="0" algn="just">
              <a:buNone/>
            </a:pPr>
            <a:r>
              <a:rPr lang="en-US" sz="6400" dirty="0"/>
              <a:t>Following functionalities can be performed by the user (buyer):</a:t>
            </a:r>
            <a:endParaRPr lang="en-IN" sz="6400" dirty="0"/>
          </a:p>
          <a:p>
            <a:pPr lvl="0" algn="just">
              <a:buFont typeface="Wingdings" pitchFamily="2" charset="2"/>
              <a:buChar char="v"/>
            </a:pPr>
            <a:r>
              <a:rPr lang="en-US" sz="6400" dirty="0"/>
              <a:t>Login</a:t>
            </a:r>
            <a:endParaRPr lang="en-IN" sz="6400" dirty="0"/>
          </a:p>
          <a:p>
            <a:pPr lvl="0" algn="just">
              <a:buFont typeface="Wingdings" pitchFamily="2" charset="2"/>
              <a:buChar char="v"/>
            </a:pPr>
            <a:r>
              <a:rPr lang="en-US" sz="6400" dirty="0"/>
              <a:t>Can register his/her account to access the services of pets store application.</a:t>
            </a:r>
            <a:endParaRPr lang="en-IN" sz="6400" dirty="0"/>
          </a:p>
          <a:p>
            <a:pPr lvl="0" algn="just">
              <a:buFont typeface="Wingdings" pitchFamily="2" charset="2"/>
              <a:buChar char="v"/>
            </a:pPr>
            <a:r>
              <a:rPr lang="en-US" sz="6400" dirty="0"/>
              <a:t>Can upload/post pets which are available for sale.</a:t>
            </a:r>
            <a:endParaRPr lang="en-IN" sz="6400" dirty="0"/>
          </a:p>
          <a:p>
            <a:pPr lvl="0" algn="just">
              <a:buFont typeface="Wingdings" pitchFamily="2" charset="2"/>
              <a:buChar char="v"/>
            </a:pPr>
            <a:r>
              <a:rPr lang="en-US" sz="6400" dirty="0"/>
              <a:t>Can update and view other profiles</a:t>
            </a:r>
            <a:endParaRPr lang="en-IN" sz="6400" dirty="0"/>
          </a:p>
          <a:p>
            <a:pPr lvl="0" algn="just">
              <a:buFont typeface="Wingdings" pitchFamily="2" charset="2"/>
              <a:buChar char="v"/>
            </a:pPr>
            <a:r>
              <a:rPr lang="en-US" sz="6400" dirty="0"/>
              <a:t>Can post request about particular book and get response from other user.</a:t>
            </a:r>
            <a:endParaRPr lang="en-IN" sz="6400" dirty="0"/>
          </a:p>
          <a:p>
            <a:endParaRPr lang="en-IN" dirty="0"/>
          </a:p>
        </p:txBody>
      </p:sp>
      <p:sp>
        <p:nvSpPr>
          <p:cNvPr id="3" name="Title 2"/>
          <p:cNvSpPr>
            <a:spLocks noGrp="1"/>
          </p:cNvSpPr>
          <p:nvPr>
            <p:ph type="title"/>
          </p:nvPr>
        </p:nvSpPr>
        <p:spPr/>
        <p:txBody>
          <a:bodyPr>
            <a:normAutofit/>
          </a:bodyPr>
          <a:lstStyle/>
          <a:p>
            <a:pPr algn="ctr"/>
            <a:r>
              <a:rPr lang="en-US" sz="3600" dirty="0" smtClean="0"/>
              <a:t>MODULES/IMPLEMENTATION</a:t>
            </a:r>
            <a:endParaRPr lang="en-IN" sz="3600" dirty="0"/>
          </a:p>
        </p:txBody>
      </p:sp>
    </p:spTree>
    <p:extLst>
      <p:ext uri="{BB962C8B-B14F-4D97-AF65-F5344CB8AC3E}">
        <p14:creationId xmlns:p14="http://schemas.microsoft.com/office/powerpoint/2010/main" xmlns="" val="3930588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769973858"/>
              </p:ext>
            </p:extLst>
          </p:nvPr>
        </p:nvGraphicFramePr>
        <p:xfrm>
          <a:off x="1547664" y="2636912"/>
          <a:ext cx="6408712" cy="2148520"/>
        </p:xfrm>
        <a:graphic>
          <a:graphicData uri="http://schemas.openxmlformats.org/drawingml/2006/table">
            <a:tbl>
              <a:tblPr firstRow="1" firstCol="1" bandRow="1">
                <a:tableStyleId>{5C22544A-7EE6-4342-B048-85BDC9FD1C3A}</a:tableStyleId>
              </a:tblPr>
              <a:tblGrid>
                <a:gridCol w="3204356"/>
                <a:gridCol w="3204356"/>
              </a:tblGrid>
              <a:tr h="576064">
                <a:tc>
                  <a:txBody>
                    <a:bodyPr/>
                    <a:lstStyle/>
                    <a:p>
                      <a:pPr algn="ctr">
                        <a:lnSpc>
                          <a:spcPct val="115000"/>
                        </a:lnSpc>
                        <a:spcAft>
                          <a:spcPts val="0"/>
                        </a:spcAft>
                        <a:tabLst>
                          <a:tab pos="1104900" algn="l"/>
                        </a:tabLst>
                      </a:pPr>
                      <a:r>
                        <a:rPr lang="en-US" sz="1400" dirty="0">
                          <a:effectLst/>
                        </a:rPr>
                        <a:t>Name of Component</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dirty="0">
                          <a:effectLst/>
                        </a:rPr>
                        <a:t>Specification</a:t>
                      </a:r>
                      <a:endParaRPr lang="en-IN" sz="1100" dirty="0">
                        <a:effectLst/>
                        <a:latin typeface="Calibri"/>
                        <a:ea typeface="Calibri"/>
                        <a:cs typeface="Times New Roman"/>
                      </a:endParaRPr>
                    </a:p>
                  </a:txBody>
                  <a:tcPr marL="68580" marR="68580" marT="0" marB="0"/>
                </a:tc>
              </a:tr>
              <a:tr h="564344">
                <a:tc>
                  <a:txBody>
                    <a:bodyPr/>
                    <a:lstStyle/>
                    <a:p>
                      <a:pPr algn="ctr">
                        <a:lnSpc>
                          <a:spcPct val="115000"/>
                        </a:lnSpc>
                        <a:spcAft>
                          <a:spcPts val="0"/>
                        </a:spcAft>
                      </a:pPr>
                      <a:r>
                        <a:rPr lang="en-US" sz="1200" dirty="0">
                          <a:effectLst/>
                        </a:rPr>
                        <a:t>Processor</a:t>
                      </a:r>
                      <a:endParaRPr lang="en-IN" sz="1100" dirty="0">
                        <a:effectLst/>
                      </a:endParaRPr>
                    </a:p>
                    <a:p>
                      <a:pPr algn="ctr">
                        <a:lnSpc>
                          <a:spcPct val="115000"/>
                        </a:lnSpc>
                        <a:spcAft>
                          <a:spcPts val="0"/>
                        </a:spcAft>
                      </a:pPr>
                      <a:r>
                        <a:rPr lang="en-US" sz="1400" dirty="0">
                          <a:effectLst/>
                        </a:rPr>
                        <a:t> </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dirty="0">
                          <a:effectLst/>
                        </a:rPr>
                        <a:t>Pentium core i3 and above.</a:t>
                      </a:r>
                      <a:endParaRPr lang="en-IN" sz="1100" dirty="0">
                        <a:effectLst/>
                      </a:endParaRPr>
                    </a:p>
                    <a:p>
                      <a:pPr algn="ctr">
                        <a:lnSpc>
                          <a:spcPct val="115000"/>
                        </a:lnSpc>
                        <a:spcAft>
                          <a:spcPts val="0"/>
                        </a:spcAft>
                        <a:tabLst>
                          <a:tab pos="640080" algn="l"/>
                        </a:tabLst>
                      </a:pPr>
                      <a:r>
                        <a:rPr lang="en-US" sz="1400" dirty="0">
                          <a:effectLst/>
                        </a:rPr>
                        <a:t> </a:t>
                      </a:r>
                      <a:endParaRPr lang="en-IN" sz="1100" dirty="0">
                        <a:effectLst/>
                        <a:latin typeface="Calibri"/>
                        <a:ea typeface="Calibri"/>
                        <a:cs typeface="Times New Roman"/>
                      </a:endParaRPr>
                    </a:p>
                  </a:txBody>
                  <a:tcPr marL="68580" marR="68580" marT="0" marB="0"/>
                </a:tc>
              </a:tr>
              <a:tr h="504056">
                <a:tc>
                  <a:txBody>
                    <a:bodyPr/>
                    <a:lstStyle/>
                    <a:p>
                      <a:pPr algn="ctr">
                        <a:lnSpc>
                          <a:spcPct val="115000"/>
                        </a:lnSpc>
                        <a:spcAft>
                          <a:spcPts val="0"/>
                        </a:spcAft>
                      </a:pPr>
                      <a:r>
                        <a:rPr lang="en-US" sz="1200">
                          <a:effectLst/>
                        </a:rPr>
                        <a:t>RAM</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tabLst>
                          <a:tab pos="586740" algn="l"/>
                        </a:tabLst>
                      </a:pPr>
                      <a:r>
                        <a:rPr lang="en-US" sz="1200">
                          <a:effectLst/>
                        </a:rPr>
                        <a:t>4GB</a:t>
                      </a:r>
                      <a:endParaRPr lang="en-IN" sz="1100">
                        <a:effectLst/>
                        <a:latin typeface="Calibri"/>
                        <a:ea typeface="Calibri"/>
                        <a:cs typeface="Times New Roman"/>
                      </a:endParaRPr>
                    </a:p>
                  </a:txBody>
                  <a:tcPr marL="68580" marR="68580" marT="0" marB="0"/>
                </a:tc>
              </a:tr>
              <a:tr h="504056">
                <a:tc>
                  <a:txBody>
                    <a:bodyPr/>
                    <a:lstStyle/>
                    <a:p>
                      <a:pPr algn="ctr">
                        <a:lnSpc>
                          <a:spcPct val="115000"/>
                        </a:lnSpc>
                        <a:spcAft>
                          <a:spcPts val="0"/>
                        </a:spcAft>
                      </a:pPr>
                      <a:r>
                        <a:rPr lang="en-US" sz="1200">
                          <a:effectLst/>
                        </a:rPr>
                        <a:t>Hard Disk</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dirty="0">
                          <a:effectLst/>
                        </a:rPr>
                        <a:t>20GB</a:t>
                      </a:r>
                      <a:endParaRPr lang="en-IN" sz="1100" dirty="0">
                        <a:effectLst/>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a:xfrm>
            <a:off x="457200" y="476672"/>
            <a:ext cx="8229600" cy="706090"/>
          </a:xfrm>
        </p:spPr>
        <p:txBody>
          <a:bodyPr>
            <a:normAutofit/>
          </a:bodyPr>
          <a:lstStyle/>
          <a:p>
            <a:pPr algn="ctr"/>
            <a:r>
              <a:rPr lang="en-US" sz="3600" dirty="0" smtClean="0"/>
              <a:t>REQUIREMENTS</a:t>
            </a:r>
            <a:endParaRPr lang="en-IN" sz="3600" dirty="0"/>
          </a:p>
        </p:txBody>
      </p:sp>
      <p:sp>
        <p:nvSpPr>
          <p:cNvPr id="9" name="TextBox 8"/>
          <p:cNvSpPr txBox="1"/>
          <p:nvPr/>
        </p:nvSpPr>
        <p:spPr>
          <a:xfrm>
            <a:off x="1547664" y="1844824"/>
            <a:ext cx="3024336" cy="369332"/>
          </a:xfrm>
          <a:prstGeom prst="rect">
            <a:avLst/>
          </a:prstGeom>
          <a:noFill/>
        </p:spPr>
        <p:txBody>
          <a:bodyPr wrap="square" rtlCol="0">
            <a:spAutoFit/>
          </a:bodyPr>
          <a:lstStyle/>
          <a:p>
            <a:r>
              <a:rPr lang="en-US" dirty="0" smtClean="0"/>
              <a:t>Hardware Requirements:</a:t>
            </a:r>
            <a:endParaRPr lang="en-IN" dirty="0"/>
          </a:p>
        </p:txBody>
      </p:sp>
    </p:spTree>
    <p:extLst>
      <p:ext uri="{BB962C8B-B14F-4D97-AF65-F5344CB8AC3E}">
        <p14:creationId xmlns:p14="http://schemas.microsoft.com/office/powerpoint/2010/main" xmlns="" val="3765054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3608" y="980728"/>
            <a:ext cx="2840842" cy="369332"/>
          </a:xfrm>
          <a:prstGeom prst="rect">
            <a:avLst/>
          </a:prstGeom>
        </p:spPr>
        <p:txBody>
          <a:bodyPr wrap="none">
            <a:spAutoFit/>
          </a:bodyPr>
          <a:lstStyle/>
          <a:p>
            <a:r>
              <a:rPr lang="en-US" dirty="0"/>
              <a:t>Software Requirements: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xmlns="" val="2942001855"/>
              </p:ext>
            </p:extLst>
          </p:nvPr>
        </p:nvGraphicFramePr>
        <p:xfrm>
          <a:off x="1331640" y="1628799"/>
          <a:ext cx="6624736" cy="3528394"/>
        </p:xfrm>
        <a:graphic>
          <a:graphicData uri="http://schemas.openxmlformats.org/drawingml/2006/table">
            <a:tbl>
              <a:tblPr firstRow="1" firstCol="1" bandRow="1">
                <a:tableStyleId>{5C22544A-7EE6-4342-B048-85BDC9FD1C3A}</a:tableStyleId>
              </a:tblPr>
              <a:tblGrid>
                <a:gridCol w="3312368"/>
                <a:gridCol w="3312368"/>
              </a:tblGrid>
              <a:tr h="482676">
                <a:tc>
                  <a:txBody>
                    <a:bodyPr/>
                    <a:lstStyle/>
                    <a:p>
                      <a:pPr algn="ctr">
                        <a:lnSpc>
                          <a:spcPct val="115000"/>
                        </a:lnSpc>
                        <a:spcAft>
                          <a:spcPts val="0"/>
                        </a:spcAft>
                      </a:pPr>
                      <a:r>
                        <a:rPr lang="en-US" sz="1400" dirty="0">
                          <a:effectLst/>
                        </a:rPr>
                        <a:t>Name of Component</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dirty="0">
                          <a:effectLst/>
                        </a:rPr>
                        <a:t>Specification</a:t>
                      </a:r>
                      <a:endParaRPr lang="en-IN" sz="1100" dirty="0">
                        <a:effectLst/>
                        <a:latin typeface="Calibri"/>
                        <a:ea typeface="Calibri"/>
                        <a:cs typeface="Times New Roman"/>
                      </a:endParaRPr>
                    </a:p>
                  </a:txBody>
                  <a:tcPr marL="68580" marR="68580" marT="0" marB="0"/>
                </a:tc>
              </a:tr>
              <a:tr h="521631">
                <a:tc>
                  <a:txBody>
                    <a:bodyPr/>
                    <a:lstStyle/>
                    <a:p>
                      <a:pPr algn="ctr">
                        <a:lnSpc>
                          <a:spcPct val="115000"/>
                        </a:lnSpc>
                        <a:spcAft>
                          <a:spcPts val="0"/>
                        </a:spcAft>
                      </a:pPr>
                      <a:r>
                        <a:rPr lang="en-US" sz="1200">
                          <a:effectLst/>
                        </a:rPr>
                        <a:t>Operating System</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dirty="0">
                          <a:effectLst/>
                        </a:rPr>
                        <a:t>Wi</a:t>
                      </a:r>
                      <a:r>
                        <a:rPr lang="en-US" sz="1200" dirty="0">
                          <a:effectLst/>
                        </a:rPr>
                        <a:t>ndows XP and above</a:t>
                      </a:r>
                      <a:endParaRPr lang="en-IN" sz="1100" dirty="0">
                        <a:effectLst/>
                        <a:latin typeface="Calibri"/>
                        <a:ea typeface="Calibri"/>
                        <a:cs typeface="Times New Roman"/>
                      </a:endParaRPr>
                    </a:p>
                  </a:txBody>
                  <a:tcPr marL="68580" marR="68580" marT="0" marB="0"/>
                </a:tc>
              </a:tr>
              <a:tr h="496847">
                <a:tc>
                  <a:txBody>
                    <a:bodyPr/>
                    <a:lstStyle/>
                    <a:p>
                      <a:pPr algn="ctr">
                        <a:lnSpc>
                          <a:spcPct val="115000"/>
                        </a:lnSpc>
                        <a:spcAft>
                          <a:spcPts val="0"/>
                        </a:spcAft>
                        <a:tabLst>
                          <a:tab pos="1013460" algn="l"/>
                        </a:tabLst>
                      </a:pPr>
                      <a:r>
                        <a:rPr lang="en-US" sz="1200">
                          <a:effectLst/>
                        </a:rPr>
                        <a:t>Coding language</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a:effectLst/>
                        </a:rPr>
                        <a:t>Java2</a:t>
                      </a:r>
                      <a:endParaRPr lang="en-IN" sz="1100">
                        <a:effectLst/>
                        <a:latin typeface="Calibri"/>
                        <a:ea typeface="Calibri"/>
                        <a:cs typeface="Times New Roman"/>
                      </a:endParaRPr>
                    </a:p>
                  </a:txBody>
                  <a:tcPr marL="68580" marR="68580" marT="0" marB="0"/>
                </a:tc>
              </a:tr>
              <a:tr h="490647">
                <a:tc>
                  <a:txBody>
                    <a:bodyPr/>
                    <a:lstStyle/>
                    <a:p>
                      <a:pPr algn="ctr">
                        <a:lnSpc>
                          <a:spcPct val="115000"/>
                        </a:lnSpc>
                        <a:spcAft>
                          <a:spcPts val="0"/>
                        </a:spcAft>
                      </a:pPr>
                      <a:r>
                        <a:rPr lang="en-US" sz="1200" dirty="0">
                          <a:effectLst/>
                        </a:rPr>
                        <a:t>Database</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a:effectLst/>
                        </a:rPr>
                        <a:t>WAMP database</a:t>
                      </a:r>
                      <a:endParaRPr lang="en-IN" sz="1100">
                        <a:effectLst/>
                        <a:latin typeface="Calibri"/>
                        <a:ea typeface="Calibri"/>
                        <a:cs typeface="Times New Roman"/>
                      </a:endParaRPr>
                    </a:p>
                  </a:txBody>
                  <a:tcPr marL="68580" marR="68580" marT="0" marB="0"/>
                </a:tc>
              </a:tr>
              <a:tr h="555299">
                <a:tc>
                  <a:txBody>
                    <a:bodyPr/>
                    <a:lstStyle/>
                    <a:p>
                      <a:pPr algn="ctr">
                        <a:lnSpc>
                          <a:spcPct val="115000"/>
                        </a:lnSpc>
                        <a:spcAft>
                          <a:spcPts val="0"/>
                        </a:spcAft>
                      </a:pPr>
                      <a:r>
                        <a:rPr lang="en-US" sz="1200">
                          <a:effectLst/>
                        </a:rPr>
                        <a:t>Browser</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a:effectLst/>
                        </a:rPr>
                        <a:t>Any of Mozilla, Opera, Chrome etc</a:t>
                      </a:r>
                      <a:endParaRPr lang="en-IN" sz="1100">
                        <a:effectLst/>
                        <a:latin typeface="Calibri"/>
                        <a:ea typeface="Calibri"/>
                        <a:cs typeface="Times New Roman"/>
                      </a:endParaRPr>
                    </a:p>
                  </a:txBody>
                  <a:tcPr marL="68580" marR="68580" marT="0" marB="0"/>
                </a:tc>
              </a:tr>
              <a:tr h="493304">
                <a:tc>
                  <a:txBody>
                    <a:bodyPr/>
                    <a:lstStyle/>
                    <a:p>
                      <a:pPr algn="ctr">
                        <a:lnSpc>
                          <a:spcPct val="115000"/>
                        </a:lnSpc>
                        <a:spcAft>
                          <a:spcPts val="0"/>
                        </a:spcAft>
                      </a:pPr>
                      <a:r>
                        <a:rPr lang="en-US" sz="1200">
                          <a:effectLst/>
                        </a:rPr>
                        <a:t>Web server</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a:effectLst/>
                        </a:rPr>
                        <a:t>WAMP Server</a:t>
                      </a:r>
                      <a:endParaRPr lang="en-IN" sz="1100">
                        <a:effectLst/>
                        <a:latin typeface="Calibri"/>
                        <a:ea typeface="Calibri"/>
                        <a:cs typeface="Times New Roman"/>
                      </a:endParaRPr>
                    </a:p>
                  </a:txBody>
                  <a:tcPr marL="68580" marR="68580" marT="0" marB="0"/>
                </a:tc>
              </a:tr>
              <a:tr h="487990">
                <a:tc>
                  <a:txBody>
                    <a:bodyPr/>
                    <a:lstStyle/>
                    <a:p>
                      <a:pPr algn="ctr">
                        <a:lnSpc>
                          <a:spcPct val="115000"/>
                        </a:lnSpc>
                        <a:spcAft>
                          <a:spcPts val="0"/>
                        </a:spcAft>
                      </a:pPr>
                      <a:r>
                        <a:rPr lang="en-US" sz="1200">
                          <a:effectLst/>
                        </a:rPr>
                        <a:t>Software development kit</a:t>
                      </a:r>
                      <a:endParaRPr lang="en-IN"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200" dirty="0">
                          <a:effectLst/>
                        </a:rPr>
                        <a:t>Android Studio</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xmlns="" val="2849556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229600" cy="634082"/>
          </a:xfrm>
        </p:spPr>
        <p:txBody>
          <a:bodyPr>
            <a:normAutofit fontScale="90000"/>
          </a:bodyPr>
          <a:lstStyle/>
          <a:p>
            <a:pPr algn="ctr"/>
            <a:r>
              <a:rPr lang="en-US" sz="3600" dirty="0" smtClean="0"/>
              <a:t>SCREENSHOTS</a:t>
            </a:r>
            <a:endParaRPr lang="en-IN" sz="3600" dirty="0"/>
          </a:p>
        </p:txBody>
      </p:sp>
      <p:sp>
        <p:nvSpPr>
          <p:cNvPr id="5" name="TextBox 4"/>
          <p:cNvSpPr txBox="1"/>
          <p:nvPr/>
        </p:nvSpPr>
        <p:spPr>
          <a:xfrm>
            <a:off x="6012160" y="692696"/>
            <a:ext cx="2088232" cy="400110"/>
          </a:xfrm>
          <a:prstGeom prst="rect">
            <a:avLst/>
          </a:prstGeom>
          <a:noFill/>
        </p:spPr>
        <p:txBody>
          <a:bodyPr wrap="square" rtlCol="0">
            <a:spAutoFit/>
          </a:bodyPr>
          <a:lstStyle/>
          <a:p>
            <a:r>
              <a:rPr lang="en-US" sz="2000" dirty="0" smtClean="0"/>
              <a:t>Home page</a:t>
            </a:r>
            <a:r>
              <a:rPr lang="en-US" dirty="0" smtClean="0"/>
              <a:t>	</a:t>
            </a:r>
            <a:endParaRPr lang="en-IN" dirty="0"/>
          </a:p>
        </p:txBody>
      </p:sp>
      <p:pic>
        <p:nvPicPr>
          <p:cNvPr id="6" name="Picture 5"/>
          <p:cNvPicPr/>
          <p:nvPr/>
        </p:nvPicPr>
        <p:blipFill>
          <a:blip r:embed="rId2" cstate="print">
            <a:extLst>
              <a:ext uri="{28A0092B-C50C-407E-A947-70E740481C1C}">
                <a14:useLocalDpi xmlns:a14="http://schemas.microsoft.com/office/drawing/2010/main" xmlns="" val="0"/>
              </a:ext>
            </a:extLst>
          </a:blip>
          <a:stretch>
            <a:fillRect/>
          </a:stretch>
        </p:blipFill>
        <p:spPr>
          <a:xfrm>
            <a:off x="5868144" y="1268760"/>
            <a:ext cx="2844316" cy="446449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63687" y="1261904"/>
            <a:ext cx="3096345" cy="4687086"/>
          </a:xfrm>
          <a:prstGeom prst="rect">
            <a:avLst/>
          </a:prstGeom>
        </p:spPr>
      </p:pic>
      <p:sp>
        <p:nvSpPr>
          <p:cNvPr id="9" name="TextBox 8"/>
          <p:cNvSpPr txBox="1"/>
          <p:nvPr/>
        </p:nvSpPr>
        <p:spPr>
          <a:xfrm>
            <a:off x="2019798" y="764704"/>
            <a:ext cx="2952328" cy="369332"/>
          </a:xfrm>
          <a:prstGeom prst="rect">
            <a:avLst/>
          </a:prstGeom>
          <a:noFill/>
        </p:spPr>
        <p:txBody>
          <a:bodyPr wrap="square" rtlCol="0">
            <a:spAutoFit/>
          </a:bodyPr>
          <a:lstStyle/>
          <a:p>
            <a:r>
              <a:rPr lang="en-US" dirty="0" smtClean="0"/>
              <a:t>Login page</a:t>
            </a:r>
            <a:endParaRPr lang="en-IN" dirty="0"/>
          </a:p>
        </p:txBody>
      </p:sp>
    </p:spTree>
    <p:extLst>
      <p:ext uri="{BB962C8B-B14F-4D97-AF65-F5344CB8AC3E}">
        <p14:creationId xmlns:p14="http://schemas.microsoft.com/office/powerpoint/2010/main" xmlns="" val="2676142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89522" y="667820"/>
            <a:ext cx="184731" cy="369332"/>
          </a:xfrm>
          <a:prstGeom prst="rect">
            <a:avLst/>
          </a:prstGeom>
          <a:noFill/>
        </p:spPr>
        <p:txBody>
          <a:bodyPr wrap="none" rtlCol="0">
            <a:spAutoFit/>
          </a:bodyPr>
          <a:lstStyle/>
          <a:p>
            <a:endParaRPr lang="en-IN" dirty="0"/>
          </a:p>
        </p:txBody>
      </p:sp>
      <p:sp>
        <p:nvSpPr>
          <p:cNvPr id="8" name="TextBox 7"/>
          <p:cNvSpPr txBox="1"/>
          <p:nvPr/>
        </p:nvSpPr>
        <p:spPr>
          <a:xfrm>
            <a:off x="2204119" y="691788"/>
            <a:ext cx="184731" cy="369332"/>
          </a:xfrm>
          <a:prstGeom prst="rect">
            <a:avLst/>
          </a:prstGeom>
          <a:noFill/>
        </p:spPr>
        <p:txBody>
          <a:bodyPr wrap="none" rtlCol="0">
            <a:spAutoFit/>
          </a:bodyPr>
          <a:lstStyle/>
          <a:p>
            <a:endParaRPr lang="en-IN"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292080" y="1061120"/>
            <a:ext cx="2837889" cy="4384104"/>
          </a:xfrm>
          <a:prstGeom prst="rect">
            <a:avLst/>
          </a:prstGeom>
        </p:spPr>
      </p:pic>
      <p:sp>
        <p:nvSpPr>
          <p:cNvPr id="15" name="TextBox 14"/>
          <p:cNvSpPr txBox="1"/>
          <p:nvPr/>
        </p:nvSpPr>
        <p:spPr>
          <a:xfrm>
            <a:off x="5433893" y="550142"/>
            <a:ext cx="2756662" cy="369332"/>
          </a:xfrm>
          <a:prstGeom prst="rect">
            <a:avLst/>
          </a:prstGeom>
          <a:noFill/>
        </p:spPr>
        <p:txBody>
          <a:bodyPr wrap="square" rtlCol="0">
            <a:spAutoFit/>
          </a:bodyPr>
          <a:lstStyle/>
          <a:p>
            <a:r>
              <a:rPr lang="en-US" dirty="0" smtClean="0"/>
              <a:t>Event Details</a:t>
            </a:r>
            <a:endParaRPr lang="en-IN" dirty="0"/>
          </a:p>
        </p:txBody>
      </p:sp>
    </p:spTree>
    <p:extLst>
      <p:ext uri="{BB962C8B-B14F-4D97-AF65-F5344CB8AC3E}">
        <p14:creationId xmlns:p14="http://schemas.microsoft.com/office/powerpoint/2010/main" xmlns="" val="270477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33800" y="881204"/>
            <a:ext cx="2808312" cy="459153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87904" y="881204"/>
            <a:ext cx="2896399" cy="4708036"/>
          </a:xfrm>
          <a:prstGeom prst="rect">
            <a:avLst/>
          </a:prstGeom>
        </p:spPr>
      </p:pic>
      <p:sp>
        <p:nvSpPr>
          <p:cNvPr id="7" name="TextBox 6"/>
          <p:cNvSpPr txBox="1"/>
          <p:nvPr/>
        </p:nvSpPr>
        <p:spPr>
          <a:xfrm>
            <a:off x="1259632" y="260648"/>
            <a:ext cx="3024336" cy="369332"/>
          </a:xfrm>
          <a:prstGeom prst="rect">
            <a:avLst/>
          </a:prstGeom>
          <a:noFill/>
        </p:spPr>
        <p:txBody>
          <a:bodyPr wrap="square" rtlCol="0">
            <a:spAutoFit/>
          </a:bodyPr>
          <a:lstStyle/>
          <a:p>
            <a:r>
              <a:rPr lang="en-US" dirty="0" smtClean="0"/>
              <a:t>Upload Pet details</a:t>
            </a:r>
            <a:endParaRPr lang="en-IN" dirty="0"/>
          </a:p>
        </p:txBody>
      </p:sp>
      <p:sp>
        <p:nvSpPr>
          <p:cNvPr id="8" name="TextBox 7"/>
          <p:cNvSpPr txBox="1"/>
          <p:nvPr/>
        </p:nvSpPr>
        <p:spPr>
          <a:xfrm>
            <a:off x="5652120" y="314556"/>
            <a:ext cx="2448272" cy="369332"/>
          </a:xfrm>
          <a:prstGeom prst="rect">
            <a:avLst/>
          </a:prstGeom>
          <a:noFill/>
        </p:spPr>
        <p:txBody>
          <a:bodyPr wrap="square" rtlCol="0">
            <a:spAutoFit/>
          </a:bodyPr>
          <a:lstStyle/>
          <a:p>
            <a:r>
              <a:rPr lang="en-US" dirty="0" smtClean="0"/>
              <a:t>Pet Request</a:t>
            </a:r>
            <a:endParaRPr lang="en-IN" dirty="0"/>
          </a:p>
        </p:txBody>
      </p:sp>
    </p:spTree>
    <p:extLst>
      <p:ext uri="{BB962C8B-B14F-4D97-AF65-F5344CB8AC3E}">
        <p14:creationId xmlns:p14="http://schemas.microsoft.com/office/powerpoint/2010/main" xmlns="" val="96004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IN" sz="1600" dirty="0"/>
              <a:t>As part of the project detailed study has been made about the designing and development aspects of the project “Pets corner app using android ” which is an opening to the component world of computerization. We have tried our best to achieve our goals. The project has to meet all the requirements that were collected during analysis and designing phase. </a:t>
            </a:r>
            <a:endParaRPr lang="en-IN" sz="1600" dirty="0" smtClean="0"/>
          </a:p>
          <a:p>
            <a:pPr marL="109728" indent="0">
              <a:buNone/>
            </a:pPr>
            <a:endParaRPr lang="en-IN" sz="1600" dirty="0" smtClean="0"/>
          </a:p>
          <a:p>
            <a:pPr marL="109728" indent="0" algn="just">
              <a:buNone/>
            </a:pPr>
            <a:r>
              <a:rPr lang="en-IN" sz="1600" dirty="0"/>
              <a:t> </a:t>
            </a:r>
            <a:r>
              <a:rPr lang="en-IN" sz="1600" dirty="0" smtClean="0"/>
              <a:t>  </a:t>
            </a:r>
            <a:r>
              <a:rPr lang="en-IN" sz="1600" dirty="0"/>
              <a:t>In this project, we will be designing a simple platform for buying and selling pets. Besides these we also provide users with an option to upload/post pet details, events details and they can also do the pet request. The project is developed in such a way that it is able to undergo future enhancement in reliable, secure manner. </a:t>
            </a:r>
          </a:p>
          <a:p>
            <a:endParaRPr lang="en-IN" dirty="0"/>
          </a:p>
        </p:txBody>
      </p:sp>
      <p:sp>
        <p:nvSpPr>
          <p:cNvPr id="3" name="Title 2"/>
          <p:cNvSpPr>
            <a:spLocks noGrp="1"/>
          </p:cNvSpPr>
          <p:nvPr>
            <p:ph type="title"/>
          </p:nvPr>
        </p:nvSpPr>
        <p:spPr/>
        <p:txBody>
          <a:bodyPr>
            <a:normAutofit/>
          </a:bodyPr>
          <a:lstStyle/>
          <a:p>
            <a:pPr algn="ctr"/>
            <a:r>
              <a:rPr lang="en-US" sz="3600" dirty="0" smtClean="0"/>
              <a:t>CONCLUSION</a:t>
            </a:r>
            <a:endParaRPr lang="en-IN" sz="3600" dirty="0"/>
          </a:p>
        </p:txBody>
      </p:sp>
    </p:spTree>
    <p:extLst>
      <p:ext uri="{BB962C8B-B14F-4D97-AF65-F5344CB8AC3E}">
        <p14:creationId xmlns:p14="http://schemas.microsoft.com/office/powerpoint/2010/main" xmlns="" val="3680987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2000" dirty="0" smtClean="0"/>
          </a:p>
          <a:p>
            <a:pPr lvl="0" algn="just">
              <a:buFont typeface="Wingdings" pitchFamily="2" charset="2"/>
              <a:buChar char="v"/>
            </a:pPr>
            <a:r>
              <a:rPr lang="en-US" sz="1600" dirty="0" smtClean="0"/>
              <a:t>To </a:t>
            </a:r>
            <a:r>
              <a:rPr lang="en-US" sz="1600" dirty="0"/>
              <a:t>include all varieties of breeds.</a:t>
            </a:r>
            <a:endParaRPr lang="en-IN" sz="1600" dirty="0"/>
          </a:p>
          <a:p>
            <a:pPr lvl="0" algn="just">
              <a:buFont typeface="Wingdings" pitchFamily="2" charset="2"/>
              <a:buChar char="v"/>
            </a:pPr>
            <a:r>
              <a:rPr lang="en-US" sz="1600" dirty="0"/>
              <a:t>Home delivery of pet accessories.</a:t>
            </a:r>
            <a:endParaRPr lang="en-IN" sz="1600" dirty="0"/>
          </a:p>
          <a:p>
            <a:pPr lvl="0" algn="just">
              <a:buFont typeface="Wingdings" pitchFamily="2" charset="2"/>
              <a:buChar char="v"/>
            </a:pPr>
            <a:r>
              <a:rPr lang="en-US" sz="1600" dirty="0"/>
              <a:t>An in app chat option between the seller and buyer.</a:t>
            </a:r>
            <a:endParaRPr lang="en-IN" sz="1600" dirty="0"/>
          </a:p>
          <a:p>
            <a:pPr lvl="0" algn="just">
              <a:buFont typeface="Wingdings" pitchFamily="2" charset="2"/>
              <a:buChar char="v"/>
            </a:pPr>
            <a:r>
              <a:rPr lang="en-US" sz="1600" dirty="0" smtClean="0"/>
              <a:t>In </a:t>
            </a:r>
            <a:r>
              <a:rPr lang="en-US" sz="1600" dirty="0"/>
              <a:t>future Online payment gateways can be implemented</a:t>
            </a:r>
            <a:r>
              <a:rPr lang="en-US" sz="1600" dirty="0" smtClean="0"/>
              <a:t>.</a:t>
            </a:r>
          </a:p>
          <a:p>
            <a:pPr lvl="0" algn="just">
              <a:buFont typeface="Wingdings" pitchFamily="2" charset="2"/>
              <a:buChar char="v"/>
            </a:pPr>
            <a:r>
              <a:rPr lang="en-US" sz="1600" dirty="0" smtClean="0"/>
              <a:t>Multi languages are not supported.</a:t>
            </a:r>
            <a:endParaRPr lang="en-IN" sz="1600" dirty="0"/>
          </a:p>
          <a:p>
            <a:endParaRPr lang="en-IN" dirty="0"/>
          </a:p>
        </p:txBody>
      </p:sp>
      <p:sp>
        <p:nvSpPr>
          <p:cNvPr id="3" name="Title 2"/>
          <p:cNvSpPr>
            <a:spLocks noGrp="1"/>
          </p:cNvSpPr>
          <p:nvPr>
            <p:ph type="title"/>
          </p:nvPr>
        </p:nvSpPr>
        <p:spPr/>
        <p:txBody>
          <a:bodyPr>
            <a:normAutofit/>
          </a:bodyPr>
          <a:lstStyle/>
          <a:p>
            <a:pPr algn="ctr"/>
            <a:r>
              <a:rPr lang="en-US" sz="3600" dirty="0" smtClean="0"/>
              <a:t>LIMITATIONS/FUTURE SCOPE</a:t>
            </a:r>
            <a:endParaRPr lang="en-IN" sz="3600" dirty="0"/>
          </a:p>
        </p:txBody>
      </p:sp>
    </p:spTree>
    <p:extLst>
      <p:ext uri="{BB962C8B-B14F-4D97-AF65-F5344CB8AC3E}">
        <p14:creationId xmlns:p14="http://schemas.microsoft.com/office/powerpoint/2010/main" xmlns="" val="3591201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itchFamily="2" charset="2"/>
              <a:buChar char="Ø"/>
            </a:pPr>
            <a:r>
              <a:rPr lang="en-US" sz="1800" dirty="0" smtClean="0"/>
              <a:t>Introduction</a:t>
            </a:r>
          </a:p>
          <a:p>
            <a:pPr algn="just">
              <a:buFont typeface="Wingdings" pitchFamily="2" charset="2"/>
              <a:buChar char="Ø"/>
            </a:pPr>
            <a:r>
              <a:rPr lang="en-US" sz="1800" dirty="0" smtClean="0"/>
              <a:t>Existing System</a:t>
            </a:r>
          </a:p>
          <a:p>
            <a:pPr algn="just">
              <a:buFont typeface="Wingdings" pitchFamily="2" charset="2"/>
              <a:buChar char="Ø"/>
            </a:pPr>
            <a:r>
              <a:rPr lang="en-US" sz="1800" dirty="0" smtClean="0"/>
              <a:t>Proposed System</a:t>
            </a:r>
          </a:p>
          <a:p>
            <a:pPr algn="just">
              <a:buFont typeface="Wingdings" pitchFamily="2" charset="2"/>
              <a:buChar char="Ø"/>
            </a:pPr>
            <a:r>
              <a:rPr lang="en-US" sz="1800" dirty="0" smtClean="0"/>
              <a:t>Objectives</a:t>
            </a:r>
          </a:p>
          <a:p>
            <a:pPr algn="just">
              <a:buFont typeface="Wingdings" pitchFamily="2" charset="2"/>
              <a:buChar char="Ø"/>
            </a:pPr>
            <a:r>
              <a:rPr lang="en-US" sz="1800" dirty="0" smtClean="0"/>
              <a:t>System flowchart</a:t>
            </a:r>
          </a:p>
          <a:p>
            <a:pPr algn="just">
              <a:buFont typeface="Wingdings" pitchFamily="2" charset="2"/>
              <a:buChar char="Ø"/>
            </a:pPr>
            <a:r>
              <a:rPr lang="en-US" sz="1800" dirty="0" smtClean="0"/>
              <a:t>ER diagram</a:t>
            </a:r>
          </a:p>
          <a:p>
            <a:pPr algn="just">
              <a:buFont typeface="Wingdings" pitchFamily="2" charset="2"/>
              <a:buChar char="Ø"/>
            </a:pPr>
            <a:r>
              <a:rPr lang="en-US" sz="1800" dirty="0" smtClean="0"/>
              <a:t>Data flow diagram</a:t>
            </a:r>
          </a:p>
          <a:p>
            <a:pPr algn="just">
              <a:buFont typeface="Wingdings" pitchFamily="2" charset="2"/>
              <a:buChar char="Ø"/>
            </a:pPr>
            <a:r>
              <a:rPr lang="en-US" sz="1800" dirty="0" smtClean="0"/>
              <a:t>Modules/Implementation</a:t>
            </a:r>
          </a:p>
          <a:p>
            <a:pPr algn="just">
              <a:buFont typeface="Wingdings" pitchFamily="2" charset="2"/>
              <a:buChar char="Ø"/>
            </a:pPr>
            <a:r>
              <a:rPr lang="en-US" sz="1800" dirty="0" smtClean="0"/>
              <a:t>System Requirements</a:t>
            </a:r>
          </a:p>
          <a:p>
            <a:pPr algn="just">
              <a:buFont typeface="Wingdings" pitchFamily="2" charset="2"/>
              <a:buChar char="Ø"/>
            </a:pPr>
            <a:r>
              <a:rPr lang="en-US" sz="1800" dirty="0" smtClean="0"/>
              <a:t>Screenshots</a:t>
            </a:r>
          </a:p>
          <a:p>
            <a:pPr algn="just">
              <a:buFont typeface="Wingdings" pitchFamily="2" charset="2"/>
              <a:buChar char="Ø"/>
            </a:pPr>
            <a:r>
              <a:rPr lang="en-US" sz="1800" dirty="0" smtClean="0"/>
              <a:t>Limitations/Future scope</a:t>
            </a:r>
          </a:p>
          <a:p>
            <a:pPr marL="109728" indent="0">
              <a:buNone/>
            </a:pPr>
            <a:endParaRPr lang="en-US" sz="2400" dirty="0" smtClean="0"/>
          </a:p>
          <a:p>
            <a:endParaRPr lang="en-IN" dirty="0"/>
          </a:p>
        </p:txBody>
      </p:sp>
      <p:sp>
        <p:nvSpPr>
          <p:cNvPr id="3" name="Title 2"/>
          <p:cNvSpPr>
            <a:spLocks noGrp="1"/>
          </p:cNvSpPr>
          <p:nvPr>
            <p:ph type="title"/>
          </p:nvPr>
        </p:nvSpPr>
        <p:spPr/>
        <p:txBody>
          <a:bodyPr>
            <a:normAutofit/>
          </a:bodyPr>
          <a:lstStyle/>
          <a:p>
            <a:pPr algn="ctr"/>
            <a:r>
              <a:rPr lang="en-US" sz="3600" dirty="0" smtClean="0"/>
              <a:t>TABLE OF CONTENTS</a:t>
            </a:r>
            <a:endParaRPr lang="en-IN" sz="3600" dirty="0"/>
          </a:p>
        </p:txBody>
      </p:sp>
    </p:spTree>
    <p:extLst>
      <p:ext uri="{BB962C8B-B14F-4D97-AF65-F5344CB8AC3E}">
        <p14:creationId xmlns:p14="http://schemas.microsoft.com/office/powerpoint/2010/main" xmlns="" val="400343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buFont typeface="Wingdings" pitchFamily="2" charset="2"/>
              <a:buChar char="v"/>
            </a:pPr>
            <a:r>
              <a:rPr lang="en-US" sz="1600" dirty="0"/>
              <a:t>“Software Engineering”, by </a:t>
            </a:r>
            <a:r>
              <a:rPr lang="en-US" sz="1600" dirty="0" err="1"/>
              <a:t>lan</a:t>
            </a:r>
            <a:r>
              <a:rPr lang="en-US" sz="1600" dirty="0"/>
              <a:t> Somerville, Sixth Edition. Roger – Pressman, Tata McGraw - Hill Education (2009)</a:t>
            </a:r>
            <a:endParaRPr lang="en-IN" sz="1600" dirty="0"/>
          </a:p>
          <a:p>
            <a:pPr lvl="0" algn="just">
              <a:buFont typeface="Wingdings" pitchFamily="2" charset="2"/>
              <a:buChar char="v"/>
            </a:pPr>
            <a:r>
              <a:rPr lang="en-US" sz="1600" dirty="0"/>
              <a:t>Software Engineering: A Practitioner's Approach 7</a:t>
            </a:r>
            <a:r>
              <a:rPr lang="en-US" sz="1600" baseline="30000" dirty="0"/>
              <a:t>th</a:t>
            </a:r>
            <a:r>
              <a:rPr lang="en-US" sz="1600" dirty="0"/>
              <a:t> Edition, Roger – Pressman, Tata McGraw - Hill Education (2010)</a:t>
            </a:r>
            <a:endParaRPr lang="en-IN" sz="1600" dirty="0"/>
          </a:p>
          <a:p>
            <a:pPr lvl="0" algn="just">
              <a:buFont typeface="Wingdings" pitchFamily="2" charset="2"/>
              <a:buChar char="v"/>
            </a:pPr>
            <a:r>
              <a:rPr lang="en-US" sz="1600" dirty="0"/>
              <a:t>Software Engineering, Ian </a:t>
            </a:r>
            <a:r>
              <a:rPr lang="en-US" sz="1600" dirty="0" err="1"/>
              <a:t>Sommerville</a:t>
            </a:r>
            <a:r>
              <a:rPr lang="en-US" sz="1600" dirty="0"/>
              <a:t>, International Computer Science, Series Web Technology: </a:t>
            </a:r>
            <a:r>
              <a:rPr lang="en-US" sz="1600" dirty="0" err="1"/>
              <a:t>Renuka</a:t>
            </a:r>
            <a:r>
              <a:rPr lang="en-US" sz="1600" dirty="0"/>
              <a:t> T </a:t>
            </a:r>
            <a:r>
              <a:rPr lang="en-US" sz="1600" dirty="0" err="1"/>
              <a:t>Ambigram</a:t>
            </a:r>
            <a:r>
              <a:rPr lang="en-US" sz="1600" dirty="0"/>
              <a:t>. Approach 5</a:t>
            </a:r>
            <a:r>
              <a:rPr lang="en-US" sz="1600" baseline="30000" dirty="0"/>
              <a:t>th</a:t>
            </a:r>
            <a:r>
              <a:rPr lang="en-US" sz="1600" dirty="0"/>
              <a:t> Edition (1997)</a:t>
            </a:r>
            <a:endParaRPr lang="en-IN" sz="1600" dirty="0"/>
          </a:p>
          <a:p>
            <a:pPr lvl="0" algn="just">
              <a:buFont typeface="Wingdings" pitchFamily="2" charset="2"/>
              <a:buChar char="v"/>
            </a:pPr>
            <a:r>
              <a:rPr lang="en-US" sz="1600" dirty="0"/>
              <a:t> Fundamentals of Database System: </a:t>
            </a:r>
            <a:r>
              <a:rPr lang="en-US" sz="1600" dirty="0" err="1"/>
              <a:t>Elmasri</a:t>
            </a:r>
            <a:r>
              <a:rPr lang="en-US" sz="1600" dirty="0"/>
              <a:t> &amp; </a:t>
            </a:r>
            <a:r>
              <a:rPr lang="en-US" sz="1600" dirty="0" err="1"/>
              <a:t>Navathe</a:t>
            </a:r>
            <a:r>
              <a:rPr lang="en-US" sz="1600" dirty="0"/>
              <a:t>. Approach 4</a:t>
            </a:r>
            <a:r>
              <a:rPr lang="en-US" sz="1600" baseline="30000" dirty="0"/>
              <a:t>th</a:t>
            </a:r>
            <a:r>
              <a:rPr lang="en-US" sz="1600" dirty="0"/>
              <a:t> Edition (</a:t>
            </a:r>
            <a:r>
              <a:rPr lang="en-US" sz="1600" dirty="0" smtClean="0"/>
              <a:t>2007)</a:t>
            </a:r>
            <a:endParaRPr lang="en-IN" sz="1600" dirty="0"/>
          </a:p>
          <a:p>
            <a:pPr marL="109728" lvl="0" indent="0" algn="just">
              <a:buNone/>
            </a:pPr>
            <a:r>
              <a:rPr lang="en-US" sz="1800" b="1" dirty="0" smtClean="0"/>
              <a:t>Websites:</a:t>
            </a:r>
          </a:p>
          <a:p>
            <a:pPr algn="just">
              <a:buFont typeface="Wingdings" pitchFamily="2" charset="2"/>
              <a:buChar char="v"/>
            </a:pPr>
            <a:r>
              <a:rPr lang="en-US" sz="1600" dirty="0" smtClean="0">
                <a:hlinkClick r:id="rId2"/>
              </a:rPr>
              <a:t>https://w3schools.com</a:t>
            </a:r>
            <a:r>
              <a:rPr lang="en-US" sz="1600" dirty="0" smtClean="0"/>
              <a:t> for information on HTML.</a:t>
            </a:r>
          </a:p>
          <a:p>
            <a:pPr algn="just">
              <a:buFont typeface="Wingdings" pitchFamily="2" charset="2"/>
              <a:buChar char="v"/>
            </a:pPr>
            <a:r>
              <a:rPr lang="en-US" sz="1600" dirty="0" smtClean="0">
                <a:hlinkClick r:id="rId3"/>
              </a:rPr>
              <a:t>https://www.tutorialspoint.com/</a:t>
            </a:r>
            <a:endParaRPr lang="en-US" sz="1600" dirty="0" smtClean="0"/>
          </a:p>
          <a:p>
            <a:pPr marL="109728" indent="0" algn="just">
              <a:buNone/>
            </a:pPr>
            <a:r>
              <a:rPr lang="en-US" sz="1800" b="1" dirty="0" smtClean="0"/>
              <a:t>For Debugging:</a:t>
            </a:r>
          </a:p>
          <a:p>
            <a:pPr algn="just">
              <a:buFont typeface="Wingdings" pitchFamily="2" charset="2"/>
              <a:buChar char="v"/>
            </a:pPr>
            <a:r>
              <a:rPr lang="en-US" sz="1600" dirty="0" smtClean="0"/>
              <a:t>https://stackoverflow.com/</a:t>
            </a:r>
          </a:p>
          <a:p>
            <a:endParaRPr lang="en-IN" sz="1800" dirty="0"/>
          </a:p>
        </p:txBody>
      </p:sp>
      <p:sp>
        <p:nvSpPr>
          <p:cNvPr id="3" name="Title 2"/>
          <p:cNvSpPr>
            <a:spLocks noGrp="1"/>
          </p:cNvSpPr>
          <p:nvPr>
            <p:ph type="title"/>
          </p:nvPr>
        </p:nvSpPr>
        <p:spPr/>
        <p:txBody>
          <a:bodyPr>
            <a:normAutofit/>
          </a:bodyPr>
          <a:lstStyle/>
          <a:p>
            <a:pPr algn="ctr"/>
            <a:r>
              <a:rPr lang="en-US" sz="3600" dirty="0" smtClean="0"/>
              <a:t>REFERENCES</a:t>
            </a:r>
            <a:endParaRPr lang="en-IN" sz="3600" dirty="0"/>
          </a:p>
        </p:txBody>
      </p:sp>
    </p:spTree>
    <p:extLst>
      <p:ext uri="{BB962C8B-B14F-4D97-AF65-F5344CB8AC3E}">
        <p14:creationId xmlns:p14="http://schemas.microsoft.com/office/powerpoint/2010/main" xmlns="" val="2475433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2492896"/>
            <a:ext cx="8229600" cy="1143000"/>
          </a:xfrm>
        </p:spPr>
        <p:txBody>
          <a:bodyPr>
            <a:normAutofit/>
          </a:bodyPr>
          <a:lstStyle/>
          <a:p>
            <a:pPr algn="ctr"/>
            <a:r>
              <a:rPr lang="en-US" sz="6000" dirty="0" smtClean="0"/>
              <a:t>THANK YOU</a:t>
            </a:r>
            <a:endParaRPr lang="en-IN" sz="6000" dirty="0"/>
          </a:p>
        </p:txBody>
      </p:sp>
    </p:spTree>
    <p:extLst>
      <p:ext uri="{BB962C8B-B14F-4D97-AF65-F5344CB8AC3E}">
        <p14:creationId xmlns:p14="http://schemas.microsoft.com/office/powerpoint/2010/main" xmlns="" val="3116551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268760"/>
            <a:ext cx="8229600" cy="4525963"/>
          </a:xfrm>
        </p:spPr>
        <p:txBody>
          <a:bodyPr>
            <a:noAutofit/>
          </a:bodyPr>
          <a:lstStyle/>
          <a:p>
            <a:pPr marL="109728" indent="0" algn="just">
              <a:buNone/>
            </a:pPr>
            <a:r>
              <a:rPr lang="en-US" sz="1600" dirty="0"/>
              <a:t>We are now living the computer age. Now the computer is controlling all the important tasks in our routine life. Android devices are also versatile because they are indispensable in the present day. To do some specific tasks, Android needs applications. Thus, to create an Android application, I took up a project named “Pets Corner”. To use this applications, all of its users will have a valid user id and password associated with it. </a:t>
            </a:r>
            <a:r>
              <a:rPr lang="en-US" sz="1600" dirty="0" smtClean="0"/>
              <a:t> </a:t>
            </a:r>
          </a:p>
          <a:p>
            <a:pPr marL="109728" indent="0" algn="just">
              <a:buNone/>
            </a:pPr>
            <a:endParaRPr lang="en-US" sz="1600" dirty="0" smtClean="0"/>
          </a:p>
          <a:p>
            <a:pPr marL="109728" indent="0" algn="just">
              <a:buNone/>
            </a:pPr>
            <a:r>
              <a:rPr lang="en-US" sz="1600" dirty="0"/>
              <a:t> </a:t>
            </a:r>
            <a:r>
              <a:rPr lang="en-US" sz="1600" dirty="0" smtClean="0"/>
              <a:t>        A </a:t>
            </a:r>
            <a:r>
              <a:rPr lang="en-US" sz="1600" dirty="0"/>
              <a:t>user will be able to enter the pet’s details, including its price, breed, age, location, vaccination details, and a few other descriptions, and upload it. Thus, by uploading, other users find it easy to search for pets, and if interested, they can </a:t>
            </a:r>
            <a:r>
              <a:rPr lang="en-US" sz="1600" dirty="0" smtClean="0"/>
              <a:t>contact </a:t>
            </a:r>
            <a:r>
              <a:rPr lang="en-US" sz="1600" dirty="0"/>
              <a:t>that person  and proceed further. Thus, it creates a user-friendly application for pet lovers. The additional benefit that users can take advantages of is that they can get information about events or competitions conducted for pets and can take part in them. This would help pet lovers purchase or sell their pets in a more interactive way.</a:t>
            </a:r>
            <a:endParaRPr lang="en-IN" sz="1600" dirty="0"/>
          </a:p>
        </p:txBody>
      </p:sp>
      <p:sp>
        <p:nvSpPr>
          <p:cNvPr id="3" name="Title 2"/>
          <p:cNvSpPr>
            <a:spLocks noGrp="1"/>
          </p:cNvSpPr>
          <p:nvPr>
            <p:ph type="title"/>
          </p:nvPr>
        </p:nvSpPr>
        <p:spPr/>
        <p:txBody>
          <a:bodyPr>
            <a:normAutofit/>
          </a:bodyPr>
          <a:lstStyle/>
          <a:p>
            <a:pPr algn="ctr"/>
            <a:r>
              <a:rPr lang="en-US" sz="3600" dirty="0" smtClean="0"/>
              <a:t>INTRODUCTION</a:t>
            </a:r>
            <a:endParaRPr lang="en-IN" sz="3600" dirty="0"/>
          </a:p>
        </p:txBody>
      </p:sp>
    </p:spTree>
    <p:extLst>
      <p:ext uri="{BB962C8B-B14F-4D97-AF65-F5344CB8AC3E}">
        <p14:creationId xmlns:p14="http://schemas.microsoft.com/office/powerpoint/2010/main" xmlns="" val="2880276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000" dirty="0" smtClean="0"/>
          </a:p>
          <a:p>
            <a:pPr algn="just">
              <a:buFont typeface="Wingdings" pitchFamily="2" charset="2"/>
              <a:buChar char="v"/>
            </a:pPr>
            <a:r>
              <a:rPr lang="en-US" sz="1600" dirty="0" smtClean="0"/>
              <a:t>In </a:t>
            </a:r>
            <a:r>
              <a:rPr lang="en-US" sz="1600" dirty="0"/>
              <a:t>the existing system, User or buyer wants to buy any pet so that they will go out &amp; search for all pet shops. which takes more time to bring pet to home. </a:t>
            </a:r>
            <a:r>
              <a:rPr lang="en-IN" sz="1600" dirty="0"/>
              <a:t>Hence it is a time consuming </a:t>
            </a:r>
            <a:r>
              <a:rPr lang="en-IN" sz="1600" dirty="0" smtClean="0"/>
              <a:t>process.</a:t>
            </a:r>
            <a:endParaRPr lang="en-IN" sz="1600" dirty="0"/>
          </a:p>
        </p:txBody>
      </p:sp>
      <p:sp>
        <p:nvSpPr>
          <p:cNvPr id="3" name="Title 2"/>
          <p:cNvSpPr>
            <a:spLocks noGrp="1"/>
          </p:cNvSpPr>
          <p:nvPr>
            <p:ph type="title"/>
          </p:nvPr>
        </p:nvSpPr>
        <p:spPr/>
        <p:txBody>
          <a:bodyPr>
            <a:normAutofit/>
          </a:bodyPr>
          <a:lstStyle/>
          <a:p>
            <a:pPr algn="ctr"/>
            <a:r>
              <a:rPr lang="en-US" sz="3600" dirty="0" smtClean="0"/>
              <a:t>EXISTING SYSTEM</a:t>
            </a:r>
            <a:endParaRPr lang="en-IN" sz="3600" dirty="0"/>
          </a:p>
        </p:txBody>
      </p:sp>
    </p:spTree>
    <p:extLst>
      <p:ext uri="{BB962C8B-B14F-4D97-AF65-F5344CB8AC3E}">
        <p14:creationId xmlns:p14="http://schemas.microsoft.com/office/powerpoint/2010/main" xmlns="" val="2410665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484784"/>
            <a:ext cx="8229600" cy="3600400"/>
          </a:xfrm>
        </p:spPr>
        <p:txBody>
          <a:bodyPr>
            <a:normAutofit/>
          </a:bodyPr>
          <a:lstStyle/>
          <a:p>
            <a:pPr marL="109728" indent="0" algn="just">
              <a:buNone/>
            </a:pPr>
            <a:r>
              <a:rPr lang="en-US" sz="1600" dirty="0"/>
              <a:t>In the proposed system, </a:t>
            </a:r>
            <a:endParaRPr lang="en-IN" sz="1600" dirty="0"/>
          </a:p>
          <a:p>
            <a:pPr lvl="0" algn="just">
              <a:buFont typeface="Wingdings" pitchFamily="2" charset="2"/>
              <a:buChar char="v"/>
            </a:pPr>
            <a:r>
              <a:rPr lang="en-US" sz="1600" dirty="0"/>
              <a:t>In this android application, where people who are going to search their pets can contact owner and they can upload their pet images and details and also contact details of respective owner.</a:t>
            </a:r>
            <a:endParaRPr lang="en-IN" sz="1600" dirty="0"/>
          </a:p>
          <a:p>
            <a:pPr lvl="0" algn="just">
              <a:buFont typeface="Wingdings" pitchFamily="2" charset="2"/>
              <a:buChar char="v"/>
            </a:pPr>
            <a:r>
              <a:rPr lang="en-US" sz="1600" dirty="0"/>
              <a:t> Customer can look into those images and interested people can buy those pets by contacting the respective owner.</a:t>
            </a:r>
            <a:endParaRPr lang="en-IN" sz="1600" dirty="0"/>
          </a:p>
          <a:p>
            <a:pPr lvl="0" algn="just">
              <a:buFont typeface="Wingdings" pitchFamily="2" charset="2"/>
              <a:buChar char="v"/>
            </a:pPr>
            <a:r>
              <a:rPr lang="en-US" sz="1600" dirty="0"/>
              <a:t>If the customer are new to this application , they can register through their email id.</a:t>
            </a:r>
            <a:endParaRPr lang="en-IN" sz="1600" dirty="0"/>
          </a:p>
          <a:p>
            <a:pPr lvl="0" algn="just">
              <a:buFont typeface="Wingdings" pitchFamily="2" charset="2"/>
              <a:buChar char="v"/>
            </a:pPr>
            <a:r>
              <a:rPr lang="en-US" sz="1600" dirty="0"/>
              <a:t>Users can take advantage that they can get the information about events or </a:t>
            </a:r>
            <a:r>
              <a:rPr lang="en-US" sz="1600" dirty="0" smtClean="0"/>
              <a:t>competitions </a:t>
            </a:r>
            <a:r>
              <a:rPr lang="en-US" sz="1600" dirty="0"/>
              <a:t>which are conducted for pets and can take part in them.</a:t>
            </a:r>
            <a:endParaRPr lang="en-IN" sz="1600" dirty="0"/>
          </a:p>
          <a:p>
            <a:pPr lvl="0" algn="just">
              <a:buFont typeface="Wingdings" pitchFamily="2" charset="2"/>
              <a:buChar char="v"/>
            </a:pPr>
            <a:r>
              <a:rPr lang="en-US" sz="1600" dirty="0"/>
              <a:t>Thus, it creates user friendly for pet lovers.</a:t>
            </a:r>
            <a:endParaRPr lang="en-IN" sz="1600" dirty="0"/>
          </a:p>
          <a:p>
            <a:pPr marL="109728" indent="0">
              <a:buNone/>
            </a:pPr>
            <a:endParaRPr lang="en-IN" dirty="0"/>
          </a:p>
        </p:txBody>
      </p:sp>
      <p:sp>
        <p:nvSpPr>
          <p:cNvPr id="3" name="Title 2"/>
          <p:cNvSpPr>
            <a:spLocks noGrp="1"/>
          </p:cNvSpPr>
          <p:nvPr>
            <p:ph type="title"/>
          </p:nvPr>
        </p:nvSpPr>
        <p:spPr>
          <a:xfrm>
            <a:off x="467544" y="260648"/>
            <a:ext cx="8229600" cy="1143000"/>
          </a:xfrm>
        </p:spPr>
        <p:txBody>
          <a:bodyPr>
            <a:normAutofit/>
          </a:bodyPr>
          <a:lstStyle/>
          <a:p>
            <a:pPr algn="ctr"/>
            <a:r>
              <a:rPr lang="en-US" sz="3600" dirty="0" smtClean="0"/>
              <a:t>PROPOSED SYSTEM</a:t>
            </a:r>
            <a:endParaRPr lang="en-IN" sz="3600" dirty="0"/>
          </a:p>
        </p:txBody>
      </p:sp>
    </p:spTree>
    <p:extLst>
      <p:ext uri="{BB962C8B-B14F-4D97-AF65-F5344CB8AC3E}">
        <p14:creationId xmlns:p14="http://schemas.microsoft.com/office/powerpoint/2010/main" xmlns="" val="542313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19256" cy="4525963"/>
          </a:xfrm>
        </p:spPr>
        <p:txBody>
          <a:bodyPr>
            <a:normAutofit/>
          </a:bodyPr>
          <a:lstStyle/>
          <a:p>
            <a:pPr algn="just">
              <a:buFont typeface="Wingdings" pitchFamily="2" charset="2"/>
              <a:buChar char="v"/>
            </a:pPr>
            <a:r>
              <a:rPr lang="en-US" sz="1800" dirty="0" smtClean="0"/>
              <a:t>The main objectives of the Pets corner is to design a simple and adaptable mobile application for purchase and sale of pets which helps the customers decrease the commission fee paid to the agents.</a:t>
            </a:r>
          </a:p>
          <a:p>
            <a:pPr algn="just">
              <a:buFont typeface="Wingdings" pitchFamily="2" charset="2"/>
              <a:buChar char="v"/>
            </a:pPr>
            <a:r>
              <a:rPr lang="en-US" sz="1800" dirty="0" smtClean="0"/>
              <a:t>It provides a unique page of mobile application for customers.</a:t>
            </a:r>
          </a:p>
          <a:p>
            <a:pPr algn="just">
              <a:buFont typeface="Wingdings" pitchFamily="2" charset="2"/>
              <a:buChar char="v"/>
            </a:pPr>
            <a:r>
              <a:rPr lang="en-US" sz="1800" dirty="0" smtClean="0"/>
              <a:t>The main objective of the pets corner system is to upload to a pet images, details, event details, and also contact details of respective owner.</a:t>
            </a:r>
          </a:p>
          <a:p>
            <a:pPr algn="just">
              <a:buFont typeface="Wingdings" pitchFamily="2" charset="2"/>
              <a:buChar char="v"/>
            </a:pPr>
            <a:r>
              <a:rPr lang="en-US" sz="1800" dirty="0" smtClean="0"/>
              <a:t>To provide the facility that to get the more information about the events or competitions.</a:t>
            </a:r>
          </a:p>
          <a:p>
            <a:pPr algn="just">
              <a:buFont typeface="Wingdings" pitchFamily="2" charset="2"/>
              <a:buChar char="v"/>
            </a:pPr>
            <a:r>
              <a:rPr lang="en-US" sz="1800" dirty="0" smtClean="0"/>
              <a:t>People can permanently sell the pets.</a:t>
            </a:r>
          </a:p>
          <a:p>
            <a:pPr algn="just">
              <a:buFont typeface="Wingdings" pitchFamily="2" charset="2"/>
              <a:buChar char="v"/>
            </a:pPr>
            <a:r>
              <a:rPr lang="en-US" sz="1800" dirty="0" smtClean="0"/>
              <a:t>It introduces us to an unknown fantasy world.</a:t>
            </a:r>
          </a:p>
          <a:p>
            <a:endParaRPr lang="en-US" sz="1800" dirty="0" smtClean="0"/>
          </a:p>
          <a:p>
            <a:endParaRPr lang="en-IN" sz="1800" dirty="0"/>
          </a:p>
        </p:txBody>
      </p:sp>
      <p:sp>
        <p:nvSpPr>
          <p:cNvPr id="3" name="Title 2"/>
          <p:cNvSpPr>
            <a:spLocks noGrp="1"/>
          </p:cNvSpPr>
          <p:nvPr>
            <p:ph type="title"/>
          </p:nvPr>
        </p:nvSpPr>
        <p:spPr/>
        <p:txBody>
          <a:bodyPr>
            <a:normAutofit/>
          </a:bodyPr>
          <a:lstStyle/>
          <a:p>
            <a:pPr algn="ctr"/>
            <a:r>
              <a:rPr lang="en-US" sz="4000" dirty="0" smtClean="0"/>
              <a:t>OBJECTIVES</a:t>
            </a:r>
            <a:endParaRPr lang="en-IN" sz="4000" dirty="0"/>
          </a:p>
        </p:txBody>
      </p:sp>
    </p:spTree>
    <p:extLst>
      <p:ext uri="{BB962C8B-B14F-4D97-AF65-F5344CB8AC3E}">
        <p14:creationId xmlns:p14="http://schemas.microsoft.com/office/powerpoint/2010/main" xmlns="" val="649607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714675" y="1481138"/>
            <a:ext cx="3714649" cy="4525962"/>
          </a:xfrm>
          <a:prstGeom prst="rect">
            <a:avLst/>
          </a:prstGeom>
        </p:spPr>
      </p:pic>
      <p:sp>
        <p:nvSpPr>
          <p:cNvPr id="3" name="Title 2"/>
          <p:cNvSpPr>
            <a:spLocks noGrp="1"/>
          </p:cNvSpPr>
          <p:nvPr>
            <p:ph type="title"/>
          </p:nvPr>
        </p:nvSpPr>
        <p:spPr>
          <a:xfrm>
            <a:off x="467544" y="116632"/>
            <a:ext cx="8229600" cy="1143000"/>
          </a:xfrm>
        </p:spPr>
        <p:txBody>
          <a:bodyPr>
            <a:normAutofit/>
          </a:bodyPr>
          <a:lstStyle/>
          <a:p>
            <a:pPr algn="ctr"/>
            <a:r>
              <a:rPr lang="en-US" sz="3600" dirty="0" smtClean="0"/>
              <a:t>SYSTEM FLOWCHART</a:t>
            </a:r>
            <a:endParaRPr lang="en-IN" sz="3600" dirty="0"/>
          </a:p>
        </p:txBody>
      </p:sp>
    </p:spTree>
    <p:extLst>
      <p:ext uri="{BB962C8B-B14F-4D97-AF65-F5344CB8AC3E}">
        <p14:creationId xmlns:p14="http://schemas.microsoft.com/office/powerpoint/2010/main" xmlns="" val="2784981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091798" y="1268760"/>
            <a:ext cx="5216505" cy="4738340"/>
          </a:xfrm>
          <a:prstGeom prst="rect">
            <a:avLst/>
          </a:prstGeom>
        </p:spPr>
      </p:pic>
      <p:sp>
        <p:nvSpPr>
          <p:cNvPr id="3" name="Title 2"/>
          <p:cNvSpPr>
            <a:spLocks noGrp="1"/>
          </p:cNvSpPr>
          <p:nvPr>
            <p:ph type="title"/>
          </p:nvPr>
        </p:nvSpPr>
        <p:spPr>
          <a:xfrm>
            <a:off x="467544" y="-13672"/>
            <a:ext cx="8208912" cy="778376"/>
          </a:xfrm>
        </p:spPr>
        <p:txBody>
          <a:bodyPr>
            <a:normAutofit/>
          </a:bodyPr>
          <a:lstStyle/>
          <a:p>
            <a:pPr algn="ctr"/>
            <a:r>
              <a:rPr lang="en-US" sz="3600" dirty="0" smtClean="0"/>
              <a:t>ER DIAGRAM</a:t>
            </a:r>
            <a:endParaRPr lang="en-IN" sz="3600" dirty="0"/>
          </a:p>
        </p:txBody>
      </p:sp>
    </p:spTree>
    <p:extLst>
      <p:ext uri="{BB962C8B-B14F-4D97-AF65-F5344CB8AC3E}">
        <p14:creationId xmlns:p14="http://schemas.microsoft.com/office/powerpoint/2010/main" xmlns="" val="2280447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695200" y="2160522"/>
            <a:ext cx="6189168" cy="2708638"/>
          </a:xfrm>
          <a:prstGeom prst="rect">
            <a:avLst/>
          </a:prstGeom>
        </p:spPr>
      </p:pic>
      <p:sp>
        <p:nvSpPr>
          <p:cNvPr id="3" name="Title 2"/>
          <p:cNvSpPr>
            <a:spLocks noGrp="1"/>
          </p:cNvSpPr>
          <p:nvPr>
            <p:ph type="title"/>
          </p:nvPr>
        </p:nvSpPr>
        <p:spPr/>
        <p:txBody>
          <a:bodyPr>
            <a:normAutofit/>
          </a:bodyPr>
          <a:lstStyle/>
          <a:p>
            <a:pPr algn="ctr"/>
            <a:r>
              <a:rPr lang="en-US" sz="3600" dirty="0" smtClean="0"/>
              <a:t>DATA FLOW DIAGRAM</a:t>
            </a:r>
            <a:endParaRPr lang="en-IN" sz="3600" dirty="0"/>
          </a:p>
        </p:txBody>
      </p:sp>
    </p:spTree>
    <p:extLst>
      <p:ext uri="{BB962C8B-B14F-4D97-AF65-F5344CB8AC3E}">
        <p14:creationId xmlns:p14="http://schemas.microsoft.com/office/powerpoint/2010/main" xmlns="" val="31225383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784</TotalTime>
  <Words>1012</Words>
  <Application>Microsoft Office PowerPoint</Application>
  <PresentationFormat>On-screen Show (4:3)</PresentationFormat>
  <Paragraphs>121</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KARNATAK UNIVERSITY, DHARWAD</vt:lpstr>
      <vt:lpstr>TABLE OF CONTENTS</vt:lpstr>
      <vt:lpstr>INTRODUCTION</vt:lpstr>
      <vt:lpstr>EXISTING SYSTEM</vt:lpstr>
      <vt:lpstr>PROPOSED SYSTEM</vt:lpstr>
      <vt:lpstr>OBJECTIVES</vt:lpstr>
      <vt:lpstr>SYSTEM FLOWCHART</vt:lpstr>
      <vt:lpstr>ER DIAGRAM</vt:lpstr>
      <vt:lpstr>DATA FLOW DIAGRAM</vt:lpstr>
      <vt:lpstr>LEVEL 0 DFD</vt:lpstr>
      <vt:lpstr>LEVEL 1 DFD</vt:lpstr>
      <vt:lpstr>MODULES/IMPLEMENTATION</vt:lpstr>
      <vt:lpstr>REQUIREMENTS</vt:lpstr>
      <vt:lpstr>Slide 14</vt:lpstr>
      <vt:lpstr>SCREENSHOTS</vt:lpstr>
      <vt:lpstr>Slide 16</vt:lpstr>
      <vt:lpstr>Slide 17</vt:lpstr>
      <vt:lpstr>CONCLUSION</vt:lpstr>
      <vt:lpstr>LIMITATIONS/FUTURE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PETS CORNER APP USING ANDROID</dc:title>
  <dc:creator>PRASANNA</dc:creator>
  <cp:lastModifiedBy>Geeta Divate</cp:lastModifiedBy>
  <cp:revision>57</cp:revision>
  <dcterms:created xsi:type="dcterms:W3CDTF">2022-06-23T03:00:19Z</dcterms:created>
  <dcterms:modified xsi:type="dcterms:W3CDTF">2023-01-19T15:30:36Z</dcterms:modified>
</cp:coreProperties>
</file>