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304" r:id="rId3"/>
    <p:sldId id="295" r:id="rId4"/>
    <p:sldId id="298" r:id="rId5"/>
    <p:sldId id="297" r:id="rId6"/>
    <p:sldId id="299" r:id="rId7"/>
    <p:sldId id="300" r:id="rId8"/>
    <p:sldId id="301" r:id="rId9"/>
    <p:sldId id="303" r:id="rId10"/>
    <p:sldId id="305" r:id="rId11"/>
    <p:sldId id="306" r:id="rId12"/>
    <p:sldId id="307" r:id="rId13"/>
    <p:sldId id="296" r:id="rId14"/>
    <p:sldId id="302" r:id="rId15"/>
    <p:sldId id="294" r:id="rId16"/>
  </p:sldIdLst>
  <p:sldSz cx="9144000" cy="6858000" type="screen4x3"/>
  <p:notesSz cx="6858000" cy="9144000"/>
  <p:embeddedFontLst>
    <p:embeddedFont>
      <p:font typeface="Algerian" panose="04020705040A02060702" pitchFamily="82" charset="0"/>
      <p:regular r:id="rId18"/>
    </p:embeddedFont>
    <p:embeddedFont>
      <p:font typeface="Aptos Narrow" panose="020B0004020202020204" pitchFamily="34" charset="0"/>
      <p:regular r:id="rId19"/>
      <p:bold r:id="rId20"/>
    </p:embeddedFont>
    <p:embeddedFont>
      <p:font typeface="Bahnschrift Condensed" panose="020B0502040204020203" pitchFamily="34" charset="0"/>
      <p:regular r:id="rId21"/>
      <p:bold r:id="rId22"/>
    </p:embeddedFont>
    <p:embeddedFont>
      <p:font typeface="Baskerville Old Face" panose="02020602080505020303" pitchFamily="18" charset="0"/>
      <p:regular r:id="rId23"/>
    </p:embeddedFont>
    <p:embeddedFont>
      <p:font typeface="Bodoni MT" panose="02070603080606020203" pitchFamily="18" charset="0"/>
      <p:regular r:id="rId24"/>
      <p:bold r:id="rId25"/>
      <p:italic r:id="rId26"/>
      <p:boldItalic r:id="rId27"/>
    </p:embeddedFont>
    <p:embeddedFont>
      <p:font typeface="Book Antiqua" panose="02040602050305030304" pitchFamily="18" charset="0"/>
      <p:regular r:id="rId28"/>
      <p:bold r:id="rId29"/>
      <p:italic r:id="rId30"/>
      <p:boldItalic r:id="rId31"/>
    </p:embeddedFont>
    <p:embeddedFont>
      <p:font typeface="Candara" panose="020E05020303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6608"/>
  </p:normalViewPr>
  <p:slideViewPr>
    <p:cSldViewPr snapToGrid="0">
      <p:cViewPr>
        <p:scale>
          <a:sx n="85" d="100"/>
          <a:sy n="85" d="100"/>
        </p:scale>
        <p:origin x="1517"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3:28:36.919"/>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4:14:11.540"/>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4:14:12.228"/>
    </inkml:context>
    <inkml:brush xml:id="br0">
      <inkml:brushProperty name="width" value="0.035" units="cm"/>
      <inkml:brushProperty name="height" value="0.03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4:14:12.715"/>
    </inkml:context>
    <inkml:brush xml:id="br0">
      <inkml:brushProperty name="width" value="0.035" units="cm"/>
      <inkml:brushProperty name="height" value="0.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2T14:14:13.076"/>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endParaRPr lang="en-IN" sz="3200" b="1" dirty="0">
              <a:solidFill>
                <a:srgbClr val="00B050"/>
              </a:solidFill>
              <a:latin typeface="Algerian" panose="04020705040A02060702" pitchFamily="82" charset="0"/>
              <a:ea typeface="Candara"/>
              <a:cs typeface="Candara"/>
              <a:sym typeface="Candara"/>
            </a:endParaRPr>
          </a:p>
          <a:p>
            <a:pPr algn="ctr"/>
            <a:r>
              <a:rPr lang="en-IN" sz="3200" b="1" dirty="0">
                <a:solidFill>
                  <a:srgbClr val="00B050"/>
                </a:solidFill>
                <a:latin typeface="Algerian" panose="04020705040A02060702" pitchFamily="82" charset="0"/>
                <a:ea typeface="Candara"/>
                <a:cs typeface="Candara"/>
                <a:sym typeface="Candara"/>
              </a:rPr>
              <a:t>E-Commerce Website</a:t>
            </a:r>
          </a:p>
          <a:p>
            <a:pPr algn="ctr"/>
            <a:r>
              <a:rPr lang="en-IN" sz="3200" b="1" i="0" u="none" strike="noStrike" cap="none" dirty="0">
                <a:solidFill>
                  <a:srgbClr val="00B050"/>
                </a:solidFill>
                <a:latin typeface="Algerian" panose="04020705040A02060702" pitchFamily="82" charset="0"/>
                <a:ea typeface="Candara"/>
                <a:cs typeface="Candara"/>
                <a:sym typeface="Candara"/>
              </a:rPr>
              <a:t>(Trends)</a:t>
            </a:r>
            <a:endParaRPr lang="en-IN" sz="3200" b="1" dirty="0">
              <a:solidFill>
                <a:srgbClr val="00B050"/>
              </a:solidFill>
              <a:latin typeface="Algerian" panose="04020705040A02060702" pitchFamily="82" charset="0"/>
              <a:ea typeface="Candara"/>
              <a:cs typeface="Candara"/>
              <a:sym typeface="Candara"/>
            </a:endParaRPr>
          </a:p>
          <a:p>
            <a:pPr algn="ctr"/>
            <a:endParaRPr lang="en-US" sz="3200" b="1" dirty="0">
              <a:solidFill>
                <a:srgbClr val="00B050"/>
              </a:solidFill>
              <a:latin typeface="Algerian" panose="04020705040A02060702" pitchFamily="82" charset="0"/>
              <a:ea typeface="Candara"/>
              <a:cs typeface="Candara"/>
              <a:sym typeface="Candara"/>
            </a:endParaRPr>
          </a:p>
        </p:txBody>
      </p:sp>
      <p:pic>
        <p:nvPicPr>
          <p:cNvPr id="3" name="Picture 2">
            <a:extLst>
              <a:ext uri="{FF2B5EF4-FFF2-40B4-BE49-F238E27FC236}">
                <a16:creationId xmlns:a16="http://schemas.microsoft.com/office/drawing/2014/main" id="{7B4AACAE-95D6-C350-11C3-49E1FE237CFE}"/>
              </a:ext>
            </a:extLst>
          </p:cNvPr>
          <p:cNvPicPr>
            <a:picLocks noChangeAspect="1"/>
          </p:cNvPicPr>
          <p:nvPr/>
        </p:nvPicPr>
        <p:blipFill>
          <a:blip r:embed="rId3"/>
          <a:stretch>
            <a:fillRect/>
          </a:stretch>
        </p:blipFill>
        <p:spPr>
          <a:xfrm>
            <a:off x="1443318" y="838199"/>
            <a:ext cx="6078069" cy="3464859"/>
          </a:xfrm>
          <a:prstGeom prst="rect">
            <a:avLst/>
          </a:prstGeom>
        </p:spPr>
      </p:pic>
      <p:pic>
        <p:nvPicPr>
          <p:cNvPr id="4" name="Picture 3">
            <a:extLst>
              <a:ext uri="{FF2B5EF4-FFF2-40B4-BE49-F238E27FC236}">
                <a16:creationId xmlns:a16="http://schemas.microsoft.com/office/drawing/2014/main" id="{F5A8478C-572B-CA54-2B6F-F1F51D7C734D}"/>
              </a:ext>
            </a:extLst>
          </p:cNvPr>
          <p:cNvPicPr>
            <a:picLocks noChangeAspect="1"/>
          </p:cNvPicPr>
          <p:nvPr/>
        </p:nvPicPr>
        <p:blipFill>
          <a:blip r:embed="rId4"/>
          <a:stretch>
            <a:fillRect/>
          </a:stretch>
        </p:blipFill>
        <p:spPr>
          <a:xfrm>
            <a:off x="0" y="838198"/>
            <a:ext cx="9144000" cy="58832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dirty="0">
                <a:latin typeface="Algerian" panose="04020705040A02060702" pitchFamily="82" charset="0"/>
              </a:rPr>
              <a:t>Snapshots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9" name="Picture 8">
            <a:extLst>
              <a:ext uri="{FF2B5EF4-FFF2-40B4-BE49-F238E27FC236}">
                <a16:creationId xmlns:a16="http://schemas.microsoft.com/office/drawing/2014/main" id="{43D33536-A64C-5F90-1F17-0D8B6B07BFF1}"/>
              </a:ext>
            </a:extLst>
          </p:cNvPr>
          <p:cNvPicPr>
            <a:picLocks noChangeAspect="1"/>
          </p:cNvPicPr>
          <p:nvPr/>
        </p:nvPicPr>
        <p:blipFill>
          <a:blip r:embed="rId2"/>
          <a:stretch>
            <a:fillRect/>
          </a:stretch>
        </p:blipFill>
        <p:spPr>
          <a:xfrm>
            <a:off x="1" y="838201"/>
            <a:ext cx="9144000" cy="5883274"/>
          </a:xfrm>
          <a:prstGeom prst="rect">
            <a:avLst/>
          </a:prstGeom>
        </p:spPr>
      </p:pic>
    </p:spTree>
    <p:extLst>
      <p:ext uri="{BB962C8B-B14F-4D97-AF65-F5344CB8AC3E}">
        <p14:creationId xmlns:p14="http://schemas.microsoft.com/office/powerpoint/2010/main" val="370661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dirty="0">
                <a:latin typeface="Algerian" panose="04020705040A02060702" pitchFamily="82" charset="0"/>
              </a:rPr>
              <a:t>Snapshots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1" name="Picture 10">
            <a:extLst>
              <a:ext uri="{FF2B5EF4-FFF2-40B4-BE49-F238E27FC236}">
                <a16:creationId xmlns:a16="http://schemas.microsoft.com/office/drawing/2014/main" id="{4F823CD3-35FD-F08F-1F93-5A45F4F7E58F}"/>
              </a:ext>
            </a:extLst>
          </p:cNvPr>
          <p:cNvPicPr>
            <a:picLocks noChangeAspect="1"/>
          </p:cNvPicPr>
          <p:nvPr/>
        </p:nvPicPr>
        <p:blipFill>
          <a:blip r:embed="rId2"/>
          <a:stretch>
            <a:fillRect/>
          </a:stretch>
        </p:blipFill>
        <p:spPr>
          <a:xfrm>
            <a:off x="-1" y="838200"/>
            <a:ext cx="9143999" cy="5883275"/>
          </a:xfrm>
          <a:prstGeom prst="rect">
            <a:avLst/>
          </a:prstGeom>
        </p:spPr>
      </p:pic>
    </p:spTree>
    <p:extLst>
      <p:ext uri="{BB962C8B-B14F-4D97-AF65-F5344CB8AC3E}">
        <p14:creationId xmlns:p14="http://schemas.microsoft.com/office/powerpoint/2010/main" val="156838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dirty="0">
                <a:latin typeface="Algerian" panose="04020705040A02060702" pitchFamily="82" charset="0"/>
              </a:rPr>
              <a:t>Snapshots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3" name="Picture 12">
            <a:extLst>
              <a:ext uri="{FF2B5EF4-FFF2-40B4-BE49-F238E27FC236}">
                <a16:creationId xmlns:a16="http://schemas.microsoft.com/office/drawing/2014/main" id="{F8292C4D-F8C6-6268-48CC-B9D4F43A1CBD}"/>
              </a:ext>
            </a:extLst>
          </p:cNvPr>
          <p:cNvPicPr>
            <a:picLocks noChangeAspect="1"/>
          </p:cNvPicPr>
          <p:nvPr/>
        </p:nvPicPr>
        <p:blipFill>
          <a:blip r:embed="rId2"/>
          <a:stretch>
            <a:fillRect/>
          </a:stretch>
        </p:blipFill>
        <p:spPr>
          <a:xfrm>
            <a:off x="0" y="838199"/>
            <a:ext cx="9144000" cy="5883275"/>
          </a:xfrm>
          <a:prstGeom prst="rect">
            <a:avLst/>
          </a:prstGeom>
        </p:spPr>
      </p:pic>
    </p:spTree>
    <p:extLst>
      <p:ext uri="{BB962C8B-B14F-4D97-AF65-F5344CB8AC3E}">
        <p14:creationId xmlns:p14="http://schemas.microsoft.com/office/powerpoint/2010/main" val="399035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latin typeface="Algerian" panose="04020705040A02060702" pitchFamily="82"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E-commerce platforms like: </a:t>
            </a:r>
          </a:p>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Amazon: https://www.amazon.in/</a:t>
            </a:r>
          </a:p>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Flip cart: https://www.flipkart.com/</a:t>
            </a:r>
          </a:p>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Myntra: https://www.myntra.com/</a:t>
            </a:r>
          </a:p>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[2]Development resources like HTML, CSS, Java script, GitHub.</a:t>
            </a:r>
          </a:p>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[3]Google for search engine.</a:t>
            </a:r>
          </a:p>
          <a:p>
            <a:pPr marL="114300" indent="0">
              <a:buNone/>
            </a:pPr>
            <a:r>
              <a:rPr lang="en-IN" sz="2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1800" b="0" i="0" u="none" strike="noStrike" dirty="0">
                <a:solidFill>
                  <a:schemeClr val="accent2"/>
                </a:solidFill>
                <a:effectLst>
                  <a:outerShdw blurRad="38100" dist="38100" dir="2700000" algn="tl">
                    <a:srgbClr val="000000">
                      <a:alpha val="43137"/>
                    </a:srgbClr>
                  </a:outerShdw>
                </a:effectLst>
                <a:latin typeface="Times New Roman" panose="02020603050405020304" pitchFamily="18" charset="0"/>
              </a:rPr>
              <a:t> Used for icons - https://fontawesome.com/icons</a:t>
            </a:r>
            <a:endParaRPr lang="en-US" sz="1800" b="0" i="0" u="none" strike="noStrike" dirty="0">
              <a:solidFill>
                <a:schemeClr val="accent2"/>
              </a:solidFill>
              <a:effectLst>
                <a:outerShdw blurRad="38100" dist="38100" dir="2700000" algn="tl">
                  <a:srgbClr val="000000">
                    <a:alpha val="43137"/>
                  </a:srgbClr>
                </a:outerShdw>
              </a:effectLst>
              <a:latin typeface="Arial" panose="020B0604020202020204" pitchFamily="34" charset="0"/>
            </a:endParaRPr>
          </a:p>
          <a:p>
            <a:pPr marL="114300" indent="0">
              <a:buNone/>
            </a:pPr>
            <a:endParaRPr lang="en-IN" sz="2000"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5950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F387-2154-4B82-AD63-4B673B16C783}"/>
              </a:ext>
            </a:extLst>
          </p:cNvPr>
          <p:cNvSpPr>
            <a:spLocks noGrp="1"/>
          </p:cNvSpPr>
          <p:nvPr>
            <p:ph type="title"/>
          </p:nvPr>
        </p:nvSpPr>
        <p:spPr/>
        <p:txBody>
          <a:bodyPr/>
          <a:lstStyle/>
          <a:p>
            <a:r>
              <a:rPr lang="en-US" dirty="0">
                <a:latin typeface="Algerian" panose="04020705040A02060702" pitchFamily="82" charset="0"/>
              </a:rPr>
              <a:t>Result</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B468D3B7-B352-8227-651D-22AAEC759EA9}"/>
              </a:ext>
            </a:extLst>
          </p:cNvPr>
          <p:cNvSpPr>
            <a:spLocks noGrp="1"/>
          </p:cNvSpPr>
          <p:nvPr>
            <p:ph type="body" idx="1"/>
          </p:nvPr>
        </p:nvSpPr>
        <p:spPr/>
        <p:txBody>
          <a:bodyPr/>
          <a:lstStyle/>
          <a:p>
            <a:r>
              <a:rPr lang="en-US" sz="2000" dirty="0">
                <a:solidFill>
                  <a:schemeClr val="bg2">
                    <a:lumMod val="60000"/>
                    <a:lumOff val="40000"/>
                  </a:schemeClr>
                </a:solidFill>
                <a:latin typeface="Book Antiqua" panose="02040602050305030304" pitchFamily="18" charset="0"/>
              </a:rPr>
              <a:t>The result of the project is a fully functional and responsive online shopping platform named Trends. Users can seamlessly navigate through the website, browse a diverse product catalog, add items to their cart, and securely complete transactions. The website incorporates a visually appealing design, intuitive user interface, and essential features like user authentication,  management, and order processing. With integrated payment robust security measures, and continuous improvement based on user feedback and analytics, the e-commerce website is poised to provide a positive and secure online shopping experience. The successful deployment of the project marks the realization of the defined objectives and positions the website for growth and customer satisfaction in the competitive e-commerce landscape.</a:t>
            </a:r>
            <a:endParaRPr lang="en-IN" sz="2000" dirty="0">
              <a:solidFill>
                <a:schemeClr val="bg2">
                  <a:lumMod val="60000"/>
                  <a:lumOff val="40000"/>
                </a:schemeClr>
              </a:solidFill>
              <a:latin typeface="Book Antiqua" panose="02040602050305030304" pitchFamily="18" charset="0"/>
            </a:endParaRPr>
          </a:p>
        </p:txBody>
      </p:sp>
      <p:sp>
        <p:nvSpPr>
          <p:cNvPr id="4" name="Date Placeholder 3">
            <a:extLst>
              <a:ext uri="{FF2B5EF4-FFF2-40B4-BE49-F238E27FC236}">
                <a16:creationId xmlns:a16="http://schemas.microsoft.com/office/drawing/2014/main" id="{FE598ABD-5AD4-2838-D838-84B899A434A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48E099E-BA1E-7995-BDAA-9562A60AE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80247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1" name="Picture 10">
            <a:extLst>
              <a:ext uri="{FF2B5EF4-FFF2-40B4-BE49-F238E27FC236}">
                <a16:creationId xmlns:a16="http://schemas.microsoft.com/office/drawing/2014/main" id="{A2A44E3E-85D0-AE78-D58F-1A8204445AFE}"/>
              </a:ext>
            </a:extLst>
          </p:cNvPr>
          <p:cNvPicPr>
            <a:picLocks noChangeAspect="1"/>
          </p:cNvPicPr>
          <p:nvPr/>
        </p:nvPicPr>
        <p:blipFill>
          <a:blip r:embed="rId2"/>
          <a:stretch>
            <a:fillRect/>
          </a:stretch>
        </p:blipFill>
        <p:spPr>
          <a:xfrm>
            <a:off x="1" y="838201"/>
            <a:ext cx="9144000" cy="5883274"/>
          </a:xfrm>
          <a:prstGeom prst="rect">
            <a:avLst/>
          </a:prstGeom>
        </p:spPr>
      </p:pic>
      <p:grpSp>
        <p:nvGrpSpPr>
          <p:cNvPr id="17" name="Group 16">
            <a:extLst>
              <a:ext uri="{FF2B5EF4-FFF2-40B4-BE49-F238E27FC236}">
                <a16:creationId xmlns:a16="http://schemas.microsoft.com/office/drawing/2014/main" id="{DEC4C21D-2513-57CE-5507-739D95BBB5D2}"/>
              </a:ext>
            </a:extLst>
          </p:cNvPr>
          <p:cNvGrpSpPr/>
          <p:nvPr/>
        </p:nvGrpSpPr>
        <p:grpSpPr>
          <a:xfrm>
            <a:off x="3092393" y="313553"/>
            <a:ext cx="360" cy="360"/>
            <a:chOff x="3092393" y="313553"/>
            <a:chExt cx="360" cy="360"/>
          </a:xfrm>
        </p:grpSpPr>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EA8AB010-D035-F614-233E-BFC271B8041F}"/>
                    </a:ext>
                  </a:extLst>
                </p14:cNvPr>
                <p14:cNvContentPartPr/>
                <p14:nvPr/>
              </p14:nvContentPartPr>
              <p14:xfrm>
                <a:off x="3092393" y="313553"/>
                <a:ext cx="360" cy="360"/>
              </p14:xfrm>
            </p:contentPart>
          </mc:Choice>
          <mc:Fallback>
            <p:pic>
              <p:nvPicPr>
                <p:cNvPr id="12" name="Ink 11">
                  <a:extLst>
                    <a:ext uri="{FF2B5EF4-FFF2-40B4-BE49-F238E27FC236}">
                      <a16:creationId xmlns:a16="http://schemas.microsoft.com/office/drawing/2014/main" id="{EA8AB010-D035-F614-233E-BFC271B8041F}"/>
                    </a:ext>
                  </a:extLst>
                </p:cNvPr>
                <p:cNvPicPr/>
                <p:nvPr/>
              </p:nvPicPr>
              <p:blipFill>
                <a:blip r:embed="rId4"/>
                <a:stretch>
                  <a:fillRect/>
                </a:stretch>
              </p:blipFill>
              <p:spPr>
                <a:xfrm>
                  <a:off x="3086273" y="30743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2169396A-65C9-1F65-1204-1D242AB371B0}"/>
                    </a:ext>
                  </a:extLst>
                </p14:cNvPr>
                <p14:cNvContentPartPr/>
                <p14:nvPr/>
              </p14:nvContentPartPr>
              <p14:xfrm>
                <a:off x="3092393" y="313553"/>
                <a:ext cx="360" cy="360"/>
              </p14:xfrm>
            </p:contentPart>
          </mc:Choice>
          <mc:Fallback>
            <p:pic>
              <p:nvPicPr>
                <p:cNvPr id="13" name="Ink 12">
                  <a:extLst>
                    <a:ext uri="{FF2B5EF4-FFF2-40B4-BE49-F238E27FC236}">
                      <a16:creationId xmlns:a16="http://schemas.microsoft.com/office/drawing/2014/main" id="{2169396A-65C9-1F65-1204-1D242AB371B0}"/>
                    </a:ext>
                  </a:extLst>
                </p:cNvPr>
                <p:cNvPicPr/>
                <p:nvPr/>
              </p:nvPicPr>
              <p:blipFill>
                <a:blip r:embed="rId4"/>
                <a:stretch>
                  <a:fillRect/>
                </a:stretch>
              </p:blipFill>
              <p:spPr>
                <a:xfrm>
                  <a:off x="3086273" y="307433"/>
                  <a:ext cx="12600" cy="12600"/>
                </a:xfrm>
                <a:prstGeom prst="rect">
                  <a:avLst/>
                </a:prstGeom>
              </p:spPr>
            </p:pic>
          </mc:Fallback>
        </mc:AlternateContent>
      </p:grpSp>
      <p:grpSp>
        <p:nvGrpSpPr>
          <p:cNvPr id="16" name="Group 15">
            <a:extLst>
              <a:ext uri="{FF2B5EF4-FFF2-40B4-BE49-F238E27FC236}">
                <a16:creationId xmlns:a16="http://schemas.microsoft.com/office/drawing/2014/main" id="{AC22FBFB-3E12-3254-63D7-CC881CFC7198}"/>
              </a:ext>
            </a:extLst>
          </p:cNvPr>
          <p:cNvGrpSpPr/>
          <p:nvPr/>
        </p:nvGrpSpPr>
        <p:grpSpPr>
          <a:xfrm>
            <a:off x="3451313" y="645473"/>
            <a:ext cx="360" cy="360"/>
            <a:chOff x="3451313" y="645473"/>
            <a:chExt cx="360" cy="360"/>
          </a:xfrm>
        </p:grpSpPr>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ACC8EC71-E9B6-D07B-0C00-DF1BFF19CBDF}"/>
                    </a:ext>
                  </a:extLst>
                </p14:cNvPr>
                <p14:cNvContentPartPr/>
                <p14:nvPr/>
              </p14:nvContentPartPr>
              <p14:xfrm>
                <a:off x="3451313" y="645473"/>
                <a:ext cx="360" cy="360"/>
              </p14:xfrm>
            </p:contentPart>
          </mc:Choice>
          <mc:Fallback>
            <p:pic>
              <p:nvPicPr>
                <p:cNvPr id="14" name="Ink 13">
                  <a:extLst>
                    <a:ext uri="{FF2B5EF4-FFF2-40B4-BE49-F238E27FC236}">
                      <a16:creationId xmlns:a16="http://schemas.microsoft.com/office/drawing/2014/main" id="{ACC8EC71-E9B6-D07B-0C00-DF1BFF19CBDF}"/>
                    </a:ext>
                  </a:extLst>
                </p:cNvPr>
                <p:cNvPicPr/>
                <p:nvPr/>
              </p:nvPicPr>
              <p:blipFill>
                <a:blip r:embed="rId4"/>
                <a:stretch>
                  <a:fillRect/>
                </a:stretch>
              </p:blipFill>
              <p:spPr>
                <a:xfrm>
                  <a:off x="3445193" y="639353"/>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3FD395CE-5EA4-97B5-E4E4-49563F6B28E4}"/>
                    </a:ext>
                  </a:extLst>
                </p14:cNvPr>
                <p14:cNvContentPartPr/>
                <p14:nvPr/>
              </p14:nvContentPartPr>
              <p14:xfrm>
                <a:off x="3451313" y="645473"/>
                <a:ext cx="360" cy="360"/>
              </p14:xfrm>
            </p:contentPart>
          </mc:Choice>
          <mc:Fallback>
            <p:pic>
              <p:nvPicPr>
                <p:cNvPr id="15" name="Ink 14">
                  <a:extLst>
                    <a:ext uri="{FF2B5EF4-FFF2-40B4-BE49-F238E27FC236}">
                      <a16:creationId xmlns:a16="http://schemas.microsoft.com/office/drawing/2014/main" id="{3FD395CE-5EA4-97B5-E4E4-49563F6B28E4}"/>
                    </a:ext>
                  </a:extLst>
                </p:cNvPr>
                <p:cNvPicPr/>
                <p:nvPr/>
              </p:nvPicPr>
              <p:blipFill>
                <a:blip r:embed="rId4"/>
                <a:stretch>
                  <a:fillRect/>
                </a:stretch>
              </p:blipFill>
              <p:spPr>
                <a:xfrm>
                  <a:off x="3445193" y="639353"/>
                  <a:ext cx="12600" cy="12600"/>
                </a:xfrm>
                <a:prstGeom prst="rect">
                  <a:avLst/>
                </a:prstGeom>
              </p:spPr>
            </p:pic>
          </mc:Fallback>
        </mc:AlternateContent>
      </p:gr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9414-C474-D7A8-6FCD-DB317A79DC8A}"/>
              </a:ext>
            </a:extLst>
          </p:cNvPr>
          <p:cNvSpPr>
            <a:spLocks noGrp="1"/>
          </p:cNvSpPr>
          <p:nvPr>
            <p:ph type="title"/>
          </p:nvPr>
        </p:nvSpPr>
        <p:spPr/>
        <p:txBody>
          <a:bodyPr/>
          <a:lstStyle/>
          <a:p>
            <a:r>
              <a:rPr lang="en-US" dirty="0">
                <a:latin typeface="Algerian" panose="04020705040A02060702" pitchFamily="82" charset="0"/>
              </a:rPr>
              <a:t>Group</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39D40D2E-5C64-9BE9-7007-10784058BF30}"/>
              </a:ext>
            </a:extLst>
          </p:cNvPr>
          <p:cNvSpPr>
            <a:spLocks noGrp="1"/>
          </p:cNvSpPr>
          <p:nvPr>
            <p:ph type="body" idx="1"/>
          </p:nvPr>
        </p:nvSpPr>
        <p:spPr>
          <a:xfrm>
            <a:off x="457200" y="838200"/>
            <a:ext cx="8229600" cy="5883275"/>
          </a:xfrm>
        </p:spPr>
        <p:txBody>
          <a:bodyPr/>
          <a:lstStyle/>
          <a:p>
            <a:pPr marL="0" marR="0" lvl="0" indent="0" algn="ctr" rtl="0">
              <a:spcBef>
                <a:spcPts val="0"/>
              </a:spcBef>
              <a:spcAft>
                <a:spcPts val="0"/>
              </a:spcAft>
              <a:buNone/>
            </a:pPr>
            <a:r>
              <a:rPr lang="en-US" sz="3600" b="1" dirty="0">
                <a:solidFill>
                  <a:srgbClr val="FF0000"/>
                </a:solidFill>
              </a:rPr>
              <a:t>Group No:4</a:t>
            </a:r>
          </a:p>
          <a:p>
            <a:pPr marL="0" marR="0" lvl="0" indent="0" algn="ctr" rtl="0">
              <a:spcBef>
                <a:spcPts val="0"/>
              </a:spcBef>
              <a:spcAft>
                <a:spcPts val="0"/>
              </a:spcAft>
              <a:buNone/>
            </a:pPr>
            <a:r>
              <a:rPr lang="en-US" sz="3600" b="1" i="0" u="sng" strike="noStrike" cap="none" dirty="0">
                <a:solidFill>
                  <a:srgbClr val="FF0000"/>
                </a:solidFill>
                <a:latin typeface="Candara"/>
                <a:ea typeface="Candara"/>
                <a:cs typeface="Candara"/>
                <a:sym typeface="Candara"/>
              </a:rPr>
              <a:t>Team Member and Roll No.</a:t>
            </a:r>
          </a:p>
          <a:p>
            <a:pPr>
              <a:buFont typeface="Arial" panose="020B0604020202020204" pitchFamily="34" charset="0"/>
              <a:buChar char="•"/>
            </a:pPr>
            <a:r>
              <a:rPr lang="en-US" sz="2800" b="1" i="0" u="none" strike="noStrike" cap="none" dirty="0">
                <a:solidFill>
                  <a:srgbClr val="FFC000"/>
                </a:solidFill>
                <a:latin typeface="Aptos Narrow" panose="020B0004020202020204" pitchFamily="34" charset="0"/>
                <a:ea typeface="Candara"/>
                <a:cs typeface="Candara"/>
                <a:sym typeface="Candara"/>
              </a:rPr>
              <a:t>Member 1: Aryan(2210990175): Responsible for the basic structure of the website and for helped in future working and styling of ppt.</a:t>
            </a:r>
          </a:p>
          <a:p>
            <a:pPr>
              <a:buFont typeface="Arial" panose="020B0604020202020204" pitchFamily="34" charset="0"/>
              <a:buChar char="•"/>
            </a:pPr>
            <a:r>
              <a:rPr lang="en-US" sz="2800" b="1" i="0" u="none" strike="noStrike" cap="none" dirty="0">
                <a:solidFill>
                  <a:srgbClr val="FFC000"/>
                </a:solidFill>
                <a:latin typeface="Aptos Narrow" panose="020B0004020202020204" pitchFamily="34" charset="0"/>
                <a:ea typeface="Candara"/>
                <a:cs typeface="Candara"/>
                <a:sym typeface="Candara"/>
              </a:rPr>
              <a:t>Member 2: Ashish </a:t>
            </a:r>
            <a:r>
              <a:rPr lang="en-US" sz="2800" b="1" i="0" u="none" strike="noStrike" cap="none" dirty="0" err="1">
                <a:solidFill>
                  <a:srgbClr val="FFC000"/>
                </a:solidFill>
                <a:latin typeface="Aptos Narrow" panose="020B0004020202020204" pitchFamily="34" charset="0"/>
                <a:ea typeface="Candara"/>
                <a:cs typeface="Candara"/>
                <a:sym typeface="Candara"/>
              </a:rPr>
              <a:t>Tantubai</a:t>
            </a:r>
            <a:r>
              <a:rPr lang="en-US" sz="2800" b="1" i="0" u="none" strike="noStrike" cap="none" dirty="0">
                <a:solidFill>
                  <a:srgbClr val="FFC000"/>
                </a:solidFill>
                <a:latin typeface="Aptos Narrow" panose="020B0004020202020204" pitchFamily="34" charset="0"/>
                <a:ea typeface="Candara"/>
                <a:cs typeface="Candara"/>
                <a:sym typeface="Candara"/>
              </a:rPr>
              <a:t>(2210990188): Responsible for the </a:t>
            </a:r>
            <a:r>
              <a:rPr lang="en-US" sz="2800" b="1" dirty="0">
                <a:solidFill>
                  <a:srgbClr val="FFC000"/>
                </a:solidFill>
                <a:latin typeface="Aptos Narrow" panose="020B0004020202020204" pitchFamily="34" charset="0"/>
                <a:ea typeface="Candara"/>
                <a:cs typeface="Candara"/>
                <a:sym typeface="Candara"/>
              </a:rPr>
              <a:t>working part</a:t>
            </a:r>
            <a:r>
              <a:rPr lang="en-US" sz="2800" b="1" i="0" u="none" strike="noStrike" cap="none" dirty="0">
                <a:solidFill>
                  <a:srgbClr val="FFC000"/>
                </a:solidFill>
                <a:latin typeface="Aptos Narrow" panose="020B0004020202020204" pitchFamily="34" charset="0"/>
                <a:ea typeface="Candara"/>
                <a:cs typeface="Candara"/>
                <a:sym typeface="Candara"/>
              </a:rPr>
              <a:t> and added other features to make it more good and helped in making ppt .</a:t>
            </a:r>
          </a:p>
          <a:p>
            <a:pPr>
              <a:buFont typeface="Arial" panose="020B0604020202020204" pitchFamily="34" charset="0"/>
              <a:buChar char="•"/>
            </a:pPr>
            <a:r>
              <a:rPr lang="en-US" sz="2800" b="1" dirty="0">
                <a:solidFill>
                  <a:srgbClr val="FFC000"/>
                </a:solidFill>
                <a:latin typeface="Aptos Narrow" panose="020B0004020202020204" pitchFamily="34" charset="0"/>
                <a:ea typeface="Candara"/>
                <a:cs typeface="Candara"/>
                <a:sym typeface="Candara"/>
              </a:rPr>
              <a:t>Member 3: Avinash Kumar Jha(2210990200): Responsible for the styling and working part and helped for further development of website and ppt.</a:t>
            </a:r>
            <a:endParaRPr lang="en-US" sz="2800" b="1" i="0" u="none" strike="noStrike" cap="none" dirty="0">
              <a:solidFill>
                <a:srgbClr val="FFC000"/>
              </a:solidFill>
              <a:latin typeface="Aptos Narrow" panose="020B0004020202020204" pitchFamily="34" charset="0"/>
              <a:ea typeface="Candara"/>
              <a:cs typeface="Candara"/>
              <a:sym typeface="Candara"/>
            </a:endParaRPr>
          </a:p>
          <a:p>
            <a:pPr>
              <a:buFont typeface="Arial" panose="020B0604020202020204" pitchFamily="34" charset="0"/>
              <a:buChar char="•"/>
            </a:pPr>
            <a:endParaRPr lang="en-US" sz="2800" b="1" i="0" u="none" strike="noStrike" cap="none" dirty="0">
              <a:solidFill>
                <a:srgbClr val="FF0000"/>
              </a:solidFill>
              <a:latin typeface="Bahnschrift Condensed" panose="020B0502040204020203" pitchFamily="34" charset="0"/>
              <a:ea typeface="Candara"/>
              <a:cs typeface="Candara"/>
              <a:sym typeface="Candara"/>
            </a:endParaRPr>
          </a:p>
          <a:p>
            <a:pPr>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2489426B-6911-77F2-E57F-DA23A04C509D}"/>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1FE65793-38A2-0A32-3740-E5727EB9C6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3B307511-C976-04E2-0A79-2D3F7B9DEC21}"/>
                  </a:ext>
                </a:extLst>
              </p14:cNvPr>
              <p14:cNvContentPartPr/>
              <p14:nvPr/>
            </p14:nvContentPartPr>
            <p14:xfrm>
              <a:off x="2644553" y="367553"/>
              <a:ext cx="360" cy="360"/>
            </p14:xfrm>
          </p:contentPart>
        </mc:Choice>
        <mc:Fallback>
          <p:pic>
            <p:nvPicPr>
              <p:cNvPr id="10" name="Ink 9">
                <a:extLst>
                  <a:ext uri="{FF2B5EF4-FFF2-40B4-BE49-F238E27FC236}">
                    <a16:creationId xmlns:a16="http://schemas.microsoft.com/office/drawing/2014/main" id="{3B307511-C976-04E2-0A79-2D3F7B9DEC21}"/>
                  </a:ext>
                </a:extLst>
              </p:cNvPr>
              <p:cNvPicPr/>
              <p:nvPr/>
            </p:nvPicPr>
            <p:blipFill>
              <a:blip r:embed="rId3"/>
              <a:stretch>
                <a:fillRect/>
              </a:stretch>
            </p:blipFill>
            <p:spPr>
              <a:xfrm>
                <a:off x="2638433" y="361433"/>
                <a:ext cx="12600" cy="12600"/>
              </a:xfrm>
              <a:prstGeom prst="rect">
                <a:avLst/>
              </a:prstGeom>
            </p:spPr>
          </p:pic>
        </mc:Fallback>
      </mc:AlternateContent>
    </p:spTree>
    <p:extLst>
      <p:ext uri="{BB962C8B-B14F-4D97-AF65-F5344CB8AC3E}">
        <p14:creationId xmlns:p14="http://schemas.microsoft.com/office/powerpoint/2010/main" val="173862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latin typeface="Algerian" panose="04020705040A02060702" pitchFamily="82"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315616"/>
            <a:ext cx="8229600" cy="4879911"/>
          </a:xfrm>
        </p:spPr>
        <p:txBody>
          <a:bodyPr/>
          <a:lstStyle/>
          <a:p>
            <a:r>
              <a:rPr lang="en-IN" dirty="0">
                <a:solidFill>
                  <a:srgbClr val="00B050"/>
                </a:solidFill>
              </a:rPr>
              <a:t>Introduction</a:t>
            </a:r>
          </a:p>
          <a:p>
            <a:r>
              <a:rPr lang="en-IN" dirty="0">
                <a:solidFill>
                  <a:srgbClr val="00B050"/>
                </a:solidFill>
              </a:rPr>
              <a:t>Objective</a:t>
            </a:r>
          </a:p>
          <a:p>
            <a:r>
              <a:rPr lang="en-IN" dirty="0">
                <a:solidFill>
                  <a:srgbClr val="00B050"/>
                </a:solidFill>
              </a:rPr>
              <a:t>Algorithm</a:t>
            </a:r>
          </a:p>
          <a:p>
            <a:r>
              <a:rPr lang="en-IN" dirty="0">
                <a:solidFill>
                  <a:srgbClr val="00B050"/>
                </a:solidFill>
              </a:rPr>
              <a:t>Summary</a:t>
            </a:r>
          </a:p>
          <a:p>
            <a:r>
              <a:rPr lang="en-IN" dirty="0">
                <a:solidFill>
                  <a:srgbClr val="00B050"/>
                </a:solidFill>
              </a:rPr>
              <a:t>Result </a:t>
            </a:r>
          </a:p>
          <a:p>
            <a:r>
              <a:rPr lang="en-IN" dirty="0">
                <a:solidFill>
                  <a:srgbClr val="00B050"/>
                </a:solidFill>
              </a:rPr>
              <a:t>Source Code (snapshots)</a:t>
            </a:r>
          </a:p>
          <a:p>
            <a:r>
              <a:rPr lang="en-IN" dirty="0">
                <a:solidFill>
                  <a:srgbClr val="00B050"/>
                </a:solidFill>
              </a:rPr>
              <a:t>Reference</a:t>
            </a:r>
          </a:p>
          <a:p>
            <a:r>
              <a:rPr lang="en-IN" dirty="0">
                <a:solidFill>
                  <a:srgbClr val="00B050"/>
                </a:solidFill>
              </a:rPr>
              <a:t>Conclusion</a:t>
            </a:r>
          </a:p>
          <a:p>
            <a:endParaRPr lang="en-IN" dirty="0">
              <a:solidFill>
                <a:srgbClr val="00B050"/>
              </a:solidFill>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41215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B961-CE3D-CD4E-B3CC-3BB59DC7E994}"/>
              </a:ext>
            </a:extLst>
          </p:cNvPr>
          <p:cNvSpPr>
            <a:spLocks noGrp="1"/>
          </p:cNvSpPr>
          <p:nvPr>
            <p:ph type="title"/>
          </p:nvPr>
        </p:nvSpPr>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86CA67E8-DBF7-736E-187D-3BAD2E76C305}"/>
              </a:ext>
            </a:extLst>
          </p:cNvPr>
          <p:cNvSpPr>
            <a:spLocks noGrp="1"/>
          </p:cNvSpPr>
          <p:nvPr>
            <p:ph type="body" idx="1"/>
          </p:nvPr>
        </p:nvSpPr>
        <p:spPr>
          <a:xfrm>
            <a:off x="1228165" y="838199"/>
            <a:ext cx="6373906" cy="5883275"/>
          </a:xfrm>
        </p:spPr>
        <p:txBody>
          <a:bodyPr/>
          <a:lstStyle/>
          <a:p>
            <a:pPr marL="114300" indent="0" algn="ctr">
              <a:buNone/>
            </a:pPr>
            <a:endParaRPr lang="en-US" dirty="0">
              <a:solidFill>
                <a:srgbClr val="00B0F0"/>
              </a:solidFill>
              <a:latin typeface="Bodoni MT" panose="02070603080606020203" pitchFamily="18" charset="0"/>
            </a:endParaRPr>
          </a:p>
          <a:p>
            <a:pPr marL="114300" indent="0" algn="ctr">
              <a:buNone/>
            </a:pPr>
            <a:endParaRPr lang="en-US" dirty="0">
              <a:solidFill>
                <a:srgbClr val="00B0F0"/>
              </a:solidFill>
              <a:latin typeface="Bodoni MT" panose="02070603080606020203" pitchFamily="18" charset="0"/>
            </a:endParaRPr>
          </a:p>
          <a:p>
            <a:pPr marL="114300" indent="0" algn="ctr">
              <a:buNone/>
            </a:pPr>
            <a:endParaRPr lang="en-US" dirty="0">
              <a:solidFill>
                <a:srgbClr val="00B0F0"/>
              </a:solidFill>
              <a:latin typeface="Bodoni MT" panose="02070603080606020203" pitchFamily="18" charset="0"/>
            </a:endParaRPr>
          </a:p>
          <a:p>
            <a:pPr marL="114300" indent="0" algn="ctr">
              <a:buNone/>
            </a:pPr>
            <a:endParaRPr lang="en-US" dirty="0">
              <a:solidFill>
                <a:srgbClr val="00B0F0"/>
              </a:solidFill>
              <a:latin typeface="Bodoni MT" panose="02070603080606020203" pitchFamily="18" charset="0"/>
            </a:endParaRPr>
          </a:p>
          <a:p>
            <a:pPr marL="114300" indent="0" algn="ctr">
              <a:buNone/>
            </a:pPr>
            <a:endParaRPr lang="en-US" sz="2800" dirty="0">
              <a:solidFill>
                <a:srgbClr val="00B0F0"/>
              </a:solidFill>
              <a:latin typeface="Bodoni MT" panose="02070603080606020203" pitchFamily="18" charset="0"/>
            </a:endParaRPr>
          </a:p>
          <a:p>
            <a:pPr marL="114300" indent="0" algn="ctr">
              <a:buNone/>
            </a:pPr>
            <a:r>
              <a:rPr lang="en-US" sz="2800" dirty="0">
                <a:solidFill>
                  <a:srgbClr val="00B0F0"/>
                </a:solidFill>
                <a:latin typeface="Bodoni MT" panose="02070603080606020203" pitchFamily="18" charset="0"/>
              </a:rPr>
              <a:t>Welcome to Trends, the epitome of modern online shopping! In this digital era, we present a virtual marketplace where convenience meets choice. Let's embark on a journey through our e-commerce platform, designed to redefine your shopping experience.</a:t>
            </a:r>
          </a:p>
          <a:p>
            <a:pPr marL="114300" indent="0">
              <a:buNone/>
            </a:pPr>
            <a:endParaRPr lang="en-IN" dirty="0"/>
          </a:p>
        </p:txBody>
      </p:sp>
      <p:sp>
        <p:nvSpPr>
          <p:cNvPr id="4" name="Date Placeholder 3">
            <a:extLst>
              <a:ext uri="{FF2B5EF4-FFF2-40B4-BE49-F238E27FC236}">
                <a16:creationId xmlns:a16="http://schemas.microsoft.com/office/drawing/2014/main" id="{4F7CE522-9FBB-04E7-9AA6-85617B6657A1}"/>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5BBDD9AB-F0ED-3EE8-B0E7-054AE24CD8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9" name="Picture 8">
            <a:extLst>
              <a:ext uri="{FF2B5EF4-FFF2-40B4-BE49-F238E27FC236}">
                <a16:creationId xmlns:a16="http://schemas.microsoft.com/office/drawing/2014/main" id="{AA02FC95-FBD8-0257-0059-3D4D8921EE85}"/>
              </a:ext>
            </a:extLst>
          </p:cNvPr>
          <p:cNvPicPr>
            <a:picLocks noChangeAspect="1"/>
          </p:cNvPicPr>
          <p:nvPr/>
        </p:nvPicPr>
        <p:blipFill>
          <a:blip r:embed="rId2"/>
          <a:stretch>
            <a:fillRect/>
          </a:stretch>
        </p:blipFill>
        <p:spPr>
          <a:xfrm>
            <a:off x="2458616" y="838200"/>
            <a:ext cx="4018384" cy="2590800"/>
          </a:xfrm>
          <a:prstGeom prst="rect">
            <a:avLst/>
          </a:prstGeom>
        </p:spPr>
      </p:pic>
    </p:spTree>
    <p:extLst>
      <p:ext uri="{BB962C8B-B14F-4D97-AF65-F5344CB8AC3E}">
        <p14:creationId xmlns:p14="http://schemas.microsoft.com/office/powerpoint/2010/main" val="180427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D4BE-0555-6C14-8F03-7333B6908A8F}"/>
              </a:ext>
            </a:extLst>
          </p:cNvPr>
          <p:cNvSpPr>
            <a:spLocks noGrp="1"/>
          </p:cNvSpPr>
          <p:nvPr>
            <p:ph type="title"/>
          </p:nvPr>
        </p:nvSpPr>
        <p:spPr/>
        <p:txBody>
          <a:bodyPr/>
          <a:lstStyle/>
          <a:p>
            <a:r>
              <a:rPr lang="en-US" dirty="0">
                <a:latin typeface="Algerian" panose="04020705040A02060702" pitchFamily="82" charset="0"/>
              </a:rPr>
              <a:t>Objective</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CD3C12CC-3ABB-247D-5B73-4D4F7F49454E}"/>
              </a:ext>
            </a:extLst>
          </p:cNvPr>
          <p:cNvSpPr>
            <a:spLocks noGrp="1"/>
          </p:cNvSpPr>
          <p:nvPr>
            <p:ph type="body" idx="1"/>
          </p:nvPr>
        </p:nvSpPr>
        <p:spPr>
          <a:xfrm>
            <a:off x="457200" y="1380930"/>
            <a:ext cx="8229600" cy="4861249"/>
          </a:xfrm>
        </p:spPr>
        <p:txBody>
          <a:bodyPr/>
          <a:lstStyle/>
          <a:p>
            <a:pPr marL="114300" indent="0" algn="ctr">
              <a:buNone/>
            </a:pPr>
            <a:r>
              <a:rPr lang="en-US" dirty="0">
                <a:solidFill>
                  <a:schemeClr val="accent6">
                    <a:lumMod val="50000"/>
                  </a:schemeClr>
                </a:solidFill>
                <a:latin typeface="Baskerville Old Face" panose="02020602080505020303" pitchFamily="18" charset="0"/>
              </a:rPr>
              <a:t>The primary objective of this e-commerce website is to facilitate online buying and selling of products or services, providing a seamless and user-friendly experience for customers. This includes features such as easy navigation, product information, and efficient order processing. Additionally, e-commerce sites aim to build trust, enhance customer satisfaction, and ultimately drive sales and business growth.</a:t>
            </a:r>
            <a:endParaRPr lang="en-IN" dirty="0">
              <a:solidFill>
                <a:schemeClr val="accent6">
                  <a:lumMod val="50000"/>
                </a:schemeClr>
              </a:solidFill>
              <a:latin typeface="Baskerville Old Face" panose="02020602080505020303" pitchFamily="18" charset="0"/>
            </a:endParaRPr>
          </a:p>
        </p:txBody>
      </p:sp>
      <p:sp>
        <p:nvSpPr>
          <p:cNvPr id="4" name="Date Placeholder 3">
            <a:extLst>
              <a:ext uri="{FF2B5EF4-FFF2-40B4-BE49-F238E27FC236}">
                <a16:creationId xmlns:a16="http://schemas.microsoft.com/office/drawing/2014/main" id="{3A3364F5-C6A3-37DD-FE4C-E36CF245DE24}"/>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2CB728AF-E7E3-0408-B307-A637964DAC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00498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194E-1711-1B9E-F23C-3D1327B723E0}"/>
              </a:ext>
            </a:extLst>
          </p:cNvPr>
          <p:cNvSpPr>
            <a:spLocks noGrp="1"/>
          </p:cNvSpPr>
          <p:nvPr>
            <p:ph type="title"/>
          </p:nvPr>
        </p:nvSpPr>
        <p:spPr/>
        <p:txBody>
          <a:bodyPr/>
          <a:lstStyle/>
          <a:p>
            <a:r>
              <a:rPr lang="en-US" dirty="0">
                <a:latin typeface="Algerian" panose="04020705040A02060702" pitchFamily="82" charset="0"/>
              </a:rPr>
              <a:t>Techniques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603C85C1-FA02-BC77-19F7-4C2F2AC29C73}"/>
              </a:ext>
            </a:extLst>
          </p:cNvPr>
          <p:cNvSpPr>
            <a:spLocks noGrp="1"/>
          </p:cNvSpPr>
          <p:nvPr>
            <p:ph type="body" idx="1"/>
          </p:nvPr>
        </p:nvSpPr>
        <p:spPr>
          <a:xfrm>
            <a:off x="457200" y="1184988"/>
            <a:ext cx="8229600" cy="4805266"/>
          </a:xfrm>
        </p:spPr>
        <p:txBody>
          <a:bodyPr/>
          <a:lstStyle/>
          <a:p>
            <a:pPr marL="114300" indent="0" algn="just">
              <a:buNone/>
            </a:pPr>
            <a:r>
              <a:rPr lang="en-US" sz="1600" dirty="0">
                <a:solidFill>
                  <a:srgbClr val="002060"/>
                </a:solidFill>
              </a:rPr>
              <a:t>1.*HTML Structure:*   </a:t>
            </a:r>
          </a:p>
          <a:p>
            <a:pPr marL="114300" indent="0" algn="just">
              <a:buNone/>
            </a:pPr>
            <a:r>
              <a:rPr lang="en-US" sz="1600" dirty="0">
                <a:solidFill>
                  <a:srgbClr val="002060"/>
                </a:solidFill>
              </a:rPr>
              <a:t>- Create HTML files for the main pages (e.g., home, product, cart).  </a:t>
            </a:r>
          </a:p>
          <a:p>
            <a:pPr marL="114300" indent="0" algn="just">
              <a:buNone/>
            </a:pPr>
            <a:r>
              <a:rPr lang="en-US" sz="1600" dirty="0">
                <a:solidFill>
                  <a:srgbClr val="002060"/>
                </a:solidFill>
              </a:rPr>
              <a:t> - Structure the HTML with elements for headers, footers, navigation, and content areas.</a:t>
            </a:r>
          </a:p>
          <a:p>
            <a:pPr marL="114300" indent="0" algn="just">
              <a:buNone/>
            </a:pPr>
            <a:endParaRPr lang="en-US" sz="1600" dirty="0">
              <a:solidFill>
                <a:srgbClr val="002060"/>
              </a:solidFill>
            </a:endParaRPr>
          </a:p>
          <a:p>
            <a:pPr marL="114300" indent="0" algn="just">
              <a:buNone/>
            </a:pPr>
            <a:r>
              <a:rPr lang="en-US" sz="1600" dirty="0">
                <a:solidFill>
                  <a:srgbClr val="002060"/>
                </a:solidFill>
              </a:rPr>
              <a:t>2. *CSS Styling:*  </a:t>
            </a:r>
          </a:p>
          <a:p>
            <a:pPr marL="114300" indent="0" algn="just">
              <a:buNone/>
            </a:pPr>
            <a:r>
              <a:rPr lang="en-US" sz="1600" dirty="0">
                <a:solidFill>
                  <a:srgbClr val="002060"/>
                </a:solidFill>
              </a:rPr>
              <a:t> - Style the website using CSS for a visually appealing layout.   </a:t>
            </a:r>
          </a:p>
          <a:p>
            <a:pPr marL="114300" indent="0" algn="just">
              <a:buNone/>
            </a:pPr>
            <a:r>
              <a:rPr lang="en-US" sz="1600" dirty="0">
                <a:solidFill>
                  <a:srgbClr val="002060"/>
                </a:solidFill>
              </a:rPr>
              <a:t> -Ensure responsiveness for different screen sizes using media queries.</a:t>
            </a:r>
          </a:p>
          <a:p>
            <a:pPr marL="114300" indent="0" algn="just">
              <a:buNone/>
            </a:pPr>
            <a:endParaRPr lang="en-US" sz="1600" dirty="0">
              <a:solidFill>
                <a:srgbClr val="002060"/>
              </a:solidFill>
            </a:endParaRPr>
          </a:p>
          <a:p>
            <a:pPr marL="114300" indent="0" algn="just">
              <a:buNone/>
            </a:pPr>
            <a:r>
              <a:rPr lang="en-US" sz="1600" dirty="0">
                <a:solidFill>
                  <a:srgbClr val="002060"/>
                </a:solidFill>
              </a:rPr>
              <a:t>3. *Product Details Page:*  </a:t>
            </a:r>
          </a:p>
          <a:p>
            <a:pPr marL="114300" indent="0" algn="just">
              <a:buNone/>
            </a:pPr>
            <a:r>
              <a:rPr lang="en-US" sz="1600" dirty="0">
                <a:solidFill>
                  <a:srgbClr val="002060"/>
                </a:solidFill>
              </a:rPr>
              <a:t> - Create a product details page with HTML.  </a:t>
            </a:r>
          </a:p>
          <a:p>
            <a:pPr marL="114300" indent="0" algn="just">
              <a:buNone/>
            </a:pPr>
            <a:r>
              <a:rPr lang="en-US" sz="1600" dirty="0">
                <a:solidFill>
                  <a:srgbClr val="002060"/>
                </a:solidFill>
              </a:rPr>
              <a:t> - Style the page using CSS to showcase detailed product information.</a:t>
            </a:r>
          </a:p>
          <a:p>
            <a:pPr marL="114300" indent="0" algn="just">
              <a:buNone/>
            </a:pPr>
            <a:endParaRPr lang="en-US" sz="1600" dirty="0">
              <a:solidFill>
                <a:srgbClr val="002060"/>
              </a:solidFill>
            </a:endParaRPr>
          </a:p>
          <a:p>
            <a:pPr marL="114300" indent="0" algn="just">
              <a:buNone/>
            </a:pPr>
            <a:r>
              <a:rPr lang="en-US" sz="1600" dirty="0">
                <a:solidFill>
                  <a:srgbClr val="002060"/>
                </a:solidFill>
              </a:rPr>
              <a:t>4. *Shopping Cart:*   </a:t>
            </a:r>
          </a:p>
          <a:p>
            <a:pPr algn="just">
              <a:buFontTx/>
              <a:buChar char="-"/>
            </a:pPr>
            <a:r>
              <a:rPr lang="en-US" sz="1600" dirty="0">
                <a:solidFill>
                  <a:srgbClr val="002060"/>
                </a:solidFill>
              </a:rPr>
              <a:t>Implement a simple shopping cart using HTML for the cart page.  </a:t>
            </a:r>
          </a:p>
          <a:p>
            <a:pPr marL="114300" indent="0" algn="just">
              <a:buNone/>
            </a:pPr>
            <a:r>
              <a:rPr lang="en-US" sz="1600" dirty="0">
                <a:solidFill>
                  <a:srgbClr val="002060"/>
                </a:solidFill>
              </a:rPr>
              <a:t> - Use CSS to style the cart and make it visually intuitive.</a:t>
            </a:r>
          </a:p>
          <a:p>
            <a:pPr marL="114300" indent="0" algn="just">
              <a:buNone/>
            </a:pPr>
            <a:endParaRPr lang="en-US" sz="1600" dirty="0">
              <a:solidFill>
                <a:schemeClr val="accent4"/>
              </a:solidFill>
            </a:endParaRPr>
          </a:p>
          <a:p>
            <a:pPr marL="628650" indent="-514350">
              <a:buAutoNum type="arabicPeriod"/>
            </a:pPr>
            <a:endParaRPr lang="en-IN" sz="1600" dirty="0"/>
          </a:p>
        </p:txBody>
      </p:sp>
      <p:sp>
        <p:nvSpPr>
          <p:cNvPr id="4" name="Date Placeholder 3">
            <a:extLst>
              <a:ext uri="{FF2B5EF4-FFF2-40B4-BE49-F238E27FC236}">
                <a16:creationId xmlns:a16="http://schemas.microsoft.com/office/drawing/2014/main" id="{96412B98-06BA-D1E3-337A-5C2D7C50510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435A13E-01BB-AFAA-D39F-674AE81CBC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3572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D358-5DD0-087B-FC3E-D530405E7125}"/>
              </a:ext>
            </a:extLst>
          </p:cNvPr>
          <p:cNvSpPr>
            <a:spLocks noGrp="1"/>
          </p:cNvSpPr>
          <p:nvPr>
            <p:ph type="title"/>
          </p:nvPr>
        </p:nvSpPr>
        <p:spPr/>
        <p:txBody>
          <a:bodyPr/>
          <a:lstStyle/>
          <a:p>
            <a:r>
              <a:rPr lang="en-US" dirty="0">
                <a:latin typeface="Algerian" panose="04020705040A02060702" pitchFamily="82" charset="0"/>
              </a:rPr>
              <a:t>Algorithm</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6912D3EE-0FE8-DB59-3DD6-6BB4F1C0B57D}"/>
              </a:ext>
            </a:extLst>
          </p:cNvPr>
          <p:cNvSpPr>
            <a:spLocks noGrp="1"/>
          </p:cNvSpPr>
          <p:nvPr>
            <p:ph type="body" idx="1"/>
          </p:nvPr>
        </p:nvSpPr>
        <p:spPr>
          <a:xfrm>
            <a:off x="457200" y="1455576"/>
            <a:ext cx="8229600" cy="4441987"/>
          </a:xfrm>
        </p:spPr>
        <p:txBody>
          <a:bodyPr/>
          <a:lstStyle/>
          <a:p>
            <a:pPr marL="114300" indent="0" algn="just">
              <a:buNone/>
            </a:pPr>
            <a:r>
              <a:rPr lang="en-US" sz="1600" dirty="0">
                <a:solidFill>
                  <a:srgbClr val="002060"/>
                </a:solidFill>
              </a:rPr>
              <a:t>5. *Add to Cart Functionality:*  </a:t>
            </a:r>
          </a:p>
          <a:p>
            <a:pPr marL="114300" indent="0" algn="just">
              <a:buNone/>
            </a:pPr>
            <a:r>
              <a:rPr lang="en-US" sz="1600" dirty="0">
                <a:solidFill>
                  <a:srgbClr val="002060"/>
                </a:solidFill>
              </a:rPr>
              <a:t> - Implement JavaScript to add products to the cart dynamically.  </a:t>
            </a:r>
          </a:p>
          <a:p>
            <a:pPr marL="114300" indent="0" algn="just">
              <a:buNone/>
            </a:pPr>
            <a:r>
              <a:rPr lang="en-US" sz="1600" dirty="0">
                <a:solidFill>
                  <a:srgbClr val="002060"/>
                </a:solidFill>
              </a:rPr>
              <a:t> - Update the cart total and item count using HTML and CSS.</a:t>
            </a:r>
          </a:p>
          <a:p>
            <a:pPr marL="114300" indent="0">
              <a:buNone/>
            </a:pPr>
            <a:endParaRPr lang="en-US" sz="1600" dirty="0">
              <a:solidFill>
                <a:srgbClr val="002060"/>
              </a:solidFill>
            </a:endParaRPr>
          </a:p>
          <a:p>
            <a:pPr marL="114300" indent="0">
              <a:buNone/>
            </a:pPr>
            <a:r>
              <a:rPr lang="en-US" sz="1600" dirty="0">
                <a:solidFill>
                  <a:srgbClr val="002060"/>
                </a:solidFill>
              </a:rPr>
              <a:t>6. *Local Storage:*  </a:t>
            </a:r>
          </a:p>
          <a:p>
            <a:pPr marL="114300" indent="0">
              <a:buNone/>
            </a:pPr>
            <a:r>
              <a:rPr lang="en-US" sz="1600" dirty="0">
                <a:solidFill>
                  <a:srgbClr val="002060"/>
                </a:solidFill>
              </a:rPr>
              <a:t> - Use JavaScript to store cart data in local storage, allowing persistence between page visits.</a:t>
            </a:r>
          </a:p>
          <a:p>
            <a:pPr marL="114300" indent="0">
              <a:buNone/>
            </a:pPr>
            <a:endParaRPr lang="en-US" sz="1600" dirty="0">
              <a:solidFill>
                <a:srgbClr val="002060"/>
              </a:solidFill>
            </a:endParaRPr>
          </a:p>
          <a:p>
            <a:pPr marL="114300" indent="0">
              <a:buNone/>
            </a:pPr>
            <a:r>
              <a:rPr lang="en-US" sz="1600" dirty="0">
                <a:solidFill>
                  <a:srgbClr val="002060"/>
                </a:solidFill>
              </a:rPr>
              <a:t>7. *User Feedback:*    </a:t>
            </a:r>
          </a:p>
          <a:p>
            <a:pPr marL="114300" indent="0">
              <a:buNone/>
            </a:pPr>
            <a:r>
              <a:rPr lang="en-US" sz="1600" dirty="0">
                <a:solidFill>
                  <a:srgbClr val="002060"/>
                </a:solidFill>
              </a:rPr>
              <a:t>-Implement simple user feedback messages using JavaScript.    </a:t>
            </a:r>
          </a:p>
          <a:p>
            <a:pPr>
              <a:buFontTx/>
              <a:buChar char="-"/>
            </a:pPr>
            <a:r>
              <a:rPr lang="en-US" sz="1600" dirty="0">
                <a:solidFill>
                  <a:srgbClr val="002060"/>
                </a:solidFill>
              </a:rPr>
              <a:t>Enhance user experience with visual cues for successful actions.</a:t>
            </a:r>
          </a:p>
          <a:p>
            <a:pPr>
              <a:buFontTx/>
              <a:buChar char="-"/>
            </a:pPr>
            <a:endParaRPr lang="en-US" sz="1600" dirty="0">
              <a:solidFill>
                <a:srgbClr val="002060"/>
              </a:solidFill>
            </a:endParaRPr>
          </a:p>
          <a:p>
            <a:pPr marL="114300" indent="0">
              <a:buNone/>
            </a:pPr>
            <a:r>
              <a:rPr lang="en-US" sz="1600" dirty="0">
                <a:solidFill>
                  <a:srgbClr val="002060"/>
                </a:solidFill>
              </a:rPr>
              <a:t>8. *Continuous Improvement:*    </a:t>
            </a:r>
          </a:p>
          <a:p>
            <a:pPr marL="114300" indent="0">
              <a:buNone/>
            </a:pPr>
            <a:r>
              <a:rPr lang="en-US" sz="1600" dirty="0">
                <a:solidFill>
                  <a:srgbClr val="002060"/>
                </a:solidFill>
              </a:rPr>
              <a:t>- Gather user feedback and make iterative improvements using HTML, CSS, and JavaScript.</a:t>
            </a:r>
            <a:endParaRPr lang="en-IN" sz="1600" dirty="0">
              <a:solidFill>
                <a:srgbClr val="002060"/>
              </a:solidFill>
            </a:endParaRPr>
          </a:p>
        </p:txBody>
      </p:sp>
      <p:sp>
        <p:nvSpPr>
          <p:cNvPr id="4" name="Date Placeholder 3">
            <a:extLst>
              <a:ext uri="{FF2B5EF4-FFF2-40B4-BE49-F238E27FC236}">
                <a16:creationId xmlns:a16="http://schemas.microsoft.com/office/drawing/2014/main" id="{B1039EF7-2568-8C93-B320-974911EE35E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7950768-8800-6F67-E30E-B367D8051F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00838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4A5F-ADA1-1D1B-A187-61458348175A}"/>
              </a:ext>
            </a:extLst>
          </p:cNvPr>
          <p:cNvSpPr>
            <a:spLocks noGrp="1"/>
          </p:cNvSpPr>
          <p:nvPr>
            <p:ph type="title"/>
          </p:nvPr>
        </p:nvSpPr>
        <p:spPr/>
        <p:txBody>
          <a:bodyPr/>
          <a:lstStyle/>
          <a:p>
            <a:r>
              <a:rPr lang="en-US" dirty="0">
                <a:latin typeface="Algerian" panose="04020705040A02060702" pitchFamily="82" charset="0"/>
              </a:rPr>
              <a:t>Summary</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788AA37E-83CA-103C-CEFF-21BED7D9B47E}"/>
              </a:ext>
            </a:extLst>
          </p:cNvPr>
          <p:cNvSpPr>
            <a:spLocks noGrp="1"/>
          </p:cNvSpPr>
          <p:nvPr>
            <p:ph type="body" idx="1"/>
          </p:nvPr>
        </p:nvSpPr>
        <p:spPr/>
        <p:txBody>
          <a:bodyPr/>
          <a:lstStyle/>
          <a:p>
            <a:pPr algn="just"/>
            <a:r>
              <a:rPr lang="en-US" sz="2400" dirty="0">
                <a:solidFill>
                  <a:srgbClr val="FFC000"/>
                </a:solidFill>
              </a:rPr>
              <a:t>This  project involves creating a user-friendly online shopping platform using HTML, CSS, and JavaScript. Key steps include defining objectives, conducting market research, selecting a tech stack, implementing frontend development,  ensuring security and performance, testing and deployment, analyzing analytics for continuous improvement, and executing a strategic launch and marketing plan. This comprehensive approach ensures the development of a responsive, visually appealing, and secure e-commerce website, meeting user needs and industry standards.</a:t>
            </a:r>
            <a:endParaRPr lang="en-IN" sz="2400" dirty="0">
              <a:solidFill>
                <a:srgbClr val="FFC000"/>
              </a:solidFill>
            </a:endParaRPr>
          </a:p>
        </p:txBody>
      </p:sp>
      <p:sp>
        <p:nvSpPr>
          <p:cNvPr id="4" name="Date Placeholder 3">
            <a:extLst>
              <a:ext uri="{FF2B5EF4-FFF2-40B4-BE49-F238E27FC236}">
                <a16:creationId xmlns:a16="http://schemas.microsoft.com/office/drawing/2014/main" id="{E22F27AC-4914-1928-114B-CD6AFD4FEFE1}"/>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0F5B124-7507-3737-E555-D099F87C24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55976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dirty="0">
                <a:latin typeface="Algerian" panose="04020705040A02060702" pitchFamily="82" charset="0"/>
              </a:rPr>
              <a:t>Snapshots</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13EBE276-4873-DA93-090A-8C9D92AC1AB5}"/>
              </a:ext>
            </a:extLst>
          </p:cNvPr>
          <p:cNvPicPr>
            <a:picLocks noChangeAspect="1"/>
          </p:cNvPicPr>
          <p:nvPr/>
        </p:nvPicPr>
        <p:blipFill>
          <a:blip r:embed="rId2"/>
          <a:stretch>
            <a:fillRect/>
          </a:stretch>
        </p:blipFill>
        <p:spPr>
          <a:xfrm>
            <a:off x="0" y="838200"/>
            <a:ext cx="9144000" cy="5883275"/>
          </a:xfrm>
          <a:prstGeom prst="rect">
            <a:avLst/>
          </a:prstGeom>
        </p:spPr>
      </p:pic>
    </p:spTree>
    <p:extLst>
      <p:ext uri="{BB962C8B-B14F-4D97-AF65-F5344CB8AC3E}">
        <p14:creationId xmlns:p14="http://schemas.microsoft.com/office/powerpoint/2010/main" val="2454801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3932</TotalTime>
  <Words>784</Words>
  <Application>Microsoft Office PowerPoint</Application>
  <PresentationFormat>On-screen Show (4:3)</PresentationFormat>
  <Paragraphs>111</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Times New Roman</vt:lpstr>
      <vt:lpstr>Candara</vt:lpstr>
      <vt:lpstr>Aptos Narrow</vt:lpstr>
      <vt:lpstr>Arial</vt:lpstr>
      <vt:lpstr>Bahnschrift Condensed</vt:lpstr>
      <vt:lpstr>Baskerville Old Face</vt:lpstr>
      <vt:lpstr>Bodoni MT</vt:lpstr>
      <vt:lpstr>Book Antiqua</vt:lpstr>
      <vt:lpstr>Calibri</vt:lpstr>
      <vt:lpstr>Office Theme</vt:lpstr>
      <vt:lpstr>PowerPoint Presentation</vt:lpstr>
      <vt:lpstr>Group</vt:lpstr>
      <vt:lpstr>Index</vt:lpstr>
      <vt:lpstr>Introduction</vt:lpstr>
      <vt:lpstr>Objective</vt:lpstr>
      <vt:lpstr>Techniques</vt:lpstr>
      <vt:lpstr>Algorithm</vt:lpstr>
      <vt:lpstr>Summary</vt:lpstr>
      <vt:lpstr>Snapshots</vt:lpstr>
      <vt:lpstr>Snapshots</vt:lpstr>
      <vt:lpstr>Snapshots</vt:lpstr>
      <vt:lpstr>Snapshots</vt:lpstr>
      <vt:lpstr>Reference</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Avinash Kumar Jha</cp:lastModifiedBy>
  <cp:revision>67</cp:revision>
  <dcterms:created xsi:type="dcterms:W3CDTF">2010-04-09T07:36:15Z</dcterms:created>
  <dcterms:modified xsi:type="dcterms:W3CDTF">2024-03-13T11:14:01Z</dcterms:modified>
</cp:coreProperties>
</file>