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76" r:id="rId2"/>
    <p:sldId id="257" r:id="rId3"/>
    <p:sldId id="261" r:id="rId4"/>
    <p:sldId id="262" r:id="rId5"/>
    <p:sldId id="263" r:id="rId6"/>
    <p:sldId id="265" r:id="rId7"/>
    <p:sldId id="264" r:id="rId8"/>
    <p:sldId id="278" r:id="rId9"/>
    <p:sldId id="279" r:id="rId10"/>
    <p:sldId id="277" r:id="rId11"/>
    <p:sldId id="300" r:id="rId12"/>
    <p:sldId id="259" r:id="rId13"/>
    <p:sldId id="256" r:id="rId14"/>
    <p:sldId id="260" r:id="rId15"/>
    <p:sldId id="266" r:id="rId16"/>
    <p:sldId id="281" r:id="rId17"/>
    <p:sldId id="280" r:id="rId18"/>
    <p:sldId id="282" r:id="rId19"/>
    <p:sldId id="283" r:id="rId20"/>
    <p:sldId id="284" r:id="rId21"/>
    <p:sldId id="285" r:id="rId22"/>
    <p:sldId id="286" r:id="rId23"/>
    <p:sldId id="287" r:id="rId24"/>
    <p:sldId id="270" r:id="rId25"/>
    <p:sldId id="271" r:id="rId26"/>
    <p:sldId id="288" r:id="rId27"/>
    <p:sldId id="289" r:id="rId28"/>
    <p:sldId id="290" r:id="rId29"/>
    <p:sldId id="291" r:id="rId30"/>
    <p:sldId id="272" r:id="rId31"/>
    <p:sldId id="292" r:id="rId32"/>
    <p:sldId id="293" r:id="rId33"/>
    <p:sldId id="294" r:id="rId34"/>
    <p:sldId id="273" r:id="rId35"/>
    <p:sldId id="295" r:id="rId36"/>
    <p:sldId id="296" r:id="rId37"/>
    <p:sldId id="297" r:id="rId38"/>
    <p:sldId id="274" r:id="rId39"/>
    <p:sldId id="275" r:id="rId40"/>
    <p:sldId id="301" r:id="rId41"/>
    <p:sldId id="302" r:id="rId42"/>
    <p:sldId id="303" r:id="rId43"/>
    <p:sldId id="304" r:id="rId44"/>
    <p:sldId id="305" r:id="rId45"/>
    <p:sldId id="298" r:id="rId46"/>
    <p:sldId id="299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2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1E627-6127-4A7A-BA58-844774680D16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BCA86-69F6-4191-BA7D-8E88BC98D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132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BCA86-69F6-4191-BA7D-8E88BC98DD5D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8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73FB-3B59-493C-9C85-4C4843B4F91E}" type="datetimeFigureOut">
              <a:rPr lang="en-IN" smtClean="0"/>
              <a:t>12-10-2020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886F-DFD9-45D4-ACD8-496A9D573A8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735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73FB-3B59-493C-9C85-4C4843B4F91E}" type="datetimeFigureOut">
              <a:rPr lang="en-IN" smtClean="0"/>
              <a:t>12-10-2020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886F-DFD9-45D4-ACD8-496A9D573A8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65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73FB-3B59-493C-9C85-4C4843B4F91E}" type="datetimeFigureOut">
              <a:rPr lang="en-IN" smtClean="0"/>
              <a:t>12-10-2020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886F-DFD9-45D4-ACD8-496A9D573A8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0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73FB-3B59-493C-9C85-4C4843B4F91E}" type="datetimeFigureOut">
              <a:rPr lang="en-IN" smtClean="0"/>
              <a:t>12-10-2020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886F-DFD9-45D4-ACD8-496A9D573A8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374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73FB-3B59-493C-9C85-4C4843B4F91E}" type="datetimeFigureOut">
              <a:rPr lang="en-IN" smtClean="0"/>
              <a:t>12-10-2020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886F-DFD9-45D4-ACD8-496A9D573A8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47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73FB-3B59-493C-9C85-4C4843B4F91E}" type="datetimeFigureOut">
              <a:rPr lang="en-IN" smtClean="0"/>
              <a:t>12-10-2020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886F-DFD9-45D4-ACD8-496A9D573A8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02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73FB-3B59-493C-9C85-4C4843B4F91E}" type="datetimeFigureOut">
              <a:rPr lang="en-IN" smtClean="0"/>
              <a:t>12-10-2020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886F-DFD9-45D4-ACD8-496A9D573A8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55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73FB-3B59-493C-9C85-4C4843B4F91E}" type="datetimeFigureOut">
              <a:rPr lang="en-IN" smtClean="0"/>
              <a:t>12-10-2020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886F-DFD9-45D4-ACD8-496A9D573A8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55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73FB-3B59-493C-9C85-4C4843B4F91E}" type="datetimeFigureOut">
              <a:rPr lang="en-IN" smtClean="0"/>
              <a:t>12-10-2020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886F-DFD9-45D4-ACD8-496A9D573A8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04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73FB-3B59-493C-9C85-4C4843B4F91E}" type="datetimeFigureOut">
              <a:rPr lang="en-IN" smtClean="0"/>
              <a:t>12-10-2020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886F-DFD9-45D4-ACD8-496A9D573A8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3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73FB-3B59-493C-9C85-4C4843B4F91E}" type="datetimeFigureOut">
              <a:rPr lang="en-IN" smtClean="0"/>
              <a:t>12-10-2020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886F-DFD9-45D4-ACD8-496A9D573A8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06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073FB-3B59-493C-9C85-4C4843B4F91E}" type="datetimeFigureOut">
              <a:rPr lang="en-IN" smtClean="0"/>
              <a:t>12-10-2020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0886F-DFD9-45D4-ACD8-496A9D573A8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92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scientificamerican.com/roots-of-unity/does-123-really-equal-112/" TargetMode="External"/><Relationship Id="rId2" Type="http://schemas.openxmlformats.org/officeDocument/2006/relationships/hyperlink" Target="http://www.slate.com/blogs/bad_astronomy/2014/01/17/infinite_series_when_the_sum_of_all_positive_integers_is_a_small_negativ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qedcat.com/misc/ramanujans_letter.jp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9512" y="5782353"/>
            <a:ext cx="4326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Bahnschrift" pitchFamily="34" charset="0"/>
              </a:rPr>
              <a:t>Avinash Singh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Bahnschrift" pitchFamily="34" charset="0"/>
              </a:rPr>
              <a:t>MTech [Mathematics and Computing]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Bahnschrift" pitchFamily="34" charset="0"/>
              </a:rPr>
              <a:t>Indian Institute of Technology Patna</a:t>
            </a:r>
            <a:endParaRPr lang="en-US" dirty="0">
              <a:latin typeface="Bahnschrift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416" y="4923371"/>
            <a:ext cx="1828883" cy="18288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42925" y="404664"/>
            <a:ext cx="4608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Demystifying</a:t>
            </a:r>
            <a:endParaRPr lang="en-IN" sz="48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2753" y="1725216"/>
            <a:ext cx="792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 Infinite Summation  of Natural Numbers</a:t>
            </a:r>
            <a:endParaRPr lang="en-IN" sz="24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756" y="2924944"/>
            <a:ext cx="4173291" cy="107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71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3" y="1412776"/>
            <a:ext cx="907171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A hundred and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Seven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years ago, in 1913, the famous British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mathematician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 H. Hardy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received a letter out of the blue.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Indian (British colonial) stamps and curious handwriting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caught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his attention, and when he opened it, he was flabbergasted.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Its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pages were crammed with equations —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many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of which he had never seen before.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There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were many kinds of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formulas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there, and those that first caught his attention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had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to do with 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algebraic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numbers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.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Hardy was the leading number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theorist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 the world —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how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could he not recognize the identities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relating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to such numbers,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scribbled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on the rough paper? Were these new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derivations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or were they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just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nonsensical math scrawls? Later,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Hardy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would say this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bout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the formulas: “They defeated me completely.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had never seen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anything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 the least like it before!”</a:t>
            </a:r>
            <a:endParaRPr lang="en-IN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3728" y="271152"/>
            <a:ext cx="5530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History behind the Summation!</a:t>
            </a:r>
            <a:endParaRPr lang="en-IN" sz="2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667" y="4149080"/>
            <a:ext cx="2522332" cy="2522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284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2696"/>
            <a:ext cx="8176965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6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3" y="932553"/>
            <a:ext cx="8064896" cy="215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72" y="2364266"/>
            <a:ext cx="208597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ight Arrow 9"/>
          <p:cNvSpPr/>
          <p:nvPr/>
        </p:nvSpPr>
        <p:spPr>
          <a:xfrm flipH="1">
            <a:off x="2545514" y="2978628"/>
            <a:ext cx="1008112" cy="409117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AutoShape 6" descr="think #thinking #emoji #emotions #ksenia0214 #эмоджи - Emojis De Whatsapp  Babeando Clipart - Full Size Clipart (#4116172) - Pin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639" y="4149080"/>
            <a:ext cx="211455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Follow-up: The Infinite Series and the Mind-Blowing Result.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00808"/>
            <a:ext cx="5912703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93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5170" y="273102"/>
            <a:ext cx="8784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latin typeface="Courier New" pitchFamily="49" charset="0"/>
                <a:cs typeface="Courier New" pitchFamily="49" charset="0"/>
              </a:rPr>
              <a:t>Let S = </a:t>
            </a:r>
            <a:r>
              <a:rPr lang="en-IN" sz="3200" b="1" dirty="0" smtClean="0">
                <a:latin typeface="Courier New" pitchFamily="49" charset="0"/>
                <a:cs typeface="Courier New" pitchFamily="49" charset="0"/>
              </a:rPr>
              <a:t>1+2+3+4+5+6+7+…</a:t>
            </a:r>
          </a:p>
          <a:p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endParaRPr lang="en-IN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170" y="273102"/>
            <a:ext cx="878497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latin typeface="Courier New" pitchFamily="49" charset="0"/>
                <a:cs typeface="Courier New" pitchFamily="49" charset="0"/>
              </a:rPr>
              <a:t>Let S = </a:t>
            </a:r>
            <a:r>
              <a:rPr lang="en-IN" sz="3200" b="1" dirty="0" smtClean="0">
                <a:latin typeface="Courier New" pitchFamily="49" charset="0"/>
                <a:cs typeface="Courier New" pitchFamily="49" charset="0"/>
              </a:rPr>
              <a:t>1+2+3+4+5+6+7+…</a:t>
            </a:r>
          </a:p>
          <a:p>
            <a:endParaRPr lang="en-IN" sz="3200" dirty="0" smtClean="0"/>
          </a:p>
          <a:p>
            <a:r>
              <a:rPr lang="en-IN" sz="3200" b="1" dirty="0" smtClean="0">
                <a:latin typeface="Courier New" pitchFamily="49" charset="0"/>
                <a:cs typeface="Courier New" pitchFamily="49" charset="0"/>
              </a:rPr>
              <a:t>Consider </a:t>
            </a:r>
            <a:r>
              <a:rPr lang="en-IN" sz="3200" b="1" dirty="0">
                <a:latin typeface="Courier New" pitchFamily="49" charset="0"/>
                <a:cs typeface="Courier New" pitchFamily="49" charset="0"/>
              </a:rPr>
              <a:t>S1= 1-1+1-1+1-1+1-1</a:t>
            </a:r>
            <a:r>
              <a:rPr lang="en-IN" sz="32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endParaRPr lang="en-IN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170" y="273102"/>
            <a:ext cx="878497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latin typeface="Courier New" pitchFamily="49" charset="0"/>
                <a:cs typeface="Courier New" pitchFamily="49" charset="0"/>
              </a:rPr>
              <a:t>Let S = </a:t>
            </a:r>
            <a:r>
              <a:rPr lang="en-IN" sz="3200" b="1" dirty="0" smtClean="0">
                <a:latin typeface="Courier New" pitchFamily="49" charset="0"/>
                <a:cs typeface="Courier New" pitchFamily="49" charset="0"/>
              </a:rPr>
              <a:t>1+2+3+4+5+6+7+…</a:t>
            </a:r>
          </a:p>
          <a:p>
            <a:endParaRPr lang="en-IN" sz="3200" dirty="0" smtClean="0"/>
          </a:p>
          <a:p>
            <a:r>
              <a:rPr lang="en-IN" sz="3200" b="1" dirty="0" smtClean="0">
                <a:latin typeface="Courier New" pitchFamily="49" charset="0"/>
                <a:cs typeface="Courier New" pitchFamily="49" charset="0"/>
              </a:rPr>
              <a:t>Consider </a:t>
            </a:r>
            <a:r>
              <a:rPr lang="en-IN" sz="3200" b="1" dirty="0">
                <a:latin typeface="Courier New" pitchFamily="49" charset="0"/>
                <a:cs typeface="Courier New" pitchFamily="49" charset="0"/>
              </a:rPr>
              <a:t>S1= 1-1+1-1+1-1+1-1</a:t>
            </a:r>
            <a:r>
              <a:rPr lang="en-IN" sz="32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endParaRPr lang="en-IN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ight Arrow 2"/>
          <p:cNvSpPr/>
          <p:nvPr/>
        </p:nvSpPr>
        <p:spPr>
          <a:xfrm rot="16200000">
            <a:off x="3995936" y="1844825"/>
            <a:ext cx="468052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346" y="2452689"/>
            <a:ext cx="976312" cy="97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45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170" y="273102"/>
            <a:ext cx="878497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latin typeface="Courier New" pitchFamily="49" charset="0"/>
                <a:cs typeface="Courier New" pitchFamily="49" charset="0"/>
              </a:rPr>
              <a:t>Let S = </a:t>
            </a:r>
            <a:r>
              <a:rPr lang="en-IN" sz="3200" b="1" dirty="0" smtClean="0">
                <a:latin typeface="Courier New" pitchFamily="49" charset="0"/>
                <a:cs typeface="Courier New" pitchFamily="49" charset="0"/>
              </a:rPr>
              <a:t>1+2+3+4+5+6+7+…</a:t>
            </a:r>
          </a:p>
          <a:p>
            <a:endParaRPr lang="en-IN" sz="3200" dirty="0" smtClean="0"/>
          </a:p>
          <a:p>
            <a:r>
              <a:rPr lang="en-IN" sz="3200" b="1" dirty="0" smtClean="0">
                <a:latin typeface="Courier New" pitchFamily="49" charset="0"/>
                <a:cs typeface="Courier New" pitchFamily="49" charset="0"/>
              </a:rPr>
              <a:t>Consider </a:t>
            </a:r>
            <a:r>
              <a:rPr lang="en-IN" sz="3200" b="1" dirty="0">
                <a:latin typeface="Courier New" pitchFamily="49" charset="0"/>
                <a:cs typeface="Courier New" pitchFamily="49" charset="0"/>
              </a:rPr>
              <a:t>S1= 1-1+1-1+1-1+1-1</a:t>
            </a:r>
            <a:r>
              <a:rPr lang="en-IN" sz="32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endParaRPr lang="en-IN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ight Arrow 2"/>
          <p:cNvSpPr/>
          <p:nvPr/>
        </p:nvSpPr>
        <p:spPr>
          <a:xfrm rot="16200000">
            <a:off x="3995936" y="1844825"/>
            <a:ext cx="468052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ght Arrow 3"/>
          <p:cNvSpPr/>
          <p:nvPr/>
        </p:nvSpPr>
        <p:spPr>
          <a:xfrm rot="16200000">
            <a:off x="4968044" y="1880828"/>
            <a:ext cx="468052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346" y="2452689"/>
            <a:ext cx="976312" cy="97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816" y="2452688"/>
            <a:ext cx="976312" cy="97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45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170" y="273102"/>
            <a:ext cx="878497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latin typeface="Courier New" pitchFamily="49" charset="0"/>
                <a:cs typeface="Courier New" pitchFamily="49" charset="0"/>
              </a:rPr>
              <a:t>Let S = </a:t>
            </a:r>
            <a:r>
              <a:rPr lang="en-IN" sz="3200" b="1" dirty="0" smtClean="0">
                <a:latin typeface="Courier New" pitchFamily="49" charset="0"/>
                <a:cs typeface="Courier New" pitchFamily="49" charset="0"/>
              </a:rPr>
              <a:t>1+2+3+4+5+6+7+…</a:t>
            </a:r>
          </a:p>
          <a:p>
            <a:endParaRPr lang="en-IN" sz="3200" dirty="0" smtClean="0"/>
          </a:p>
          <a:p>
            <a:r>
              <a:rPr lang="en-IN" sz="3200" b="1" dirty="0" smtClean="0">
                <a:latin typeface="Courier New" pitchFamily="49" charset="0"/>
                <a:cs typeface="Courier New" pitchFamily="49" charset="0"/>
              </a:rPr>
              <a:t>Consider </a:t>
            </a:r>
            <a:r>
              <a:rPr lang="en-IN" sz="3200" b="1" dirty="0">
                <a:latin typeface="Courier New" pitchFamily="49" charset="0"/>
                <a:cs typeface="Courier New" pitchFamily="49" charset="0"/>
              </a:rPr>
              <a:t>S1= 1-1+1-1+1-1+1-1</a:t>
            </a:r>
            <a:r>
              <a:rPr lang="en-IN" sz="32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endParaRPr lang="en-IN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ight Arrow 2"/>
          <p:cNvSpPr/>
          <p:nvPr/>
        </p:nvSpPr>
        <p:spPr>
          <a:xfrm rot="16200000">
            <a:off x="3995936" y="1844825"/>
            <a:ext cx="468052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ght Arrow 3"/>
          <p:cNvSpPr/>
          <p:nvPr/>
        </p:nvSpPr>
        <p:spPr>
          <a:xfrm rot="16200000">
            <a:off x="4968044" y="1880828"/>
            <a:ext cx="468052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Arrow 4"/>
          <p:cNvSpPr/>
          <p:nvPr/>
        </p:nvSpPr>
        <p:spPr>
          <a:xfrm rot="16200000">
            <a:off x="5940152" y="1880828"/>
            <a:ext cx="468052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346" y="2452689"/>
            <a:ext cx="976312" cy="97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816" y="2452688"/>
            <a:ext cx="976312" cy="97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920" y="2452688"/>
            <a:ext cx="976312" cy="97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45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170" y="273102"/>
            <a:ext cx="878497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latin typeface="Courier New" pitchFamily="49" charset="0"/>
                <a:cs typeface="Courier New" pitchFamily="49" charset="0"/>
              </a:rPr>
              <a:t>Let S = </a:t>
            </a:r>
            <a:r>
              <a:rPr lang="en-IN" sz="3200" b="1" dirty="0" smtClean="0">
                <a:latin typeface="Courier New" pitchFamily="49" charset="0"/>
                <a:cs typeface="Courier New" pitchFamily="49" charset="0"/>
              </a:rPr>
              <a:t>1+2+3+4+5+6+7+…</a:t>
            </a:r>
          </a:p>
          <a:p>
            <a:endParaRPr lang="en-IN" sz="3200" dirty="0" smtClean="0"/>
          </a:p>
          <a:p>
            <a:r>
              <a:rPr lang="en-IN" sz="3200" b="1" dirty="0" smtClean="0">
                <a:latin typeface="Courier New" pitchFamily="49" charset="0"/>
                <a:cs typeface="Courier New" pitchFamily="49" charset="0"/>
              </a:rPr>
              <a:t>Consider </a:t>
            </a:r>
            <a:r>
              <a:rPr lang="en-IN" sz="3200" b="1" dirty="0">
                <a:latin typeface="Courier New" pitchFamily="49" charset="0"/>
                <a:cs typeface="Courier New" pitchFamily="49" charset="0"/>
              </a:rPr>
              <a:t>S1= 1-1+1-1+1-1+1-1</a:t>
            </a:r>
            <a:r>
              <a:rPr lang="en-IN" sz="32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endParaRPr lang="en-IN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ight Arrow 2"/>
          <p:cNvSpPr/>
          <p:nvPr/>
        </p:nvSpPr>
        <p:spPr>
          <a:xfrm rot="16200000">
            <a:off x="3995936" y="1844825"/>
            <a:ext cx="468052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ght Arrow 3"/>
          <p:cNvSpPr/>
          <p:nvPr/>
        </p:nvSpPr>
        <p:spPr>
          <a:xfrm rot="16200000">
            <a:off x="4968044" y="1880828"/>
            <a:ext cx="468052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Arrow 4"/>
          <p:cNvSpPr/>
          <p:nvPr/>
        </p:nvSpPr>
        <p:spPr>
          <a:xfrm rot="16200000">
            <a:off x="5940152" y="1880828"/>
            <a:ext cx="468052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Arrow 5"/>
          <p:cNvSpPr/>
          <p:nvPr/>
        </p:nvSpPr>
        <p:spPr>
          <a:xfrm rot="16200000">
            <a:off x="6912259" y="1880828"/>
            <a:ext cx="468052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346" y="2452689"/>
            <a:ext cx="976312" cy="97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816" y="2452688"/>
            <a:ext cx="976312" cy="97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920" y="2452688"/>
            <a:ext cx="976312" cy="97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52688"/>
            <a:ext cx="976312" cy="97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11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Sum of infinity series by Ramanujan | ScienceFreak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2052" name="Picture 4" descr="Sum of infinity series by Ramanujan | ScienceFre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05314"/>
            <a:ext cx="508856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148064" y="2456892"/>
            <a:ext cx="720080" cy="11161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 smtClean="0"/>
              <a:t>?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233365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170" y="273102"/>
            <a:ext cx="878497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latin typeface="Courier New" pitchFamily="49" charset="0"/>
                <a:cs typeface="Courier New" pitchFamily="49" charset="0"/>
              </a:rPr>
              <a:t>Let S = </a:t>
            </a:r>
            <a:r>
              <a:rPr lang="en-IN" sz="3200" b="1" dirty="0" smtClean="0">
                <a:latin typeface="Courier New" pitchFamily="49" charset="0"/>
                <a:cs typeface="Courier New" pitchFamily="49" charset="0"/>
              </a:rPr>
              <a:t>1+2+3+4+5+6+7+…</a:t>
            </a:r>
          </a:p>
          <a:p>
            <a:endParaRPr lang="en-IN" sz="3200" dirty="0" smtClean="0"/>
          </a:p>
          <a:p>
            <a:r>
              <a:rPr lang="en-IN" sz="3200" b="1" dirty="0" smtClean="0">
                <a:latin typeface="Courier New" pitchFamily="49" charset="0"/>
                <a:cs typeface="Courier New" pitchFamily="49" charset="0"/>
              </a:rPr>
              <a:t>Consider </a:t>
            </a:r>
            <a:r>
              <a:rPr lang="en-IN" sz="3200" b="1" dirty="0">
                <a:latin typeface="Courier New" pitchFamily="49" charset="0"/>
                <a:cs typeface="Courier New" pitchFamily="49" charset="0"/>
              </a:rPr>
              <a:t>S1= 1-1+1-1+1-1+1-1</a:t>
            </a:r>
            <a:r>
              <a:rPr lang="en-IN" sz="32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endParaRPr lang="en-IN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ight Arrow 2"/>
          <p:cNvSpPr/>
          <p:nvPr/>
        </p:nvSpPr>
        <p:spPr>
          <a:xfrm rot="16200000">
            <a:off x="3527884" y="1874561"/>
            <a:ext cx="468052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utoShape 2" descr="1 - Wiktion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137" y="2340114"/>
            <a:ext cx="841815" cy="84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86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170" y="273102"/>
            <a:ext cx="878497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latin typeface="Courier New" pitchFamily="49" charset="0"/>
                <a:cs typeface="Courier New" pitchFamily="49" charset="0"/>
              </a:rPr>
              <a:t>Let S = </a:t>
            </a:r>
            <a:r>
              <a:rPr lang="en-IN" sz="3200" b="1" dirty="0" smtClean="0">
                <a:latin typeface="Courier New" pitchFamily="49" charset="0"/>
                <a:cs typeface="Courier New" pitchFamily="49" charset="0"/>
              </a:rPr>
              <a:t>1+2+3+4+5+6+7+…</a:t>
            </a:r>
          </a:p>
          <a:p>
            <a:endParaRPr lang="en-IN" sz="3200" dirty="0" smtClean="0"/>
          </a:p>
          <a:p>
            <a:r>
              <a:rPr lang="en-IN" sz="3200" b="1" dirty="0" smtClean="0">
                <a:latin typeface="Courier New" pitchFamily="49" charset="0"/>
                <a:cs typeface="Courier New" pitchFamily="49" charset="0"/>
              </a:rPr>
              <a:t>Consider </a:t>
            </a:r>
            <a:r>
              <a:rPr lang="en-IN" sz="3200" b="1" dirty="0">
                <a:latin typeface="Courier New" pitchFamily="49" charset="0"/>
                <a:cs typeface="Courier New" pitchFamily="49" charset="0"/>
              </a:rPr>
              <a:t>S1= 1-1+1-1+1-1+1-1</a:t>
            </a:r>
            <a:r>
              <a:rPr lang="en-IN" sz="32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endParaRPr lang="en-IN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 rot="16200000">
            <a:off x="3527884" y="1874561"/>
            <a:ext cx="468052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137" y="2340114"/>
            <a:ext cx="841815" cy="84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ight Arrow 9"/>
          <p:cNvSpPr/>
          <p:nvPr/>
        </p:nvSpPr>
        <p:spPr>
          <a:xfrm rot="16200000">
            <a:off x="4463988" y="1844825"/>
            <a:ext cx="468052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41" y="2310378"/>
            <a:ext cx="841815" cy="84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437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170" y="273102"/>
            <a:ext cx="878497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latin typeface="Courier New" pitchFamily="49" charset="0"/>
                <a:cs typeface="Courier New" pitchFamily="49" charset="0"/>
              </a:rPr>
              <a:t>Let S = </a:t>
            </a:r>
            <a:r>
              <a:rPr lang="en-IN" sz="3200" b="1" dirty="0" smtClean="0">
                <a:latin typeface="Courier New" pitchFamily="49" charset="0"/>
                <a:cs typeface="Courier New" pitchFamily="49" charset="0"/>
              </a:rPr>
              <a:t>1+2+3+4+5+6+7+…</a:t>
            </a:r>
          </a:p>
          <a:p>
            <a:endParaRPr lang="en-IN" sz="3200" dirty="0" smtClean="0"/>
          </a:p>
          <a:p>
            <a:r>
              <a:rPr lang="en-IN" sz="3200" b="1" dirty="0" smtClean="0">
                <a:latin typeface="Courier New" pitchFamily="49" charset="0"/>
                <a:cs typeface="Courier New" pitchFamily="49" charset="0"/>
              </a:rPr>
              <a:t>Consider </a:t>
            </a:r>
            <a:r>
              <a:rPr lang="en-IN" sz="3200" b="1" dirty="0">
                <a:latin typeface="Courier New" pitchFamily="49" charset="0"/>
                <a:cs typeface="Courier New" pitchFamily="49" charset="0"/>
              </a:rPr>
              <a:t>S1= 1-1+1-1+1-1+1-1</a:t>
            </a:r>
            <a:r>
              <a:rPr lang="en-IN" sz="32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endParaRPr lang="en-IN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16200000">
            <a:off x="3527884" y="1874561"/>
            <a:ext cx="468052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137" y="2340114"/>
            <a:ext cx="841815" cy="84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ight Arrow 16"/>
          <p:cNvSpPr/>
          <p:nvPr/>
        </p:nvSpPr>
        <p:spPr>
          <a:xfrm rot="16200000">
            <a:off x="4463988" y="1844825"/>
            <a:ext cx="468052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41" y="2310378"/>
            <a:ext cx="841815" cy="84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ight Arrow 18"/>
          <p:cNvSpPr/>
          <p:nvPr/>
        </p:nvSpPr>
        <p:spPr>
          <a:xfrm rot="16200000">
            <a:off x="5472100" y="1844825"/>
            <a:ext cx="468052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353" y="2310378"/>
            <a:ext cx="841815" cy="84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401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170" y="273102"/>
            <a:ext cx="878497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latin typeface="Courier New" pitchFamily="49" charset="0"/>
                <a:cs typeface="Courier New" pitchFamily="49" charset="0"/>
              </a:rPr>
              <a:t>Let S = </a:t>
            </a:r>
            <a:r>
              <a:rPr lang="en-IN" sz="3200" b="1" dirty="0" smtClean="0">
                <a:latin typeface="Courier New" pitchFamily="49" charset="0"/>
                <a:cs typeface="Courier New" pitchFamily="49" charset="0"/>
              </a:rPr>
              <a:t>1+2+3+4+5+6+7+…</a:t>
            </a:r>
          </a:p>
          <a:p>
            <a:endParaRPr lang="en-IN" sz="3200" dirty="0" smtClean="0"/>
          </a:p>
          <a:p>
            <a:r>
              <a:rPr lang="en-IN" sz="3200" b="1" dirty="0" smtClean="0">
                <a:latin typeface="Courier New" pitchFamily="49" charset="0"/>
                <a:cs typeface="Courier New" pitchFamily="49" charset="0"/>
              </a:rPr>
              <a:t>Consider </a:t>
            </a:r>
            <a:r>
              <a:rPr lang="en-IN" sz="3200" b="1" dirty="0">
                <a:latin typeface="Courier New" pitchFamily="49" charset="0"/>
                <a:cs typeface="Courier New" pitchFamily="49" charset="0"/>
              </a:rPr>
              <a:t>S1= 1-1+1-1+1-1+1-1</a:t>
            </a:r>
            <a:r>
              <a:rPr lang="en-IN" sz="32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endParaRPr lang="en-IN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 rot="16200000">
            <a:off x="3527884" y="1874561"/>
            <a:ext cx="468052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137" y="2340114"/>
            <a:ext cx="841815" cy="84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ight Arrow 20"/>
          <p:cNvSpPr/>
          <p:nvPr/>
        </p:nvSpPr>
        <p:spPr>
          <a:xfrm rot="16200000">
            <a:off x="4513715" y="1905608"/>
            <a:ext cx="468052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371161"/>
            <a:ext cx="841815" cy="84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ight Arrow 22"/>
          <p:cNvSpPr/>
          <p:nvPr/>
        </p:nvSpPr>
        <p:spPr>
          <a:xfrm rot="16200000">
            <a:off x="5449819" y="1905608"/>
            <a:ext cx="468052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371161"/>
            <a:ext cx="841815" cy="84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ight Arrow 24"/>
          <p:cNvSpPr/>
          <p:nvPr/>
        </p:nvSpPr>
        <p:spPr>
          <a:xfrm rot="16200000">
            <a:off x="6480212" y="1905608"/>
            <a:ext cx="468052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465" y="2371161"/>
            <a:ext cx="841815" cy="84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08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326" y="1052736"/>
            <a:ext cx="911018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Now, this sum should be 0 or 1 based on number of natural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numbers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taken.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infinite numbers are even, S1=0, if odd S1=1.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Riemann zeta function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gives it a value of ½.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Mathematical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community too agrees that the sum is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½.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How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?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serious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mathematical work went into the proof.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you are interested to know, please go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through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Ramanujan’s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summation principles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and zeta function</a:t>
            </a:r>
            <a:endParaRPr lang="en-IN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76672"/>
            <a:ext cx="88697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Having said that 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Let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us try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 simple proof avoiding all the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complexity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S1=1-1+1-1+1-1+1…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76672"/>
            <a:ext cx="88697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Having said that 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Let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us try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 simple proof avoiding all the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complexity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S1=1-1+1-1+1-1+1…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b="1" dirty="0">
                <a:latin typeface="Courier New" pitchFamily="49" charset="0"/>
                <a:cs typeface="Courier New" pitchFamily="49" charset="0"/>
              </a:rPr>
              <a:t>1-S1=1-(1-1+1-1+1-1+1…)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272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76672"/>
            <a:ext cx="886973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Having said that 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Let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us try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 simple proof avoiding all the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complexity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S1=1-1+1-1+1-1+1…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b="1" dirty="0">
                <a:latin typeface="Courier New" pitchFamily="49" charset="0"/>
                <a:cs typeface="Courier New" pitchFamily="49" charset="0"/>
              </a:rPr>
              <a:t>1-S1=1-(1-1+1-1+1-1+1…)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b="1" dirty="0">
                <a:latin typeface="Courier New" pitchFamily="49" charset="0"/>
                <a:cs typeface="Courier New" pitchFamily="49" charset="0"/>
              </a:rPr>
              <a:t>1-S1=1-1+1-1+1-1+1…..</a:t>
            </a:r>
          </a:p>
        </p:txBody>
      </p:sp>
    </p:spTree>
    <p:extLst>
      <p:ext uri="{BB962C8B-B14F-4D97-AF65-F5344CB8AC3E}">
        <p14:creationId xmlns:p14="http://schemas.microsoft.com/office/powerpoint/2010/main" val="45476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76672"/>
            <a:ext cx="886973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Having said that 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Let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us try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 simple proof avoiding all the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complexity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S1=1-1+1-1+1-1+1…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b="1" dirty="0">
                <a:latin typeface="Courier New" pitchFamily="49" charset="0"/>
                <a:cs typeface="Courier New" pitchFamily="49" charset="0"/>
              </a:rPr>
              <a:t>1-S1=1-(1-1+1-1+1-1+1…)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b="1" dirty="0">
                <a:latin typeface="Courier New" pitchFamily="49" charset="0"/>
                <a:cs typeface="Courier New" pitchFamily="49" charset="0"/>
              </a:rPr>
              <a:t>1-S1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=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I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7584" y="3369893"/>
            <a:ext cx="338437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1-1+1-1+1-1+1-1+1-1+…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210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76672"/>
            <a:ext cx="886973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Having said that 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Let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us try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 simple proof avoiding all the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complexity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S1=1-1+1-1+1-1+1…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b="1" dirty="0">
                <a:latin typeface="Courier New" pitchFamily="49" charset="0"/>
                <a:cs typeface="Courier New" pitchFamily="49" charset="0"/>
              </a:rPr>
              <a:t>1-S1=1-(1-1+1-1+1-1+1…)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b="1" dirty="0">
                <a:latin typeface="Courier New" pitchFamily="49" charset="0"/>
                <a:cs typeface="Courier New" pitchFamily="49" charset="0"/>
              </a:rPr>
              <a:t>1-S1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=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I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7584" y="3369893"/>
            <a:ext cx="3240360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1-1+1-1+1-1+1-1+1-1+…</a:t>
            </a:r>
            <a:endParaRPr lang="en-IN" dirty="0"/>
          </a:p>
        </p:txBody>
      </p:sp>
      <p:sp>
        <p:nvSpPr>
          <p:cNvPr id="3" name="Down Arrow 2"/>
          <p:cNvSpPr/>
          <p:nvPr/>
        </p:nvSpPr>
        <p:spPr>
          <a:xfrm>
            <a:off x="2133440" y="402257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187043" y="5233257"/>
            <a:ext cx="3240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1-S1 =  S1</a:t>
            </a:r>
            <a:endParaRPr lang="en-I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9592" y="5588149"/>
            <a:ext cx="5698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Courier New" pitchFamily="49" charset="0"/>
                <a:cs typeface="Courier New" pitchFamily="49" charset="0"/>
              </a:rPr>
              <a:t>So, 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S1 =  ½                          (I)</a:t>
            </a:r>
            <a:endParaRPr lang="en-IN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96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188640"/>
            <a:ext cx="849694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simple Arithmetic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rogression. 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 Sum of natural numbers from 1 to n. 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The answer is n(n+1)/2.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Atleast,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this is what we were taught all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throughout our schooling.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1" name="Picture 3" descr="C:\Program Files (x86)\Microsoft Office\MEDIA\CAGCAT10\j030125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026" y="3631503"/>
            <a:ext cx="3419974" cy="292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923928" y="2789141"/>
            <a:ext cx="3240360" cy="2096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980237"/>
            <a:ext cx="2286229" cy="1714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82" y="52291"/>
            <a:ext cx="8438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Now,</a:t>
            </a:r>
          </a:p>
          <a:p>
            <a:endParaRPr lang="en-IN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Let S2 = 1-2+3-4+5-6+7</a:t>
            </a:r>
            <a:r>
              <a:rPr lang="en-IN" b="1" dirty="0">
                <a:latin typeface="Courier New" pitchFamily="49" charset="0"/>
                <a:cs typeface="Courier New" pitchFamily="49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96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82" y="52291"/>
            <a:ext cx="84388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Now,</a:t>
            </a:r>
          </a:p>
          <a:p>
            <a:endParaRPr lang="en-IN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Let  S2 = 1-2+3-4+5-6+7…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Adding S2 both sides ,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          S2 = 1-2+3-4+5-6+7…</a:t>
            </a: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        + S2     1-2+3-4+5-6+7…</a:t>
            </a:r>
          </a:p>
          <a:p>
            <a:endParaRPr lang="en-IN" b="1" dirty="0" smtClean="0">
              <a:latin typeface="Courier New" pitchFamily="49" charset="0"/>
              <a:cs typeface="Courier New" pitchFamily="49" charset="0"/>
            </a:endParaRPr>
          </a:p>
          <a:p>
            <a:endParaRPr lang="en-IN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IN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187624" y="2636912"/>
            <a:ext cx="3456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66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82" y="52291"/>
            <a:ext cx="84388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Now,</a:t>
            </a:r>
          </a:p>
          <a:p>
            <a:endParaRPr lang="en-IN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Let  S2 = 1-2+3-4+5-6+7…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Adding S2 both sides ,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          S2 = 1-2+3-4+5-6+7…</a:t>
            </a: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        + S2     1-2+3-4+5-6+7…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2S2 = </a:t>
            </a:r>
            <a:r>
              <a:rPr lang="en-IN" b="1" dirty="0">
                <a:latin typeface="Courier New" pitchFamily="49" charset="0"/>
                <a:cs typeface="Courier New" pitchFamily="49" charset="0"/>
              </a:rPr>
              <a:t>1-1+1-1+1-1+1…..</a:t>
            </a:r>
            <a:endParaRPr lang="en-IN" b="1" dirty="0" smtClean="0">
              <a:latin typeface="Courier New" pitchFamily="49" charset="0"/>
              <a:cs typeface="Courier New" pitchFamily="49" charset="0"/>
            </a:endParaRPr>
          </a:p>
          <a:p>
            <a:endParaRPr lang="en-IN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IN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187624" y="2636912"/>
            <a:ext cx="3456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66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82" y="52291"/>
            <a:ext cx="843885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Now,</a:t>
            </a:r>
          </a:p>
          <a:p>
            <a:endParaRPr lang="en-IN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Let  S2 = 1-2+3-4+5-6+7…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Adding S2 both sides ,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          S2 = 1-2+3-4+5-6+7…</a:t>
            </a: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        + S2     1-2+3-4+5-6+7…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2S2 = 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1-1+1-1+1-1+1…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2S2 = S1         From(I)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2S2 = ½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S2 = ¼          (II)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IN" b="1" dirty="0" smtClean="0">
              <a:latin typeface="Courier New" pitchFamily="49" charset="0"/>
              <a:cs typeface="Courier New" pitchFamily="49" charset="0"/>
            </a:endParaRPr>
          </a:p>
          <a:p>
            <a:endParaRPr lang="en-IN" b="1" dirty="0" smtClean="0">
              <a:latin typeface="Courier New" pitchFamily="49" charset="0"/>
              <a:cs typeface="Courier New" pitchFamily="49" charset="0"/>
            </a:endParaRPr>
          </a:p>
          <a:p>
            <a:endParaRPr lang="en-IN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IN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187624" y="2636912"/>
            <a:ext cx="3456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62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88640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Let’s come back to our sum of infinite numbers.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S=1+2+3+4+5+6+7+8+9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96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88640"/>
            <a:ext cx="73448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Let’s come back to our sum of infinite numbers.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S=1+2+3+4+5+6+7+8+9…..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N" b="1" dirty="0">
                <a:latin typeface="Courier New" pitchFamily="49" charset="0"/>
                <a:cs typeface="Courier New" pitchFamily="49" charset="0"/>
              </a:rPr>
              <a:t>S2=1-2+3-4+5-6+7-8+9….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24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88640"/>
            <a:ext cx="73448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Let’s come back to our sum of infinite numbers.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S=1+2+3+4+5+6+7+8+9…..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N" b="1" dirty="0">
                <a:latin typeface="Courier New" pitchFamily="49" charset="0"/>
                <a:cs typeface="Courier New" pitchFamily="49" charset="0"/>
              </a:rPr>
              <a:t>S2=1-2+3-4+5-6+7-8+9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….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S-S2  =    4+8+12+16+20</a:t>
            </a:r>
            <a:r>
              <a:rPr lang="en-IN" b="1" dirty="0">
                <a:latin typeface="Courier New" pitchFamily="49" charset="0"/>
                <a:cs typeface="Courier New" pitchFamily="49" charset="0"/>
              </a:rPr>
              <a:t>…..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68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88640"/>
            <a:ext cx="73448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Let’s come back to our sum of infinite numbers.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S=1+2+3+4+5+6+7+8+9…..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N" b="1" dirty="0">
                <a:latin typeface="Courier New" pitchFamily="49" charset="0"/>
                <a:cs typeface="Courier New" pitchFamily="49" charset="0"/>
              </a:rPr>
              <a:t>S2=1-2+3-4+5-6+7-8+9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….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S-S2  =    4+8+12+16+20…..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S-S2  =  4(1+2+3+4+5+6+7+8….)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S-S2  =   4S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-3S   =   S2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-3S   =   ¼             (From (II))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     =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75656" y="5351472"/>
            <a:ext cx="936104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-1/12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50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2031314"/>
            <a:ext cx="57839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Amazing!!!</a:t>
            </a:r>
          </a:p>
          <a:p>
            <a:pPr algn="ctr"/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ctr"/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Our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sum is negative!</a:t>
            </a:r>
            <a:r>
              <a:rPr lang="en-US" dirty="0"/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1883" y="2492896"/>
            <a:ext cx="7200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Number-theorists call it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One of the most remarkable formulae in science”. 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347337"/>
            <a:ext cx="84249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So, </a:t>
            </a: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if ‘n’ were to tend to infinity, </a:t>
            </a: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summation should tend to infinity</a:t>
            </a:r>
            <a:endParaRPr lang="en-IN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253" y="1922622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131840" y="2484316"/>
            <a:ext cx="2016224" cy="684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utoShape 6" descr="Clip Art: Alphabet Set 00: N Lower Case BW I abcteach.com | abctea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62185"/>
            <a:ext cx="1663948" cy="1663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77" y="4653136"/>
            <a:ext cx="2198663" cy="1930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580" y="4746738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95" y="260648"/>
            <a:ext cx="7347231" cy="496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971599" y="5528274"/>
            <a:ext cx="7015761" cy="106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70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19" y="404664"/>
            <a:ext cx="8220447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01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75" y="183082"/>
            <a:ext cx="8281350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32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1786"/>
            <a:ext cx="7992888" cy="6322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899592" y="5733256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99592" y="6093296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32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32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1883" y="2492896"/>
            <a:ext cx="720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Further, it is interesting to know ‘S’=-1/12 has been used to derive the equations in 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“string theory”, quantum field theory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and in some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complex analytics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IN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89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331640" y="170080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hlinkClick r:id="rId2" tooltip="This link will take you away from steemit.com"/>
              </a:rPr>
              <a:t>When </a:t>
            </a:r>
            <a:r>
              <a:rPr lang="en-US" dirty="0">
                <a:hlinkClick r:id="rId2" tooltip="This link will take you away from steemit.com"/>
              </a:rPr>
              <a:t>Infinity Is Actually a Small, Negative Fraction - Slate.com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hlinkClick r:id="rId3" tooltip="This link will take you away from steemit.com"/>
              </a:rPr>
              <a:t>https://blogs.scientificamerican.com/roots-of-unity/does-123-really-equal-112/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hlinkClick r:id="rId4" tooltip="This link will take you away from steemit.com"/>
              </a:rPr>
              <a:t>Ramanujan's</a:t>
            </a:r>
            <a:r>
              <a:rPr lang="en-US" dirty="0">
                <a:hlinkClick r:id="rId4" tooltip="This link will take you away from steemit.com"/>
              </a:rPr>
              <a:t> full letter to Hardy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4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97" y="2348880"/>
            <a:ext cx="7872875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411334" y="993502"/>
            <a:ext cx="1678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Right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Re:Focus: Wrong vs. Miss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628800"/>
            <a:ext cx="4078758" cy="2334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5696" y="1484784"/>
            <a:ext cx="590465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Yes, mathematicians are saying ‘No’. </a:t>
            </a:r>
          </a:p>
          <a:p>
            <a:endParaRPr lang="en-US" sz="4000" b="1" dirty="0">
              <a:latin typeface="Courier New" pitchFamily="49" charset="0"/>
              <a:cs typeface="Courier New" pitchFamily="49" charset="0"/>
            </a:endParaRPr>
          </a:p>
          <a:p>
            <a:endParaRPr lang="en-US" sz="4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4000" b="1" dirty="0">
              <a:latin typeface="Courier New" pitchFamily="49" charset="0"/>
              <a:cs typeface="Courier New" pitchFamily="49" charset="0"/>
            </a:endParaRPr>
          </a:p>
          <a:p>
            <a:endParaRPr lang="en-US" sz="4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4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060848"/>
            <a:ext cx="400050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005" y="299751"/>
            <a:ext cx="1071562" cy="107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35856" y="395037"/>
            <a:ext cx="4336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Courier New" pitchFamily="49" charset="0"/>
                <a:cs typeface="Courier New" pitchFamily="49" charset="0"/>
              </a:rPr>
              <a:t>Confused ?</a:t>
            </a:r>
            <a:endParaRPr lang="en-IN" sz="5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83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391" y="4197092"/>
            <a:ext cx="3643250" cy="2040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4932" y="44624"/>
            <a:ext cx="8991564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urier New" pitchFamily="49" charset="0"/>
                <a:cs typeface="Courier New" pitchFamily="49" charset="0"/>
              </a:rPr>
              <a:t>Is there some hidden mystery behind this?</a:t>
            </a:r>
          </a:p>
          <a:p>
            <a:endParaRPr lang="en-US" sz="28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ourier New" pitchFamily="49" charset="0"/>
              <a:cs typeface="Courier New" pitchFamily="49" charset="0"/>
            </a:endParaRPr>
          </a:p>
          <a:p>
            <a:endParaRPr lang="en-US" sz="28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urier New" pitchFamily="49" charset="0"/>
                <a:cs typeface="Courier New" pitchFamily="49" charset="0"/>
              </a:rPr>
              <a:t>           Let us Find it out!</a:t>
            </a:r>
            <a:endParaRPr lang="en-IN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68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750</Words>
  <Application>Microsoft Office PowerPoint</Application>
  <PresentationFormat>On-screen Show (4:3)</PresentationFormat>
  <Paragraphs>278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27</cp:revision>
  <dcterms:created xsi:type="dcterms:W3CDTF">2020-10-12T03:02:56Z</dcterms:created>
  <dcterms:modified xsi:type="dcterms:W3CDTF">2020-10-12T06:59:38Z</dcterms:modified>
</cp:coreProperties>
</file>