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5" r:id="rId5"/>
    <p:sldId id="294" r:id="rId6"/>
    <p:sldId id="279" r:id="rId7"/>
    <p:sldId id="280" r:id="rId8"/>
    <p:sldId id="281" r:id="rId9"/>
    <p:sldId id="282" r:id="rId10"/>
    <p:sldId id="283" r:id="rId11"/>
    <p:sldId id="286" r:id="rId12"/>
    <p:sldId id="285" r:id="rId13"/>
    <p:sldId id="284" r:id="rId14"/>
    <p:sldId id="288" r:id="rId15"/>
    <p:sldId id="287" r:id="rId16"/>
    <p:sldId id="292" r:id="rId17"/>
    <p:sldId id="29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Yatin Lokhande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E00953-C2C2-4FC6-B302-A1F5D53D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>
                <a:solidFill>
                  <a:schemeClr val="accent5"/>
                </a:solidFill>
              </a:rPr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E14BB-17DA-4114-A005-1B48F27E6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721365"/>
            <a:ext cx="8049748" cy="267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7-A530-4CC7-B397-8CA820B6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0" y="4398264"/>
            <a:ext cx="347711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>
                <a:solidFill>
                  <a:schemeClr val="accent5"/>
                </a:solidFill>
              </a:rPr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3745-8B76-4CEC-AF5B-19A5535AB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6" y="1874002"/>
            <a:ext cx="3600953" cy="3639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8FE27-7DBC-414E-A66B-DA2D62D88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874002"/>
            <a:ext cx="696374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10094-8AED-4F97-BBD1-E41D6404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36" y="1242214"/>
            <a:ext cx="6677957" cy="4105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6A03C-22F3-4DEC-94A8-27FA11E9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94" y="4004850"/>
            <a:ext cx="25816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FEFD8-3E2F-4E75-AD37-C88FB3B7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256118"/>
            <a:ext cx="9392961" cy="368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62A25-3372-4B4B-8056-22F2B2A1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88" y="4942807"/>
            <a:ext cx="316274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Top 3 products in each division that have a high total_sold_quantity in the </a:t>
            </a:r>
            <a:r>
              <a:rPr lang="en-GB" b="1" dirty="0" err="1">
                <a:solidFill>
                  <a:schemeClr val="accent5"/>
                </a:solidFill>
              </a:rPr>
              <a:t>fiscal_year</a:t>
            </a:r>
            <a:r>
              <a:rPr lang="en-GB" b="1" dirty="0">
                <a:solidFill>
                  <a:schemeClr val="accent5"/>
                </a:solidFill>
              </a:rPr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41DDB-039B-4C18-8029-579FCAF9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4" y="1138955"/>
            <a:ext cx="6030167" cy="4029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1C908-C7CC-42E1-AD53-35871EED0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7" y="3153774"/>
            <a:ext cx="559313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630017" y="1045788"/>
            <a:ext cx="928977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solidFill>
                  <a:srgbClr val="0070C0"/>
                </a:solidFill>
                <a:effectLst/>
                <a:latin typeface="Söhne"/>
              </a:rPr>
              <a:t>Unveiling Insights: Leveraging Data for Strategic Decision-Making</a:t>
            </a:r>
          </a:p>
          <a:p>
            <a:pPr algn="l">
              <a:lnSpc>
                <a:spcPct val="15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GB" b="1" i="0" dirty="0">
                <a:solidFill>
                  <a:srgbClr val="0070C0"/>
                </a:solidFill>
                <a:effectLst/>
                <a:latin typeface="Söhne"/>
              </a:rPr>
              <a:t>Problem Statement:</a:t>
            </a:r>
            <a:r>
              <a:rPr lang="en-GB" b="0" i="0" dirty="0">
                <a:solidFill>
                  <a:srgbClr val="0070C0"/>
                </a:solidFill>
                <a:effectLst/>
                <a:latin typeface="Söhne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0070C0"/>
                </a:solidFill>
                <a:effectLst/>
                <a:latin typeface="Söhne"/>
              </a:rPr>
              <a:t>NexGen Hardware,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EAD26-F594-4B07-820E-422A7D38754C}"/>
              </a:ext>
            </a:extLst>
          </p:cNvPr>
          <p:cNvSpPr txBox="1"/>
          <p:nvPr/>
        </p:nvSpPr>
        <p:spPr>
          <a:xfrm>
            <a:off x="1630016" y="3897338"/>
            <a:ext cx="92897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70C0"/>
                </a:solidFill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dirty="0">
              <a:solidFill>
                <a:srgbClr val="0070C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solidFill>
                  <a:srgbClr val="0070C0"/>
                </a:solidFill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Significant increase in unique products, with 334 in 2021 compared to 245 in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"Notebook" segment boasts the highest product count, with 129 products.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"Accessories" segment saw a notable increase in product counts, with 34 more products in 2021 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"Flipkart" leads with the highest average pre-invoice discount percentage at 30.83%.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"Retailer" channel contributes to 73.22% 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Database Overview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46807" y="589486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Provide the list of market in which customer </a:t>
            </a:r>
          </a:p>
          <a:p>
            <a:r>
              <a:rPr lang="en-GB" sz="2000" b="1" dirty="0">
                <a:solidFill>
                  <a:schemeClr val="accent5"/>
                </a:solidFill>
              </a:rPr>
              <a:t>“Atliq Exclusive” operates its business in APAC region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C1567-611E-471D-BB18-610783ADE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93" y="2162402"/>
            <a:ext cx="6033740" cy="1907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9081C2-0C66-4A57-BD32-229A329C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0" y="2162402"/>
            <a:ext cx="1811763" cy="37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92F0B-8A7F-49EA-8655-BD8AD79E6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1" y="1457358"/>
            <a:ext cx="7544853" cy="298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06CA19-541B-4ED5-A5BC-3DD51FCB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12" y="4952676"/>
            <a:ext cx="5515745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1" y="54594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What is the percentage of unique product increase in 2021vs.2020?</a:t>
            </a:r>
          </a:p>
        </p:txBody>
      </p:sp>
    </p:spTree>
    <p:extLst>
      <p:ext uri="{BB962C8B-B14F-4D97-AF65-F5344CB8AC3E}">
        <p14:creationId xmlns:p14="http://schemas.microsoft.com/office/powerpoint/2010/main" val="19099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693758"/>
            <a:ext cx="9389456" cy="104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Provide  a  report  with  all  the  unique  product  counts  for  each  segment</a:t>
            </a:r>
            <a:endParaRPr lang="en-IN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The  final  output</a:t>
            </a:r>
            <a:r>
              <a:rPr lang="en-IN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contains  2  fields, segment   product count.</a:t>
            </a:r>
            <a:endParaRPr lang="en-IN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18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269E-E143-4C38-AFC2-0DA91A20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70" y="2258374"/>
            <a:ext cx="2825244" cy="2341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9C2FE-5B14-4061-8C32-C13D037F6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9" y="2258374"/>
            <a:ext cx="6201640" cy="23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  <a:endParaRPr lang="en-IN" b="1" dirty="0">
              <a:latin typeface="Avenir LT Pro 65 Medium" panose="020B06030202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540000" y="132674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>
                <a:solidFill>
                  <a:schemeClr val="accent5"/>
                </a:solidFill>
              </a:rPr>
              <a:t>Follow-up: Which segment  had the  most  increase  in  unique  products  in 2021 vs 2020?          The final output contains these fields, segment</a:t>
            </a:r>
            <a:r>
              <a:rPr lang="en-IN" b="1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chemeClr val="accent5"/>
                </a:solidFill>
              </a:rPr>
              <a:t>product   count    2020    product_count_202I      difference.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D6AB9-D5FD-4454-82FE-D2A77FBB4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274255"/>
            <a:ext cx="7754432" cy="3191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56830-2469-4ECF-8FA7-12C09322B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43" y="4465575"/>
            <a:ext cx="574437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NexGen Hardware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products The final output that have the highest and lowest manufacturing costs</a:t>
            </a:r>
          </a:p>
          <a:p>
            <a:r>
              <a:rPr lang="en-GB" b="1" dirty="0">
                <a:solidFill>
                  <a:schemeClr val="accent5"/>
                </a:solidFill>
              </a:rPr>
              <a:t>should contain these fields, product_code,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6FBA8-AD9F-4FCA-9B0D-D5149808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2" y="1644390"/>
            <a:ext cx="5839640" cy="304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2B9CF-DFC5-40BE-966B-FFA2AD14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78" y="4988351"/>
            <a:ext cx="509658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7423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111111</Template>
  <TotalTime>322</TotalTime>
  <Words>622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LT Pro 65 Medium</vt:lpstr>
      <vt:lpstr>Calibri</vt:lpstr>
      <vt:lpstr>Calibri Light</vt:lpstr>
      <vt:lpstr>Söhne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Yatin</dc:creator>
  <cp:lastModifiedBy>Avinash Dubey</cp:lastModifiedBy>
  <cp:revision>54</cp:revision>
  <dcterms:created xsi:type="dcterms:W3CDTF">2024-04-27T19:30:57Z</dcterms:created>
  <dcterms:modified xsi:type="dcterms:W3CDTF">2025-05-25T13:44:52Z</dcterms:modified>
</cp:coreProperties>
</file>