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321" r:id="rId2"/>
    <p:sldId id="310" r:id="rId3"/>
    <p:sldId id="311" r:id="rId4"/>
    <p:sldId id="312" r:id="rId5"/>
    <p:sldId id="313" r:id="rId6"/>
    <p:sldId id="314" r:id="rId7"/>
    <p:sldId id="315" r:id="rId8"/>
    <p:sldId id="316" r:id="rId9"/>
    <p:sldId id="317" r:id="rId10"/>
    <p:sldId id="318" r:id="rId11"/>
    <p:sldId id="319" r:id="rId12"/>
  </p:sldIdLst>
  <p:sldSz cx="12188825" cy="6858000"/>
  <p:notesSz cx="6858000" cy="9144000"/>
  <p:custDataLst>
    <p:tags r:id="rId1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29" autoAdjust="0"/>
  </p:normalViewPr>
  <p:slideViewPr>
    <p:cSldViewPr showGuides="1">
      <p:cViewPr>
        <p:scale>
          <a:sx n="33" d="100"/>
          <a:sy n="33" d="100"/>
        </p:scale>
        <p:origin x="1948" y="700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8E1CAA9-D6D9-4184-8897-F59E90159D6C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1FE54825-87E1-4A9B-A7FA-A642B83973F6}">
      <dgm:prSet/>
      <dgm:spPr/>
      <dgm:t>
        <a:bodyPr/>
        <a:lstStyle/>
        <a:p>
          <a:r>
            <a:rPr lang="en-US"/>
            <a:t>Heart disease is the leading cause of death in the world over the past 10 years.</a:t>
          </a:r>
        </a:p>
      </dgm:t>
    </dgm:pt>
    <dgm:pt modelId="{87DA96BF-17D1-4560-BAD1-D501E88E2FFD}" type="parTrans" cxnId="{1A5893D2-1E32-4696-9B96-FDEC73DB0D03}">
      <dgm:prSet/>
      <dgm:spPr/>
      <dgm:t>
        <a:bodyPr/>
        <a:lstStyle/>
        <a:p>
          <a:endParaRPr lang="en-US"/>
        </a:p>
      </dgm:t>
    </dgm:pt>
    <dgm:pt modelId="{D2059CAE-5639-4A0E-AB0B-2B90B3F8774C}" type="sibTrans" cxnId="{1A5893D2-1E32-4696-9B96-FDEC73DB0D03}">
      <dgm:prSet/>
      <dgm:spPr/>
      <dgm:t>
        <a:bodyPr/>
        <a:lstStyle/>
        <a:p>
          <a:endParaRPr lang="en-US"/>
        </a:p>
      </dgm:t>
    </dgm:pt>
    <dgm:pt modelId="{5945373C-97CC-4BDF-AD9A-68D9A1192DA8}">
      <dgm:prSet/>
      <dgm:spPr/>
      <dgm:t>
        <a:bodyPr/>
        <a:lstStyle/>
        <a:p>
          <a:r>
            <a:rPr lang="en-US"/>
            <a:t>The goal of this project is to analyse the heart disease occurrence , based on the combination of features that describes the heart disease.</a:t>
          </a:r>
        </a:p>
      </dgm:t>
    </dgm:pt>
    <dgm:pt modelId="{9F88A105-5968-4031-B35D-BB27AC1E67BC}" type="parTrans" cxnId="{C12199ED-D9D7-4C8C-9055-D576D42AD228}">
      <dgm:prSet/>
      <dgm:spPr/>
      <dgm:t>
        <a:bodyPr/>
        <a:lstStyle/>
        <a:p>
          <a:endParaRPr lang="en-US"/>
        </a:p>
      </dgm:t>
    </dgm:pt>
    <dgm:pt modelId="{A3A16B5B-39B7-43D4-BC95-9A1CC0617864}" type="sibTrans" cxnId="{C12199ED-D9D7-4C8C-9055-D576D42AD228}">
      <dgm:prSet/>
      <dgm:spPr/>
      <dgm:t>
        <a:bodyPr/>
        <a:lstStyle/>
        <a:p>
          <a:endParaRPr lang="en-US"/>
        </a:p>
      </dgm:t>
    </dgm:pt>
    <dgm:pt modelId="{305BEC3A-9213-4BEE-BDFC-1842DB67F462}">
      <dgm:prSet/>
      <dgm:spPr/>
      <dgm:t>
        <a:bodyPr/>
        <a:lstStyle/>
        <a:p>
          <a:r>
            <a:rPr lang="en-US"/>
            <a:t>There are several parameter such as high blood pressure, high cholesterol, fasting blood sugar, coronary artery disease(AHD) etc. for analysing the person have a heart disease or not.</a:t>
          </a:r>
        </a:p>
      </dgm:t>
    </dgm:pt>
    <dgm:pt modelId="{DD7A60B3-EE8C-4BBC-82E9-0F3053E9F07E}" type="parTrans" cxnId="{308ECB9B-5E08-4809-9A79-B94616137975}">
      <dgm:prSet/>
      <dgm:spPr/>
      <dgm:t>
        <a:bodyPr/>
        <a:lstStyle/>
        <a:p>
          <a:endParaRPr lang="en-US"/>
        </a:p>
      </dgm:t>
    </dgm:pt>
    <dgm:pt modelId="{77C92BDC-34F5-4F98-A6C7-43BAAF0F07E1}" type="sibTrans" cxnId="{308ECB9B-5E08-4809-9A79-B94616137975}">
      <dgm:prSet/>
      <dgm:spPr/>
      <dgm:t>
        <a:bodyPr/>
        <a:lstStyle/>
        <a:p>
          <a:endParaRPr lang="en-US"/>
        </a:p>
      </dgm:t>
    </dgm:pt>
    <dgm:pt modelId="{4466D5BE-A07A-4D86-AE8D-0B28BBB36BA9}" type="pres">
      <dgm:prSet presAssocID="{28E1CAA9-D6D9-4184-8897-F59E90159D6C}" presName="outerComposite" presStyleCnt="0">
        <dgm:presLayoutVars>
          <dgm:chMax val="5"/>
          <dgm:dir/>
          <dgm:resizeHandles val="exact"/>
        </dgm:presLayoutVars>
      </dgm:prSet>
      <dgm:spPr/>
    </dgm:pt>
    <dgm:pt modelId="{52B47A30-05FA-47E5-B8F6-B89E51DB6572}" type="pres">
      <dgm:prSet presAssocID="{28E1CAA9-D6D9-4184-8897-F59E90159D6C}" presName="dummyMaxCanvas" presStyleCnt="0">
        <dgm:presLayoutVars/>
      </dgm:prSet>
      <dgm:spPr/>
    </dgm:pt>
    <dgm:pt modelId="{08D03721-3146-495F-A78B-B3DEDDBA19D9}" type="pres">
      <dgm:prSet presAssocID="{28E1CAA9-D6D9-4184-8897-F59E90159D6C}" presName="ThreeNodes_1" presStyleLbl="node1" presStyleIdx="0" presStyleCnt="3">
        <dgm:presLayoutVars>
          <dgm:bulletEnabled val="1"/>
        </dgm:presLayoutVars>
      </dgm:prSet>
      <dgm:spPr/>
    </dgm:pt>
    <dgm:pt modelId="{3D57BA15-296E-4138-8D20-0F89945E53D5}" type="pres">
      <dgm:prSet presAssocID="{28E1CAA9-D6D9-4184-8897-F59E90159D6C}" presName="ThreeNodes_2" presStyleLbl="node1" presStyleIdx="1" presStyleCnt="3">
        <dgm:presLayoutVars>
          <dgm:bulletEnabled val="1"/>
        </dgm:presLayoutVars>
      </dgm:prSet>
      <dgm:spPr/>
    </dgm:pt>
    <dgm:pt modelId="{18AE8396-82D7-4EF4-94F7-C916820F5206}" type="pres">
      <dgm:prSet presAssocID="{28E1CAA9-D6D9-4184-8897-F59E90159D6C}" presName="ThreeNodes_3" presStyleLbl="node1" presStyleIdx="2" presStyleCnt="3">
        <dgm:presLayoutVars>
          <dgm:bulletEnabled val="1"/>
        </dgm:presLayoutVars>
      </dgm:prSet>
      <dgm:spPr/>
    </dgm:pt>
    <dgm:pt modelId="{F8F823BA-2A33-4F59-A88B-F3D7B7CAC349}" type="pres">
      <dgm:prSet presAssocID="{28E1CAA9-D6D9-4184-8897-F59E90159D6C}" presName="ThreeConn_1-2" presStyleLbl="fgAccFollowNode1" presStyleIdx="0" presStyleCnt="2">
        <dgm:presLayoutVars>
          <dgm:bulletEnabled val="1"/>
        </dgm:presLayoutVars>
      </dgm:prSet>
      <dgm:spPr/>
    </dgm:pt>
    <dgm:pt modelId="{50945B3A-79E4-4455-BB22-DFF6A301BEE3}" type="pres">
      <dgm:prSet presAssocID="{28E1CAA9-D6D9-4184-8897-F59E90159D6C}" presName="ThreeConn_2-3" presStyleLbl="fgAccFollowNode1" presStyleIdx="1" presStyleCnt="2">
        <dgm:presLayoutVars>
          <dgm:bulletEnabled val="1"/>
        </dgm:presLayoutVars>
      </dgm:prSet>
      <dgm:spPr/>
    </dgm:pt>
    <dgm:pt modelId="{34A3F0FE-FC3E-4B1E-A1A6-68116A2667FC}" type="pres">
      <dgm:prSet presAssocID="{28E1CAA9-D6D9-4184-8897-F59E90159D6C}" presName="ThreeNodes_1_text" presStyleLbl="node1" presStyleIdx="2" presStyleCnt="3">
        <dgm:presLayoutVars>
          <dgm:bulletEnabled val="1"/>
        </dgm:presLayoutVars>
      </dgm:prSet>
      <dgm:spPr/>
    </dgm:pt>
    <dgm:pt modelId="{8568138F-A345-4C2C-B4B5-78FABA652E17}" type="pres">
      <dgm:prSet presAssocID="{28E1CAA9-D6D9-4184-8897-F59E90159D6C}" presName="ThreeNodes_2_text" presStyleLbl="node1" presStyleIdx="2" presStyleCnt="3">
        <dgm:presLayoutVars>
          <dgm:bulletEnabled val="1"/>
        </dgm:presLayoutVars>
      </dgm:prSet>
      <dgm:spPr/>
    </dgm:pt>
    <dgm:pt modelId="{CF5D05AA-4A17-484D-900C-A5D89312B3BA}" type="pres">
      <dgm:prSet presAssocID="{28E1CAA9-D6D9-4184-8897-F59E90159D6C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CA4E2E12-2908-4C40-BAF5-FFB1A720F9A4}" type="presOf" srcId="{5945373C-97CC-4BDF-AD9A-68D9A1192DA8}" destId="{3D57BA15-296E-4138-8D20-0F89945E53D5}" srcOrd="0" destOrd="0" presId="urn:microsoft.com/office/officeart/2005/8/layout/vProcess5"/>
    <dgm:cxn modelId="{A9A32015-2017-4626-A388-846A202FD717}" type="presOf" srcId="{1FE54825-87E1-4A9B-A7FA-A642B83973F6}" destId="{08D03721-3146-495F-A78B-B3DEDDBA19D9}" srcOrd="0" destOrd="0" presId="urn:microsoft.com/office/officeart/2005/8/layout/vProcess5"/>
    <dgm:cxn modelId="{00E0193F-9C37-4057-B02F-EDD597398B23}" type="presOf" srcId="{28E1CAA9-D6D9-4184-8897-F59E90159D6C}" destId="{4466D5BE-A07A-4D86-AE8D-0B28BBB36BA9}" srcOrd="0" destOrd="0" presId="urn:microsoft.com/office/officeart/2005/8/layout/vProcess5"/>
    <dgm:cxn modelId="{588BE966-F70E-4F73-8E67-4B2744BC51A8}" type="presOf" srcId="{5945373C-97CC-4BDF-AD9A-68D9A1192DA8}" destId="{8568138F-A345-4C2C-B4B5-78FABA652E17}" srcOrd="1" destOrd="0" presId="urn:microsoft.com/office/officeart/2005/8/layout/vProcess5"/>
    <dgm:cxn modelId="{DA19438F-F7D3-4AD6-890A-C779CAD2193E}" type="presOf" srcId="{A3A16B5B-39B7-43D4-BC95-9A1CC0617864}" destId="{50945B3A-79E4-4455-BB22-DFF6A301BEE3}" srcOrd="0" destOrd="0" presId="urn:microsoft.com/office/officeart/2005/8/layout/vProcess5"/>
    <dgm:cxn modelId="{0C8BEE95-1CE8-4A89-AFEA-DDD9FB9CF2FC}" type="presOf" srcId="{305BEC3A-9213-4BEE-BDFC-1842DB67F462}" destId="{CF5D05AA-4A17-484D-900C-A5D89312B3BA}" srcOrd="1" destOrd="0" presId="urn:microsoft.com/office/officeart/2005/8/layout/vProcess5"/>
    <dgm:cxn modelId="{B3963C9A-46D1-4F19-BAB0-3B26DC93A438}" type="presOf" srcId="{1FE54825-87E1-4A9B-A7FA-A642B83973F6}" destId="{34A3F0FE-FC3E-4B1E-A1A6-68116A2667FC}" srcOrd="1" destOrd="0" presId="urn:microsoft.com/office/officeart/2005/8/layout/vProcess5"/>
    <dgm:cxn modelId="{308ECB9B-5E08-4809-9A79-B94616137975}" srcId="{28E1CAA9-D6D9-4184-8897-F59E90159D6C}" destId="{305BEC3A-9213-4BEE-BDFC-1842DB67F462}" srcOrd="2" destOrd="0" parTransId="{DD7A60B3-EE8C-4BBC-82E9-0F3053E9F07E}" sibTransId="{77C92BDC-34F5-4F98-A6C7-43BAAF0F07E1}"/>
    <dgm:cxn modelId="{8052F1C4-03B0-48B7-8885-E3CB759390E3}" type="presOf" srcId="{305BEC3A-9213-4BEE-BDFC-1842DB67F462}" destId="{18AE8396-82D7-4EF4-94F7-C916820F5206}" srcOrd="0" destOrd="0" presId="urn:microsoft.com/office/officeart/2005/8/layout/vProcess5"/>
    <dgm:cxn modelId="{1A5893D2-1E32-4696-9B96-FDEC73DB0D03}" srcId="{28E1CAA9-D6D9-4184-8897-F59E90159D6C}" destId="{1FE54825-87E1-4A9B-A7FA-A642B83973F6}" srcOrd="0" destOrd="0" parTransId="{87DA96BF-17D1-4560-BAD1-D501E88E2FFD}" sibTransId="{D2059CAE-5639-4A0E-AB0B-2B90B3F8774C}"/>
    <dgm:cxn modelId="{A9B9DEEB-0359-4D9D-87B1-85C715BD0F78}" type="presOf" srcId="{D2059CAE-5639-4A0E-AB0B-2B90B3F8774C}" destId="{F8F823BA-2A33-4F59-A88B-F3D7B7CAC349}" srcOrd="0" destOrd="0" presId="urn:microsoft.com/office/officeart/2005/8/layout/vProcess5"/>
    <dgm:cxn modelId="{C12199ED-D9D7-4C8C-9055-D576D42AD228}" srcId="{28E1CAA9-D6D9-4184-8897-F59E90159D6C}" destId="{5945373C-97CC-4BDF-AD9A-68D9A1192DA8}" srcOrd="1" destOrd="0" parTransId="{9F88A105-5968-4031-B35D-BB27AC1E67BC}" sibTransId="{A3A16B5B-39B7-43D4-BC95-9A1CC0617864}"/>
    <dgm:cxn modelId="{0B3D0029-49C6-40DB-BC41-9A0BEF3B0F17}" type="presParOf" srcId="{4466D5BE-A07A-4D86-AE8D-0B28BBB36BA9}" destId="{52B47A30-05FA-47E5-B8F6-B89E51DB6572}" srcOrd="0" destOrd="0" presId="urn:microsoft.com/office/officeart/2005/8/layout/vProcess5"/>
    <dgm:cxn modelId="{4B5C1B23-B915-442D-8946-8B7FE822BFB6}" type="presParOf" srcId="{4466D5BE-A07A-4D86-AE8D-0B28BBB36BA9}" destId="{08D03721-3146-495F-A78B-B3DEDDBA19D9}" srcOrd="1" destOrd="0" presId="urn:microsoft.com/office/officeart/2005/8/layout/vProcess5"/>
    <dgm:cxn modelId="{DCCF1D95-BBF7-4F41-A3D8-A982C92D5CBC}" type="presParOf" srcId="{4466D5BE-A07A-4D86-AE8D-0B28BBB36BA9}" destId="{3D57BA15-296E-4138-8D20-0F89945E53D5}" srcOrd="2" destOrd="0" presId="urn:microsoft.com/office/officeart/2005/8/layout/vProcess5"/>
    <dgm:cxn modelId="{B57C98E5-2EEC-49BF-9663-6DF4335C1D48}" type="presParOf" srcId="{4466D5BE-A07A-4D86-AE8D-0B28BBB36BA9}" destId="{18AE8396-82D7-4EF4-94F7-C916820F5206}" srcOrd="3" destOrd="0" presId="urn:microsoft.com/office/officeart/2005/8/layout/vProcess5"/>
    <dgm:cxn modelId="{6CDEEE84-2A98-4F7F-B38E-5B88494C6EDB}" type="presParOf" srcId="{4466D5BE-A07A-4D86-AE8D-0B28BBB36BA9}" destId="{F8F823BA-2A33-4F59-A88B-F3D7B7CAC349}" srcOrd="4" destOrd="0" presId="urn:microsoft.com/office/officeart/2005/8/layout/vProcess5"/>
    <dgm:cxn modelId="{7B87D66B-F9C2-4E38-8FE7-88FA20C93B41}" type="presParOf" srcId="{4466D5BE-A07A-4D86-AE8D-0B28BBB36BA9}" destId="{50945B3A-79E4-4455-BB22-DFF6A301BEE3}" srcOrd="5" destOrd="0" presId="urn:microsoft.com/office/officeart/2005/8/layout/vProcess5"/>
    <dgm:cxn modelId="{0FB675DD-5357-4405-AE6C-A478469F3317}" type="presParOf" srcId="{4466D5BE-A07A-4D86-AE8D-0B28BBB36BA9}" destId="{34A3F0FE-FC3E-4B1E-A1A6-68116A2667FC}" srcOrd="6" destOrd="0" presId="urn:microsoft.com/office/officeart/2005/8/layout/vProcess5"/>
    <dgm:cxn modelId="{B8B8581B-C452-474A-868C-E788DF0478C1}" type="presParOf" srcId="{4466D5BE-A07A-4D86-AE8D-0B28BBB36BA9}" destId="{8568138F-A345-4C2C-B4B5-78FABA652E17}" srcOrd="7" destOrd="0" presId="urn:microsoft.com/office/officeart/2005/8/layout/vProcess5"/>
    <dgm:cxn modelId="{53058913-F65D-4F45-B4AD-CA52ED0A3669}" type="presParOf" srcId="{4466D5BE-A07A-4D86-AE8D-0B28BBB36BA9}" destId="{CF5D05AA-4A17-484D-900C-A5D89312B3BA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D03721-3146-495F-A78B-B3DEDDBA19D9}">
      <dsp:nvSpPr>
        <dsp:cNvPr id="0" name=""/>
        <dsp:cNvSpPr/>
      </dsp:nvSpPr>
      <dsp:spPr>
        <a:xfrm>
          <a:off x="0" y="0"/>
          <a:ext cx="7993699" cy="121693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Heart disease is the leading cause of death in the world over the past 10 years.</a:t>
          </a:r>
        </a:p>
      </dsp:txBody>
      <dsp:txXfrm>
        <a:off x="35643" y="35643"/>
        <a:ext cx="6680535" cy="1145644"/>
      </dsp:txXfrm>
    </dsp:sp>
    <dsp:sp modelId="{3D57BA15-296E-4138-8D20-0F89945E53D5}">
      <dsp:nvSpPr>
        <dsp:cNvPr id="0" name=""/>
        <dsp:cNvSpPr/>
      </dsp:nvSpPr>
      <dsp:spPr>
        <a:xfrm>
          <a:off x="705326" y="1419751"/>
          <a:ext cx="7993699" cy="121693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The goal of this project is to analyse the heart disease occurrence , based on the combination of features that describes the heart disease.</a:t>
          </a:r>
        </a:p>
      </dsp:txBody>
      <dsp:txXfrm>
        <a:off x="740969" y="1455394"/>
        <a:ext cx="6426082" cy="1145644"/>
      </dsp:txXfrm>
    </dsp:sp>
    <dsp:sp modelId="{18AE8396-82D7-4EF4-94F7-C916820F5206}">
      <dsp:nvSpPr>
        <dsp:cNvPr id="0" name=""/>
        <dsp:cNvSpPr/>
      </dsp:nvSpPr>
      <dsp:spPr>
        <a:xfrm>
          <a:off x="1410652" y="2839503"/>
          <a:ext cx="7993699" cy="121693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There are several parameter such as high blood pressure, high cholesterol, fasting blood sugar, coronary artery disease(AHD) etc. for analysing the person have a heart disease or not.</a:t>
          </a:r>
        </a:p>
      </dsp:txBody>
      <dsp:txXfrm>
        <a:off x="1446295" y="2875146"/>
        <a:ext cx="6426082" cy="1145644"/>
      </dsp:txXfrm>
    </dsp:sp>
    <dsp:sp modelId="{F8F823BA-2A33-4F59-A88B-F3D7B7CAC349}">
      <dsp:nvSpPr>
        <dsp:cNvPr id="0" name=""/>
        <dsp:cNvSpPr/>
      </dsp:nvSpPr>
      <dsp:spPr>
        <a:xfrm>
          <a:off x="7202694" y="922838"/>
          <a:ext cx="791004" cy="791004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7380670" y="922838"/>
        <a:ext cx="435052" cy="595231"/>
      </dsp:txXfrm>
    </dsp:sp>
    <dsp:sp modelId="{50945B3A-79E4-4455-BB22-DFF6A301BEE3}">
      <dsp:nvSpPr>
        <dsp:cNvPr id="0" name=""/>
        <dsp:cNvSpPr/>
      </dsp:nvSpPr>
      <dsp:spPr>
        <a:xfrm>
          <a:off x="7908020" y="2334477"/>
          <a:ext cx="791004" cy="791004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8085996" y="2334477"/>
        <a:ext cx="435052" cy="5952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6/15/2023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6/15/2023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6/15/2023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6/15/2023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6/15/2023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6/15/2023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6/15/2023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6/15/2023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6/15/2023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6/15/2023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6/15/2023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6/15/2023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41C87-7AD9-4845-A077-840E4A0F3F06}" type="datetimeFigureOut">
              <a:rPr lang="en-US" smtClean="0"/>
              <a:pPr/>
              <a:t>6/15/2023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image" Target="../media/image7.png"/><Relationship Id="rId7" Type="http://schemas.openxmlformats.org/officeDocument/2006/relationships/diagramLayout" Target="../diagrams/layout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1.xml"/><Relationship Id="rId5" Type="http://schemas.openxmlformats.org/officeDocument/2006/relationships/image" Target="../media/image9.png"/><Relationship Id="rId10" Type="http://schemas.microsoft.com/office/2007/relationships/diagramDrawing" Target="../diagrams/drawing1.xml"/><Relationship Id="rId4" Type="http://schemas.openxmlformats.org/officeDocument/2006/relationships/image" Target="../media/image8.png"/><Relationship Id="rId9" Type="http://schemas.openxmlformats.org/officeDocument/2006/relationships/diagramColors" Target="../diagrams/colors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A2499BE-EB2C-3F92-7F13-FB8C9C6705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398" y="0"/>
            <a:ext cx="6858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2B03948-4AE5-A83A-D704-2A2088E26A3F}"/>
              </a:ext>
            </a:extLst>
          </p:cNvPr>
          <p:cNvSpPr txBox="1"/>
          <p:nvPr/>
        </p:nvSpPr>
        <p:spPr>
          <a:xfrm>
            <a:off x="7244541" y="4509120"/>
            <a:ext cx="609924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b="1" dirty="0"/>
              <a:t>Project Report by</a:t>
            </a:r>
          </a:p>
          <a:p>
            <a:endParaRPr lang="en-IN" sz="36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C331C6-2F32-4EE1-7486-89A37A5E0C9A}"/>
              </a:ext>
            </a:extLst>
          </p:cNvPr>
          <p:cNvSpPr txBox="1"/>
          <p:nvPr/>
        </p:nvSpPr>
        <p:spPr>
          <a:xfrm>
            <a:off x="7246540" y="5466846"/>
            <a:ext cx="6712084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/>
              <a:t>Avinash Rai</a:t>
            </a:r>
            <a:br>
              <a:rPr lang="en-US" sz="4000" b="1" dirty="0"/>
            </a:br>
            <a:r>
              <a:rPr lang="en-US" sz="4000" b="1" dirty="0"/>
              <a:t>UNID : CRIN2301751</a:t>
            </a:r>
            <a:endParaRPr lang="en-IN" sz="40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F7325BA-6A91-AB93-217D-AD708F18170C}"/>
              </a:ext>
            </a:extLst>
          </p:cNvPr>
          <p:cNvSpPr txBox="1"/>
          <p:nvPr/>
        </p:nvSpPr>
        <p:spPr>
          <a:xfrm>
            <a:off x="7244541" y="908720"/>
            <a:ext cx="697473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dirty="0">
                <a:solidFill>
                  <a:srgbClr val="EBEBEB"/>
                </a:solidFill>
              </a:rPr>
              <a:t>Heart Disease </a:t>
            </a:r>
          </a:p>
          <a:p>
            <a:r>
              <a:rPr lang="en-US" sz="4800" dirty="0">
                <a:solidFill>
                  <a:srgbClr val="EBEBEB"/>
                </a:solidFill>
              </a:rPr>
              <a:t>Diagnostic </a:t>
            </a:r>
            <a:br>
              <a:rPr lang="en-US" sz="4800" dirty="0">
                <a:solidFill>
                  <a:srgbClr val="EBEBEB"/>
                </a:solidFill>
              </a:rPr>
            </a:br>
            <a:r>
              <a:rPr lang="en-US" sz="4800" dirty="0">
                <a:solidFill>
                  <a:srgbClr val="EBEBEB"/>
                </a:solidFill>
              </a:rPr>
              <a:t>Analysis</a:t>
            </a:r>
            <a:endParaRPr lang="en-IN" sz="4800" dirty="0"/>
          </a:p>
        </p:txBody>
      </p:sp>
    </p:spTree>
    <p:extLst>
      <p:ext uri="{BB962C8B-B14F-4D97-AF65-F5344CB8AC3E}">
        <p14:creationId xmlns:p14="http://schemas.microsoft.com/office/powerpoint/2010/main" val="2717435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>
            <a:extLst>
              <a:ext uri="{FF2B5EF4-FFF2-40B4-BE49-F238E27FC236}">
                <a16:creationId xmlns:a16="http://schemas.microsoft.com/office/drawing/2014/main" id="{FC485EB4-F7B7-64F7-74FC-96A211DF2B35}"/>
              </a:ext>
            </a:extLst>
          </p:cNvPr>
          <p:cNvSpPr txBox="1"/>
          <p:nvPr/>
        </p:nvSpPr>
        <p:spPr>
          <a:xfrm>
            <a:off x="591469" y="698449"/>
            <a:ext cx="79543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CONCLUSION </a:t>
            </a:r>
            <a:endParaRPr lang="en-IN" sz="4000" dirty="0"/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B060E377-C9D9-7764-1D92-B3AAB95CA6D1}"/>
              </a:ext>
            </a:extLst>
          </p:cNvPr>
          <p:cNvSpPr txBox="1"/>
          <p:nvPr/>
        </p:nvSpPr>
        <p:spPr>
          <a:xfrm>
            <a:off x="456470" y="1628800"/>
            <a:ext cx="11275884" cy="4003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 From target value we can say that our dataset is almost balanced with 49% of patients having no heart disease and 51 % of patients having heart disease.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Males have higher chances of having heart disease than females.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Patients with age &gt;55 years and having resting blood  sugar( </a:t>
            </a:r>
            <a:r>
              <a:rPr lang="en-US" sz="2400" dirty="0" err="1"/>
              <a:t>i.e</a:t>
            </a:r>
            <a:r>
              <a:rPr lang="en-US" sz="2400" dirty="0"/>
              <a:t> in diastolic state) in range 121-140 mmHg have higher chances of heart disease. patients with age group 40 to 45 have little chances and age below 40 has negligible chances of having a heart disease.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 Patients suffering from heart disease are mostly in age group of 50-55 year.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Patients who are likely to suffer from heart disease have higher maximum heart rates( rate between 140-160) whereas patients who are not likely to suffer from heart disease are having lower maximum heart rates.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46228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4D6B3FE-0E1A-E6C0-2B50-C11838484E91}"/>
              </a:ext>
            </a:extLst>
          </p:cNvPr>
          <p:cNvSpPr txBox="1"/>
          <p:nvPr/>
        </p:nvSpPr>
        <p:spPr>
          <a:xfrm>
            <a:off x="3048000" y="3248344"/>
            <a:ext cx="60960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6000" b="1" dirty="0">
                <a:latin typeface="Lucida Handwriting" panose="03010101010101010101" pitchFamily="66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586186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8">
            <a:extLst>
              <a:ext uri="{FF2B5EF4-FFF2-40B4-BE49-F238E27FC236}">
                <a16:creationId xmlns:a16="http://schemas.microsoft.com/office/drawing/2014/main" id="{F8425C23-E99A-29B8-7240-0C8099BEB344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2"/>
          <a:srcRect l="3613"/>
          <a:stretch>
            <a:fillRect/>
          </a:stretch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10">
            <a:extLst>
              <a:ext uri="{FF2B5EF4-FFF2-40B4-BE49-F238E27FC236}">
                <a16:creationId xmlns:a16="http://schemas.microsoft.com/office/drawing/2014/main" id="{AF9BDD54-8A12-BFC1-09EB-9708C47B6AD6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3"/>
          <a:srcRect l="35640"/>
          <a:stretch>
            <a:fillRect/>
          </a:stretch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8" name="Oval 12">
            <a:extLst>
              <a:ext uri="{FF2B5EF4-FFF2-40B4-BE49-F238E27FC236}">
                <a16:creationId xmlns:a16="http://schemas.microsoft.com/office/drawing/2014/main" id="{F035E90C-ED9E-10A8-1258-B337837A246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14">
            <a:extLst>
              <a:ext uri="{FF2B5EF4-FFF2-40B4-BE49-F238E27FC236}">
                <a16:creationId xmlns:a16="http://schemas.microsoft.com/office/drawing/2014/main" id="{C33E2A32-161B-7774-8224-7A4EFB783BEB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4"/>
          <a:srcRect t="28813"/>
          <a:stretch>
            <a:fillRect/>
          </a:stretch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16">
            <a:extLst>
              <a:ext uri="{FF2B5EF4-FFF2-40B4-BE49-F238E27FC236}">
                <a16:creationId xmlns:a16="http://schemas.microsoft.com/office/drawing/2014/main" id="{4C320DEF-1773-1E0D-D233-DAE65A07D777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5"/>
          <a:srcRect b="23320"/>
          <a:stretch>
            <a:fillRect/>
          </a:stretch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1" name="Rectangle 18">
            <a:extLst>
              <a:ext uri="{FF2B5EF4-FFF2-40B4-BE49-F238E27FC236}">
                <a16:creationId xmlns:a16="http://schemas.microsoft.com/office/drawing/2014/main" id="{F5651DF8-6963-2ACC-C7A1-C3B76F6A6F4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extBox 1">
            <a:extLst>
              <a:ext uri="{FF2B5EF4-FFF2-40B4-BE49-F238E27FC236}">
                <a16:creationId xmlns:a16="http://schemas.microsoft.com/office/drawing/2014/main" id="{B3E627BF-4597-AFAF-D0EE-250DEA0C2E52}"/>
              </a:ext>
            </a:extLst>
          </p:cNvPr>
          <p:cNvSpPr txBox="1"/>
          <p:nvPr/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20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Introduction</a:t>
            </a:r>
          </a:p>
        </p:txBody>
      </p:sp>
      <p:graphicFrame>
        <p:nvGraphicFramePr>
          <p:cNvPr id="15" name="TextBox 2">
            <a:extLst>
              <a:ext uri="{FF2B5EF4-FFF2-40B4-BE49-F238E27FC236}">
                <a16:creationId xmlns:a16="http://schemas.microsoft.com/office/drawing/2014/main" id="{439645F7-547D-81A4-0959-8C0CEECB873B}"/>
              </a:ext>
            </a:extLst>
          </p:cNvPr>
          <p:cNvGraphicFramePr>
            <a:graphicFrameLocks/>
          </p:cNvGraphicFramePr>
          <p:nvPr/>
        </p:nvGraphicFramePr>
        <p:xfrm>
          <a:off x="646111" y="2140085"/>
          <a:ext cx="9404352" cy="40564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213913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>
            <a:extLst>
              <a:ext uri="{FF2B5EF4-FFF2-40B4-BE49-F238E27FC236}">
                <a16:creationId xmlns:a16="http://schemas.microsoft.com/office/drawing/2014/main" id="{5CB2A647-288C-3BBB-94C9-A9ECCD73D8A6}"/>
              </a:ext>
            </a:extLst>
          </p:cNvPr>
          <p:cNvSpPr txBox="1"/>
          <p:nvPr/>
        </p:nvSpPr>
        <p:spPr>
          <a:xfrm>
            <a:off x="456873" y="525856"/>
            <a:ext cx="77590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ARCHITECTURE </a:t>
            </a:r>
            <a:endParaRPr lang="en-IN" sz="4000" dirty="0"/>
          </a:p>
        </p:txBody>
      </p:sp>
      <p:sp>
        <p:nvSpPr>
          <p:cNvPr id="5" name="Rectangle: Rounded Corners 2">
            <a:extLst>
              <a:ext uri="{FF2B5EF4-FFF2-40B4-BE49-F238E27FC236}">
                <a16:creationId xmlns:a16="http://schemas.microsoft.com/office/drawing/2014/main" id="{D25AB2B6-BE8F-DB28-83B6-9ECA33FB456F}"/>
              </a:ext>
            </a:extLst>
          </p:cNvPr>
          <p:cNvSpPr/>
          <p:nvPr/>
        </p:nvSpPr>
        <p:spPr>
          <a:xfrm>
            <a:off x="1362396" y="2150469"/>
            <a:ext cx="1793289" cy="70788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: Rounded Corners 3">
            <a:extLst>
              <a:ext uri="{FF2B5EF4-FFF2-40B4-BE49-F238E27FC236}">
                <a16:creationId xmlns:a16="http://schemas.microsoft.com/office/drawing/2014/main" id="{3ED48A85-41D8-F62E-CFFD-27F448F88F28}"/>
              </a:ext>
            </a:extLst>
          </p:cNvPr>
          <p:cNvSpPr/>
          <p:nvPr/>
        </p:nvSpPr>
        <p:spPr>
          <a:xfrm>
            <a:off x="3999061" y="2138814"/>
            <a:ext cx="1793289" cy="70788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: Rounded Corners 4">
            <a:extLst>
              <a:ext uri="{FF2B5EF4-FFF2-40B4-BE49-F238E27FC236}">
                <a16:creationId xmlns:a16="http://schemas.microsoft.com/office/drawing/2014/main" id="{755E10D0-CBA1-1470-E430-7089CA2211E7}"/>
              </a:ext>
            </a:extLst>
          </p:cNvPr>
          <p:cNvSpPr/>
          <p:nvPr/>
        </p:nvSpPr>
        <p:spPr>
          <a:xfrm>
            <a:off x="6777773" y="2163710"/>
            <a:ext cx="1793289" cy="70788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8" name="Picture 6">
            <a:extLst>
              <a:ext uri="{FF2B5EF4-FFF2-40B4-BE49-F238E27FC236}">
                <a16:creationId xmlns:a16="http://schemas.microsoft.com/office/drawing/2014/main" id="{B43FAF31-0D5D-418A-598E-88FC8889BC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6490" y="3801564"/>
            <a:ext cx="1804572" cy="719390"/>
          </a:xfrm>
          <a:prstGeom prst="rect">
            <a:avLst/>
          </a:prstGeom>
        </p:spPr>
      </p:pic>
      <p:pic>
        <p:nvPicPr>
          <p:cNvPr id="9" name="Picture 7">
            <a:extLst>
              <a:ext uri="{FF2B5EF4-FFF2-40B4-BE49-F238E27FC236}">
                <a16:creationId xmlns:a16="http://schemas.microsoft.com/office/drawing/2014/main" id="{00F7D316-2AFE-3283-BDA4-FB0CE2A99F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6485" y="3666330"/>
            <a:ext cx="1804572" cy="719390"/>
          </a:xfrm>
          <a:prstGeom prst="rect">
            <a:avLst/>
          </a:prstGeom>
        </p:spPr>
      </p:pic>
      <p:pic>
        <p:nvPicPr>
          <p:cNvPr id="10" name="Picture 8">
            <a:extLst>
              <a:ext uri="{FF2B5EF4-FFF2-40B4-BE49-F238E27FC236}">
                <a16:creationId xmlns:a16="http://schemas.microsoft.com/office/drawing/2014/main" id="{B631E3E0-BD34-9CA8-C4D5-1A54C945EE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5463" y="2157958"/>
            <a:ext cx="1804572" cy="719390"/>
          </a:xfrm>
          <a:prstGeom prst="rect">
            <a:avLst/>
          </a:prstGeom>
        </p:spPr>
      </p:pic>
      <p:pic>
        <p:nvPicPr>
          <p:cNvPr id="11" name="Picture 9">
            <a:extLst>
              <a:ext uri="{FF2B5EF4-FFF2-40B4-BE49-F238E27FC236}">
                <a16:creationId xmlns:a16="http://schemas.microsoft.com/office/drawing/2014/main" id="{BB6937FC-8FE1-D39C-96A0-22C51D7334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6758" y="3801564"/>
            <a:ext cx="1804572" cy="719390"/>
          </a:xfrm>
          <a:prstGeom prst="rect">
            <a:avLst/>
          </a:prstGeom>
        </p:spPr>
      </p:pic>
      <p:pic>
        <p:nvPicPr>
          <p:cNvPr id="12" name="Picture 10">
            <a:extLst>
              <a:ext uri="{FF2B5EF4-FFF2-40B4-BE49-F238E27FC236}">
                <a16:creationId xmlns:a16="http://schemas.microsoft.com/office/drawing/2014/main" id="{BFBEA49D-5A85-452A-FCB0-D49BA38899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4000" y="3775082"/>
            <a:ext cx="1804572" cy="719390"/>
          </a:xfrm>
          <a:prstGeom prst="rect">
            <a:avLst/>
          </a:prstGeom>
        </p:spPr>
      </p:pic>
      <p:sp>
        <p:nvSpPr>
          <p:cNvPr id="13" name="Arrow: Right 11">
            <a:extLst>
              <a:ext uri="{FF2B5EF4-FFF2-40B4-BE49-F238E27FC236}">
                <a16:creationId xmlns:a16="http://schemas.microsoft.com/office/drawing/2014/main" id="{F3FD6871-51B5-673E-03FF-AC92873BC24D}"/>
              </a:ext>
            </a:extLst>
          </p:cNvPr>
          <p:cNvSpPr/>
          <p:nvPr/>
        </p:nvSpPr>
        <p:spPr>
          <a:xfrm>
            <a:off x="3263694" y="2278031"/>
            <a:ext cx="627358" cy="4527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4" name="Picture 12">
            <a:extLst>
              <a:ext uri="{FF2B5EF4-FFF2-40B4-BE49-F238E27FC236}">
                <a16:creationId xmlns:a16="http://schemas.microsoft.com/office/drawing/2014/main" id="{E67232E5-B3EA-5181-F9E2-6CCE02E61B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3231140" y="3911406"/>
            <a:ext cx="652329" cy="506012"/>
          </a:xfrm>
          <a:prstGeom prst="rect">
            <a:avLst/>
          </a:prstGeom>
        </p:spPr>
      </p:pic>
      <p:pic>
        <p:nvPicPr>
          <p:cNvPr id="15" name="Picture 13">
            <a:extLst>
              <a:ext uri="{FF2B5EF4-FFF2-40B4-BE49-F238E27FC236}">
                <a16:creationId xmlns:a16="http://schemas.microsoft.com/office/drawing/2014/main" id="{35DAAD8B-3D5E-1014-2EEC-27D9982276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10061584" y="3076689"/>
            <a:ext cx="652329" cy="506012"/>
          </a:xfrm>
          <a:prstGeom prst="rect">
            <a:avLst/>
          </a:prstGeom>
        </p:spPr>
      </p:pic>
      <p:pic>
        <p:nvPicPr>
          <p:cNvPr id="16" name="Picture 14">
            <a:extLst>
              <a:ext uri="{FF2B5EF4-FFF2-40B4-BE49-F238E27FC236}">
                <a16:creationId xmlns:a16="http://schemas.microsoft.com/office/drawing/2014/main" id="{AC074CB3-DD9B-33EF-2EDF-0A47A5B2DA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2098" y="2278031"/>
            <a:ext cx="652329" cy="506012"/>
          </a:xfrm>
          <a:prstGeom prst="rect">
            <a:avLst/>
          </a:prstGeom>
        </p:spPr>
      </p:pic>
      <p:pic>
        <p:nvPicPr>
          <p:cNvPr id="17" name="Picture 15">
            <a:extLst>
              <a:ext uri="{FF2B5EF4-FFF2-40B4-BE49-F238E27FC236}">
                <a16:creationId xmlns:a16="http://schemas.microsoft.com/office/drawing/2014/main" id="{1414B558-0BEF-E5FD-6C6F-7104F97A6A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0087" y="2221317"/>
            <a:ext cx="727972" cy="564688"/>
          </a:xfrm>
          <a:prstGeom prst="rect">
            <a:avLst/>
          </a:prstGeom>
        </p:spPr>
      </p:pic>
      <p:pic>
        <p:nvPicPr>
          <p:cNvPr id="18" name="Picture 16">
            <a:extLst>
              <a:ext uri="{FF2B5EF4-FFF2-40B4-BE49-F238E27FC236}">
                <a16:creationId xmlns:a16="http://schemas.microsoft.com/office/drawing/2014/main" id="{3D5D267D-CFD6-9F65-EF18-DE907A65CF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0396" y="3861048"/>
            <a:ext cx="658425" cy="506012"/>
          </a:xfrm>
          <a:prstGeom prst="rect">
            <a:avLst/>
          </a:prstGeom>
        </p:spPr>
      </p:pic>
      <p:pic>
        <p:nvPicPr>
          <p:cNvPr id="19" name="Picture 17">
            <a:extLst>
              <a:ext uri="{FF2B5EF4-FFF2-40B4-BE49-F238E27FC236}">
                <a16:creationId xmlns:a16="http://schemas.microsoft.com/office/drawing/2014/main" id="{F5FABD56-C410-CA79-DC32-8B7F473C6F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82862" y="3843293"/>
            <a:ext cx="658425" cy="506012"/>
          </a:xfrm>
          <a:prstGeom prst="rect">
            <a:avLst/>
          </a:prstGeom>
        </p:spPr>
      </p:pic>
      <p:sp>
        <p:nvSpPr>
          <p:cNvPr id="20" name="TextBox 18">
            <a:extLst>
              <a:ext uri="{FF2B5EF4-FFF2-40B4-BE49-F238E27FC236}">
                <a16:creationId xmlns:a16="http://schemas.microsoft.com/office/drawing/2014/main" id="{24057FFF-D288-5E90-0A27-CA19ECA51151}"/>
              </a:ext>
            </a:extLst>
          </p:cNvPr>
          <p:cNvSpPr txBox="1"/>
          <p:nvPr/>
        </p:nvSpPr>
        <p:spPr>
          <a:xfrm>
            <a:off x="1362396" y="2221317"/>
            <a:ext cx="1747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Dataset</a:t>
            </a:r>
            <a:endParaRPr lang="en-IN" dirty="0">
              <a:solidFill>
                <a:schemeClr val="bg2"/>
              </a:solidFill>
            </a:endParaRPr>
          </a:p>
        </p:txBody>
      </p:sp>
      <p:sp>
        <p:nvSpPr>
          <p:cNvPr id="21" name="TextBox 21">
            <a:extLst>
              <a:ext uri="{FF2B5EF4-FFF2-40B4-BE49-F238E27FC236}">
                <a16:creationId xmlns:a16="http://schemas.microsoft.com/office/drawing/2014/main" id="{B22D8E61-DC5C-5089-C94A-0D2911CAC7D2}"/>
              </a:ext>
            </a:extLst>
          </p:cNvPr>
          <p:cNvSpPr txBox="1"/>
          <p:nvPr/>
        </p:nvSpPr>
        <p:spPr>
          <a:xfrm>
            <a:off x="4066758" y="2221317"/>
            <a:ext cx="1725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I</a:t>
            </a:r>
            <a:r>
              <a:rPr lang="en-IN" dirty="0" err="1">
                <a:solidFill>
                  <a:schemeClr val="bg2"/>
                </a:solidFill>
              </a:rPr>
              <a:t>mporting</a:t>
            </a:r>
            <a:r>
              <a:rPr lang="en-IN" dirty="0">
                <a:solidFill>
                  <a:schemeClr val="bg2"/>
                </a:solidFill>
              </a:rPr>
              <a:t> </a:t>
            </a:r>
          </a:p>
          <a:p>
            <a:r>
              <a:rPr lang="en-IN" dirty="0">
                <a:solidFill>
                  <a:schemeClr val="bg2"/>
                </a:solidFill>
              </a:rPr>
              <a:t>Libraries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22" name="TextBox 22">
            <a:extLst>
              <a:ext uri="{FF2B5EF4-FFF2-40B4-BE49-F238E27FC236}">
                <a16:creationId xmlns:a16="http://schemas.microsoft.com/office/drawing/2014/main" id="{2E303B3F-AEB1-54DB-E547-C8A00C6D02C0}"/>
              </a:ext>
            </a:extLst>
          </p:cNvPr>
          <p:cNvSpPr txBox="1"/>
          <p:nvPr/>
        </p:nvSpPr>
        <p:spPr>
          <a:xfrm>
            <a:off x="6848795" y="2221317"/>
            <a:ext cx="1722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Read Dataset</a:t>
            </a:r>
            <a:endParaRPr lang="en-IN" dirty="0">
              <a:solidFill>
                <a:schemeClr val="bg2"/>
              </a:solidFill>
            </a:endParaRPr>
          </a:p>
        </p:txBody>
      </p:sp>
      <p:sp>
        <p:nvSpPr>
          <p:cNvPr id="23" name="TextBox 23">
            <a:extLst>
              <a:ext uri="{FF2B5EF4-FFF2-40B4-BE49-F238E27FC236}">
                <a16:creationId xmlns:a16="http://schemas.microsoft.com/office/drawing/2014/main" id="{179DFFF4-2AFA-6D8A-3B01-C0612699148A}"/>
              </a:ext>
            </a:extLst>
          </p:cNvPr>
          <p:cNvSpPr txBox="1"/>
          <p:nvPr/>
        </p:nvSpPr>
        <p:spPr>
          <a:xfrm>
            <a:off x="9556485" y="2221317"/>
            <a:ext cx="1733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Missing value</a:t>
            </a:r>
          </a:p>
          <a:p>
            <a:r>
              <a:rPr lang="en-US" dirty="0">
                <a:solidFill>
                  <a:schemeClr val="bg2"/>
                </a:solidFill>
              </a:rPr>
              <a:t>Imputation</a:t>
            </a:r>
            <a:endParaRPr lang="en-IN" dirty="0">
              <a:solidFill>
                <a:schemeClr val="bg2"/>
              </a:solidFill>
            </a:endParaRPr>
          </a:p>
        </p:txBody>
      </p:sp>
      <p:sp>
        <p:nvSpPr>
          <p:cNvPr id="24" name="TextBox 25">
            <a:extLst>
              <a:ext uri="{FF2B5EF4-FFF2-40B4-BE49-F238E27FC236}">
                <a16:creationId xmlns:a16="http://schemas.microsoft.com/office/drawing/2014/main" id="{B5AED0C0-BD7F-33A5-74CA-397BD4A1B14B}"/>
              </a:ext>
            </a:extLst>
          </p:cNvPr>
          <p:cNvSpPr txBox="1"/>
          <p:nvPr/>
        </p:nvSpPr>
        <p:spPr>
          <a:xfrm>
            <a:off x="9599400" y="3698159"/>
            <a:ext cx="1733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Handling Outliers</a:t>
            </a:r>
            <a:endParaRPr lang="en-IN" dirty="0">
              <a:solidFill>
                <a:schemeClr val="bg2"/>
              </a:solidFill>
            </a:endParaRPr>
          </a:p>
        </p:txBody>
      </p:sp>
      <p:sp>
        <p:nvSpPr>
          <p:cNvPr id="25" name="TextBox 26">
            <a:extLst>
              <a:ext uri="{FF2B5EF4-FFF2-40B4-BE49-F238E27FC236}">
                <a16:creationId xmlns:a16="http://schemas.microsoft.com/office/drawing/2014/main" id="{50281B4C-8F75-2903-0435-59AECDDC244C}"/>
              </a:ext>
            </a:extLst>
          </p:cNvPr>
          <p:cNvSpPr txBox="1"/>
          <p:nvPr/>
        </p:nvSpPr>
        <p:spPr>
          <a:xfrm>
            <a:off x="6848795" y="3861048"/>
            <a:ext cx="16188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Data </a:t>
            </a:r>
          </a:p>
          <a:p>
            <a:r>
              <a:rPr lang="en-US" dirty="0">
                <a:solidFill>
                  <a:schemeClr val="bg2"/>
                </a:solidFill>
              </a:rPr>
              <a:t>Cleaning</a:t>
            </a:r>
            <a:endParaRPr lang="en-IN" dirty="0">
              <a:solidFill>
                <a:schemeClr val="bg2"/>
              </a:solidFill>
            </a:endParaRPr>
          </a:p>
        </p:txBody>
      </p:sp>
      <p:sp>
        <p:nvSpPr>
          <p:cNvPr id="26" name="TextBox 28">
            <a:extLst>
              <a:ext uri="{FF2B5EF4-FFF2-40B4-BE49-F238E27FC236}">
                <a16:creationId xmlns:a16="http://schemas.microsoft.com/office/drawing/2014/main" id="{4620BB2A-3450-4426-E7DE-D54B66D95BBD}"/>
              </a:ext>
            </a:extLst>
          </p:cNvPr>
          <p:cNvSpPr txBox="1"/>
          <p:nvPr/>
        </p:nvSpPr>
        <p:spPr>
          <a:xfrm>
            <a:off x="4109746" y="3834275"/>
            <a:ext cx="1725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Exploratory Data Analysis</a:t>
            </a:r>
            <a:endParaRPr lang="en-IN" dirty="0">
              <a:solidFill>
                <a:schemeClr val="bg2"/>
              </a:solidFill>
            </a:endParaRPr>
          </a:p>
        </p:txBody>
      </p:sp>
      <p:sp>
        <p:nvSpPr>
          <p:cNvPr id="27" name="TextBox 29">
            <a:extLst>
              <a:ext uri="{FF2B5EF4-FFF2-40B4-BE49-F238E27FC236}">
                <a16:creationId xmlns:a16="http://schemas.microsoft.com/office/drawing/2014/main" id="{062D5FE2-C364-04D4-DBCA-9C44027E7407}"/>
              </a:ext>
            </a:extLst>
          </p:cNvPr>
          <p:cNvSpPr txBox="1"/>
          <p:nvPr/>
        </p:nvSpPr>
        <p:spPr>
          <a:xfrm>
            <a:off x="1362396" y="3834275"/>
            <a:ext cx="1653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Report</a:t>
            </a:r>
            <a:endParaRPr lang="en-IN" dirty="0">
              <a:solidFill>
                <a:schemeClr val="bg2"/>
              </a:solidFill>
            </a:endParaRPr>
          </a:p>
        </p:txBody>
      </p:sp>
      <p:pic>
        <p:nvPicPr>
          <p:cNvPr id="28" name="Picture 30">
            <a:extLst>
              <a:ext uri="{FF2B5EF4-FFF2-40B4-BE49-F238E27FC236}">
                <a16:creationId xmlns:a16="http://schemas.microsoft.com/office/drawing/2014/main" id="{D26BD9AC-EA65-1D26-1C6D-F00D8BE94B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36162" y="4554962"/>
            <a:ext cx="506012" cy="652329"/>
          </a:xfrm>
          <a:prstGeom prst="rect">
            <a:avLst/>
          </a:prstGeom>
        </p:spPr>
      </p:pic>
      <p:sp>
        <p:nvSpPr>
          <p:cNvPr id="29" name="TextBox 31">
            <a:extLst>
              <a:ext uri="{FF2B5EF4-FFF2-40B4-BE49-F238E27FC236}">
                <a16:creationId xmlns:a16="http://schemas.microsoft.com/office/drawing/2014/main" id="{D1401C9C-5766-0AB4-A37D-8734F87DE13D}"/>
              </a:ext>
            </a:extLst>
          </p:cNvPr>
          <p:cNvSpPr txBox="1"/>
          <p:nvPr/>
        </p:nvSpPr>
        <p:spPr>
          <a:xfrm>
            <a:off x="1304000" y="5267781"/>
            <a:ext cx="2055871" cy="1158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visualization </a:t>
            </a:r>
          </a:p>
          <a:p>
            <a:r>
              <a:rPr lang="en-US" dirty="0"/>
              <a:t>By using EDA.</a:t>
            </a:r>
          </a:p>
          <a:p>
            <a:r>
              <a:rPr lang="en-US" dirty="0"/>
              <a:t>Documentation for several graphs.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45611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491364B6-2670-57E8-F25C-1F44A356B6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836" y="764704"/>
            <a:ext cx="7114649" cy="1133954"/>
          </a:xfrm>
          <a:prstGeom prst="rect">
            <a:avLst/>
          </a:prstGeom>
        </p:spPr>
      </p:pic>
      <p:pic>
        <p:nvPicPr>
          <p:cNvPr id="22" name="Picture 9">
            <a:extLst>
              <a:ext uri="{FF2B5EF4-FFF2-40B4-BE49-F238E27FC236}">
                <a16:creationId xmlns:a16="http://schemas.microsoft.com/office/drawing/2014/main" id="{646AB195-B68A-FF4D-224F-429BB71765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2124" y="3140968"/>
            <a:ext cx="3518289" cy="252491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798199B6-DF0B-1A02-02D1-33575EA2AC61}"/>
              </a:ext>
            </a:extLst>
          </p:cNvPr>
          <p:cNvSpPr txBox="1"/>
          <p:nvPr/>
        </p:nvSpPr>
        <p:spPr>
          <a:xfrm>
            <a:off x="3214092" y="5373216"/>
            <a:ext cx="609600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278892">
              <a:spcAft>
                <a:spcPts val="600"/>
              </a:spcAft>
            </a:pPr>
            <a:endParaRPr lang="en-US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278892">
              <a:spcAft>
                <a:spcPts val="600"/>
              </a:spcAft>
            </a:pPr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51%  people are suffering from Heart disease. </a:t>
            </a:r>
          </a:p>
          <a:p>
            <a:pPr defTabSz="278892">
              <a:spcAft>
                <a:spcPts val="600"/>
              </a:spcAft>
            </a:pPr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49% people do not have heart disease.</a:t>
            </a:r>
            <a:endParaRPr lang="en-IN" sz="28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F0561D4-E6EF-08DC-2CA8-7A0FF3B8E788}"/>
              </a:ext>
            </a:extLst>
          </p:cNvPr>
          <p:cNvSpPr txBox="1"/>
          <p:nvPr/>
        </p:nvSpPr>
        <p:spPr>
          <a:xfrm>
            <a:off x="3472299" y="256490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278892">
              <a:spcAft>
                <a:spcPts val="600"/>
              </a:spcAft>
            </a:pPr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What kind of Population do we have?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049481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0">
            <a:extLst>
              <a:ext uri="{FF2B5EF4-FFF2-40B4-BE49-F238E27FC236}">
                <a16:creationId xmlns:a16="http://schemas.microsoft.com/office/drawing/2014/main" id="{B619315C-7D70-8F66-CFF9-970B4F3AD326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2"/>
          <a:srcRect l="3613"/>
          <a:stretch>
            <a:fillRect/>
          </a:stretch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5" name="Picture 92">
            <a:extLst>
              <a:ext uri="{FF2B5EF4-FFF2-40B4-BE49-F238E27FC236}">
                <a16:creationId xmlns:a16="http://schemas.microsoft.com/office/drawing/2014/main" id="{5F130076-EDF3-7EFC-3D19-FEE2D78E13AA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3"/>
          <a:srcRect l="35640"/>
          <a:stretch>
            <a:fillRect/>
          </a:stretch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6" name="Oval 94">
            <a:extLst>
              <a:ext uri="{FF2B5EF4-FFF2-40B4-BE49-F238E27FC236}">
                <a16:creationId xmlns:a16="http://schemas.microsoft.com/office/drawing/2014/main" id="{DA246435-0BEF-327F-18D9-6ED3C7B4D20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Picture 96">
            <a:extLst>
              <a:ext uri="{FF2B5EF4-FFF2-40B4-BE49-F238E27FC236}">
                <a16:creationId xmlns:a16="http://schemas.microsoft.com/office/drawing/2014/main" id="{7BEAF558-185B-E3D9-B785-EA82892B40AB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4"/>
          <a:srcRect t="28813"/>
          <a:stretch>
            <a:fillRect/>
          </a:stretch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8" name="Picture 98">
            <a:extLst>
              <a:ext uri="{FF2B5EF4-FFF2-40B4-BE49-F238E27FC236}">
                <a16:creationId xmlns:a16="http://schemas.microsoft.com/office/drawing/2014/main" id="{E8BCDD5B-4CCC-A98A-762D-EDA679A405FC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5"/>
          <a:srcRect b="23320"/>
          <a:stretch>
            <a:fillRect/>
          </a:stretch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9" name="Rectangle 100">
            <a:extLst>
              <a:ext uri="{FF2B5EF4-FFF2-40B4-BE49-F238E27FC236}">
                <a16:creationId xmlns:a16="http://schemas.microsoft.com/office/drawing/2014/main" id="{063C2C14-D4A8-7192-03B9-ECB7F37D448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Freeform: Shape 102">
            <a:extLst>
              <a:ext uri="{FF2B5EF4-FFF2-40B4-BE49-F238E27FC236}">
                <a16:creationId xmlns:a16="http://schemas.microsoft.com/office/drawing/2014/main" id="{3EB96B20-CF13-13E6-ECEB-2FF07AB2110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gray">
          <a:xfrm rot="16200000">
            <a:off x="5998731" y="664312"/>
            <a:ext cx="6858001" cy="5529377"/>
          </a:xfrm>
          <a:custGeom>
            <a:avLst/>
            <a:gdLst>
              <a:gd name="connsiteX0" fmla="*/ 6858001 w 6858001"/>
              <a:gd name="connsiteY0" fmla="*/ 1177 h 5529377"/>
              <a:gd name="connsiteX1" fmla="*/ 6858001 w 6858001"/>
              <a:gd name="connsiteY1" fmla="*/ 1344715 h 5529377"/>
              <a:gd name="connsiteX2" fmla="*/ 6858000 w 6858001"/>
              <a:gd name="connsiteY2" fmla="*/ 1344715 h 5529377"/>
              <a:gd name="connsiteX3" fmla="*/ 6858000 w 6858001"/>
              <a:gd name="connsiteY3" fmla="*/ 5529377 h 5529377"/>
              <a:gd name="connsiteX4" fmla="*/ 0 w 6858001"/>
              <a:gd name="connsiteY4" fmla="*/ 5529376 h 5529377"/>
              <a:gd name="connsiteX5" fmla="*/ 0 w 6858001"/>
              <a:gd name="connsiteY5" fmla="*/ 891096 h 5529377"/>
              <a:gd name="connsiteX6" fmla="*/ 1 w 6858001"/>
              <a:gd name="connsiteY6" fmla="*/ 891096 h 5529377"/>
              <a:gd name="connsiteX7" fmla="*/ 1 w 6858001"/>
              <a:gd name="connsiteY7" fmla="*/ 0 h 5529377"/>
              <a:gd name="connsiteX8" fmla="*/ 40463 w 6858001"/>
              <a:gd name="connsiteY8" fmla="*/ 5883 h 5529377"/>
              <a:gd name="connsiteX9" fmla="*/ 159107 w 6858001"/>
              <a:gd name="connsiteY9" fmla="*/ 23196 h 5529377"/>
              <a:gd name="connsiteX10" fmla="*/ 245518 w 6858001"/>
              <a:gd name="connsiteY10" fmla="*/ 35299 h 5529377"/>
              <a:gd name="connsiteX11" fmla="*/ 348388 w 6858001"/>
              <a:gd name="connsiteY11" fmla="*/ 48073 h 5529377"/>
              <a:gd name="connsiteX12" fmla="*/ 470460 w 6858001"/>
              <a:gd name="connsiteY12" fmla="*/ 63369 h 5529377"/>
              <a:gd name="connsiteX13" fmla="*/ 605563 w 6858001"/>
              <a:gd name="connsiteY13" fmla="*/ 79506 h 5529377"/>
              <a:gd name="connsiteX14" fmla="*/ 757810 w 6858001"/>
              <a:gd name="connsiteY14" fmla="*/ 96483 h 5529377"/>
              <a:gd name="connsiteX15" fmla="*/ 923774 w 6858001"/>
              <a:gd name="connsiteY15" fmla="*/ 114469 h 5529377"/>
              <a:gd name="connsiteX16" fmla="*/ 1104139 w 6858001"/>
              <a:gd name="connsiteY16" fmla="*/ 132454 h 5529377"/>
              <a:gd name="connsiteX17" fmla="*/ 1296163 w 6858001"/>
              <a:gd name="connsiteY17" fmla="*/ 150776 h 5529377"/>
              <a:gd name="connsiteX18" fmla="*/ 1503275 w 6858001"/>
              <a:gd name="connsiteY18" fmla="*/ 167753 h 5529377"/>
              <a:gd name="connsiteX19" fmla="*/ 1719988 w 6858001"/>
              <a:gd name="connsiteY19" fmla="*/ 184058 h 5529377"/>
              <a:gd name="connsiteX20" fmla="*/ 1949045 w 6858001"/>
              <a:gd name="connsiteY20" fmla="*/ 198849 h 5529377"/>
              <a:gd name="connsiteX21" fmla="*/ 2187703 w 6858001"/>
              <a:gd name="connsiteY21" fmla="*/ 212969 h 5529377"/>
              <a:gd name="connsiteX22" fmla="*/ 2436649 w 6858001"/>
              <a:gd name="connsiteY22" fmla="*/ 226248 h 5529377"/>
              <a:gd name="connsiteX23" fmla="*/ 2564208 w 6858001"/>
              <a:gd name="connsiteY23" fmla="*/ 230955 h 5529377"/>
              <a:gd name="connsiteX24" fmla="*/ 2694509 w 6858001"/>
              <a:gd name="connsiteY24" fmla="*/ 236165 h 5529377"/>
              <a:gd name="connsiteX25" fmla="*/ 2826868 w 6858001"/>
              <a:gd name="connsiteY25" fmla="*/ 241040 h 5529377"/>
              <a:gd name="connsiteX26" fmla="*/ 2959914 w 6858001"/>
              <a:gd name="connsiteY26" fmla="*/ 244234 h 5529377"/>
              <a:gd name="connsiteX27" fmla="*/ 3095702 w 6858001"/>
              <a:gd name="connsiteY27" fmla="*/ 247091 h 5529377"/>
              <a:gd name="connsiteX28" fmla="*/ 3232862 w 6858001"/>
              <a:gd name="connsiteY28" fmla="*/ 250117 h 5529377"/>
              <a:gd name="connsiteX29" fmla="*/ 3372765 w 6858001"/>
              <a:gd name="connsiteY29" fmla="*/ 252134 h 5529377"/>
              <a:gd name="connsiteX30" fmla="*/ 3514040 w 6858001"/>
              <a:gd name="connsiteY30" fmla="*/ 252134 h 5529377"/>
              <a:gd name="connsiteX31" fmla="*/ 3656686 w 6858001"/>
              <a:gd name="connsiteY31" fmla="*/ 253142 h 5529377"/>
              <a:gd name="connsiteX32" fmla="*/ 3800704 w 6858001"/>
              <a:gd name="connsiteY32" fmla="*/ 252134 h 5529377"/>
              <a:gd name="connsiteX33" fmla="*/ 3946780 w 6858001"/>
              <a:gd name="connsiteY33" fmla="*/ 250117 h 5529377"/>
              <a:gd name="connsiteX34" fmla="*/ 4092855 w 6858001"/>
              <a:gd name="connsiteY34" fmla="*/ 248268 h 5529377"/>
              <a:gd name="connsiteX35" fmla="*/ 4240988 w 6858001"/>
              <a:gd name="connsiteY35" fmla="*/ 244234 h 5529377"/>
              <a:gd name="connsiteX36" fmla="*/ 4390492 w 6858001"/>
              <a:gd name="connsiteY36" fmla="*/ 240032 h 5529377"/>
              <a:gd name="connsiteX37" fmla="*/ 4539997 w 6858001"/>
              <a:gd name="connsiteY37" fmla="*/ 235157 h 5529377"/>
              <a:gd name="connsiteX38" fmla="*/ 4690873 w 6858001"/>
              <a:gd name="connsiteY38" fmla="*/ 228266 h 5529377"/>
              <a:gd name="connsiteX39" fmla="*/ 4843120 w 6858001"/>
              <a:gd name="connsiteY39" fmla="*/ 220029 h 5529377"/>
              <a:gd name="connsiteX40" fmla="*/ 4996054 w 6858001"/>
              <a:gd name="connsiteY40" fmla="*/ 212129 h 5529377"/>
              <a:gd name="connsiteX41" fmla="*/ 5148987 w 6858001"/>
              <a:gd name="connsiteY41" fmla="*/ 202044 h 5529377"/>
              <a:gd name="connsiteX42" fmla="*/ 5303978 w 6858001"/>
              <a:gd name="connsiteY42" fmla="*/ 189941 h 5529377"/>
              <a:gd name="connsiteX43" fmla="*/ 5456911 w 6858001"/>
              <a:gd name="connsiteY43" fmla="*/ 177839 h 5529377"/>
              <a:gd name="connsiteX44" fmla="*/ 5612588 w 6858001"/>
              <a:gd name="connsiteY44" fmla="*/ 163887 h 5529377"/>
              <a:gd name="connsiteX45" fmla="*/ 5768950 w 6858001"/>
              <a:gd name="connsiteY45" fmla="*/ 148591 h 5529377"/>
              <a:gd name="connsiteX46" fmla="*/ 5923255 w 6858001"/>
              <a:gd name="connsiteY46" fmla="*/ 132455 h 5529377"/>
              <a:gd name="connsiteX47" fmla="*/ 6079618 w 6858001"/>
              <a:gd name="connsiteY47" fmla="*/ 113629 h 5529377"/>
              <a:gd name="connsiteX48" fmla="*/ 6235294 w 6858001"/>
              <a:gd name="connsiteY48" fmla="*/ 93458 h 5529377"/>
              <a:gd name="connsiteX49" fmla="*/ 6391657 w 6858001"/>
              <a:gd name="connsiteY49" fmla="*/ 73455 h 5529377"/>
              <a:gd name="connsiteX50" fmla="*/ 6547333 w 6858001"/>
              <a:gd name="connsiteY50" fmla="*/ 50091 h 5529377"/>
              <a:gd name="connsiteX51" fmla="*/ 6702324 w 6858001"/>
              <a:gd name="connsiteY51" fmla="*/ 26222 h 5529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5529377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5529377"/>
                </a:lnTo>
                <a:lnTo>
                  <a:pt x="0" y="5529376"/>
                </a:lnTo>
                <a:lnTo>
                  <a:pt x="0" y="891096"/>
                </a:lnTo>
                <a:lnTo>
                  <a:pt x="1" y="891096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8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5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4" y="252134"/>
                </a:lnTo>
                <a:lnTo>
                  <a:pt x="3946780" y="250117"/>
                </a:lnTo>
                <a:lnTo>
                  <a:pt x="4092855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12" name="Picture 5">
            <a:extLst>
              <a:ext uri="{FF2B5EF4-FFF2-40B4-BE49-F238E27FC236}">
                <a16:creationId xmlns:a16="http://schemas.microsoft.com/office/drawing/2014/main" id="{D401463E-D555-F96D-7931-40AD21BEE02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61817" y="1161882"/>
            <a:ext cx="3980139" cy="2000020"/>
          </a:xfrm>
          <a:prstGeom prst="rect">
            <a:avLst/>
          </a:prstGeom>
          <a:effectLst/>
        </p:spPr>
      </p:pic>
      <p:sp>
        <p:nvSpPr>
          <p:cNvPr id="13" name="Rectangle 106">
            <a:extLst>
              <a:ext uri="{FF2B5EF4-FFF2-40B4-BE49-F238E27FC236}">
                <a16:creationId xmlns:a16="http://schemas.microsoft.com/office/drawing/2014/main" id="{C512E4C3-F857-D4FB-8EC4-32F6D812B75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TextBox 3">
            <a:extLst>
              <a:ext uri="{FF2B5EF4-FFF2-40B4-BE49-F238E27FC236}">
                <a16:creationId xmlns:a16="http://schemas.microsoft.com/office/drawing/2014/main" id="{B790197F-0203-19B6-753D-F295EF971D4B}"/>
              </a:ext>
            </a:extLst>
          </p:cNvPr>
          <p:cNvSpPr txBox="1"/>
          <p:nvPr/>
        </p:nvSpPr>
        <p:spPr>
          <a:xfrm>
            <a:off x="646112" y="2052918"/>
            <a:ext cx="5628635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dirty="0">
                <a:latin typeface="+mj-lt"/>
                <a:ea typeface="+mj-ea"/>
                <a:cs typeface="+mj-cs"/>
              </a:rPr>
              <a:t>SYMPTOMS </a:t>
            </a:r>
          </a:p>
          <a:p>
            <a:pPr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endParaRPr lang="en-US" dirty="0">
              <a:latin typeface="+mj-lt"/>
              <a:ea typeface="+mj-ea"/>
              <a:cs typeface="+mj-cs"/>
            </a:endParaRPr>
          </a:p>
          <a:p>
            <a:pPr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dirty="0">
                <a:latin typeface="+mj-lt"/>
                <a:ea typeface="+mj-ea"/>
                <a:cs typeface="+mj-cs"/>
              </a:rPr>
              <a:t>People having higher cholesterol  level and asymptomatic chest pain these people having higher chance of heart disease .</a:t>
            </a:r>
          </a:p>
        </p:txBody>
      </p:sp>
      <p:pic>
        <p:nvPicPr>
          <p:cNvPr id="15" name="Picture 7">
            <a:extLst>
              <a:ext uri="{FF2B5EF4-FFF2-40B4-BE49-F238E27FC236}">
                <a16:creationId xmlns:a16="http://schemas.microsoft.com/office/drawing/2014/main" id="{98FF8F2F-59C6-8482-528F-E4D64D31348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21201" y="3526971"/>
            <a:ext cx="3665221" cy="272142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711977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DBD8761C-4BA1-7909-BE70-CED67D10D1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023" y="244935"/>
            <a:ext cx="5471634" cy="403132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9015368-43EF-908D-93C7-57796DD1D9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645451"/>
            <a:ext cx="5915897" cy="4033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453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">
            <a:extLst>
              <a:ext uri="{FF2B5EF4-FFF2-40B4-BE49-F238E27FC236}">
                <a16:creationId xmlns:a16="http://schemas.microsoft.com/office/drawing/2014/main" id="{6D99C200-3A90-9732-8328-D0FACBBFC954}"/>
              </a:ext>
            </a:extLst>
          </p:cNvPr>
          <p:cNvSpPr txBox="1"/>
          <p:nvPr/>
        </p:nvSpPr>
        <p:spPr>
          <a:xfrm>
            <a:off x="334392" y="409679"/>
            <a:ext cx="11523215" cy="10693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Here is the analysis of factors which causes heart disease such as blood pressure , cholesterol, Chest pain and heart rate.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54F1B3-FE33-A71A-1297-8F39DB36DF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392" y="2052319"/>
            <a:ext cx="6047756" cy="4396001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EBE91C96-B890-8633-C5E3-5BE62A1674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6144" y="1781225"/>
            <a:ext cx="5441152" cy="4938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954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7186F9-8AB1-6196-28C6-592BF12BB03B}"/>
              </a:ext>
            </a:extLst>
          </p:cNvPr>
          <p:cNvSpPr txBox="1"/>
          <p:nvPr/>
        </p:nvSpPr>
        <p:spPr>
          <a:xfrm>
            <a:off x="320040" y="411480"/>
            <a:ext cx="11448288" cy="802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As we classify by age range old people are more prone to heart disease and then mid age people have the chances of heart disease.</a:t>
            </a:r>
            <a:endParaRPr lang="en-IN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3E2899-1E34-9445-D009-7719BE201D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9920" y="2275840"/>
            <a:ext cx="5882640" cy="429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314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FBB2FFC-05E5-2AFC-6B39-7549195C4776}"/>
              </a:ext>
            </a:extLst>
          </p:cNvPr>
          <p:cNvSpPr txBox="1"/>
          <p:nvPr/>
        </p:nvSpPr>
        <p:spPr>
          <a:xfrm>
            <a:off x="150920" y="319596"/>
            <a:ext cx="11745158" cy="802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As we classify by gender males are more prone to heart  disease than female.</a:t>
            </a:r>
            <a:endParaRPr lang="en-IN" sz="2400" dirty="0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0D5D924A-9675-8053-71A2-6CFB7770B6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781" y="2262962"/>
            <a:ext cx="5761219" cy="4099915"/>
          </a:xfrm>
          <a:prstGeom prst="rect">
            <a:avLst/>
          </a:prstGeom>
        </p:spPr>
      </p:pic>
      <p:pic>
        <p:nvPicPr>
          <p:cNvPr id="6" name="Picture 7">
            <a:extLst>
              <a:ext uri="{FF2B5EF4-FFF2-40B4-BE49-F238E27FC236}">
                <a16:creationId xmlns:a16="http://schemas.microsoft.com/office/drawing/2014/main" id="{9E47AEA2-D0AE-020F-FC46-95DD513D05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2996" y="2262962"/>
            <a:ext cx="5563082" cy="4099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777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igital Blue Tunnel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895261.potx" id="{4CBF9558-C12D-4F51-9AA3-9D0796951DBC}" vid="{FFC159E6-A134-46E7-B1A0-C306E39FC295}"/>
    </a:ext>
  </a:extLst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digital blue tunnel presentation (widescreen)</Template>
  <TotalTime>58</TotalTime>
  <Words>381</Words>
  <Application>Microsoft Office PowerPoint</Application>
  <PresentationFormat>Custom</PresentationFormat>
  <Paragraphs>42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Corbel</vt:lpstr>
      <vt:lpstr>Lucida Handwriting</vt:lpstr>
      <vt:lpstr>Wingdings 3</vt:lpstr>
      <vt:lpstr>Digital Blue Tunnel 16x9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Visualization</dc:title>
  <dc:creator>avinash rai</dc:creator>
  <cp:lastModifiedBy>avinash rai</cp:lastModifiedBy>
  <cp:revision>2</cp:revision>
  <dcterms:created xsi:type="dcterms:W3CDTF">2023-04-06T03:56:24Z</dcterms:created>
  <dcterms:modified xsi:type="dcterms:W3CDTF">2023-06-15T04:13:06Z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